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Lato"/>
      <p:regular r:id="rId16"/>
      <p:bold r:id="rId17"/>
      <p:italic r:id="rId18"/>
      <p:boldItalic r:id="rId19"/>
    </p:embeddedFont>
    <p:embeddedFont>
      <p:font typeface="Lato Light"/>
      <p:regular r:id="rId20"/>
      <p:bold r:id="rId21"/>
      <p:italic r:id="rId22"/>
      <p:boldItalic r:id="rId23"/>
    </p:embeddedFont>
    <p:embeddedFont>
      <p:font typeface="Lato Black"/>
      <p:bold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Light-regular.fntdata"/><Relationship Id="rId22" Type="http://schemas.openxmlformats.org/officeDocument/2006/relationships/font" Target="fonts/LatoLight-italic.fntdata"/><Relationship Id="rId21" Type="http://schemas.openxmlformats.org/officeDocument/2006/relationships/font" Target="fonts/LatoLight-bold.fntdata"/><Relationship Id="rId24" Type="http://schemas.openxmlformats.org/officeDocument/2006/relationships/font" Target="fonts/LatoBlack-bold.fntdata"/><Relationship Id="rId23" Type="http://schemas.openxmlformats.org/officeDocument/2006/relationships/font" Target="fonts/LatoLight-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LatoBlack-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Lato-bold.fntdata"/><Relationship Id="rId16" Type="http://schemas.openxmlformats.org/officeDocument/2006/relationships/font" Target="fonts/Lato-regular.fntdata"/><Relationship Id="rId19" Type="http://schemas.openxmlformats.org/officeDocument/2006/relationships/font" Target="fonts/Lato-boldItalic.fntdata"/><Relationship Id="rId18" Type="http://schemas.openxmlformats.org/officeDocument/2006/relationships/font" Target="fonts/La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5d37c41c4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d37c41c4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5afc355d9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afc355d9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f96a42129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f96a42129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96a42129b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96a42129b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96a42129b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96a42129b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96a42129b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96a42129b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96a41cce3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96a41cce3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96a42129b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96a42129b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96a42129b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96a42129b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FFFFF"/>
        </a:solidFill>
      </p:bgPr>
    </p:bg>
    <p:spTree>
      <p:nvGrpSpPr>
        <p:cNvPr id="53" name="Shape 53"/>
        <p:cNvGrpSpPr/>
        <p:nvPr/>
      </p:nvGrpSpPr>
      <p:grpSpPr>
        <a:xfrm>
          <a:off x="0" y="0"/>
          <a:ext cx="0" cy="0"/>
          <a:chOff x="0" y="0"/>
          <a:chExt cx="0" cy="0"/>
        </a:xfrm>
      </p:grpSpPr>
      <p:sp>
        <p:nvSpPr>
          <p:cNvPr id="54" name="Google Shape;54;p14"/>
          <p:cNvSpPr txBox="1"/>
          <p:nvPr>
            <p:ph type="ctrTitle"/>
          </p:nvPr>
        </p:nvSpPr>
        <p:spPr>
          <a:xfrm>
            <a:off x="561299" y="1669025"/>
            <a:ext cx="7936200" cy="14187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1pPr>
            <a:lvl2pPr lvl="1"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2pPr>
            <a:lvl3pPr lvl="2"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3pPr>
            <a:lvl4pPr lvl="3"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4pPr>
            <a:lvl5pPr lvl="4"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5pPr>
            <a:lvl6pPr lvl="5"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6pPr>
            <a:lvl7pPr lvl="6"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7pPr>
            <a:lvl8pPr lvl="7"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8pPr>
            <a:lvl9pPr lvl="8"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9pPr>
          </a:lstStyle>
          <a:p/>
        </p:txBody>
      </p:sp>
      <p:sp>
        <p:nvSpPr>
          <p:cNvPr id="55" name="Google Shape;55;p14"/>
          <p:cNvSpPr txBox="1"/>
          <p:nvPr>
            <p:ph idx="1" type="subTitle"/>
          </p:nvPr>
        </p:nvSpPr>
        <p:spPr>
          <a:xfrm>
            <a:off x="561300" y="2948600"/>
            <a:ext cx="6039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2800"/>
              <a:buFont typeface="Lato Light"/>
              <a:buNone/>
              <a:defRPr sz="2800">
                <a:solidFill>
                  <a:srgbClr val="000000"/>
                </a:solidFill>
                <a:latin typeface="Lato Light"/>
                <a:ea typeface="Lato Light"/>
                <a:cs typeface="Lato Light"/>
                <a:sym typeface="Lato Light"/>
              </a:defRPr>
            </a:lvl1pPr>
            <a:lvl2pPr lvl="1"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2pPr>
            <a:lvl3pPr lvl="2"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3pPr>
            <a:lvl4pPr lvl="3"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4pPr>
            <a:lvl5pPr lvl="4"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5pPr>
            <a:lvl6pPr lvl="5"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6pPr>
            <a:lvl7pPr lvl="6"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7pPr>
            <a:lvl8pPr lvl="7"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8pPr>
            <a:lvl9pPr lvl="8"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9pPr>
          </a:lstStyle>
          <a:p/>
        </p:txBody>
      </p:sp>
      <p:sp>
        <p:nvSpPr>
          <p:cNvPr id="56" name="Google Shape;56;p14"/>
          <p:cNvSpPr txBox="1"/>
          <p:nvPr>
            <p:ph idx="2" type="ctrTitle"/>
          </p:nvPr>
        </p:nvSpPr>
        <p:spPr>
          <a:xfrm>
            <a:off x="6414025" y="4452325"/>
            <a:ext cx="2280600" cy="4479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400"/>
              <a:buFont typeface="Lato Light"/>
              <a:buNone/>
              <a:defRPr sz="1400">
                <a:solidFill>
                  <a:srgbClr val="FFFFFF"/>
                </a:solidFill>
                <a:latin typeface="Lato Light"/>
                <a:ea typeface="Lato Light"/>
                <a:cs typeface="Lato Light"/>
                <a:sym typeface="Lato Light"/>
              </a:defRPr>
            </a:lvl1pPr>
            <a:lvl2pPr lvl="1" rtl="0" algn="r">
              <a:spcBef>
                <a:spcPts val="0"/>
              </a:spcBef>
              <a:spcAft>
                <a:spcPts val="0"/>
              </a:spcAft>
              <a:buSzPts val="1400"/>
              <a:buFont typeface="Lato"/>
              <a:buNone/>
              <a:defRPr sz="1400">
                <a:latin typeface="Lato"/>
                <a:ea typeface="Lato"/>
                <a:cs typeface="Lato"/>
                <a:sym typeface="Lato"/>
              </a:defRPr>
            </a:lvl2pPr>
            <a:lvl3pPr lvl="2" rtl="0" algn="r">
              <a:spcBef>
                <a:spcPts val="0"/>
              </a:spcBef>
              <a:spcAft>
                <a:spcPts val="0"/>
              </a:spcAft>
              <a:buSzPts val="1400"/>
              <a:buFont typeface="Lato"/>
              <a:buNone/>
              <a:defRPr sz="1400">
                <a:latin typeface="Lato"/>
                <a:ea typeface="Lato"/>
                <a:cs typeface="Lato"/>
                <a:sym typeface="Lato"/>
              </a:defRPr>
            </a:lvl3pPr>
            <a:lvl4pPr lvl="3" rtl="0" algn="r">
              <a:spcBef>
                <a:spcPts val="0"/>
              </a:spcBef>
              <a:spcAft>
                <a:spcPts val="0"/>
              </a:spcAft>
              <a:buSzPts val="1400"/>
              <a:buFont typeface="Lato"/>
              <a:buNone/>
              <a:defRPr sz="1400">
                <a:latin typeface="Lato"/>
                <a:ea typeface="Lato"/>
                <a:cs typeface="Lato"/>
                <a:sym typeface="Lato"/>
              </a:defRPr>
            </a:lvl4pPr>
            <a:lvl5pPr lvl="4" rtl="0" algn="r">
              <a:spcBef>
                <a:spcPts val="0"/>
              </a:spcBef>
              <a:spcAft>
                <a:spcPts val="0"/>
              </a:spcAft>
              <a:buSzPts val="1400"/>
              <a:buFont typeface="Lato"/>
              <a:buNone/>
              <a:defRPr sz="1400">
                <a:latin typeface="Lato"/>
                <a:ea typeface="Lato"/>
                <a:cs typeface="Lato"/>
                <a:sym typeface="Lato"/>
              </a:defRPr>
            </a:lvl5pPr>
            <a:lvl6pPr lvl="5" rtl="0" algn="r">
              <a:spcBef>
                <a:spcPts val="0"/>
              </a:spcBef>
              <a:spcAft>
                <a:spcPts val="0"/>
              </a:spcAft>
              <a:buSzPts val="1400"/>
              <a:buFont typeface="Lato"/>
              <a:buNone/>
              <a:defRPr sz="1400">
                <a:latin typeface="Lato"/>
                <a:ea typeface="Lato"/>
                <a:cs typeface="Lato"/>
                <a:sym typeface="Lato"/>
              </a:defRPr>
            </a:lvl6pPr>
            <a:lvl7pPr lvl="6" rtl="0" algn="r">
              <a:spcBef>
                <a:spcPts val="0"/>
              </a:spcBef>
              <a:spcAft>
                <a:spcPts val="0"/>
              </a:spcAft>
              <a:buSzPts val="1400"/>
              <a:buFont typeface="Lato"/>
              <a:buNone/>
              <a:defRPr sz="1400">
                <a:latin typeface="Lato"/>
                <a:ea typeface="Lato"/>
                <a:cs typeface="Lato"/>
                <a:sym typeface="Lato"/>
              </a:defRPr>
            </a:lvl7pPr>
            <a:lvl8pPr lvl="7" rtl="0" algn="r">
              <a:spcBef>
                <a:spcPts val="0"/>
              </a:spcBef>
              <a:spcAft>
                <a:spcPts val="0"/>
              </a:spcAft>
              <a:buSzPts val="1400"/>
              <a:buFont typeface="Lato"/>
              <a:buNone/>
              <a:defRPr sz="1400">
                <a:latin typeface="Lato"/>
                <a:ea typeface="Lato"/>
                <a:cs typeface="Lato"/>
                <a:sym typeface="Lato"/>
              </a:defRPr>
            </a:lvl8pPr>
            <a:lvl9pPr lvl="8" rtl="0" algn="r">
              <a:spcBef>
                <a:spcPts val="0"/>
              </a:spcBef>
              <a:spcAft>
                <a:spcPts val="0"/>
              </a:spcAft>
              <a:buSzPts val="1400"/>
              <a:buFont typeface="Lato"/>
              <a:buNone/>
              <a:defRPr sz="1400">
                <a:latin typeface="Lato"/>
                <a:ea typeface="Lato"/>
                <a:cs typeface="Lato"/>
                <a:sym typeface="Lato"/>
              </a:defRPr>
            </a:lvl9pPr>
          </a:lstStyle>
          <a:p/>
        </p:txBody>
      </p:sp>
      <p:pic>
        <p:nvPicPr>
          <p:cNvPr id="57" name="Google Shape;57;p14"/>
          <p:cNvPicPr preferRelativeResize="0"/>
          <p:nvPr/>
        </p:nvPicPr>
        <p:blipFill>
          <a:blip r:embed="rId2">
            <a:alphaModFix/>
          </a:blip>
          <a:stretch>
            <a:fillRect/>
          </a:stretch>
        </p:blipFill>
        <p:spPr>
          <a:xfrm>
            <a:off x="0" y="3591200"/>
            <a:ext cx="4503001" cy="7143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TITLE_3">
    <p:bg>
      <p:bgPr>
        <a:solidFill>
          <a:srgbClr val="FFFFFF"/>
        </a:solidFill>
      </p:bgPr>
    </p:bg>
    <p:spTree>
      <p:nvGrpSpPr>
        <p:cNvPr id="58" name="Shape 58"/>
        <p:cNvGrpSpPr/>
        <p:nvPr/>
      </p:nvGrpSpPr>
      <p:grpSpPr>
        <a:xfrm>
          <a:off x="0" y="0"/>
          <a:ext cx="0" cy="0"/>
          <a:chOff x="0" y="0"/>
          <a:chExt cx="0" cy="0"/>
        </a:xfrm>
      </p:grpSpPr>
      <p:sp>
        <p:nvSpPr>
          <p:cNvPr id="59" name="Google Shape;59;p15"/>
          <p:cNvSpPr txBox="1"/>
          <p:nvPr>
            <p:ph idx="1" type="subTitle"/>
          </p:nvPr>
        </p:nvSpPr>
        <p:spPr>
          <a:xfrm>
            <a:off x="567400" y="1997825"/>
            <a:ext cx="6039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1pPr>
            <a:lvl2pPr lvl="1"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2pPr>
            <a:lvl3pPr lvl="2"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3pPr>
            <a:lvl4pPr lvl="3"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4pPr>
            <a:lvl5pPr lvl="4"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5pPr>
            <a:lvl6pPr lvl="5"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6pPr>
            <a:lvl7pPr lvl="6"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7pPr>
            <a:lvl8pPr lvl="7"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8pPr>
            <a:lvl9pPr lvl="8"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9pPr>
          </a:lstStyle>
          <a:p/>
        </p:txBody>
      </p:sp>
      <p:pic>
        <p:nvPicPr>
          <p:cNvPr id="60" name="Google Shape;60;p15"/>
          <p:cNvPicPr preferRelativeResize="0"/>
          <p:nvPr/>
        </p:nvPicPr>
        <p:blipFill>
          <a:blip r:embed="rId2">
            <a:alphaModFix/>
          </a:blip>
          <a:stretch>
            <a:fillRect/>
          </a:stretch>
        </p:blipFill>
        <p:spPr>
          <a:xfrm>
            <a:off x="0" y="1296325"/>
            <a:ext cx="2394349" cy="379850"/>
          </a:xfrm>
          <a:prstGeom prst="rect">
            <a:avLst/>
          </a:prstGeom>
          <a:noFill/>
          <a:ln>
            <a:noFill/>
          </a:ln>
        </p:spPr>
      </p:pic>
      <p:sp>
        <p:nvSpPr>
          <p:cNvPr id="61" name="Google Shape;61;p15"/>
          <p:cNvSpPr txBox="1"/>
          <p:nvPr>
            <p:ph type="title"/>
          </p:nvPr>
        </p:nvSpPr>
        <p:spPr>
          <a:xfrm>
            <a:off x="621875" y="535525"/>
            <a:ext cx="62823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FFFFFF"/>
                </a:solidFill>
                <a:latin typeface="Lato"/>
                <a:ea typeface="Lato"/>
                <a:cs typeface="Lato"/>
                <a:sym typeface="La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Text">
  <p:cSld name="TITLE_3_2">
    <p:spTree>
      <p:nvGrpSpPr>
        <p:cNvPr id="62" name="Shape 62"/>
        <p:cNvGrpSpPr/>
        <p:nvPr/>
      </p:nvGrpSpPr>
      <p:grpSpPr>
        <a:xfrm>
          <a:off x="0" y="0"/>
          <a:ext cx="0" cy="0"/>
          <a:chOff x="0" y="0"/>
          <a:chExt cx="0" cy="0"/>
        </a:xfrm>
      </p:grpSpPr>
      <p:sp>
        <p:nvSpPr>
          <p:cNvPr id="63" name="Google Shape;63;p16"/>
          <p:cNvSpPr/>
          <p:nvPr/>
        </p:nvSpPr>
        <p:spPr>
          <a:xfrm flipH="1">
            <a:off x="0" y="0"/>
            <a:ext cx="56484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_3_2_1">
    <p:bg>
      <p:bgPr>
        <a:solidFill>
          <a:srgbClr val="FFFFFF"/>
        </a:solidFill>
      </p:bgPr>
    </p:bg>
    <p:spTree>
      <p:nvGrpSpPr>
        <p:cNvPr id="64" name="Shape 64"/>
        <p:cNvGrpSpPr/>
        <p:nvPr/>
      </p:nvGrpSpPr>
      <p:grpSpPr>
        <a:xfrm>
          <a:off x="0" y="0"/>
          <a:ext cx="0" cy="0"/>
          <a:chOff x="0" y="0"/>
          <a:chExt cx="0" cy="0"/>
        </a:xfrm>
      </p:grpSpPr>
      <p:pic>
        <p:nvPicPr>
          <p:cNvPr id="65" name="Google Shape;65;p17"/>
          <p:cNvPicPr preferRelativeResize="0"/>
          <p:nvPr/>
        </p:nvPicPr>
        <p:blipFill>
          <a:blip r:embed="rId2">
            <a:alphaModFix/>
          </a:blip>
          <a:stretch>
            <a:fillRect/>
          </a:stretch>
        </p:blipFill>
        <p:spPr>
          <a:xfrm>
            <a:off x="0" y="909275"/>
            <a:ext cx="2394349" cy="379850"/>
          </a:xfrm>
          <a:prstGeom prst="rect">
            <a:avLst/>
          </a:prstGeom>
          <a:noFill/>
          <a:ln>
            <a:noFill/>
          </a:ln>
        </p:spPr>
      </p:pic>
      <p:sp>
        <p:nvSpPr>
          <p:cNvPr id="66" name="Google Shape;66;p17"/>
          <p:cNvSpPr txBox="1"/>
          <p:nvPr>
            <p:ph type="title"/>
          </p:nvPr>
        </p:nvSpPr>
        <p:spPr>
          <a:xfrm>
            <a:off x="567400" y="284900"/>
            <a:ext cx="7069500" cy="550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600">
                <a:solidFill>
                  <a:srgbClr val="000000"/>
                </a:solidFill>
                <a:latin typeface="Lato Black"/>
                <a:ea typeface="Lato Black"/>
                <a:cs typeface="Lato Black"/>
                <a:sym typeface="Lato Black"/>
              </a:defRPr>
            </a:lvl1pPr>
            <a:lvl2pPr lvl="1" rtl="0">
              <a:spcBef>
                <a:spcPts val="0"/>
              </a:spcBef>
              <a:spcAft>
                <a:spcPts val="0"/>
              </a:spcAft>
              <a:buNone/>
              <a:defRPr sz="2600">
                <a:solidFill>
                  <a:srgbClr val="000000"/>
                </a:solidFill>
                <a:latin typeface="Lato Black"/>
                <a:ea typeface="Lato Black"/>
                <a:cs typeface="Lato Black"/>
                <a:sym typeface="Lato Black"/>
              </a:defRPr>
            </a:lvl2pPr>
            <a:lvl3pPr lvl="2" rtl="0">
              <a:spcBef>
                <a:spcPts val="0"/>
              </a:spcBef>
              <a:spcAft>
                <a:spcPts val="0"/>
              </a:spcAft>
              <a:buNone/>
              <a:defRPr sz="2600">
                <a:solidFill>
                  <a:srgbClr val="000000"/>
                </a:solidFill>
                <a:latin typeface="Lato Black"/>
                <a:ea typeface="Lato Black"/>
                <a:cs typeface="Lato Black"/>
                <a:sym typeface="Lato Black"/>
              </a:defRPr>
            </a:lvl3pPr>
            <a:lvl4pPr lvl="3" rtl="0">
              <a:spcBef>
                <a:spcPts val="0"/>
              </a:spcBef>
              <a:spcAft>
                <a:spcPts val="0"/>
              </a:spcAft>
              <a:buNone/>
              <a:defRPr sz="2600">
                <a:solidFill>
                  <a:srgbClr val="000000"/>
                </a:solidFill>
                <a:latin typeface="Lato Black"/>
                <a:ea typeface="Lato Black"/>
                <a:cs typeface="Lato Black"/>
                <a:sym typeface="Lato Black"/>
              </a:defRPr>
            </a:lvl4pPr>
            <a:lvl5pPr lvl="4" rtl="0">
              <a:spcBef>
                <a:spcPts val="0"/>
              </a:spcBef>
              <a:spcAft>
                <a:spcPts val="0"/>
              </a:spcAft>
              <a:buNone/>
              <a:defRPr sz="2600">
                <a:solidFill>
                  <a:srgbClr val="000000"/>
                </a:solidFill>
                <a:latin typeface="Lato Black"/>
                <a:ea typeface="Lato Black"/>
                <a:cs typeface="Lato Black"/>
                <a:sym typeface="Lato Black"/>
              </a:defRPr>
            </a:lvl5pPr>
            <a:lvl6pPr lvl="5" rtl="0">
              <a:spcBef>
                <a:spcPts val="0"/>
              </a:spcBef>
              <a:spcAft>
                <a:spcPts val="0"/>
              </a:spcAft>
              <a:buNone/>
              <a:defRPr sz="2600">
                <a:solidFill>
                  <a:srgbClr val="000000"/>
                </a:solidFill>
                <a:latin typeface="Lato Black"/>
                <a:ea typeface="Lato Black"/>
                <a:cs typeface="Lato Black"/>
                <a:sym typeface="Lato Black"/>
              </a:defRPr>
            </a:lvl6pPr>
            <a:lvl7pPr lvl="6" rtl="0">
              <a:spcBef>
                <a:spcPts val="0"/>
              </a:spcBef>
              <a:spcAft>
                <a:spcPts val="0"/>
              </a:spcAft>
              <a:buNone/>
              <a:defRPr sz="2600">
                <a:solidFill>
                  <a:srgbClr val="000000"/>
                </a:solidFill>
                <a:latin typeface="Lato Black"/>
                <a:ea typeface="Lato Black"/>
                <a:cs typeface="Lato Black"/>
                <a:sym typeface="Lato Black"/>
              </a:defRPr>
            </a:lvl7pPr>
            <a:lvl8pPr lvl="7" rtl="0">
              <a:spcBef>
                <a:spcPts val="0"/>
              </a:spcBef>
              <a:spcAft>
                <a:spcPts val="0"/>
              </a:spcAft>
              <a:buNone/>
              <a:defRPr sz="2600">
                <a:solidFill>
                  <a:srgbClr val="000000"/>
                </a:solidFill>
                <a:latin typeface="Lato Black"/>
                <a:ea typeface="Lato Black"/>
                <a:cs typeface="Lato Black"/>
                <a:sym typeface="Lato Black"/>
              </a:defRPr>
            </a:lvl8pPr>
            <a:lvl9pPr lvl="8" rtl="0">
              <a:spcBef>
                <a:spcPts val="0"/>
              </a:spcBef>
              <a:spcAft>
                <a:spcPts val="0"/>
              </a:spcAft>
              <a:buNone/>
              <a:defRPr sz="2600">
                <a:solidFill>
                  <a:srgbClr val="000000"/>
                </a:solidFill>
                <a:latin typeface="Lato Black"/>
                <a:ea typeface="Lato Black"/>
                <a:cs typeface="Lato Black"/>
                <a:sym typeface="Lato Black"/>
              </a:defRPr>
            </a:lvl9pPr>
          </a:lstStyle>
          <a:p/>
        </p:txBody>
      </p:sp>
      <p:sp>
        <p:nvSpPr>
          <p:cNvPr id="67" name="Google Shape;67;p17"/>
          <p:cNvSpPr txBox="1"/>
          <p:nvPr>
            <p:ph idx="1" type="body"/>
          </p:nvPr>
        </p:nvSpPr>
        <p:spPr>
          <a:xfrm>
            <a:off x="567400" y="1499125"/>
            <a:ext cx="6628800" cy="29697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rgbClr val="000000"/>
              </a:buClr>
              <a:buSzPts val="1800"/>
              <a:buFont typeface="Lato Light"/>
              <a:buAutoNum type="arabicPeriod"/>
              <a:defRPr>
                <a:solidFill>
                  <a:srgbClr val="000000"/>
                </a:solidFill>
                <a:latin typeface="Lato Light"/>
                <a:ea typeface="Lato Light"/>
                <a:cs typeface="Lato Light"/>
                <a:sym typeface="Lato Light"/>
              </a:defRPr>
            </a:lvl1pPr>
            <a:lvl2pPr indent="-342900" lvl="1" marL="914400" rtl="0">
              <a:lnSpc>
                <a:spcPct val="100000"/>
              </a:lnSpc>
              <a:spcBef>
                <a:spcPts val="800"/>
              </a:spcBef>
              <a:spcAft>
                <a:spcPts val="0"/>
              </a:spcAft>
              <a:buClr>
                <a:srgbClr val="000000"/>
              </a:buClr>
              <a:buSzPts val="1800"/>
              <a:buFont typeface="Lato Light"/>
              <a:buAutoNum type="alphaLcPeriod"/>
              <a:defRPr sz="1800">
                <a:solidFill>
                  <a:srgbClr val="000000"/>
                </a:solidFill>
                <a:latin typeface="Lato Light"/>
                <a:ea typeface="Lato Light"/>
                <a:cs typeface="Lato Light"/>
                <a:sym typeface="Lato Light"/>
              </a:defRPr>
            </a:lvl2pPr>
            <a:lvl3pPr indent="-342900" lvl="2" marL="1371600" rtl="0">
              <a:lnSpc>
                <a:spcPct val="100000"/>
              </a:lnSpc>
              <a:spcBef>
                <a:spcPts val="800"/>
              </a:spcBef>
              <a:spcAft>
                <a:spcPts val="0"/>
              </a:spcAft>
              <a:buClr>
                <a:srgbClr val="000000"/>
              </a:buClr>
              <a:buSzPts val="1800"/>
              <a:buFont typeface="Lato Light"/>
              <a:buAutoNum type="romanLcPeriod"/>
              <a:defRPr sz="1800">
                <a:solidFill>
                  <a:srgbClr val="000000"/>
                </a:solidFill>
                <a:latin typeface="Lato Light"/>
                <a:ea typeface="Lato Light"/>
                <a:cs typeface="Lato Light"/>
                <a:sym typeface="Lato Light"/>
              </a:defRPr>
            </a:lvl3pPr>
            <a:lvl4pPr indent="-342900" lvl="3" marL="1828800" rtl="0">
              <a:lnSpc>
                <a:spcPct val="100000"/>
              </a:lnSpc>
              <a:spcBef>
                <a:spcPts val="800"/>
              </a:spcBef>
              <a:spcAft>
                <a:spcPts val="0"/>
              </a:spcAft>
              <a:buClr>
                <a:srgbClr val="000000"/>
              </a:buClr>
              <a:buSzPts val="1800"/>
              <a:buFont typeface="Lato Light"/>
              <a:buAutoNum type="arabicPeriod"/>
              <a:defRPr sz="1800">
                <a:solidFill>
                  <a:srgbClr val="000000"/>
                </a:solidFill>
                <a:latin typeface="Lato Light"/>
                <a:ea typeface="Lato Light"/>
                <a:cs typeface="Lato Light"/>
                <a:sym typeface="Lato Light"/>
              </a:defRPr>
            </a:lvl4pPr>
            <a:lvl5pPr indent="-342900" lvl="4" marL="2286000" rtl="0">
              <a:lnSpc>
                <a:spcPct val="100000"/>
              </a:lnSpc>
              <a:spcBef>
                <a:spcPts val="800"/>
              </a:spcBef>
              <a:spcAft>
                <a:spcPts val="0"/>
              </a:spcAft>
              <a:buClr>
                <a:srgbClr val="000000"/>
              </a:buClr>
              <a:buSzPts val="1800"/>
              <a:buFont typeface="Lato Light"/>
              <a:buAutoNum type="alphaLcPeriod"/>
              <a:defRPr sz="1800">
                <a:solidFill>
                  <a:srgbClr val="000000"/>
                </a:solidFill>
                <a:latin typeface="Lato Light"/>
                <a:ea typeface="Lato Light"/>
                <a:cs typeface="Lato Light"/>
                <a:sym typeface="Lato Light"/>
              </a:defRPr>
            </a:lvl5pPr>
            <a:lvl6pPr indent="-342900" lvl="5" marL="2743200" rtl="0">
              <a:lnSpc>
                <a:spcPct val="100000"/>
              </a:lnSpc>
              <a:spcBef>
                <a:spcPts val="800"/>
              </a:spcBef>
              <a:spcAft>
                <a:spcPts val="0"/>
              </a:spcAft>
              <a:buClr>
                <a:srgbClr val="000000"/>
              </a:buClr>
              <a:buSzPts val="1800"/>
              <a:buFont typeface="Lato Light"/>
              <a:buAutoNum type="romanLcPeriod"/>
              <a:defRPr sz="1800">
                <a:solidFill>
                  <a:srgbClr val="000000"/>
                </a:solidFill>
                <a:latin typeface="Lato Light"/>
                <a:ea typeface="Lato Light"/>
                <a:cs typeface="Lato Light"/>
                <a:sym typeface="Lato Light"/>
              </a:defRPr>
            </a:lvl6pPr>
            <a:lvl7pPr indent="-342900" lvl="6" marL="3200400" rtl="0">
              <a:lnSpc>
                <a:spcPct val="100000"/>
              </a:lnSpc>
              <a:spcBef>
                <a:spcPts val="800"/>
              </a:spcBef>
              <a:spcAft>
                <a:spcPts val="0"/>
              </a:spcAft>
              <a:buClr>
                <a:srgbClr val="000000"/>
              </a:buClr>
              <a:buSzPts val="1800"/>
              <a:buFont typeface="Lato Light"/>
              <a:buAutoNum type="arabicPeriod"/>
              <a:defRPr sz="1800">
                <a:solidFill>
                  <a:srgbClr val="000000"/>
                </a:solidFill>
                <a:latin typeface="Lato Light"/>
                <a:ea typeface="Lato Light"/>
                <a:cs typeface="Lato Light"/>
                <a:sym typeface="Lato Light"/>
              </a:defRPr>
            </a:lvl7pPr>
            <a:lvl8pPr indent="-342900" lvl="7" marL="3657600" rtl="0">
              <a:lnSpc>
                <a:spcPct val="100000"/>
              </a:lnSpc>
              <a:spcBef>
                <a:spcPts val="800"/>
              </a:spcBef>
              <a:spcAft>
                <a:spcPts val="0"/>
              </a:spcAft>
              <a:buClr>
                <a:srgbClr val="000000"/>
              </a:buClr>
              <a:buSzPts val="1800"/>
              <a:buFont typeface="Lato Light"/>
              <a:buAutoNum type="alphaLcPeriod"/>
              <a:defRPr sz="1800">
                <a:solidFill>
                  <a:srgbClr val="000000"/>
                </a:solidFill>
                <a:latin typeface="Lato Light"/>
                <a:ea typeface="Lato Light"/>
                <a:cs typeface="Lato Light"/>
                <a:sym typeface="Lato Light"/>
              </a:defRPr>
            </a:lvl8pPr>
            <a:lvl9pPr indent="-342900" lvl="8" marL="4114800" rtl="0">
              <a:lnSpc>
                <a:spcPct val="100000"/>
              </a:lnSpc>
              <a:spcBef>
                <a:spcPts val="800"/>
              </a:spcBef>
              <a:spcAft>
                <a:spcPts val="800"/>
              </a:spcAft>
              <a:buClr>
                <a:srgbClr val="000000"/>
              </a:buClr>
              <a:buSzPts val="1800"/>
              <a:buFont typeface="Lato Light"/>
              <a:buAutoNum type="romanLcPeriod"/>
              <a:defRPr sz="1800">
                <a:solidFill>
                  <a:srgbClr val="000000"/>
                </a:solidFill>
                <a:latin typeface="Lato Light"/>
                <a:ea typeface="Lato Light"/>
                <a:cs typeface="Lato Light"/>
                <a:sym typeface="Lato Ligh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1pPr>
            <a:lvl2pPr lvl="1"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2pPr>
            <a:lvl3pPr lvl="2"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3pPr>
            <a:lvl4pPr lvl="3"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4pPr>
            <a:lvl5pPr lvl="4"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5pPr>
            <a:lvl6pPr lvl="5"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6pPr>
            <a:lvl7pPr lvl="6"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7pPr>
            <a:lvl8pPr lvl="7"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8pPr>
            <a:lvl9pPr lvl="8"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1pPr>
            <a:lvl2pPr indent="-317500" lvl="1" marL="9144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2pPr>
            <a:lvl3pPr indent="-317500" lvl="2" marL="13716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3pPr>
            <a:lvl4pPr indent="-317500" lvl="3" marL="18288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4pPr>
            <a:lvl5pPr indent="-317500" lvl="4" marL="22860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5pPr>
            <a:lvl6pPr indent="-317500" lvl="5" marL="27432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6pPr>
            <a:lvl7pPr indent="-317500" lvl="6" marL="32004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7pPr>
            <a:lvl8pPr indent="-317500" lvl="7" marL="36576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8pPr>
            <a:lvl9pPr indent="-317500" lvl="8" marL="4114800" rtl="0">
              <a:lnSpc>
                <a:spcPct val="115000"/>
              </a:lnSpc>
              <a:spcBef>
                <a:spcPts val="1600"/>
              </a:spcBef>
              <a:spcAft>
                <a:spcPts val="1600"/>
              </a:spcAft>
              <a:buClr>
                <a:schemeClr val="dk2"/>
              </a:buClr>
              <a:buSzPts val="1400"/>
              <a:buFont typeface="Lato Light"/>
              <a:buChar char="■"/>
              <a:defRPr>
                <a:solidFill>
                  <a:schemeClr val="dk2"/>
                </a:solidFill>
                <a:latin typeface="Lato Light"/>
                <a:ea typeface="Lato Light"/>
                <a:cs typeface="Lato Light"/>
                <a:sym typeface="Lato Ligh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1" name="Shape 71"/>
        <p:cNvGrpSpPr/>
        <p:nvPr/>
      </p:nvGrpSpPr>
      <p:grpSpPr>
        <a:xfrm>
          <a:off x="0" y="0"/>
          <a:ext cx="0" cy="0"/>
          <a:chOff x="0" y="0"/>
          <a:chExt cx="0" cy="0"/>
        </a:xfrm>
      </p:grpSpPr>
      <p:sp>
        <p:nvSpPr>
          <p:cNvPr id="72" name="Google Shape;72;p18"/>
          <p:cNvSpPr txBox="1"/>
          <p:nvPr>
            <p:ph type="ctrTitle"/>
          </p:nvPr>
        </p:nvSpPr>
        <p:spPr>
          <a:xfrm>
            <a:off x="561299" y="1669025"/>
            <a:ext cx="7936200" cy="141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Listing 123 Company’s</a:t>
            </a:r>
            <a:endParaRPr sz="3000">
              <a:solidFill>
                <a:srgbClr val="000000"/>
              </a:solidFill>
              <a:latin typeface="Lato Black"/>
              <a:ea typeface="Lato Black"/>
              <a:cs typeface="Lato Black"/>
              <a:sym typeface="Lato Black"/>
            </a:endParaRPr>
          </a:p>
        </p:txBody>
      </p:sp>
      <p:sp>
        <p:nvSpPr>
          <p:cNvPr id="73" name="Google Shape;73;p18"/>
          <p:cNvSpPr txBox="1"/>
          <p:nvPr>
            <p:ph idx="1" type="subTitle"/>
          </p:nvPr>
        </p:nvSpPr>
        <p:spPr>
          <a:xfrm>
            <a:off x="561300" y="2948600"/>
            <a:ext cx="84732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500">
                <a:solidFill>
                  <a:srgbClr val="116592"/>
                </a:solidFill>
                <a:latin typeface="Lato"/>
                <a:ea typeface="Lato"/>
                <a:cs typeface="Lato"/>
                <a:sym typeface="Lato"/>
              </a:rPr>
              <a:t>Traits (Quality/Action) for  Expansion of Business</a:t>
            </a:r>
            <a:endParaRPr b="1" sz="2500">
              <a:solidFill>
                <a:srgbClr val="116592"/>
              </a:solidFill>
              <a:latin typeface="Lato"/>
              <a:ea typeface="Lato"/>
              <a:cs typeface="Lato"/>
              <a:sym typeface="Lato"/>
            </a:endParaRPr>
          </a:p>
        </p:txBody>
      </p:sp>
      <p:sp>
        <p:nvSpPr>
          <p:cNvPr id="74" name="Google Shape;74;p18"/>
          <p:cNvSpPr txBox="1"/>
          <p:nvPr>
            <p:ph idx="2" type="ctrTitle"/>
          </p:nvPr>
        </p:nvSpPr>
        <p:spPr>
          <a:xfrm>
            <a:off x="6414025" y="4452325"/>
            <a:ext cx="2280600" cy="447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a:p>
        </p:txBody>
      </p:sp>
      <p:pic>
        <p:nvPicPr>
          <p:cNvPr id="75" name="Google Shape;75;p18"/>
          <p:cNvPicPr preferRelativeResize="0"/>
          <p:nvPr/>
        </p:nvPicPr>
        <p:blipFill>
          <a:blip r:embed="rId3">
            <a:alphaModFix/>
          </a:blip>
          <a:stretch>
            <a:fillRect/>
          </a:stretch>
        </p:blipFill>
        <p:spPr>
          <a:xfrm>
            <a:off x="7266852" y="-98149"/>
            <a:ext cx="2270975" cy="13421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9"/>
          <p:cNvSpPr txBox="1"/>
          <p:nvPr>
            <p:ph type="title"/>
          </p:nvPr>
        </p:nvSpPr>
        <p:spPr>
          <a:xfrm>
            <a:off x="659675" y="445025"/>
            <a:ext cx="8172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Lato Black"/>
                <a:ea typeface="Lato Black"/>
                <a:cs typeface="Lato Black"/>
                <a:sym typeface="Lato Black"/>
              </a:rPr>
              <a:t>Result Analysis</a:t>
            </a:r>
            <a:endParaRPr sz="2400">
              <a:solidFill>
                <a:srgbClr val="434343"/>
              </a:solidFill>
              <a:latin typeface="Lato Black"/>
              <a:ea typeface="Lato Black"/>
              <a:cs typeface="Lato Black"/>
              <a:sym typeface="Lato Black"/>
            </a:endParaRPr>
          </a:p>
        </p:txBody>
      </p:sp>
      <p:sp>
        <p:nvSpPr>
          <p:cNvPr id="81" name="Google Shape;8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lang="en">
                <a:latin typeface="Lato"/>
                <a:ea typeface="Lato"/>
                <a:cs typeface="Lato"/>
                <a:sym typeface="Lato"/>
              </a:rPr>
              <a:t>Listing 123 hopes to expand to new cities to grow their business</a:t>
            </a:r>
            <a:endParaRPr>
              <a:latin typeface="Lato"/>
              <a:ea typeface="Lato"/>
              <a:cs typeface="Lato"/>
              <a:sym typeface="Lato"/>
            </a:endParaRPr>
          </a:p>
          <a:p>
            <a:pPr indent="-342900" lvl="0" marL="457200" rtl="0" algn="l">
              <a:spcBef>
                <a:spcPts val="0"/>
              </a:spcBef>
              <a:spcAft>
                <a:spcPts val="0"/>
              </a:spcAft>
              <a:buSzPts val="1800"/>
              <a:buFont typeface="Lato"/>
              <a:buChar char="●"/>
            </a:pPr>
            <a:r>
              <a:rPr lang="en">
                <a:latin typeface="Lato"/>
                <a:ea typeface="Lato"/>
                <a:cs typeface="Lato"/>
                <a:sym typeface="Lato"/>
              </a:rPr>
              <a:t>I Explored to  see if there were strong relationship  between 5 variables with Pseudo-revenue.</a:t>
            </a:r>
            <a:endParaRPr>
              <a:latin typeface="Lato"/>
              <a:ea typeface="Lato"/>
              <a:cs typeface="Lato"/>
              <a:sym typeface="Lato"/>
            </a:endParaRPr>
          </a:p>
          <a:p>
            <a:pPr indent="-342900" lvl="0" marL="457200" rtl="0" algn="l">
              <a:spcBef>
                <a:spcPts val="0"/>
              </a:spcBef>
              <a:spcAft>
                <a:spcPts val="0"/>
              </a:spcAft>
              <a:buSzPts val="1800"/>
              <a:buFont typeface="Lato"/>
              <a:buChar char="●"/>
            </a:pPr>
            <a:r>
              <a:rPr lang="en">
                <a:latin typeface="Lato"/>
                <a:ea typeface="Lato"/>
                <a:cs typeface="Lato"/>
                <a:sym typeface="Lato"/>
              </a:rPr>
              <a:t>I found two variables that have the strongest relationship with Pseudo-revenue; Location score value &amp; Score Value.  Also number of reviews &amp; </a:t>
            </a:r>
            <a:r>
              <a:rPr lang="en">
                <a:latin typeface="Lato"/>
                <a:ea typeface="Lato"/>
                <a:cs typeface="Lato"/>
                <a:sym typeface="Lato"/>
              </a:rPr>
              <a:t>24 Hour</a:t>
            </a:r>
            <a:r>
              <a:rPr lang="en">
                <a:latin typeface="Lato"/>
                <a:ea typeface="Lato"/>
                <a:cs typeface="Lato"/>
                <a:sym typeface="Lato"/>
              </a:rPr>
              <a:t>-Check-in has strong  relationship but with outliers.</a:t>
            </a:r>
            <a:endParaRPr>
              <a:latin typeface="Lato"/>
              <a:ea typeface="Lato"/>
              <a:cs typeface="Lato"/>
              <a:sym typeface="Lato"/>
            </a:endParaRPr>
          </a:p>
          <a:p>
            <a:pPr indent="-342900" lvl="0" marL="457200" marR="0" rtl="0" algn="l">
              <a:lnSpc>
                <a:spcPct val="115000"/>
              </a:lnSpc>
              <a:spcBef>
                <a:spcPts val="0"/>
              </a:spcBef>
              <a:spcAft>
                <a:spcPts val="0"/>
              </a:spcAft>
              <a:buSzPts val="1800"/>
              <a:buFont typeface="Lato"/>
              <a:buChar char="●"/>
            </a:pPr>
            <a:r>
              <a:rPr lang="en">
                <a:latin typeface="Lato"/>
                <a:ea typeface="Lato"/>
                <a:cs typeface="Lato"/>
                <a:sym typeface="Lato"/>
              </a:rPr>
              <a:t>My analysis changed to seeing how many listing there were  in each  city vs how many full service  </a:t>
            </a:r>
            <a:r>
              <a:rPr lang="en">
                <a:latin typeface="Lato"/>
                <a:ea typeface="Lato"/>
                <a:cs typeface="Lato"/>
                <a:sym typeface="Lato"/>
              </a:rPr>
              <a:t>restaurants</a:t>
            </a:r>
            <a:r>
              <a:rPr lang="en">
                <a:latin typeface="Lato"/>
                <a:ea typeface="Lato"/>
                <a:cs typeface="Lato"/>
                <a:sym typeface="Lato"/>
              </a:rPr>
              <a:t> there were. </a:t>
            </a:r>
            <a:endParaRPr>
              <a:latin typeface="Lato"/>
              <a:ea typeface="Lato"/>
              <a:cs typeface="Lato"/>
              <a:sym typeface="Lato"/>
            </a:endParaRPr>
          </a:p>
          <a:p>
            <a:pPr indent="-342900" lvl="0" marL="457200" marR="0" rtl="0" algn="l">
              <a:lnSpc>
                <a:spcPct val="115000"/>
              </a:lnSpc>
              <a:spcBef>
                <a:spcPts val="0"/>
              </a:spcBef>
              <a:spcAft>
                <a:spcPts val="0"/>
              </a:spcAft>
              <a:buSzPts val="1800"/>
              <a:buFont typeface="Lato"/>
              <a:buChar char="●"/>
            </a:pPr>
            <a:r>
              <a:rPr lang="en">
                <a:latin typeface="Lato"/>
                <a:ea typeface="Lato"/>
                <a:cs typeface="Lato"/>
                <a:sym typeface="Lato"/>
              </a:rPr>
              <a:t> I created a column for listing which is total number of listings  managed by </a:t>
            </a:r>
            <a:r>
              <a:rPr lang="en">
                <a:latin typeface="Lato"/>
                <a:ea typeface="Lato"/>
                <a:cs typeface="Lato"/>
                <a:sym typeface="Lato"/>
              </a:rPr>
              <a:t>host</a:t>
            </a:r>
            <a:r>
              <a:rPr lang="en">
                <a:latin typeface="Lato"/>
                <a:ea typeface="Lato"/>
                <a:cs typeface="Lato"/>
                <a:sym typeface="Lato"/>
              </a:rPr>
              <a:t> .</a:t>
            </a:r>
            <a:endParaRPr>
              <a:latin typeface="Lato"/>
              <a:ea typeface="Lato"/>
              <a:cs typeface="Lato"/>
              <a:sym typeface="Lato"/>
            </a:endParaRPr>
          </a:p>
          <a:p>
            <a:pPr indent="0" lvl="0" marL="0" rtl="0" algn="l">
              <a:spcBef>
                <a:spcPts val="1600"/>
              </a:spcBef>
              <a:spcAft>
                <a:spcPts val="0"/>
              </a:spcAft>
              <a:buClr>
                <a:schemeClr val="dk1"/>
              </a:buClr>
              <a:buSzPts val="1100"/>
              <a:buFont typeface="Arial"/>
              <a:buNone/>
            </a:pPr>
            <a:r>
              <a:t/>
            </a:r>
            <a:endParaRPr>
              <a:latin typeface="Lato"/>
              <a:ea typeface="Lato"/>
              <a:cs typeface="Lato"/>
              <a:sym typeface="Lato"/>
            </a:endParaRPr>
          </a:p>
          <a:p>
            <a:pPr indent="0" lvl="0" marL="0" rtl="0" algn="l">
              <a:spcBef>
                <a:spcPts val="1600"/>
              </a:spcBef>
              <a:spcAft>
                <a:spcPts val="1600"/>
              </a:spcAft>
              <a:buNone/>
            </a:pPr>
            <a:r>
              <a:t/>
            </a:r>
            <a:endParaRPr>
              <a:latin typeface="Lato"/>
              <a:ea typeface="Lato"/>
              <a:cs typeface="Lato"/>
              <a:sym typeface="Lato"/>
            </a:endParaRPr>
          </a:p>
        </p:txBody>
      </p:sp>
      <p:pic>
        <p:nvPicPr>
          <p:cNvPr id="82" name="Google Shape;82;p19"/>
          <p:cNvPicPr preferRelativeResize="0"/>
          <p:nvPr/>
        </p:nvPicPr>
        <p:blipFill>
          <a:blip r:embed="rId3">
            <a:alphaModFix/>
          </a:blip>
          <a:stretch>
            <a:fillRect/>
          </a:stretch>
        </p:blipFill>
        <p:spPr>
          <a:xfrm>
            <a:off x="7266852" y="-98149"/>
            <a:ext cx="2270975" cy="13421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Lato Black"/>
                <a:ea typeface="Lato Black"/>
                <a:cs typeface="Lato Black"/>
                <a:sym typeface="Lato Black"/>
              </a:rPr>
              <a:t>Higher Location Score, Higher Pseudo Revenue</a:t>
            </a:r>
            <a:endParaRPr sz="2400">
              <a:solidFill>
                <a:srgbClr val="434343"/>
              </a:solidFill>
              <a:latin typeface="Lato Black"/>
              <a:ea typeface="Lato Black"/>
              <a:cs typeface="Lato Black"/>
              <a:sym typeface="Lato Black"/>
            </a:endParaRPr>
          </a:p>
        </p:txBody>
      </p:sp>
      <p:sp>
        <p:nvSpPr>
          <p:cNvPr id="88" name="Google Shape;88;p2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lang="en" sz="1800">
                <a:latin typeface="Lato"/>
                <a:ea typeface="Lato"/>
                <a:cs typeface="Lato"/>
                <a:sym typeface="Lato"/>
              </a:rPr>
              <a:t>The Higher the listing score   on Location  and Score Value, more pseudo-revenue</a:t>
            </a:r>
            <a:endParaRPr sz="1800">
              <a:latin typeface="Lato"/>
              <a:ea typeface="Lato"/>
              <a:cs typeface="Lato"/>
              <a:sym typeface="Lato"/>
            </a:endParaRPr>
          </a:p>
          <a:p>
            <a:pPr indent="-342900" lvl="1" marL="914400" rtl="0" algn="l">
              <a:spcBef>
                <a:spcPts val="0"/>
              </a:spcBef>
              <a:spcAft>
                <a:spcPts val="0"/>
              </a:spcAft>
              <a:buSzPts val="1800"/>
              <a:buFont typeface="Lato"/>
              <a:buChar char="○"/>
            </a:pPr>
            <a:r>
              <a:rPr lang="en" sz="1800">
                <a:latin typeface="Lato"/>
                <a:ea typeface="Lato"/>
                <a:cs typeface="Lato"/>
                <a:sym typeface="Lato"/>
              </a:rPr>
              <a:t>This proved to be  true </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This will provide guidance for host to promote attracted activities   like </a:t>
            </a:r>
            <a:r>
              <a:rPr lang="en" sz="1800">
                <a:latin typeface="Lato"/>
                <a:ea typeface="Lato"/>
                <a:cs typeface="Lato"/>
                <a:sym typeface="Lato"/>
              </a:rPr>
              <a:t>restaurants, Movie theaters, Amusement Parks </a:t>
            </a:r>
            <a:r>
              <a:rPr lang="en" sz="1800">
                <a:latin typeface="Lato"/>
                <a:ea typeface="Lato"/>
                <a:cs typeface="Lato"/>
                <a:sym typeface="Lato"/>
              </a:rPr>
              <a:t>close by.</a:t>
            </a:r>
            <a:endParaRPr sz="1800">
              <a:latin typeface="Lato"/>
              <a:ea typeface="Lato"/>
              <a:cs typeface="Lato"/>
              <a:sym typeface="Lato"/>
            </a:endParaRPr>
          </a:p>
          <a:p>
            <a:pPr indent="-342900" lvl="0" marL="457200" rtl="0" algn="l">
              <a:spcBef>
                <a:spcPts val="0"/>
              </a:spcBef>
              <a:spcAft>
                <a:spcPts val="0"/>
              </a:spcAft>
              <a:buSzPts val="1800"/>
              <a:buFont typeface="Lato"/>
              <a:buChar char="●"/>
            </a:pPr>
            <a:r>
              <a:t/>
            </a:r>
            <a:endParaRPr sz="1800">
              <a:latin typeface="Lato"/>
              <a:ea typeface="Lato"/>
              <a:cs typeface="Lato"/>
              <a:sym typeface="Lato"/>
            </a:endParaRPr>
          </a:p>
          <a:p>
            <a:pPr indent="0" lvl="0" marL="457200" rtl="0" algn="l">
              <a:spcBef>
                <a:spcPts val="1600"/>
              </a:spcBef>
              <a:spcAft>
                <a:spcPts val="1600"/>
              </a:spcAft>
              <a:buNone/>
            </a:pPr>
            <a:r>
              <a:t/>
            </a:r>
            <a:endParaRPr sz="1800">
              <a:latin typeface="Lato"/>
              <a:ea typeface="Lato"/>
              <a:cs typeface="Lato"/>
              <a:sym typeface="Lato"/>
            </a:endParaRPr>
          </a:p>
        </p:txBody>
      </p:sp>
      <p:sp>
        <p:nvSpPr>
          <p:cNvPr id="89" name="Google Shape;89;p20"/>
          <p:cNvSpPr txBox="1"/>
          <p:nvPr>
            <p:ph idx="2" type="body"/>
          </p:nvPr>
        </p:nvSpPr>
        <p:spPr>
          <a:xfrm>
            <a:off x="4832400" y="1152475"/>
            <a:ext cx="3999900" cy="3416400"/>
          </a:xfrm>
          <a:prstGeom prst="rect">
            <a:avLst/>
          </a:prstGeom>
          <a:ln cap="flat" cmpd="sng" w="9525">
            <a:solidFill>
              <a:srgbClr val="434343"/>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Lato"/>
                <a:ea typeface="Lato"/>
                <a:cs typeface="Lato"/>
                <a:sym typeface="Lato"/>
              </a:rPr>
              <a:t>(Insert Visual Here)</a:t>
            </a:r>
            <a:endParaRPr>
              <a:latin typeface="Lato"/>
              <a:ea typeface="Lato"/>
              <a:cs typeface="Lato"/>
              <a:sym typeface="Lato"/>
            </a:endParaRPr>
          </a:p>
        </p:txBody>
      </p:sp>
      <p:pic>
        <p:nvPicPr>
          <p:cNvPr id="90" name="Google Shape;90;p20"/>
          <p:cNvPicPr preferRelativeResize="0"/>
          <p:nvPr/>
        </p:nvPicPr>
        <p:blipFill>
          <a:blip r:embed="rId3">
            <a:alphaModFix/>
          </a:blip>
          <a:stretch>
            <a:fillRect/>
          </a:stretch>
        </p:blipFill>
        <p:spPr>
          <a:xfrm>
            <a:off x="7266852" y="-98149"/>
            <a:ext cx="2270975" cy="1342174"/>
          </a:xfrm>
          <a:prstGeom prst="rect">
            <a:avLst/>
          </a:prstGeom>
          <a:noFill/>
          <a:ln>
            <a:noFill/>
          </a:ln>
        </p:spPr>
      </p:pic>
      <p:pic>
        <p:nvPicPr>
          <p:cNvPr id="91" name="Google Shape;91;p20" title="Host with higher location score earns Higher Pseudo Revenue"/>
          <p:cNvPicPr preferRelativeResize="0"/>
          <p:nvPr/>
        </p:nvPicPr>
        <p:blipFill>
          <a:blip r:embed="rId4">
            <a:alphaModFix/>
          </a:blip>
          <a:stretch>
            <a:fillRect/>
          </a:stretch>
        </p:blipFill>
        <p:spPr>
          <a:xfrm>
            <a:off x="5003350" y="1017725"/>
            <a:ext cx="3629874" cy="3309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1"/>
          <p:cNvSpPr txBox="1"/>
          <p:nvPr>
            <p:ph type="title"/>
          </p:nvPr>
        </p:nvSpPr>
        <p:spPr>
          <a:xfrm>
            <a:off x="115650" y="286600"/>
            <a:ext cx="8716500" cy="4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434343"/>
                </a:solidFill>
                <a:latin typeface="Lato Black"/>
                <a:ea typeface="Lato Black"/>
                <a:cs typeface="Lato Black"/>
                <a:sym typeface="Lato Black"/>
              </a:rPr>
              <a:t>The More Reviews, More Pseudo-Revenue</a:t>
            </a:r>
            <a:endParaRPr sz="2400">
              <a:solidFill>
                <a:srgbClr val="434343"/>
              </a:solidFill>
              <a:latin typeface="Lato Black"/>
              <a:ea typeface="Lato Black"/>
              <a:cs typeface="Lato Black"/>
              <a:sym typeface="Lato Black"/>
            </a:endParaRPr>
          </a:p>
          <a:p>
            <a:pPr indent="0" lvl="0" marL="0" rtl="0" algn="l">
              <a:spcBef>
                <a:spcPts val="0"/>
              </a:spcBef>
              <a:spcAft>
                <a:spcPts val="0"/>
              </a:spcAft>
              <a:buNone/>
            </a:pPr>
            <a:r>
              <a:t/>
            </a:r>
            <a:endParaRPr>
              <a:latin typeface="Lato"/>
              <a:ea typeface="Lato"/>
              <a:cs typeface="Lato"/>
              <a:sym typeface="Lato"/>
            </a:endParaRPr>
          </a:p>
        </p:txBody>
      </p:sp>
      <p:sp>
        <p:nvSpPr>
          <p:cNvPr id="97" name="Google Shape;97;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lang="en" sz="1800">
                <a:latin typeface="Lato"/>
                <a:ea typeface="Lato"/>
                <a:cs typeface="Lato"/>
                <a:sym typeface="Lato"/>
              </a:rPr>
              <a:t>The more reviews leads to more pseudo-revenue</a:t>
            </a:r>
            <a:endParaRPr sz="1800">
              <a:latin typeface="Lato"/>
              <a:ea typeface="Lato"/>
              <a:cs typeface="Lato"/>
              <a:sym typeface="Lato"/>
            </a:endParaRPr>
          </a:p>
          <a:p>
            <a:pPr indent="0" lvl="0" marL="457200" rtl="0" algn="l">
              <a:spcBef>
                <a:spcPts val="1600"/>
              </a:spcBef>
              <a:spcAft>
                <a:spcPts val="0"/>
              </a:spcAft>
              <a:buNone/>
            </a:pPr>
            <a:r>
              <a:rPr lang="en" sz="1800">
                <a:latin typeface="Lato"/>
                <a:ea typeface="Lato"/>
                <a:cs typeface="Lato"/>
                <a:sym typeface="Lato"/>
              </a:rPr>
              <a:t>It was  not highly correlated  as I had anticipated .</a:t>
            </a:r>
            <a:endParaRPr sz="1800">
              <a:latin typeface="Lato"/>
              <a:ea typeface="Lato"/>
              <a:cs typeface="Lato"/>
              <a:sym typeface="Lato"/>
            </a:endParaRPr>
          </a:p>
          <a:p>
            <a:pPr indent="-342900" lvl="0" marL="457200" rtl="0" algn="l">
              <a:spcBef>
                <a:spcPts val="1600"/>
              </a:spcBef>
              <a:spcAft>
                <a:spcPts val="0"/>
              </a:spcAft>
              <a:buSzPts val="1800"/>
              <a:buFont typeface="Lato"/>
              <a:buChar char="●"/>
            </a:pPr>
            <a:r>
              <a:rPr lang="en" sz="1800">
                <a:latin typeface="Lato"/>
                <a:ea typeface="Lato"/>
                <a:cs typeface="Lato"/>
                <a:sym typeface="Lato"/>
              </a:rPr>
              <a:t>There may be negatives as well as  positive and that can affect the host pseudo-revenue because of the outliers</a:t>
            </a:r>
            <a:endParaRPr sz="1800">
              <a:latin typeface="Lato"/>
              <a:ea typeface="Lato"/>
              <a:cs typeface="Lato"/>
              <a:sym typeface="Lato"/>
            </a:endParaRPr>
          </a:p>
          <a:p>
            <a:pPr indent="-342900" lvl="0" marL="457200" rtl="0" algn="l">
              <a:spcBef>
                <a:spcPts val="0"/>
              </a:spcBef>
              <a:spcAft>
                <a:spcPts val="0"/>
              </a:spcAft>
              <a:buSzPts val="1800"/>
              <a:buFont typeface="Lato"/>
              <a:buChar char="●"/>
            </a:pPr>
            <a:r>
              <a:t/>
            </a:r>
            <a:endParaRPr sz="1800">
              <a:latin typeface="Lato"/>
              <a:ea typeface="Lato"/>
              <a:cs typeface="Lato"/>
              <a:sym typeface="Lato"/>
            </a:endParaRPr>
          </a:p>
          <a:p>
            <a:pPr indent="0" lvl="0" marL="0" rtl="0" algn="l">
              <a:spcBef>
                <a:spcPts val="1600"/>
              </a:spcBef>
              <a:spcAft>
                <a:spcPts val="1600"/>
              </a:spcAft>
              <a:buNone/>
            </a:pPr>
            <a:r>
              <a:t/>
            </a:r>
            <a:endParaRPr sz="1800">
              <a:latin typeface="Lato"/>
              <a:ea typeface="Lato"/>
              <a:cs typeface="Lato"/>
              <a:sym typeface="Lato"/>
            </a:endParaRPr>
          </a:p>
        </p:txBody>
      </p:sp>
      <p:sp>
        <p:nvSpPr>
          <p:cNvPr id="98" name="Google Shape;98;p21"/>
          <p:cNvSpPr txBox="1"/>
          <p:nvPr>
            <p:ph idx="2" type="body"/>
          </p:nvPr>
        </p:nvSpPr>
        <p:spPr>
          <a:xfrm>
            <a:off x="4832400" y="1152475"/>
            <a:ext cx="3999900" cy="3416400"/>
          </a:xfrm>
          <a:prstGeom prst="rect">
            <a:avLst/>
          </a:prstGeom>
          <a:ln cap="flat" cmpd="sng" w="9525">
            <a:solidFill>
              <a:srgbClr val="434343"/>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Lato"/>
                <a:ea typeface="Lato"/>
                <a:cs typeface="Lato"/>
                <a:sym typeface="Lato"/>
              </a:rPr>
              <a:t>(Insert Visual Here)</a:t>
            </a:r>
            <a:endParaRPr>
              <a:latin typeface="Lato"/>
              <a:ea typeface="Lato"/>
              <a:cs typeface="Lato"/>
              <a:sym typeface="Lato"/>
            </a:endParaRPr>
          </a:p>
        </p:txBody>
      </p:sp>
      <p:pic>
        <p:nvPicPr>
          <p:cNvPr id="99" name="Google Shape;99;p21"/>
          <p:cNvPicPr preferRelativeResize="0"/>
          <p:nvPr/>
        </p:nvPicPr>
        <p:blipFill>
          <a:blip r:embed="rId3">
            <a:alphaModFix/>
          </a:blip>
          <a:stretch>
            <a:fillRect/>
          </a:stretch>
        </p:blipFill>
        <p:spPr>
          <a:xfrm>
            <a:off x="7266852" y="-98149"/>
            <a:ext cx="2270975" cy="1342174"/>
          </a:xfrm>
          <a:prstGeom prst="rect">
            <a:avLst/>
          </a:prstGeom>
          <a:noFill/>
          <a:ln>
            <a:noFill/>
          </a:ln>
        </p:spPr>
      </p:pic>
      <p:pic>
        <p:nvPicPr>
          <p:cNvPr id="100" name="Google Shape;100;p21" title="The More Reviews the Higher Pseudo Revenue"/>
          <p:cNvPicPr preferRelativeResize="0"/>
          <p:nvPr/>
        </p:nvPicPr>
        <p:blipFill>
          <a:blip r:embed="rId4">
            <a:alphaModFix/>
          </a:blip>
          <a:stretch>
            <a:fillRect/>
          </a:stretch>
        </p:blipFill>
        <p:spPr>
          <a:xfrm>
            <a:off x="4563250" y="874525"/>
            <a:ext cx="4406349" cy="3596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434343"/>
                </a:solidFill>
                <a:latin typeface="Lato Black"/>
                <a:ea typeface="Lato Black"/>
                <a:cs typeface="Lato Black"/>
                <a:sym typeface="Lato Black"/>
              </a:rPr>
              <a:t>More Amenities Listed, More Pseudo-Revenue)</a:t>
            </a:r>
            <a:endParaRPr/>
          </a:p>
        </p:txBody>
      </p:sp>
      <p:sp>
        <p:nvSpPr>
          <p:cNvPr id="106" name="Google Shape;106;p2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lang="en" sz="1800">
                <a:latin typeface="Lato"/>
                <a:ea typeface="Lato"/>
                <a:cs typeface="Lato"/>
                <a:sym typeface="Lato"/>
              </a:rPr>
              <a:t>The more Amenities listed the more pseudo-revenue </a:t>
            </a:r>
            <a:endParaRPr sz="1800">
              <a:latin typeface="Lato"/>
              <a:ea typeface="Lato"/>
              <a:cs typeface="Lato"/>
              <a:sym typeface="Lato"/>
            </a:endParaRPr>
          </a:p>
          <a:p>
            <a:pPr indent="-342900" lvl="1" marL="914400" rtl="0" algn="l">
              <a:spcBef>
                <a:spcPts val="0"/>
              </a:spcBef>
              <a:spcAft>
                <a:spcPts val="0"/>
              </a:spcAft>
              <a:buSzPts val="1800"/>
              <a:buFont typeface="Lato"/>
              <a:buChar char="○"/>
            </a:pPr>
            <a:r>
              <a:rPr lang="en" sz="1800">
                <a:latin typeface="Lato"/>
                <a:ea typeface="Lato"/>
                <a:cs typeface="Lato"/>
                <a:sym typeface="Lato"/>
              </a:rPr>
              <a:t>Pseudo Amenities flattens after 19 Amenities. </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There will not be much financial benefit at 20 listing Amenities diminishing returns set in after from 20</a:t>
            </a:r>
            <a:endParaRPr/>
          </a:p>
        </p:txBody>
      </p:sp>
      <p:sp>
        <p:nvSpPr>
          <p:cNvPr id="107" name="Google Shape;107;p22"/>
          <p:cNvSpPr txBox="1"/>
          <p:nvPr>
            <p:ph idx="2" type="body"/>
          </p:nvPr>
        </p:nvSpPr>
        <p:spPr>
          <a:xfrm>
            <a:off x="5031375" y="1515225"/>
            <a:ext cx="3801000" cy="305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8" name="Google Shape;108;p22" title="20 Listings give Ideal Pseudo-Revenu"/>
          <p:cNvPicPr preferRelativeResize="0"/>
          <p:nvPr/>
        </p:nvPicPr>
        <p:blipFill rotWithShape="1">
          <a:blip r:embed="rId3">
            <a:alphaModFix/>
          </a:blip>
          <a:srcRect b="-6976" l="0" r="0" t="2700"/>
          <a:stretch/>
        </p:blipFill>
        <p:spPr>
          <a:xfrm>
            <a:off x="5031375" y="1317400"/>
            <a:ext cx="3800925" cy="32514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86034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current Cities to Expand</a:t>
            </a:r>
            <a:endParaRPr/>
          </a:p>
        </p:txBody>
      </p:sp>
      <p:sp>
        <p:nvSpPr>
          <p:cNvPr id="114" name="Google Shape;114;p2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lang="en" sz="1800">
                <a:latin typeface="Lato"/>
                <a:ea typeface="Lato"/>
                <a:cs typeface="Lato"/>
                <a:sym typeface="Lato"/>
              </a:rPr>
              <a:t>My analysis changed to seeing how many listing there were  in each  city vs how many full service  restaurants there were. i created a column for listing which is total number of listing s managed by host</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I  inferred  that more restaurants means more population and that more rooms for the company to expand or grow in these cities. Seattle was </a:t>
            </a:r>
            <a:endParaRPr/>
          </a:p>
        </p:txBody>
      </p:sp>
      <p:sp>
        <p:nvSpPr>
          <p:cNvPr id="115" name="Google Shape;115;p2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6" name="Google Shape;116;p23" title="Chicago, Oakland, San Diego, and Seattle are top current Cities to Expand"/>
          <p:cNvPicPr preferRelativeResize="0"/>
          <p:nvPr/>
        </p:nvPicPr>
        <p:blipFill>
          <a:blip r:embed="rId3">
            <a:alphaModFix/>
          </a:blip>
          <a:stretch>
            <a:fillRect/>
          </a:stretch>
        </p:blipFill>
        <p:spPr>
          <a:xfrm>
            <a:off x="4919250" y="1152475"/>
            <a:ext cx="4148451" cy="3630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My insight</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lang="en">
                <a:latin typeface="Lato"/>
                <a:ea typeface="Lato"/>
                <a:cs typeface="Lato"/>
                <a:sym typeface="Lato"/>
              </a:rPr>
              <a:t>3. This proved true to (higher scores on value and location results in more pseudo-revenue). </a:t>
            </a:r>
            <a:endParaRPr>
              <a:latin typeface="Lato"/>
              <a:ea typeface="Lato"/>
              <a:cs typeface="Lato"/>
              <a:sym typeface="Lato"/>
            </a:endParaRPr>
          </a:p>
          <a:p>
            <a:pPr indent="-342900" lvl="0" marL="457200" rtl="0" algn="l">
              <a:spcBef>
                <a:spcPts val="0"/>
              </a:spcBef>
              <a:spcAft>
                <a:spcPts val="0"/>
              </a:spcAft>
              <a:buSzPts val="1800"/>
              <a:buFont typeface="Lato"/>
              <a:buChar char="●"/>
            </a:pPr>
            <a:r>
              <a:rPr lang="en">
                <a:latin typeface="Lato"/>
                <a:ea typeface="Lato"/>
                <a:cs typeface="Lato"/>
                <a:sym typeface="Lato"/>
              </a:rPr>
              <a:t>This will provide guidance for host to promote restaurants and activities  close by, to promote better "location" Also the host may want to slightly lower price than their competitors and try to give little incentives like discount for nearby restaurant or movie theaters , this will let the guest believe that they are getting better deal. This will help for the guest to return much often and host rent out their spaces more to generate higher revenue..</a:t>
            </a:r>
            <a:endParaRPr>
              <a:latin typeface="Lato"/>
              <a:ea typeface="Lato"/>
              <a:cs typeface="Lato"/>
              <a:sym typeface="Lato"/>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7689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My insight 2</a:t>
            </a:r>
            <a:endParaRPr/>
          </a:p>
        </p:txBody>
      </p:sp>
      <p:sp>
        <p:nvSpPr>
          <p:cNvPr id="128" name="Google Shape;128;p25"/>
          <p:cNvSpPr txBox="1"/>
          <p:nvPr>
            <p:ph idx="1" type="body"/>
          </p:nvPr>
        </p:nvSpPr>
        <p:spPr>
          <a:xfrm>
            <a:off x="311700" y="1152475"/>
            <a:ext cx="8520600" cy="2897400"/>
          </a:xfrm>
          <a:prstGeom prst="rect">
            <a:avLst/>
          </a:prstGeom>
        </p:spPr>
        <p:txBody>
          <a:bodyPr anchorCtr="0" anchor="t" bIns="91425" lIns="91425" spcFirstLastPara="1" rIns="91425" wrap="square" tIns="91425">
            <a:noAutofit/>
          </a:bodyPr>
          <a:lstStyle/>
          <a:p>
            <a:pPr indent="-342900" lvl="0" marL="182880" rtl="0" algn="l">
              <a:spcBef>
                <a:spcPts val="0"/>
              </a:spcBef>
              <a:spcAft>
                <a:spcPts val="0"/>
              </a:spcAft>
              <a:buSzPts val="1800"/>
              <a:buFont typeface="Lato"/>
              <a:buChar char="●"/>
            </a:pPr>
            <a:r>
              <a:rPr lang="en">
                <a:latin typeface="Lato"/>
                <a:ea typeface="Lato"/>
                <a:cs typeface="Lato"/>
                <a:sym typeface="Lato"/>
              </a:rPr>
              <a:t>I  inferred  that more </a:t>
            </a:r>
            <a:r>
              <a:rPr lang="en">
                <a:latin typeface="Lato"/>
                <a:ea typeface="Lato"/>
                <a:cs typeface="Lato"/>
                <a:sym typeface="Lato"/>
              </a:rPr>
              <a:t>restaurants</a:t>
            </a:r>
            <a:r>
              <a:rPr lang="en">
                <a:latin typeface="Lato"/>
                <a:ea typeface="Lato"/>
                <a:cs typeface="Lato"/>
                <a:sym typeface="Lato"/>
              </a:rPr>
              <a:t> means more population and that more rooms for the company to expand or grow in these cities. Seattle was the first city i would target to expand after the analysis. Seattle has a few listing (40) but full service </a:t>
            </a:r>
            <a:r>
              <a:rPr lang="en">
                <a:latin typeface="Lato"/>
                <a:ea typeface="Lato"/>
                <a:cs typeface="Lato"/>
                <a:sym typeface="Lato"/>
              </a:rPr>
              <a:t>restaurant</a:t>
            </a:r>
            <a:r>
              <a:rPr lang="en">
                <a:latin typeface="Lato"/>
                <a:ea typeface="Lato"/>
                <a:cs typeface="Lato"/>
                <a:sym typeface="Lato"/>
              </a:rPr>
              <a:t> is over 2000. Chicago,, San Diego and Oakland have similar spread also.</a:t>
            </a:r>
            <a:endParaRPr>
              <a:latin typeface="Lato"/>
              <a:ea typeface="Lato"/>
              <a:cs typeface="Lato"/>
              <a:sym typeface="Lato"/>
            </a:endParaRPr>
          </a:p>
          <a:p>
            <a:pPr indent="0" lvl="0" marL="457200" rtl="0" algn="l">
              <a:spcBef>
                <a:spcPts val="1600"/>
              </a:spcBef>
              <a:spcAft>
                <a:spcPts val="0"/>
              </a:spcAft>
              <a:buNone/>
            </a:pPr>
            <a:r>
              <a:t/>
            </a:r>
            <a:endParaRPr>
              <a:latin typeface="Lato"/>
              <a:ea typeface="Lato"/>
              <a:cs typeface="Lato"/>
              <a:sym typeface="Lato"/>
            </a:endParaRPr>
          </a:p>
          <a:p>
            <a:pPr indent="0" lvl="0" marL="0" rtl="0" algn="l">
              <a:spcBef>
                <a:spcPts val="1600"/>
              </a:spcBef>
              <a:spcAft>
                <a:spcPts val="0"/>
              </a:spcAft>
              <a:buNone/>
            </a:pPr>
            <a:r>
              <a:t/>
            </a:r>
            <a:endParaRPr>
              <a:latin typeface="Lato"/>
              <a:ea typeface="Lato"/>
              <a:cs typeface="Lato"/>
              <a:sym typeface="Lato"/>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My Insight</a:t>
            </a:r>
            <a:r>
              <a:rPr lang="en"/>
              <a:t> Insight 3</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lang="en">
                <a:latin typeface="Lato"/>
                <a:ea typeface="Lato"/>
                <a:cs typeface="Lato"/>
                <a:sym typeface="Lato"/>
              </a:rPr>
              <a:t>I will request for more data on number of reviews and 24-hour-Check-In to be able to see whether the outliers will continue to affect Pseudo-revenue positive or negative way.. </a:t>
            </a:r>
            <a:endParaRPr>
              <a:latin typeface="Lato"/>
              <a:ea typeface="Lato"/>
              <a:cs typeface="Lato"/>
              <a:sym typeface="Lato"/>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thstream ">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