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anum Gothi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lQgj+tTU1cb0qd47wWgBYHs7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anum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Nanum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지난해 무인점포 신규 가맹점 수는 5년 사이 4.81배 늘었다. 카드 이용 건수와 이용 금액도 2019년 대비 각각 324%, 391% 불어났다. 2019년 수치를 100으로 놓고 연도별로 지수화한 데이터다. [출처:중앙일보] https://www.joongang.co.kr/article/25239170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ihub.or.kr/aihubdata/data/view.do?currMenu=115&amp;topMenu=100&amp;dataSetSn=7154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jpg"/><Relationship Id="rId10" Type="http://schemas.openxmlformats.org/officeDocument/2006/relationships/image" Target="../media/image19.png"/><Relationship Id="rId13" Type="http://schemas.openxmlformats.org/officeDocument/2006/relationships/image" Target="../media/image22.jp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1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4.png"/><Relationship Id="rId13" Type="http://schemas.openxmlformats.org/officeDocument/2006/relationships/image" Target="../media/image41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14" Type="http://schemas.openxmlformats.org/officeDocument/2006/relationships/image" Target="../media/image55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47.png"/><Relationship Id="rId13" Type="http://schemas.openxmlformats.org/officeDocument/2006/relationships/image" Target="../media/image52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8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4.png"/><Relationship Id="rId4" Type="http://schemas.openxmlformats.org/officeDocument/2006/relationships/image" Target="../media/image45.png"/><Relationship Id="rId9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59.png"/><Relationship Id="rId7" Type="http://schemas.openxmlformats.org/officeDocument/2006/relationships/image" Target="../media/image53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56.png"/><Relationship Id="rId13" Type="http://schemas.openxmlformats.org/officeDocument/2006/relationships/image" Target="../media/image62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15" Type="http://schemas.openxmlformats.org/officeDocument/2006/relationships/image" Target="../media/image63.png"/><Relationship Id="rId14" Type="http://schemas.openxmlformats.org/officeDocument/2006/relationships/image" Target="../media/image6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65.png"/><Relationship Id="rId13" Type="http://schemas.openxmlformats.org/officeDocument/2006/relationships/image" Target="../media/image62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15" Type="http://schemas.openxmlformats.org/officeDocument/2006/relationships/image" Target="../media/image63.png"/><Relationship Id="rId14" Type="http://schemas.openxmlformats.org/officeDocument/2006/relationships/image" Target="../media/image6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65.png"/><Relationship Id="rId13" Type="http://schemas.openxmlformats.org/officeDocument/2006/relationships/image" Target="../media/image62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Relationship Id="rId15" Type="http://schemas.openxmlformats.org/officeDocument/2006/relationships/image" Target="../media/image63.png"/><Relationship Id="rId14" Type="http://schemas.openxmlformats.org/officeDocument/2006/relationships/image" Target="../media/image6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9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9550" y="-520700"/>
            <a:ext cx="9423399" cy="361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100" y="781050"/>
            <a:ext cx="703580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1949375" y="1759050"/>
            <a:ext cx="5238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52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무인매장</a:t>
            </a:r>
            <a:endParaRPr b="0" i="0" sz="52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5200" u="none" cap="none" strike="noStrik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행동 탐지</a:t>
            </a:r>
            <a:endParaRPr b="0" i="0" sz="4600" u="none" cap="none" strike="noStrike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2403600" y="3337350"/>
            <a:ext cx="43857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EEF3FF"/>
                </a:solidFill>
                <a:latin typeface="Nanum Gothic"/>
                <a:ea typeface="Nanum Gothic"/>
                <a:cs typeface="Nanum Gothic"/>
                <a:sym typeface="Nanum Gothic"/>
              </a:rPr>
              <a:t>딥러닝 1조</a:t>
            </a:r>
            <a:endParaRPr b="0" i="0" sz="1600" u="none" cap="none" strike="noStrike">
              <a:solidFill>
                <a:srgbClr val="EEF3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1702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" sz="1600" u="none" cap="none" strike="noStrike">
                <a:solidFill>
                  <a:srgbClr val="EEF3FF"/>
                </a:solidFill>
                <a:latin typeface="Nanum Gothic"/>
                <a:ea typeface="Nanum Gothic"/>
                <a:cs typeface="Nanum Gothic"/>
                <a:sym typeface="Nanum Gothic"/>
              </a:rPr>
              <a:t>강민지, 김예림, 김이영</a:t>
            </a:r>
            <a:endParaRPr b="0" i="0" sz="16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39999">
            <a:off x="5251450" y="2724150"/>
            <a:ext cx="1778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5850" y="4552950"/>
            <a:ext cx="463550" cy="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2330450" y="4565650"/>
            <a:ext cx="5145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발표일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2908300" y="4565650"/>
            <a:ext cx="654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4C76D0"/>
                </a:solidFill>
                <a:latin typeface="Nanum Gothic"/>
                <a:ea typeface="Nanum Gothic"/>
                <a:cs typeface="Nanum Gothic"/>
                <a:sym typeface="Nanum Gothic"/>
              </a:rPr>
              <a:t>2024.07.17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8000" y="4552950"/>
            <a:ext cx="463550" cy="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5568950" y="4565650"/>
            <a:ext cx="5145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6140450" y="4565650"/>
            <a:ext cx="23751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4C76D0"/>
                </a:solidFill>
                <a:latin typeface="Nanum Gothic"/>
                <a:ea typeface="Nanum Gothic"/>
                <a:cs typeface="Nanum Gothic"/>
                <a:sym typeface="Nanum Gothic"/>
              </a:rPr>
              <a:t>https://www.notion.so/25-1-504c0655547649b29e5e18cefab84e78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83370" y="4552950"/>
            <a:ext cx="463550" cy="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4057970" y="4565650"/>
            <a:ext cx="5145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발표자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4635820" y="4565650"/>
            <a:ext cx="1092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4C76D0"/>
                </a:solidFill>
                <a:latin typeface="Nanum Gothic"/>
                <a:ea typeface="Nanum Gothic"/>
                <a:cs typeface="Nanum Gothic"/>
                <a:sym typeface="Nanum Gothic"/>
              </a:rPr>
              <a:t>강민지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20650" y="4914900"/>
            <a:ext cx="9378948" cy="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출처</a:t>
            </a:r>
            <a:endParaRPr/>
          </a:p>
        </p:txBody>
      </p:sp>
      <p:sp>
        <p:nvSpPr>
          <p:cNvPr id="416" name="Google Shape;4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데이터셋: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  <a:highlight>
                  <a:srgbClr val="F9FBFC"/>
                </a:highlight>
                <a:latin typeface="Dotum"/>
                <a:ea typeface="Dotum"/>
                <a:cs typeface="Dotum"/>
                <a:sym typeface="Dotum"/>
              </a:rPr>
              <a:t>실내(편의점, 매장) 사람 구매행동 데이터</a:t>
            </a:r>
            <a:endParaRPr b="1" sz="1300">
              <a:solidFill>
                <a:schemeClr val="dk1"/>
              </a:solidFill>
              <a:highlight>
                <a:srgbClr val="F9FBFC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800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https://www.aihub.or.kr/aihubdata/data/view.do?currMenu=115&amp;topMenu=100&amp;dataSetSn=71549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ko" sz="1300">
                <a:solidFill>
                  <a:schemeClr val="dk1"/>
                </a:solidFill>
                <a:highlight>
                  <a:srgbClr val="F9FBFC"/>
                </a:highlight>
                <a:latin typeface="Dotum"/>
                <a:ea typeface="Dotum"/>
                <a:cs typeface="Dotum"/>
                <a:sym typeface="Dotum"/>
              </a:rPr>
              <a:t>실내(편의점, 매장) 사람 이상행동 데이터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200"/>
              </a:spcAft>
              <a:buSzPts val="1800"/>
              <a:buNone/>
            </a:pPr>
            <a:r>
              <a:rPr lang="ko"/>
              <a:t>https://www.aihub.or.kr/aihubdata/data/view.do?currMenu=115&amp;topMenu=100&amp;aihubDataSe=data&amp;dataSetSn=71550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9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4000" y="450850"/>
            <a:ext cx="9652002" cy="51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660400"/>
            <a:ext cx="7861298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 txBox="1"/>
          <p:nvPr/>
        </p:nvSpPr>
        <p:spPr>
          <a:xfrm>
            <a:off x="3308350" y="723900"/>
            <a:ext cx="2520900" cy="1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300" y="3136900"/>
            <a:ext cx="78676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4950" y="2584450"/>
            <a:ext cx="6127750" cy="11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/>
        </p:nvSpPr>
        <p:spPr>
          <a:xfrm>
            <a:off x="1397000" y="3079850"/>
            <a:ext cx="13335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4C76D0"/>
                </a:solidFill>
                <a:latin typeface="Nanum Gothic"/>
                <a:ea typeface="Nanum Gothic"/>
                <a:cs typeface="Nanum Gothic"/>
                <a:sym typeface="Nanum Gothic"/>
              </a:rPr>
              <a:t>주제설명</a:t>
            </a:r>
            <a:endParaRPr b="1" i="0" sz="9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3073400" y="3136900"/>
            <a:ext cx="13335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49494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소개</a:t>
            </a:r>
            <a:endParaRPr b="1" i="0" sz="900" u="none" cap="none" strike="noStrike">
              <a:solidFill>
                <a:srgbClr val="49494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49494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018250" y="3022550"/>
            <a:ext cx="783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4C76D0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프로세스 소개 </a:t>
            </a:r>
            <a:endParaRPr b="1" i="0" sz="9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6736606" y="3136897"/>
            <a:ext cx="6222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494949"/>
                </a:solidFill>
                <a:latin typeface="Nanum Gothic"/>
                <a:ea typeface="Nanum Gothic"/>
                <a:cs typeface="Nanum Gothic"/>
                <a:sym typeface="Nanum Gothic"/>
              </a:rPr>
              <a:t>문제상황</a:t>
            </a:r>
            <a:endParaRPr b="1" i="0" sz="900" u="none" cap="none" strike="noStrike">
              <a:solidFill>
                <a:srgbClr val="49494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494949"/>
                </a:solidFill>
                <a:latin typeface="Nanum Gothic"/>
                <a:ea typeface="Nanum Gothic"/>
                <a:cs typeface="Nanum Gothic"/>
                <a:sym typeface="Nanum Gothic"/>
              </a:rPr>
              <a:t>&amp;</a:t>
            </a:r>
            <a:endParaRPr b="1" i="0" sz="900" u="none" cap="none" strike="noStrike">
              <a:solidFill>
                <a:srgbClr val="49494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494949"/>
                </a:solidFill>
                <a:latin typeface="Nanum Gothic"/>
                <a:ea typeface="Nanum Gothic"/>
                <a:cs typeface="Nanum Gothic"/>
                <a:sym typeface="Nanum Gothic"/>
              </a:rPr>
              <a:t>해결방안</a:t>
            </a:r>
            <a:endParaRPr b="1" i="0" sz="900" u="none" cap="none" strike="noStrike">
              <a:solidFill>
                <a:srgbClr val="49494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1949450" y="2819400"/>
            <a:ext cx="228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1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4C76D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625850" y="2819400"/>
            <a:ext cx="228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1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5295900" y="2819400"/>
            <a:ext cx="228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1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4C76D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6944855" y="2825700"/>
            <a:ext cx="228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1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20650" y="4914900"/>
            <a:ext cx="9378948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54950" y="7366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9250" y="7366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3550" y="7366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 txBox="1"/>
          <p:nvPr/>
        </p:nvSpPr>
        <p:spPr>
          <a:xfrm>
            <a:off x="1822500" y="1416025"/>
            <a:ext cx="5499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1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" sz="4000" u="none" cap="none" strike="noStrike">
                <a:solidFill>
                  <a:srgbClr val="4C76D0"/>
                </a:solidFill>
                <a:latin typeface="Nanum Gothic"/>
                <a:ea typeface="Nanum Gothic"/>
                <a:cs typeface="Nanum Gothic"/>
                <a:sym typeface="Nanum Gothic"/>
              </a:rPr>
              <a:t>목차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984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70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50" y="241300"/>
            <a:ext cx="14478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768350" y="317500"/>
            <a:ext cx="12255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b="0" i="0" lang="ko" sz="800" u="none" cap="none" strike="noStrike">
                <a:solidFill>
                  <a:srgbClr val="598EFF"/>
                </a:solidFill>
                <a:latin typeface="Calibri"/>
                <a:ea typeface="Calibri"/>
                <a:cs typeface="Calibri"/>
                <a:sym typeface="Calibri"/>
              </a:rPr>
              <a:t>프로젝트 선정 배경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/>
        </p:nvSpPr>
        <p:spPr>
          <a:xfrm>
            <a:off x="2578100" y="901700"/>
            <a:ext cx="3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선정 배경</a:t>
            </a:r>
            <a:endParaRPr b="0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2" name="Google Shape;18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"/>
          <p:cNvSpPr txBox="1"/>
          <p:nvPr/>
        </p:nvSpPr>
        <p:spPr>
          <a:xfrm>
            <a:off x="1917700" y="984250"/>
            <a:ext cx="37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1568450" y="1054100"/>
            <a:ext cx="4446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1993900" y="1879600"/>
            <a:ext cx="5359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22400" y="2254250"/>
            <a:ext cx="629284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22400" y="2844800"/>
            <a:ext cx="629284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"/>
          <p:cNvPicPr preferRelativeResize="0"/>
          <p:nvPr/>
        </p:nvPicPr>
        <p:blipFill rotWithShape="1">
          <a:blip r:embed="rId11">
            <a:alphaModFix/>
          </a:blip>
          <a:srcRect b="21068" l="17387" r="26954" t="18889"/>
          <a:stretch/>
        </p:blipFill>
        <p:spPr>
          <a:xfrm>
            <a:off x="4688850" y="1948175"/>
            <a:ext cx="2823199" cy="17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"/>
          <p:cNvPicPr preferRelativeResize="0"/>
          <p:nvPr/>
        </p:nvPicPr>
        <p:blipFill rotWithShape="1">
          <a:blip r:embed="rId12">
            <a:alphaModFix amt="44000"/>
          </a:blip>
          <a:srcRect b="0" l="0" r="0" t="0"/>
          <a:stretch/>
        </p:blipFill>
        <p:spPr>
          <a:xfrm>
            <a:off x="1085850" y="1568450"/>
            <a:ext cx="3498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"/>
          <p:cNvSpPr txBox="1"/>
          <p:nvPr/>
        </p:nvSpPr>
        <p:spPr>
          <a:xfrm>
            <a:off x="1031075" y="4024325"/>
            <a:ext cx="3372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신규 가맹점 수와 카드 이용 금액이</a:t>
            </a:r>
            <a:endParaRPr b="0" i="0" sz="10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5년 사이 4.81배 증가</a:t>
            </a:r>
            <a:endParaRPr b="0" i="0" sz="10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517650" y="1733550"/>
            <a:ext cx="262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무인매장의 성장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1583075" y="2057488"/>
            <a:ext cx="2394900" cy="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1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2019년 수치를 100으로 놓고 지수화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4946650" y="3943350"/>
            <a:ext cx="29211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범죄 발생 시간대: 주말, 심야 시간대</a:t>
            </a:r>
            <a:endParaRPr b="0" i="0" sz="9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범죄 피해 물품: 매장 내 현금</a:t>
            </a:r>
            <a:endParaRPr b="0" i="0" sz="9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범죄 양상: 키오스크, 포스기 파손</a:t>
            </a:r>
            <a:endParaRPr b="0" i="0" sz="9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그 외 문제: 취객의 난동</a:t>
            </a:r>
            <a:endParaRPr b="0" i="0" sz="9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5092700" y="1733550"/>
            <a:ext cx="262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무인매장의 절도 양상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13">
            <a:alphaModFix/>
          </a:blip>
          <a:srcRect b="9713" l="0" r="0" t="20845"/>
          <a:stretch/>
        </p:blipFill>
        <p:spPr>
          <a:xfrm>
            <a:off x="1576888" y="2169561"/>
            <a:ext cx="2516776" cy="16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"/>
          <p:cNvSpPr txBox="1"/>
          <p:nvPr/>
        </p:nvSpPr>
        <p:spPr>
          <a:xfrm>
            <a:off x="1517650" y="3714750"/>
            <a:ext cx="1447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중앙일보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4923775" y="3435350"/>
            <a:ext cx="1447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소비자경제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387850" y="3241920"/>
            <a:ext cx="946150" cy="782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984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3200" y="241300"/>
            <a:ext cx="144780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1562100" y="317500"/>
            <a:ext cx="1225550" cy="13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b="0" i="0" lang="ko" sz="800" u="none" cap="none" strike="noStrike">
                <a:solidFill>
                  <a:srgbClr val="598EFF"/>
                </a:solidFill>
                <a:latin typeface="Calibri"/>
                <a:ea typeface="Calibri"/>
                <a:cs typeface="Calibri"/>
                <a:sym typeface="Calibri"/>
              </a:rPr>
              <a:t>프로젝트 선정 배경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/>
          <p:cNvSpPr txBox="1"/>
          <p:nvPr/>
        </p:nvSpPr>
        <p:spPr>
          <a:xfrm>
            <a:off x="2578100" y="901700"/>
            <a:ext cx="399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주제 소개</a:t>
            </a:r>
            <a:endParaRPr b="0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85850" y="3784600"/>
            <a:ext cx="349885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49800" y="3784600"/>
            <a:ext cx="33083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"/>
          <p:cNvSpPr txBox="1"/>
          <p:nvPr/>
        </p:nvSpPr>
        <p:spPr>
          <a:xfrm>
            <a:off x="1917700" y="984250"/>
            <a:ext cx="374650" cy="23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1568450" y="1054100"/>
            <a:ext cx="4445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-1526800" y="914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12">
            <a:alphaModFix amt="50000"/>
          </a:blip>
          <a:srcRect b="0" l="0" r="0" t="0"/>
          <a:stretch/>
        </p:blipFill>
        <p:spPr>
          <a:xfrm>
            <a:off x="1568450" y="1568450"/>
            <a:ext cx="6178550" cy="13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78000" y="1911350"/>
            <a:ext cx="158750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78000" y="2482850"/>
            <a:ext cx="158750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/>
        </p:nvSpPr>
        <p:spPr>
          <a:xfrm>
            <a:off x="1993900" y="2451100"/>
            <a:ext cx="5359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구매, 절도, 쓰레기 투기, 넘어짐, 파손, 흡연, 폭행, 교통약자 도움 등에 주목</a:t>
            </a:r>
            <a:endParaRPr b="0" i="0" sz="1300" u="none" cap="none" strike="noStrike">
              <a:solidFill>
                <a:srgbClr val="3567D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5" name="Google Shape;225;p4"/>
          <p:cNvPicPr preferRelativeResize="0"/>
          <p:nvPr/>
        </p:nvPicPr>
        <p:blipFill rotWithShape="1">
          <a:blip r:embed="rId14">
            <a:alphaModFix amt="44000"/>
          </a:blip>
          <a:srcRect b="0" l="0" r="0" t="0"/>
          <a:stretch/>
        </p:blipFill>
        <p:spPr>
          <a:xfrm>
            <a:off x="1060450" y="3294875"/>
            <a:ext cx="7023098" cy="1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 txBox="1"/>
          <p:nvPr/>
        </p:nvSpPr>
        <p:spPr>
          <a:xfrm>
            <a:off x="1263700" y="3711600"/>
            <a:ext cx="6599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관리자가 없는 무인매장은 절도, 파손 등 </a:t>
            </a:r>
            <a:r>
              <a:rPr b="1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다양한 상황</a:t>
            </a:r>
            <a:r>
              <a:rPr b="0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에 직면할 경우 대처가 어려울 수 있음.</a:t>
            </a:r>
            <a:endParaRPr b="0" i="0" sz="12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예상되는 상황을 </a:t>
            </a:r>
            <a:r>
              <a:rPr b="1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영상으로 식별</a:t>
            </a:r>
            <a:r>
              <a:rPr b="0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하여 도움 및 대응이 필요할 때 관리자에게 </a:t>
            </a:r>
            <a:r>
              <a:rPr b="1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알람</a:t>
            </a:r>
            <a:r>
              <a:rPr b="0" i="0" lang="ko" sz="12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을 보낼 수 있도록 시스템을 구축하고자 함</a:t>
            </a:r>
            <a:endParaRPr b="0" i="0" sz="12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1993900" y="1866900"/>
            <a:ext cx="5359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무인매장에서의 실내 </a:t>
            </a:r>
            <a:r>
              <a:rPr b="1" i="0" lang="ko" sz="1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구매행동/이상행동</a:t>
            </a:r>
            <a:r>
              <a:rPr b="0" i="0" lang="ko" sz="1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 데이터 사용</a:t>
            </a:r>
            <a:endParaRPr b="0" i="0" sz="1300" u="none" cap="none" strike="noStrike">
              <a:solidFill>
                <a:srgbClr val="3567D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984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55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900" y="241300"/>
            <a:ext cx="14478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2463800" y="317500"/>
            <a:ext cx="1225550" cy="13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b="0" i="0" lang="ko" sz="800" u="none" cap="none" strike="noStrike">
                <a:solidFill>
                  <a:srgbClr val="598EFF"/>
                </a:solidFill>
                <a:latin typeface="Calibri"/>
                <a:ea typeface="Calibri"/>
                <a:cs typeface="Calibri"/>
                <a:sym typeface="Calibri"/>
              </a:rPr>
              <a:t>데이터 소개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"/>
          <p:cNvSpPr txBox="1"/>
          <p:nvPr/>
        </p:nvSpPr>
        <p:spPr>
          <a:xfrm>
            <a:off x="2578100" y="901700"/>
            <a:ext cx="399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소개</a:t>
            </a:r>
            <a:endParaRPr b="0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4" name="Google Shape;24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10">
            <a:alphaModFix amt="50000"/>
          </a:blip>
          <a:srcRect b="0" l="0" r="0" t="0"/>
          <a:stretch/>
        </p:blipFill>
        <p:spPr>
          <a:xfrm>
            <a:off x="2376488" y="2425700"/>
            <a:ext cx="2260600" cy="2146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"/>
          <p:cNvSpPr txBox="1"/>
          <p:nvPr/>
        </p:nvSpPr>
        <p:spPr>
          <a:xfrm>
            <a:off x="1917700" y="984250"/>
            <a:ext cx="374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35050" y="2984500"/>
            <a:ext cx="22606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3000" y="1746250"/>
            <a:ext cx="203835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"/>
          <p:cNvSpPr txBox="1"/>
          <p:nvPr/>
        </p:nvSpPr>
        <p:spPr>
          <a:xfrm>
            <a:off x="1568450" y="1054100"/>
            <a:ext cx="4445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 txBox="1"/>
          <p:nvPr/>
        </p:nvSpPr>
        <p:spPr>
          <a:xfrm>
            <a:off x="2646363" y="2628900"/>
            <a:ext cx="1720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3567D3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b="1" i="0" lang="ko" sz="1300" u="none" cap="none" strike="noStrike">
                <a:solidFill>
                  <a:srgbClr val="3567D3"/>
                </a:solidFill>
                <a:latin typeface="Calibri"/>
                <a:ea typeface="Calibri"/>
                <a:cs typeface="Calibri"/>
                <a:sym typeface="Calibri"/>
              </a:rPr>
              <a:t>구매행동 데이터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2578100" y="3111600"/>
            <a:ext cx="1657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구매1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구매2 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52" name="Google Shape;25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92663" y="2425700"/>
            <a:ext cx="2260600" cy="21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41700" y="2984500"/>
            <a:ext cx="22606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"/>
          <p:cNvSpPr txBox="1"/>
          <p:nvPr/>
        </p:nvSpPr>
        <p:spPr>
          <a:xfrm>
            <a:off x="4986350" y="2870100"/>
            <a:ext cx="18732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전도 (넘어짐)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파손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흡연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유기 (쓰레기 투기)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절도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폭행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292100" lvl="0" marL="45720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anum Gothic"/>
              <a:buChar char="●"/>
            </a:pPr>
            <a:r>
              <a:rPr b="1" i="0" lang="ko" sz="10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교통약자</a:t>
            </a:r>
            <a:endParaRPr b="1" i="0" sz="10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55" name="Google Shape;25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54700" y="2984500"/>
            <a:ext cx="22606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49650" y="1746250"/>
            <a:ext cx="203835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 txBox="1"/>
          <p:nvPr/>
        </p:nvSpPr>
        <p:spPr>
          <a:xfrm>
            <a:off x="5124488" y="2628900"/>
            <a:ext cx="17208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3567D3"/>
                </a:solidFill>
                <a:latin typeface="Arial"/>
                <a:ea typeface="Arial"/>
                <a:cs typeface="Arial"/>
                <a:sym typeface="Arial"/>
              </a:rPr>
              <a:t>02. 이상행동 데이터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56300" y="1746250"/>
            <a:ext cx="2038350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5"/>
          <p:cNvPicPr preferRelativeResize="0"/>
          <p:nvPr/>
        </p:nvPicPr>
        <p:blipFill rotWithShape="1">
          <a:blip r:embed="rId13">
            <a:alphaModFix amt="44000"/>
          </a:blip>
          <a:srcRect b="0" l="0" r="0" t="0"/>
          <a:stretch/>
        </p:blipFill>
        <p:spPr>
          <a:xfrm>
            <a:off x="1028750" y="1590675"/>
            <a:ext cx="7092951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"/>
          <p:cNvSpPr txBox="1"/>
          <p:nvPr/>
        </p:nvSpPr>
        <p:spPr>
          <a:xfrm>
            <a:off x="1581200" y="1736725"/>
            <a:ext cx="59880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&gt; 실내 편의점 무인매장 고객 구매행동, 이상행동 데이터 활용</a:t>
            </a:r>
            <a:endParaRPr b="0" i="0" sz="1100" u="none" cap="none" strike="noStrike">
              <a:solidFill>
                <a:srgbClr val="3063C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출처 : AIHub</a:t>
            </a:r>
            <a:endParaRPr b="0" i="0" sz="1100" u="none" cap="none" strike="noStrike">
              <a:solidFill>
                <a:srgbClr val="3063C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241300"/>
            <a:ext cx="129540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50" y="241300"/>
            <a:ext cx="119380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667250" y="1638300"/>
            <a:ext cx="3321051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667250" y="2571750"/>
            <a:ext cx="332105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4667250" y="3505200"/>
            <a:ext cx="332105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1104900" y="1638300"/>
            <a:ext cx="332105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1104900" y="2571750"/>
            <a:ext cx="332105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1104900" y="3505200"/>
            <a:ext cx="332105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 txBox="1"/>
          <p:nvPr/>
        </p:nvSpPr>
        <p:spPr>
          <a:xfrm>
            <a:off x="2044700" y="1847850"/>
            <a:ext cx="214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선정배경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2044700" y="2159000"/>
            <a:ext cx="19113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- 비즈니스 문제 인식, 관련 통계 조사</a:t>
            </a:r>
            <a:endParaRPr b="0" i="0" sz="6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2146300" y="317500"/>
            <a:ext cx="48895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rgbClr val="DDE0ED"/>
                </a:solidFill>
                <a:latin typeface="Arial"/>
                <a:ea typeface="Arial"/>
                <a:cs typeface="Arial"/>
                <a:sym typeface="Arial"/>
              </a:rPr>
              <a:t>BIZMIRI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8350" y="317500"/>
            <a:ext cx="1143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"/>
          <p:cNvSpPr txBox="1"/>
          <p:nvPr/>
        </p:nvSpPr>
        <p:spPr>
          <a:xfrm>
            <a:off x="901700" y="304800"/>
            <a:ext cx="723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BUSINESS PRSENTATION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6"/>
          <p:cNvSpPr txBox="1"/>
          <p:nvPr/>
        </p:nvSpPr>
        <p:spPr>
          <a:xfrm>
            <a:off x="2673350" y="901700"/>
            <a:ext cx="399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프로세스</a:t>
            </a:r>
            <a:endParaRPr b="0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83" name="Google Shape;28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"/>
          <p:cNvSpPr txBox="1"/>
          <p:nvPr/>
        </p:nvSpPr>
        <p:spPr>
          <a:xfrm>
            <a:off x="1587500" y="1035050"/>
            <a:ext cx="692150" cy="13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5400" y="1866900"/>
            <a:ext cx="628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6"/>
          <p:cNvSpPr txBox="1"/>
          <p:nvPr/>
        </p:nvSpPr>
        <p:spPr>
          <a:xfrm>
            <a:off x="1365250" y="1917700"/>
            <a:ext cx="4699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2044700" y="2762250"/>
            <a:ext cx="214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전처리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2044700" y="3073400"/>
            <a:ext cx="19113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- 분산 처리 후 표본 추출 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5400" y="2781300"/>
            <a:ext cx="628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6"/>
          <p:cNvSpPr txBox="1"/>
          <p:nvPr/>
        </p:nvSpPr>
        <p:spPr>
          <a:xfrm>
            <a:off x="1365250" y="2832100"/>
            <a:ext cx="4699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2044700" y="3708400"/>
            <a:ext cx="214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모델 평가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2044700" y="4019550"/>
            <a:ext cx="23811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- 테스트 데이터셋을 활용하여 최종 모델 성능 검증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5400" y="3733800"/>
            <a:ext cx="628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 txBox="1"/>
          <p:nvPr/>
        </p:nvSpPr>
        <p:spPr>
          <a:xfrm>
            <a:off x="1365250" y="3778250"/>
            <a:ext cx="4699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5632450" y="1847850"/>
            <a:ext cx="214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수집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5632450" y="2028850"/>
            <a:ext cx="31116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- AIHub에서 고객 구매행동, 이상행동 데이터 수집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76800" y="1866900"/>
            <a:ext cx="628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"/>
          <p:cNvSpPr txBox="1"/>
          <p:nvPr/>
        </p:nvSpPr>
        <p:spPr>
          <a:xfrm>
            <a:off x="4953000" y="1917700"/>
            <a:ext cx="4699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5632450" y="2762250"/>
            <a:ext cx="214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모델 학습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5632450" y="3073400"/>
            <a:ext cx="19113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- YOLO 등으로 객체 탐지</a:t>
            </a:r>
            <a:endParaRPr b="0" i="0" sz="8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76800" y="2781300"/>
            <a:ext cx="628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"/>
          <p:cNvSpPr txBox="1"/>
          <p:nvPr/>
        </p:nvSpPr>
        <p:spPr>
          <a:xfrm>
            <a:off x="4953000" y="2832100"/>
            <a:ext cx="4699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5632450" y="3708400"/>
            <a:ext cx="2146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" sz="15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문제 및 해결방안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5632450" y="4019550"/>
            <a:ext cx="19113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- 팀이 맞이한 문제와 문제해결을 위한 방안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05" name="Google Shape;305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76800" y="3733800"/>
            <a:ext cx="6286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"/>
          <p:cNvSpPr txBox="1"/>
          <p:nvPr/>
        </p:nvSpPr>
        <p:spPr>
          <a:xfrm>
            <a:off x="4953000" y="3778250"/>
            <a:ext cx="4699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chapter 06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984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55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5950" y="241300"/>
            <a:ext cx="14478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"/>
          <p:cNvSpPr txBox="1"/>
          <p:nvPr/>
        </p:nvSpPr>
        <p:spPr>
          <a:xfrm>
            <a:off x="3244850" y="317500"/>
            <a:ext cx="1225550" cy="13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04. </a:t>
            </a:r>
            <a:r>
              <a:rPr b="0" i="0" lang="ko" sz="800" u="none" cap="none" strike="noStrike">
                <a:solidFill>
                  <a:srgbClr val="598EFF"/>
                </a:solidFill>
                <a:latin typeface="Calibri"/>
                <a:ea typeface="Calibri"/>
                <a:cs typeface="Calibri"/>
                <a:sym typeface="Calibri"/>
              </a:rPr>
              <a:t>문제1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7"/>
          <p:cNvSpPr txBox="1"/>
          <p:nvPr/>
        </p:nvSpPr>
        <p:spPr>
          <a:xfrm>
            <a:off x="2578100" y="901700"/>
            <a:ext cx="399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문제1. 데이터 용량 문제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23" name="Google Shape;323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7"/>
          <p:cNvSpPr txBox="1"/>
          <p:nvPr/>
        </p:nvSpPr>
        <p:spPr>
          <a:xfrm>
            <a:off x="1917700" y="984250"/>
            <a:ext cx="374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"/>
          <p:cNvSpPr txBox="1"/>
          <p:nvPr/>
        </p:nvSpPr>
        <p:spPr>
          <a:xfrm>
            <a:off x="1568450" y="1054100"/>
            <a:ext cx="4445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7600" y="2146300"/>
            <a:ext cx="3365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7600" y="3600450"/>
            <a:ext cx="3365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54550" y="2146300"/>
            <a:ext cx="3365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54550" y="3600450"/>
            <a:ext cx="3365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"/>
          <p:cNvSpPr txBox="1"/>
          <p:nvPr/>
        </p:nvSpPr>
        <p:spPr>
          <a:xfrm>
            <a:off x="4019550" y="2806700"/>
            <a:ext cx="1130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7"/>
          <p:cNvPicPr preferRelativeResize="0"/>
          <p:nvPr/>
        </p:nvPicPr>
        <p:blipFill rotWithShape="1">
          <a:blip r:embed="rId11">
            <a:alphaModFix amt="44000"/>
          </a:blip>
          <a:srcRect b="0" l="0" r="0" t="0"/>
          <a:stretch/>
        </p:blipFill>
        <p:spPr>
          <a:xfrm>
            <a:off x="1143000" y="1625600"/>
            <a:ext cx="3048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33500" y="1765300"/>
            <a:ext cx="26733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7"/>
          <p:cNvSpPr txBox="1"/>
          <p:nvPr/>
        </p:nvSpPr>
        <p:spPr>
          <a:xfrm>
            <a:off x="1638300" y="1854200"/>
            <a:ext cx="2051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200" u="none" cap="none" strike="noStrike">
                <a:solidFill>
                  <a:srgbClr val="3567D3"/>
                </a:solidFill>
                <a:latin typeface="Calibri"/>
                <a:ea typeface="Calibri"/>
                <a:cs typeface="Calibri"/>
                <a:sym typeface="Calibri"/>
              </a:rPr>
              <a:t>문제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 txBox="1"/>
          <p:nvPr/>
        </p:nvSpPr>
        <p:spPr>
          <a:xfrm>
            <a:off x="1587475" y="2607875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용량이 너무 커서 각자의 노트북에 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다운 받기 어려움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06900" y="2546350"/>
            <a:ext cx="4000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36650" y="3930650"/>
            <a:ext cx="68707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"/>
          <p:cNvSpPr txBox="1"/>
          <p:nvPr/>
        </p:nvSpPr>
        <p:spPr>
          <a:xfrm>
            <a:off x="1549400" y="4193450"/>
            <a:ext cx="6045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&gt; </a:t>
            </a:r>
            <a:r>
              <a:rPr b="0" i="0" lang="ko" sz="11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드롭박스 API 및 토큰을 이용하여 </a:t>
            </a:r>
            <a:r>
              <a:rPr b="1" i="0" lang="ko" sz="11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코랩과 연결할 예정 </a:t>
            </a:r>
            <a:endParaRPr b="1" i="0" sz="1100" u="none" cap="none" strike="noStrike">
              <a:solidFill>
                <a:srgbClr val="3567D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D62C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38" name="Google Shape;338;p7"/>
          <p:cNvPicPr preferRelativeResize="0"/>
          <p:nvPr/>
        </p:nvPicPr>
        <p:blipFill rotWithShape="1">
          <a:blip r:embed="rId15">
            <a:alphaModFix amt="44000"/>
          </a:blip>
          <a:srcRect b="0" l="0" r="0" t="0"/>
          <a:stretch/>
        </p:blipFill>
        <p:spPr>
          <a:xfrm>
            <a:off x="4953000" y="1625600"/>
            <a:ext cx="3048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43500" y="1765300"/>
            <a:ext cx="26733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7"/>
          <p:cNvSpPr txBox="1"/>
          <p:nvPr/>
        </p:nvSpPr>
        <p:spPr>
          <a:xfrm>
            <a:off x="5391150" y="2457413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2D2D2D"/>
                </a:solidFill>
                <a:latin typeface="Nanum Gothic"/>
                <a:ea typeface="Nanum Gothic"/>
                <a:cs typeface="Nanum Gothic"/>
                <a:sym typeface="Nanum Gothic"/>
              </a:rPr>
              <a:t>각자의 파트를 나누어 AIhub에서 데이터를 직접 다운로드하여</a:t>
            </a:r>
            <a:r>
              <a:rPr b="1" i="0" lang="ko" sz="800" u="none" cap="none" strike="noStrike">
                <a:solidFill>
                  <a:srgbClr val="2D2D2D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0" i="0" lang="ko" sz="800" u="none" cap="none" strike="noStrike">
                <a:solidFill>
                  <a:srgbClr val="2D2D2D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문제를 해결</a:t>
            </a:r>
            <a:endParaRPr b="0" i="0" sz="500" u="none" cap="none" strike="noStrike">
              <a:solidFill>
                <a:srgbClr val="2D2D2D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1" name="Google Shape;341;p7"/>
          <p:cNvSpPr txBox="1"/>
          <p:nvPr/>
        </p:nvSpPr>
        <p:spPr>
          <a:xfrm>
            <a:off x="5448300" y="1854200"/>
            <a:ext cx="2051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Arial"/>
                <a:ea typeface="Arial"/>
                <a:cs typeface="Arial"/>
                <a:sym typeface="Arial"/>
              </a:rPr>
              <a:t>해결방안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 txBox="1"/>
          <p:nvPr/>
        </p:nvSpPr>
        <p:spPr>
          <a:xfrm>
            <a:off x="5353458" y="3066493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구글 드라이브의 과금 문제로 인해 드롭박스를 대신 사용하고자 함(한 달 체험판)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2984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55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5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6050" y="241300"/>
            <a:ext cx="14478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8"/>
          <p:cNvSpPr txBox="1"/>
          <p:nvPr/>
        </p:nvSpPr>
        <p:spPr>
          <a:xfrm>
            <a:off x="4044950" y="317500"/>
            <a:ext cx="12255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b="0" i="0" lang="ko" sz="800" u="none" cap="none" strike="noStrike">
                <a:solidFill>
                  <a:srgbClr val="598EFF"/>
                </a:solidFill>
                <a:latin typeface="Calibri"/>
                <a:ea typeface="Calibri"/>
                <a:cs typeface="Calibri"/>
                <a:sym typeface="Calibri"/>
              </a:rPr>
              <a:t>문제 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8"/>
          <p:cNvSpPr txBox="1"/>
          <p:nvPr/>
        </p:nvSpPr>
        <p:spPr>
          <a:xfrm>
            <a:off x="2578100" y="901700"/>
            <a:ext cx="3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" sz="23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문제2. 데이터 분산 처리 문제</a:t>
            </a:r>
            <a:endParaRPr b="0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59" name="Google Shape;359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8"/>
          <p:cNvSpPr txBox="1"/>
          <p:nvPr/>
        </p:nvSpPr>
        <p:spPr>
          <a:xfrm>
            <a:off x="1917700" y="984250"/>
            <a:ext cx="37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1568450" y="1054100"/>
            <a:ext cx="4446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8"/>
          <p:cNvPicPr preferRelativeResize="0"/>
          <p:nvPr/>
        </p:nvPicPr>
        <p:blipFill rotWithShape="1">
          <a:blip r:embed="rId10">
            <a:alphaModFix amt="44000"/>
          </a:blip>
          <a:srcRect b="0" l="0" r="0" t="0"/>
          <a:stretch/>
        </p:blipFill>
        <p:spPr>
          <a:xfrm>
            <a:off x="1143000" y="1625600"/>
            <a:ext cx="3048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3500" y="1765300"/>
            <a:ext cx="26733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8"/>
          <p:cNvSpPr txBox="1"/>
          <p:nvPr/>
        </p:nvSpPr>
        <p:spPr>
          <a:xfrm>
            <a:off x="1638300" y="1854200"/>
            <a:ext cx="2051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Arial"/>
                <a:ea typeface="Arial"/>
                <a:cs typeface="Arial"/>
                <a:sym typeface="Arial"/>
              </a:rPr>
              <a:t>문제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3000" y="2908300"/>
            <a:ext cx="304800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8"/>
          <p:cNvSpPr txBox="1"/>
          <p:nvPr/>
        </p:nvSpPr>
        <p:spPr>
          <a:xfrm>
            <a:off x="1581150" y="2381250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총 데이터 용량이 </a:t>
            </a:r>
            <a:r>
              <a:rPr b="1" i="0" lang="ko" sz="800" u="sng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300~330Gb</a:t>
            </a: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로 예상됨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"/>
          <p:cNvSpPr txBox="1"/>
          <p:nvPr/>
        </p:nvSpPr>
        <p:spPr>
          <a:xfrm>
            <a:off x="1581150" y="3130550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딥러닝 학습 시 지나치게 많은 시간이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소요될 것으로 예상됨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-&gt; 성능 저하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68" name="Google Shape;368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06900" y="2546350"/>
            <a:ext cx="4000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36650" y="3930650"/>
            <a:ext cx="68707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8"/>
          <p:cNvSpPr txBox="1"/>
          <p:nvPr/>
        </p:nvSpPr>
        <p:spPr>
          <a:xfrm>
            <a:off x="1549400" y="4076700"/>
            <a:ext cx="6045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&gt; 표본 추출 또는 분산 처리를 통해 </a:t>
            </a:r>
            <a:r>
              <a:rPr b="1" i="0" lang="ko" sz="11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대용량 데이터</a:t>
            </a:r>
            <a:r>
              <a:rPr b="0" i="0" lang="ko" sz="11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를 처리하고자 함</a:t>
            </a:r>
            <a:endParaRPr b="0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71" name="Google Shape;371;p8"/>
          <p:cNvPicPr preferRelativeResize="0"/>
          <p:nvPr/>
        </p:nvPicPr>
        <p:blipFill rotWithShape="1">
          <a:blip r:embed="rId15">
            <a:alphaModFix amt="44000"/>
          </a:blip>
          <a:srcRect b="0" l="0" r="0" t="0"/>
          <a:stretch/>
        </p:blipFill>
        <p:spPr>
          <a:xfrm>
            <a:off x="4953000" y="1625600"/>
            <a:ext cx="3048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43500" y="1765300"/>
            <a:ext cx="26733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8"/>
          <p:cNvSpPr txBox="1"/>
          <p:nvPr/>
        </p:nvSpPr>
        <p:spPr>
          <a:xfrm>
            <a:off x="5448300" y="1854200"/>
            <a:ext cx="2051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Arial"/>
                <a:ea typeface="Arial"/>
                <a:cs typeface="Arial"/>
                <a:sym typeface="Arial"/>
              </a:rPr>
              <a:t>해결 방안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53000" y="2908300"/>
            <a:ext cx="304800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/>
          <p:nvPr/>
        </p:nvSpPr>
        <p:spPr>
          <a:xfrm>
            <a:off x="5391150" y="2381250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Solution 1. 표본 추출</a:t>
            </a: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: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단순 무작위 추출 또는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카테고리 별로 층화 추출 실시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6" name="Google Shape;376;p8"/>
          <p:cNvSpPr txBox="1"/>
          <p:nvPr/>
        </p:nvSpPr>
        <p:spPr>
          <a:xfrm>
            <a:off x="5270450" y="3206750"/>
            <a:ext cx="2430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Solution 2. 하둡, 맵리듀스, Amazon S3, EC2 등 사용</a:t>
            </a: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: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분산 처리 프로그램을 이용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(사용 경험은 없음)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0ED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050" y="2984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0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550" y="29210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15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285750"/>
            <a:ext cx="10985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650" y="241300"/>
            <a:ext cx="14478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/>
          <p:nvPr/>
        </p:nvSpPr>
        <p:spPr>
          <a:xfrm>
            <a:off x="4908550" y="317500"/>
            <a:ext cx="1225550" cy="13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598EFF"/>
                </a:solidFill>
                <a:latin typeface="Arial"/>
                <a:ea typeface="Arial"/>
                <a:cs typeface="Arial"/>
                <a:sym typeface="Arial"/>
              </a:rPr>
              <a:t>06. </a:t>
            </a:r>
            <a:r>
              <a:rPr b="0" i="0" lang="ko" sz="800" u="none" cap="none" strike="noStrike">
                <a:solidFill>
                  <a:srgbClr val="598EFF"/>
                </a:solidFill>
                <a:latin typeface="Calibri"/>
                <a:ea typeface="Calibri"/>
                <a:cs typeface="Calibri"/>
                <a:sym typeface="Calibri"/>
              </a:rPr>
              <a:t>서브 프로젝트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050" y="508000"/>
            <a:ext cx="83439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850900"/>
            <a:ext cx="634365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2650" y="965200"/>
            <a:ext cx="279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6845300" y="1111250"/>
            <a:ext cx="33655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9"/>
          <p:cNvSpPr txBox="1"/>
          <p:nvPr/>
        </p:nvSpPr>
        <p:spPr>
          <a:xfrm>
            <a:off x="2654263" y="1053950"/>
            <a:ext cx="3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9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서브 프로젝트: 구매 상품 및 동선 분석</a:t>
            </a:r>
            <a:endParaRPr b="0" i="0" sz="1900" u="none" cap="none" strike="noStrike">
              <a:solidFill>
                <a:srgbClr val="3567D3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567D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93" name="Google Shape;39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200" y="914400"/>
            <a:ext cx="946150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9"/>
          <p:cNvSpPr txBox="1"/>
          <p:nvPr/>
        </p:nvSpPr>
        <p:spPr>
          <a:xfrm>
            <a:off x="1917700" y="984250"/>
            <a:ext cx="374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 txBox="1"/>
          <p:nvPr/>
        </p:nvSpPr>
        <p:spPr>
          <a:xfrm>
            <a:off x="1568450" y="1054100"/>
            <a:ext cx="444500" cy="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9"/>
          <p:cNvPicPr preferRelativeResize="0"/>
          <p:nvPr/>
        </p:nvPicPr>
        <p:blipFill rotWithShape="1">
          <a:blip r:embed="rId10">
            <a:alphaModFix amt="44000"/>
          </a:blip>
          <a:srcRect b="0" l="0" r="0" t="0"/>
          <a:stretch/>
        </p:blipFill>
        <p:spPr>
          <a:xfrm>
            <a:off x="1143000" y="1625600"/>
            <a:ext cx="3048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3500" y="1765300"/>
            <a:ext cx="26733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9"/>
          <p:cNvSpPr txBox="1"/>
          <p:nvPr/>
        </p:nvSpPr>
        <p:spPr>
          <a:xfrm>
            <a:off x="1638300" y="1854200"/>
            <a:ext cx="20510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Input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99" name="Google Shape;399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3000" y="2908300"/>
            <a:ext cx="304800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9"/>
          <p:cNvSpPr txBox="1"/>
          <p:nvPr/>
        </p:nvSpPr>
        <p:spPr>
          <a:xfrm>
            <a:off x="1581150" y="2381250"/>
            <a:ext cx="216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무인매장의 고객 행동 중 ‘구매’ 데이터의 경우 고객이 매장에 들어와서 상품을 고르고 촬영화면 밖으로 나가는 모습이 포함되어 있음</a:t>
            </a:r>
            <a:endParaRPr b="0" i="0" sz="13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01" name="Google Shape;401;p9"/>
          <p:cNvSpPr txBox="1"/>
          <p:nvPr/>
        </p:nvSpPr>
        <p:spPr>
          <a:xfrm>
            <a:off x="1581150" y="3130550"/>
            <a:ext cx="216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총 7개의 매장 형태가 존재</a:t>
            </a:r>
            <a:endParaRPr b="0" i="0" sz="8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02" name="Google Shape;402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06900" y="2546350"/>
            <a:ext cx="4000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36650" y="3930650"/>
            <a:ext cx="68707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9"/>
          <p:cNvSpPr txBox="1"/>
          <p:nvPr/>
        </p:nvSpPr>
        <p:spPr>
          <a:xfrm>
            <a:off x="1549400" y="4076700"/>
            <a:ext cx="6045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19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ko" sz="1300" u="none" cap="none" strike="noStrike">
                <a:solidFill>
                  <a:srgbClr val="3063CF"/>
                </a:solidFill>
                <a:latin typeface="Nanum Gothic"/>
                <a:ea typeface="Nanum Gothic"/>
                <a:cs typeface="Nanum Gothic"/>
                <a:sym typeface="Nanum Gothic"/>
              </a:rPr>
              <a:t>&gt; </a:t>
            </a:r>
            <a:r>
              <a:rPr b="1" i="0" lang="ko" sz="11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문제</a:t>
            </a:r>
            <a:r>
              <a:rPr b="0" i="0" lang="ko" sz="11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: 상품 인식은 어떻게 할 것인지? 지금 저희의 딥러닝 수준으로 동선 추적이 가능한지??</a:t>
            </a:r>
            <a:endParaRPr b="0" i="0" sz="100" u="none" cap="none" strike="noStrike">
              <a:solidFill>
                <a:srgbClr val="3567D3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05" name="Google Shape;405;p9"/>
          <p:cNvPicPr preferRelativeResize="0"/>
          <p:nvPr/>
        </p:nvPicPr>
        <p:blipFill rotWithShape="1">
          <a:blip r:embed="rId15">
            <a:alphaModFix amt="44000"/>
          </a:blip>
          <a:srcRect b="0" l="0" r="0" t="0"/>
          <a:stretch/>
        </p:blipFill>
        <p:spPr>
          <a:xfrm>
            <a:off x="4953000" y="1625600"/>
            <a:ext cx="3048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43500" y="1765300"/>
            <a:ext cx="26733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9"/>
          <p:cNvSpPr txBox="1"/>
          <p:nvPr/>
        </p:nvSpPr>
        <p:spPr>
          <a:xfrm>
            <a:off x="5448300" y="1854200"/>
            <a:ext cx="2051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2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567D3"/>
                </a:solidFill>
                <a:latin typeface="Nanum Gothic"/>
                <a:ea typeface="Nanum Gothic"/>
                <a:cs typeface="Nanum Gothic"/>
                <a:sym typeface="Nanum Gothic"/>
              </a:rPr>
              <a:t>Output</a:t>
            </a:r>
            <a:endParaRPr b="1" i="0" sz="7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08" name="Google Shape;40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53000" y="2908300"/>
            <a:ext cx="304800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9"/>
          <p:cNvSpPr txBox="1"/>
          <p:nvPr/>
        </p:nvSpPr>
        <p:spPr>
          <a:xfrm>
            <a:off x="5397475" y="2555850"/>
            <a:ext cx="216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이에 착안하여 고객의 연령, 성별 별로 어떠한 상품을 구매하는지, 어떤 동선을 주로 이용하는지 분석하고자 함</a:t>
            </a:r>
            <a:endParaRPr b="0" i="0" sz="800" u="none" cap="none" strike="noStrike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3197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0" name="Google Shape;410;p9"/>
          <p:cNvSpPr txBox="1"/>
          <p:nvPr/>
        </p:nvSpPr>
        <p:spPr>
          <a:xfrm>
            <a:off x="5391150" y="3130550"/>
            <a:ext cx="21653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매장별 동선 최적화를 시도하고자 함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