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38" r:id="rId4"/>
  </p:sldMasterIdLst>
  <p:notesMasterIdLst>
    <p:notesMasterId r:id="rId8"/>
  </p:notesMasterIdLst>
  <p:handoutMasterIdLst>
    <p:handoutMasterId r:id="rId9"/>
  </p:handoutMasterIdLst>
  <p:sldIdLst>
    <p:sldId id="290" r:id="rId5"/>
    <p:sldId id="291" r:id="rId6"/>
    <p:sldId id="29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85602" autoAdjust="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E95FC5-CD6B-4A50-9262-DC414E16C3EA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r>
            <a:rPr lang="en-US" sz="2100" b="1" dirty="0">
              <a:solidFill>
                <a:schemeClr val="accent1">
                  <a:lumMod val="75000"/>
                </a:schemeClr>
              </a:solidFill>
            </a:rPr>
            <a:t>P for Predict</a:t>
          </a:r>
        </a:p>
        <a:p>
          <a:r>
            <a:rPr lang="en-US" sz="1800" dirty="0">
              <a:solidFill>
                <a:schemeClr val="bg2">
                  <a:lumMod val="50000"/>
                </a:schemeClr>
              </a:solidFill>
            </a:rPr>
            <a:t>Look at the code and tell us what it will do (enhances code reading and tracing)</a:t>
          </a: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 phldrT="1" phldr="0"/>
      <dgm:spPr/>
      <dgm:t>
        <a:bodyPr/>
        <a:lstStyle/>
        <a:p>
          <a:endParaRPr lang="en-US"/>
        </a:p>
      </dgm:t>
    </dgm:pt>
    <dgm:pt modelId="{F05611F0-8256-4954-B6CB-ED6B4F2DD39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R for Run</a:t>
          </a:r>
        </a:p>
        <a:p>
          <a:pPr marL="0"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Provide notebook containing the codes and ask students to run it to check their prediction </a:t>
          </a:r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6BD5265A-8333-420D-BDB2-65F10B3EBD76}" type="sibTrans" cxnId="{914FACD2-336A-4471-9E99-312B3F8EAB04}">
      <dgm:prSet phldrT="2" phldr="0"/>
      <dgm:spPr/>
      <dgm:t>
        <a:bodyPr/>
        <a:lstStyle/>
        <a:p>
          <a:endParaRPr lang="en-US"/>
        </a:p>
      </dgm:t>
    </dgm:pt>
    <dgm:pt modelId="{22625139-F93A-4F3F-A7AA-4923A01AEDF3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I for Investigate</a:t>
          </a:r>
        </a:p>
        <a:p>
          <a:pPr marL="0"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Allow students to identify and annotate the various structures of the code, ask them to identify the effect of each sequence of code or operation on the result</a:t>
          </a:r>
        </a:p>
      </dgm:t>
    </dgm:pt>
    <dgm:pt modelId="{F549A0EB-6BE9-4749-8336-B02A279AE302}" type="parTrans" cxnId="{FC7721F0-429B-4CE7-BE98-C2F3C41FE9C7}">
      <dgm:prSet/>
      <dgm:spPr/>
      <dgm:t>
        <a:bodyPr/>
        <a:lstStyle/>
        <a:p>
          <a:endParaRPr lang="en-US"/>
        </a:p>
      </dgm:t>
    </dgm:pt>
    <dgm:pt modelId="{A8E2FA08-4DD4-4654-A85D-9A99162D6201}" type="sibTrans" cxnId="{FC7721F0-429B-4CE7-BE98-C2F3C41FE9C7}">
      <dgm:prSet phldrT="3" phldr="0"/>
      <dgm:spPr/>
      <dgm:t>
        <a:bodyPr/>
        <a:lstStyle/>
        <a:p>
          <a:endParaRPr lang="en-US"/>
        </a:p>
      </dgm:t>
    </dgm:pt>
    <dgm:pt modelId="{140952D0-0E1D-4F48-9F16-53581487CFA0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M for Modify</a:t>
          </a:r>
        </a:p>
        <a:p>
          <a:pPr marL="0"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Make some simple changes about the code and continue modifying</a:t>
          </a:r>
        </a:p>
      </dgm:t>
    </dgm:pt>
    <dgm:pt modelId="{790C446F-6917-41E7-BE01-7AFE2676D505}" type="parTrans" cxnId="{B07163E8-ADEC-492A-8F07-7E5786AB23AE}">
      <dgm:prSet/>
      <dgm:spPr/>
      <dgm:t>
        <a:bodyPr/>
        <a:lstStyle/>
        <a:p>
          <a:endParaRPr lang="en-US"/>
        </a:p>
      </dgm:t>
    </dgm:pt>
    <dgm:pt modelId="{2804F27C-9BA9-4D07-AB02-74BE7DFA2C0E}" type="sibTrans" cxnId="{B07163E8-ADEC-492A-8F07-7E5786AB23AE}">
      <dgm:prSet phldrT="4" phldr="0"/>
      <dgm:spPr/>
      <dgm:t>
        <a:bodyPr/>
        <a:lstStyle/>
        <a:p>
          <a:endParaRPr lang="en-US"/>
        </a:p>
      </dgm:t>
    </dgm:pt>
    <dgm:pt modelId="{C2F8C7F7-44C4-414A-BCCD-56E91DD0A77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Make</a:t>
          </a:r>
        </a:p>
        <a:p>
          <a:pPr marL="0"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Borrow bits of codes from the original program to solve a new problem</a:t>
          </a:r>
        </a:p>
      </dgm:t>
    </dgm:pt>
    <dgm:pt modelId="{E6C6DF88-9436-40D7-BA84-18FE896A6151}" type="parTrans" cxnId="{14D43B81-F92D-4CD8-9D1E-78CBF092C750}">
      <dgm:prSet/>
      <dgm:spPr/>
      <dgm:t>
        <a:bodyPr/>
        <a:lstStyle/>
        <a:p>
          <a:endParaRPr lang="en-US"/>
        </a:p>
      </dgm:t>
    </dgm:pt>
    <dgm:pt modelId="{4E39967D-43EF-4F15-814A-2F491D900D43}" type="sibTrans" cxnId="{14D43B81-F92D-4CD8-9D1E-78CBF092C750}">
      <dgm:prSet phldrT="5" phldr="0"/>
      <dgm:spPr/>
      <dgm:t>
        <a:bodyPr/>
        <a:lstStyle/>
        <a:p>
          <a:endParaRPr lang="en-US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</dgm:pt>
    <dgm:pt modelId="{8B70BCB8-2CA8-4281-8C3E-9646AA407DE2}" type="pres">
      <dgm:prSet presAssocID="{2EE95FC5-CD6B-4A50-9262-DC414E16C3EA}" presName="node" presStyleLbl="node1" presStyleIdx="0" presStyleCnt="5" custScaleX="115064" custLinFactNeighborX="976">
        <dgm:presLayoutVars>
          <dgm:bulletEnabled val="1"/>
        </dgm:presLayoutVars>
      </dgm:prSet>
      <dgm:spPr/>
    </dgm:pt>
    <dgm:pt modelId="{E02BC8AD-DDC2-43A7-BB43-F6F8D8BD6340}" type="pres">
      <dgm:prSet presAssocID="{C99EBBB1-E916-471C-83C9-ABE85B42AC26}" presName="sibTrans" presStyleCnt="0"/>
      <dgm:spPr/>
    </dgm:pt>
    <dgm:pt modelId="{B86E23A3-742D-4587-88CF-2D56A8442149}" type="pres">
      <dgm:prSet presAssocID="{F05611F0-8256-4954-B6CB-ED6B4F2DD397}" presName="node" presStyleLbl="node1" presStyleIdx="1" presStyleCnt="5" custScaleX="115064" custLinFactNeighborX="976">
        <dgm:presLayoutVars>
          <dgm:bulletEnabled val="1"/>
        </dgm:presLayoutVars>
      </dgm:prSet>
      <dgm:spPr/>
    </dgm:pt>
    <dgm:pt modelId="{87C885F5-93E2-4D86-AAEA-8BD12E68F9BB}" type="pres">
      <dgm:prSet presAssocID="{6BD5265A-8333-420D-BDB2-65F10B3EBD76}" presName="sibTrans" presStyleCnt="0"/>
      <dgm:spPr/>
    </dgm:pt>
    <dgm:pt modelId="{D64973A5-4E87-44F1-B369-B0D5E0C2A462}" type="pres">
      <dgm:prSet presAssocID="{22625139-F93A-4F3F-A7AA-4923A01AEDF3}" presName="node" presStyleLbl="node1" presStyleIdx="2" presStyleCnt="5" custScaleX="124322" custScaleY="99821" custLinFactNeighborX="976">
        <dgm:presLayoutVars>
          <dgm:bulletEnabled val="1"/>
        </dgm:presLayoutVars>
      </dgm:prSet>
      <dgm:spPr/>
    </dgm:pt>
    <dgm:pt modelId="{A8EBA167-82EB-4D7C-98F7-2AB66BCE8A90}" type="pres">
      <dgm:prSet presAssocID="{A8E2FA08-4DD4-4654-A85D-9A99162D6201}" presName="sibTrans" presStyleCnt="0"/>
      <dgm:spPr/>
    </dgm:pt>
    <dgm:pt modelId="{18405FE4-7B27-4C69-B6FE-12C8B84249EF}" type="pres">
      <dgm:prSet presAssocID="{140952D0-0E1D-4F48-9F16-53581487CFA0}" presName="node" presStyleLbl="node1" presStyleIdx="3" presStyleCnt="5" custScaleX="115064" custLinFactNeighborX="976">
        <dgm:presLayoutVars>
          <dgm:bulletEnabled val="1"/>
        </dgm:presLayoutVars>
      </dgm:prSet>
      <dgm:spPr/>
    </dgm:pt>
    <dgm:pt modelId="{4F5C547E-E40F-424A-82FA-BB8EDB1515B0}" type="pres">
      <dgm:prSet presAssocID="{2804F27C-9BA9-4D07-AB02-74BE7DFA2C0E}" presName="sibTrans" presStyleCnt="0"/>
      <dgm:spPr/>
    </dgm:pt>
    <dgm:pt modelId="{435C0E89-FD70-4DD9-A771-832DBFC9ACBC}" type="pres">
      <dgm:prSet presAssocID="{C2F8C7F7-44C4-414A-BCCD-56E91DD0A777}" presName="node" presStyleLbl="node1" presStyleIdx="4" presStyleCnt="5" custScaleX="115064" custLinFactNeighborX="976">
        <dgm:presLayoutVars>
          <dgm:bulletEnabled val="1"/>
        </dgm:presLayoutVars>
      </dgm:prSet>
      <dgm:spPr/>
    </dgm:pt>
  </dgm:ptLst>
  <dgm:cxnLst>
    <dgm:cxn modelId="{C3C9D92A-4F8E-4228-8DF6-5BC8FFC105E0}" type="presOf" srcId="{2EE95FC5-CD6B-4A50-9262-DC414E16C3EA}" destId="{8B70BCB8-2CA8-4281-8C3E-9646AA407DE2}" srcOrd="0" destOrd="0" presId="urn:microsoft.com/office/officeart/2005/8/layout/default"/>
    <dgm:cxn modelId="{E9B19438-D9F1-42E9-B97B-ECEA234AED50}" type="presOf" srcId="{F05611F0-8256-4954-B6CB-ED6B4F2DD397}" destId="{B86E23A3-742D-4587-88CF-2D56A8442149}" srcOrd="0" destOrd="0" presId="urn:microsoft.com/office/officeart/2005/8/layout/default"/>
    <dgm:cxn modelId="{D6CBE33F-90E3-4C8D-B80F-821ED7205D90}" type="presOf" srcId="{140952D0-0E1D-4F48-9F16-53581487CFA0}" destId="{18405FE4-7B27-4C69-B6FE-12C8B84249EF}" srcOrd="0" destOrd="0" presId="urn:microsoft.com/office/officeart/2005/8/layout/default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6F765DD9-BF93-49A8-A6EA-AB13464D24B0}" type="presOf" srcId="{C2F8C7F7-44C4-414A-BCCD-56E91DD0A777}" destId="{435C0E89-FD70-4DD9-A771-832DBFC9ACBC}" srcOrd="0" destOrd="0" presId="urn:microsoft.com/office/officeart/2005/8/layout/default"/>
    <dgm:cxn modelId="{6D195AE4-39B4-45CF-9D82-CF1593D393F6}" type="presOf" srcId="{22625139-F93A-4F3F-A7AA-4923A01AEDF3}" destId="{D64973A5-4E87-44F1-B369-B0D5E0C2A462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D17F6962-6CF2-4448-8F2E-27A7CB5CAB16}" type="presParOf" srcId="{40FE0EB9-B287-43F6-ABB4-527CB1B94B4A}" destId="{8B70BCB8-2CA8-4281-8C3E-9646AA407DE2}" srcOrd="0" destOrd="0" presId="urn:microsoft.com/office/officeart/2005/8/layout/default"/>
    <dgm:cxn modelId="{6873F57A-5B91-48FC-9B1A-61BEA27CBE90}" type="presParOf" srcId="{40FE0EB9-B287-43F6-ABB4-527CB1B94B4A}" destId="{E02BC8AD-DDC2-43A7-BB43-F6F8D8BD6340}" srcOrd="1" destOrd="0" presId="urn:microsoft.com/office/officeart/2005/8/layout/default"/>
    <dgm:cxn modelId="{FC4588CA-0BEE-4DE6-9726-93F413184C3C}" type="presParOf" srcId="{40FE0EB9-B287-43F6-ABB4-527CB1B94B4A}" destId="{B86E23A3-742D-4587-88CF-2D56A8442149}" srcOrd="2" destOrd="0" presId="urn:microsoft.com/office/officeart/2005/8/layout/default"/>
    <dgm:cxn modelId="{4178A0A8-8F80-4691-AE60-A912EF83DE0A}" type="presParOf" srcId="{40FE0EB9-B287-43F6-ABB4-527CB1B94B4A}" destId="{87C885F5-93E2-4D86-AAEA-8BD12E68F9BB}" srcOrd="3" destOrd="0" presId="urn:microsoft.com/office/officeart/2005/8/layout/default"/>
    <dgm:cxn modelId="{48A25CA2-D3C2-4FFF-9454-ED9B5A503F99}" type="presParOf" srcId="{40FE0EB9-B287-43F6-ABB4-527CB1B94B4A}" destId="{D64973A5-4E87-44F1-B369-B0D5E0C2A462}" srcOrd="4" destOrd="0" presId="urn:microsoft.com/office/officeart/2005/8/layout/default"/>
    <dgm:cxn modelId="{CC1DEFB1-6415-405C-B19F-8F58824BC103}" type="presParOf" srcId="{40FE0EB9-B287-43F6-ABB4-527CB1B94B4A}" destId="{A8EBA167-82EB-4D7C-98F7-2AB66BCE8A90}" srcOrd="5" destOrd="0" presId="urn:microsoft.com/office/officeart/2005/8/layout/default"/>
    <dgm:cxn modelId="{EF92A80F-281E-414F-A2E2-B426E7254CC3}" type="presParOf" srcId="{40FE0EB9-B287-43F6-ABB4-527CB1B94B4A}" destId="{18405FE4-7B27-4C69-B6FE-12C8B84249EF}" srcOrd="6" destOrd="0" presId="urn:microsoft.com/office/officeart/2005/8/layout/default"/>
    <dgm:cxn modelId="{92AFC3EA-4297-4063-94E0-C5A1BE863E54}" type="presParOf" srcId="{40FE0EB9-B287-43F6-ABB4-527CB1B94B4A}" destId="{4F5C547E-E40F-424A-82FA-BB8EDB1515B0}" srcOrd="7" destOrd="0" presId="urn:microsoft.com/office/officeart/2005/8/layout/default"/>
    <dgm:cxn modelId="{CBB0F55F-5C58-443F-989A-EC667A9C4731}" type="presParOf" srcId="{40FE0EB9-B287-43F6-ABB4-527CB1B94B4A}" destId="{435C0E89-FD70-4DD9-A771-832DBFC9ACB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BCB8-2CA8-4281-8C3E-9646AA407DE2}">
      <dsp:nvSpPr>
        <dsp:cNvPr id="0" name=""/>
        <dsp:cNvSpPr/>
      </dsp:nvSpPr>
      <dsp:spPr>
        <a:xfrm>
          <a:off x="352189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</a:rPr>
            <a:t>P for Predict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Look at the code and tell us what it will do (enhances code reading and tracing)</a:t>
          </a:r>
        </a:p>
      </dsp:txBody>
      <dsp:txXfrm>
        <a:off x="352189" y="656"/>
        <a:ext cx="3123798" cy="1628901"/>
      </dsp:txXfrm>
    </dsp:sp>
    <dsp:sp modelId="{B86E23A3-742D-4587-88CF-2D56A8442149}">
      <dsp:nvSpPr>
        <dsp:cNvPr id="0" name=""/>
        <dsp:cNvSpPr/>
      </dsp:nvSpPr>
      <dsp:spPr>
        <a:xfrm>
          <a:off x="3747471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R for Run</a:t>
          </a:r>
        </a:p>
        <a:p>
          <a:pPr marL="0"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Provide notebook containing the codes and ask students to run it to check their prediction </a:t>
          </a:r>
        </a:p>
      </dsp:txBody>
      <dsp:txXfrm>
        <a:off x="3747471" y="656"/>
        <a:ext cx="3123798" cy="1628901"/>
      </dsp:txXfrm>
    </dsp:sp>
    <dsp:sp modelId="{D64973A5-4E87-44F1-B369-B0D5E0C2A462}">
      <dsp:nvSpPr>
        <dsp:cNvPr id="0" name=""/>
        <dsp:cNvSpPr/>
      </dsp:nvSpPr>
      <dsp:spPr>
        <a:xfrm>
          <a:off x="7142753" y="2114"/>
          <a:ext cx="3375137" cy="162598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I for Investigate</a:t>
          </a:r>
        </a:p>
        <a:p>
          <a:pPr marL="0"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Allow students to identify and annotate the various structures of the code, ask them to identify the effect of each sequence of code or operation on the result</a:t>
          </a:r>
        </a:p>
      </dsp:txBody>
      <dsp:txXfrm>
        <a:off x="7142753" y="2114"/>
        <a:ext cx="3375137" cy="1625985"/>
      </dsp:txXfrm>
    </dsp:sp>
    <dsp:sp modelId="{18405FE4-7B27-4C69-B6FE-12C8B84249EF}">
      <dsp:nvSpPr>
        <dsp:cNvPr id="0" name=""/>
        <dsp:cNvSpPr/>
      </dsp:nvSpPr>
      <dsp:spPr>
        <a:xfrm>
          <a:off x="2175500" y="1901041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M for Modify</a:t>
          </a:r>
        </a:p>
        <a:p>
          <a:pPr marL="0"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Make some simple changes about the code and continue modifying</a:t>
          </a:r>
        </a:p>
      </dsp:txBody>
      <dsp:txXfrm>
        <a:off x="2175500" y="1901041"/>
        <a:ext cx="3123798" cy="1628901"/>
      </dsp:txXfrm>
    </dsp:sp>
    <dsp:sp modelId="{435C0E89-FD70-4DD9-A771-832DBFC9ACBC}">
      <dsp:nvSpPr>
        <dsp:cNvPr id="0" name=""/>
        <dsp:cNvSpPr/>
      </dsp:nvSpPr>
      <dsp:spPr>
        <a:xfrm>
          <a:off x="5570782" y="1901041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Make</a:t>
          </a:r>
        </a:p>
        <a:p>
          <a:pPr marL="0"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Borrow bits of codes from the original program to solve a new problem</a:t>
          </a:r>
        </a:p>
      </dsp:txBody>
      <dsp:txXfrm>
        <a:off x="5570782" y="1901041"/>
        <a:ext cx="3123798" cy="1628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64CF-3664-45D0-9B27-4222DB1A6BA7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D4AB-B9A2-4248-B31F-8EBC71546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7E720-7243-402E-A0D4-CE3189C951A5}" type="datetimeFigureOut">
              <a:rPr lang="en-US" noProof="0" smtClean="0"/>
              <a:t>3/3/2022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E9C73-6CDE-45E2-97F8-E3C5308FA23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1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noProof="0" smtClean="0"/>
              <a:t>3/3/2022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Man in headphones with a laptop">
            <a:extLst>
              <a:ext uri="{FF2B5EF4-FFF2-40B4-BE49-F238E27FC236}">
                <a16:creationId xmlns:a16="http://schemas.microsoft.com/office/drawing/2014/main" id="{ADA04C7C-FE8B-4C2F-BF2E-CBD501A0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11" y="11"/>
            <a:ext cx="12191978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53F3E-E6E8-4DEE-A6F6-D6A88FD3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dirty="0"/>
              <a:t>ADOPTING </a:t>
            </a:r>
            <a:r>
              <a:rPr lang="en-US" dirty="0" err="1"/>
              <a:t>primm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What is PRIMM?</a:t>
            </a:r>
            <a:endParaRPr lang="ru-RU" sz="24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Course Outline</a:t>
            </a:r>
          </a:p>
        </p:txBody>
      </p:sp>
      <p:graphicFrame>
        <p:nvGraphicFramePr>
          <p:cNvPr id="5" name="Content Placeholder 2" descr="SmartArt object">
            <a:extLst>
              <a:ext uri="{FF2B5EF4-FFF2-40B4-BE49-F238E27FC236}">
                <a16:creationId xmlns:a16="http://schemas.microsoft.com/office/drawing/2014/main" id="{A1342CC9-B5BC-4EE6-A03F-6501ED7CC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438069"/>
              </p:ext>
            </p:extLst>
          </p:nvPr>
        </p:nvGraphicFramePr>
        <p:xfrm>
          <a:off x="685799" y="2037524"/>
          <a:ext cx="10817088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730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512E-3C35-4C3B-9EB6-6B36460B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FC169-FAF3-4222-9E33-013402582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799" y="2245894"/>
            <a:ext cx="9200147" cy="3606265"/>
          </a:xfrm>
        </p:spPr>
        <p:txBody>
          <a:bodyPr/>
          <a:lstStyle/>
          <a:p>
            <a:r>
              <a:rPr lang="en-GB" dirty="0" err="1"/>
              <a:t>Sentance</a:t>
            </a:r>
            <a:r>
              <a:rPr lang="en-GB" dirty="0"/>
              <a:t>, S., Waite, J., &amp; </a:t>
            </a:r>
            <a:r>
              <a:rPr lang="en-GB" dirty="0" err="1"/>
              <a:t>Kallia</a:t>
            </a:r>
            <a:r>
              <a:rPr lang="en-GB" dirty="0"/>
              <a:t>, M. (2019, February). Teachers' Experiences of using PRIMM to Teach Programming in School. In </a:t>
            </a:r>
            <a:r>
              <a:rPr lang="en-GB" i="1" dirty="0"/>
              <a:t>Proceedings of the 50th ACM Technical Symposium on Computer Science Education</a:t>
            </a:r>
            <a:r>
              <a:rPr lang="en-GB" dirty="0"/>
              <a:t> (pp. 476-482).</a:t>
            </a:r>
          </a:p>
        </p:txBody>
      </p:sp>
    </p:spTree>
    <p:extLst>
      <p:ext uri="{BB962C8B-B14F-4D97-AF65-F5344CB8AC3E}">
        <p14:creationId xmlns:p14="http://schemas.microsoft.com/office/powerpoint/2010/main" val="3083178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04_Win32_MO - v4" id="{2AE1B83A-9721-4EF8-B275-2624D019C8C0}" vid="{8CDF83C5-BCF3-42CE-9DDC-151D6253CC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5E4A76-0180-4CD0-B081-82F74A336136}">
  <ds:schemaRefs>
    <ds:schemaRef ds:uri="http://purl.org/dc/elements/1.1/"/>
    <ds:schemaRef ds:uri="http://www.w3.org/XML/1998/namespace"/>
    <ds:schemaRef ds:uri="http://schemas.microsoft.com/office/2006/documentManagement/types"/>
    <ds:schemaRef ds:uri="71af3243-3dd4-4a8d-8c0d-dd76da1f02a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 a course presentation</Template>
  <TotalTime>0</TotalTime>
  <Words>158</Words>
  <Application>Microsoft Office PowerPoint</Application>
  <PresentationFormat>Widescreen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Garamond</vt:lpstr>
      <vt:lpstr>SavonVTI</vt:lpstr>
      <vt:lpstr>ADOPTING primm</vt:lpstr>
      <vt:lpstr>Course Outline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2022-03-03T12:16:04Z</dcterms:created>
  <dcterms:modified xsi:type="dcterms:W3CDTF">2022-03-03T12:46:54Z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