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5" r:id="rId8"/>
    <p:sldId id="262" r:id="rId9"/>
    <p:sldId id="263" r:id="rId10"/>
    <p:sldId id="266" r:id="rId11"/>
  </p:sldIdLst>
  <p:sldSz cx="18288000" cy="10287000"/>
  <p:notesSz cx="6858000" cy="9144000"/>
  <p:embeddedFontLst>
    <p:embeddedFont>
      <p:font typeface="Dumondi Condensed Bold" panose="020B0604020202020204" charset="-34"/>
      <p:regular r:id="rId12"/>
    </p:embeddedFont>
    <p:embeddedFont>
      <p:font typeface="Open Sans Extra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Fredoka One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hyperlink" Target="https://www.tinkercad.com/things/2iAoXQIPRbV-elevatorlift/editel" TargetMode="External"/><Relationship Id="rId4" Type="http://schemas.openxmlformats.org/officeDocument/2006/relationships/image" Target="../media/image3.svg"/><Relationship Id="rId9" Type="http://schemas.openxmlformats.org/officeDocument/2006/relationships/hyperlink" Target="https://github.com/SallyBodeva/Elevator-simulator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7.svg"/><Relationship Id="rId4" Type="http://schemas.openxmlformats.org/officeDocument/2006/relationships/image" Target="../media/image12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inkercad.com/things/2iAoXQIPRbV-elevatorlift/editel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4.png"/><Relationship Id="rId4" Type="http://schemas.openxmlformats.org/officeDocument/2006/relationships/image" Target="../media/image26.sv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3.svg"/><Relationship Id="rId9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57476" y="818281"/>
            <a:ext cx="16230600" cy="8229600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7"/>
                    <a:pt x="20958786" y="10630407"/>
                  </a:cubicBezTo>
                  <a:lnTo>
                    <a:pt x="124460" y="10630407"/>
                  </a:lnTo>
                  <a:cubicBezTo>
                    <a:pt x="88900" y="10630407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19801" y="818281"/>
            <a:ext cx="5233312" cy="6429323"/>
            <a:chOff x="0" y="0"/>
            <a:chExt cx="1378321" cy="16933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78321" cy="1693320"/>
            </a:xfrm>
            <a:custGeom>
              <a:avLst/>
              <a:gdLst/>
              <a:ahLst/>
              <a:cxnLst/>
              <a:rect l="l" t="t" r="r" b="b"/>
              <a:pathLst>
                <a:path w="1378321" h="1693320">
                  <a:moveTo>
                    <a:pt x="1378321" y="0"/>
                  </a:moveTo>
                  <a:lnTo>
                    <a:pt x="1378321" y="1579020"/>
                  </a:lnTo>
                  <a:lnTo>
                    <a:pt x="689161" y="1693320"/>
                  </a:lnTo>
                  <a:lnTo>
                    <a:pt x="0" y="1579020"/>
                  </a:lnTo>
                  <a:lnTo>
                    <a:pt x="0" y="0"/>
                  </a:lnTo>
                  <a:lnTo>
                    <a:pt x="1378321" y="0"/>
                  </a:lnTo>
                  <a:close/>
                </a:path>
              </a:pathLst>
            </a:custGeom>
            <a:solidFill>
              <a:srgbClr val="F5C85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350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8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 rot="-321407">
            <a:off x="7086849" y="4631341"/>
            <a:ext cx="7550874" cy="1734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140"/>
              </a:lnSpc>
              <a:spcBef>
                <a:spcPct val="0"/>
              </a:spcBef>
            </a:pPr>
            <a:r>
              <a:rPr lang="en-US" sz="10100" spc="595">
                <a:solidFill>
                  <a:srgbClr val="FFFFFF"/>
                </a:solidFill>
                <a:latin typeface="Fredoka One Bold"/>
              </a:rPr>
              <a:t>ПРОЕКТ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518061" y="1288733"/>
            <a:ext cx="1107248" cy="307902"/>
            <a:chOff x="0" y="0"/>
            <a:chExt cx="1476331" cy="410536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20" name="AutoShape 20"/>
          <p:cNvSpPr/>
          <p:nvPr/>
        </p:nvSpPr>
        <p:spPr>
          <a:xfrm>
            <a:off x="878469" y="1781867"/>
            <a:ext cx="16230529" cy="4651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4306895">
            <a:off x="15710224" y="234039"/>
            <a:ext cx="1867794" cy="1589323"/>
          </a:xfrm>
          <a:prstGeom prst="rect">
            <a:avLst/>
          </a:prstGeom>
        </p:spPr>
      </p:pic>
      <p:sp>
        <p:nvSpPr>
          <p:cNvPr id="22" name="AutoShape 22"/>
          <p:cNvSpPr/>
          <p:nvPr/>
        </p:nvSpPr>
        <p:spPr>
          <a:xfrm>
            <a:off x="15160330" y="-3706227"/>
            <a:ext cx="0" cy="8849727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10800000">
            <a:off x="13819415" y="3375026"/>
            <a:ext cx="2824707" cy="4120925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10800000">
            <a:off x="16644121" y="4876820"/>
            <a:ext cx="1279527" cy="1837441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790096">
            <a:off x="1848588" y="7003373"/>
            <a:ext cx="2038653" cy="1871854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 rot="160199">
            <a:off x="7326859" y="2529590"/>
            <a:ext cx="5741308" cy="168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860"/>
              </a:lnSpc>
              <a:spcBef>
                <a:spcPct val="0"/>
              </a:spcBef>
            </a:pPr>
            <a:r>
              <a:rPr lang="en-US" sz="9900" spc="326">
                <a:solidFill>
                  <a:srgbClr val="FFFFFF"/>
                </a:solidFill>
                <a:latin typeface="Fredoka One Bold"/>
              </a:rPr>
              <a:t>КУРСОВ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305520" y="7673105"/>
            <a:ext cx="3984072" cy="658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3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Салихе</a:t>
            </a:r>
            <a:r>
              <a:rPr lang="en-US" sz="3999" spc="1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spc="13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Бодева</a:t>
            </a:r>
            <a:endParaRPr lang="en-US" sz="3999" spc="13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518061" y="2807854"/>
            <a:ext cx="5135053" cy="298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49"/>
              </a:lnSpc>
              <a:spcBef>
                <a:spcPct val="0"/>
              </a:spcBef>
            </a:pPr>
            <a:r>
              <a:rPr lang="en-US" sz="4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</a:t>
            </a: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08 </a:t>
            </a:r>
            <a:r>
              <a:rPr lang="en-US" sz="4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Въведение</a:t>
            </a: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4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операционни</a:t>
            </a: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4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вградени</a:t>
            </a: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endParaRPr lang="en-US" sz="4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653113" y="8317630"/>
            <a:ext cx="4681240" cy="752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 dirty="0" err="1">
                <a:solidFill>
                  <a:srgbClr val="000000"/>
                </a:solidFill>
                <a:latin typeface="Open Sans Extra Bold"/>
              </a:rPr>
              <a:t>Тема</a:t>
            </a:r>
            <a:r>
              <a:rPr lang="en-US" sz="4499" dirty="0">
                <a:solidFill>
                  <a:srgbClr val="000000"/>
                </a:solidFill>
                <a:latin typeface="Open Sans Extra Bold"/>
              </a:rPr>
              <a:t>: </a:t>
            </a:r>
            <a:r>
              <a:rPr lang="en-US" sz="4499" dirty="0" err="1">
                <a:solidFill>
                  <a:srgbClr val="000000"/>
                </a:solidFill>
                <a:latin typeface="Open Sans Extra Bold"/>
              </a:rPr>
              <a:t>Асансьор</a:t>
            </a:r>
            <a:endParaRPr lang="en-US" sz="4499" dirty="0">
              <a:solidFill>
                <a:srgbClr val="000000"/>
              </a:solidFill>
              <a:latin typeface="Open Sans Extra Bold"/>
            </a:endParaRPr>
          </a:p>
        </p:txBody>
      </p:sp>
      <p:pic>
        <p:nvPicPr>
          <p:cNvPr id="32" name="Картина 31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5804" y="1861501"/>
            <a:ext cx="6857056" cy="5601183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2564193" y="4933081"/>
            <a:ext cx="1279527" cy="1837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10" t="9494" r="1733" b="5231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85708" y="996308"/>
            <a:ext cx="17058156" cy="7847344"/>
            <a:chOff x="0" y="0"/>
            <a:chExt cx="15228478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15164978" cy="10626596"/>
            </a:xfrm>
            <a:custGeom>
              <a:avLst/>
              <a:gdLst/>
              <a:ahLst/>
              <a:cxnLst/>
              <a:rect l="l" t="t" r="r" b="b"/>
              <a:pathLst>
                <a:path w="15164978" h="10626596">
                  <a:moveTo>
                    <a:pt x="15072269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5070998" y="0"/>
                  </a:lnTo>
                  <a:cubicBezTo>
                    <a:pt x="15121798" y="0"/>
                    <a:pt x="15163709" y="41910"/>
                    <a:pt x="15163709" y="92710"/>
                  </a:cubicBezTo>
                  <a:lnTo>
                    <a:pt x="15163709" y="10532617"/>
                  </a:lnTo>
                  <a:cubicBezTo>
                    <a:pt x="15164978" y="10584686"/>
                    <a:pt x="15123069" y="10626596"/>
                    <a:pt x="15072269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5228478" cy="10690096"/>
            </a:xfrm>
            <a:custGeom>
              <a:avLst/>
              <a:gdLst/>
              <a:ahLst/>
              <a:cxnLst/>
              <a:rect l="l" t="t" r="r" b="b"/>
              <a:pathLst>
                <a:path w="15228478" h="10690096">
                  <a:moveTo>
                    <a:pt x="15104019" y="59690"/>
                  </a:moveTo>
                  <a:cubicBezTo>
                    <a:pt x="15139578" y="59690"/>
                    <a:pt x="15168789" y="88900"/>
                    <a:pt x="15168789" y="124460"/>
                  </a:cubicBezTo>
                  <a:lnTo>
                    <a:pt x="15168789" y="10565636"/>
                  </a:lnTo>
                  <a:cubicBezTo>
                    <a:pt x="15168789" y="10601196"/>
                    <a:pt x="15139578" y="10630407"/>
                    <a:pt x="15104019" y="10630407"/>
                  </a:cubicBezTo>
                  <a:lnTo>
                    <a:pt x="124460" y="10630407"/>
                  </a:lnTo>
                  <a:cubicBezTo>
                    <a:pt x="88900" y="10630407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104019" y="59690"/>
                  </a:lnTo>
                  <a:moveTo>
                    <a:pt x="1510401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15104019" y="10690096"/>
                  </a:lnTo>
                  <a:cubicBezTo>
                    <a:pt x="15172598" y="10690096"/>
                    <a:pt x="15228478" y="10634217"/>
                    <a:pt x="15228478" y="10565636"/>
                  </a:cubicBezTo>
                  <a:lnTo>
                    <a:pt x="15228478" y="124460"/>
                  </a:lnTo>
                  <a:cubicBezTo>
                    <a:pt x="15228478" y="55880"/>
                    <a:pt x="15172598" y="0"/>
                    <a:pt x="15104019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690788" y="2055545"/>
            <a:ext cx="16998142" cy="118135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219200" y="1556397"/>
            <a:ext cx="661028" cy="183818"/>
            <a:chOff x="0" y="0"/>
            <a:chExt cx="881370" cy="245090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245090" cy="245090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318439" y="0"/>
              <a:ext cx="245090" cy="245090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636280" y="0"/>
              <a:ext cx="245090" cy="245090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4306895">
            <a:off x="16229241" y="8465430"/>
            <a:ext cx="1941406" cy="165196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4181401">
            <a:off x="7623929" y="166727"/>
            <a:ext cx="1179063" cy="2176124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584963">
            <a:off x="6012855" y="7853477"/>
            <a:ext cx="1770528" cy="1625667"/>
          </a:xfrm>
          <a:prstGeom prst="rect">
            <a:avLst/>
          </a:prstGeom>
        </p:spPr>
      </p:pic>
      <p:sp>
        <p:nvSpPr>
          <p:cNvPr id="24" name="Блоксхема: съединение 23"/>
          <p:cNvSpPr/>
          <p:nvPr/>
        </p:nvSpPr>
        <p:spPr>
          <a:xfrm>
            <a:off x="9448800" y="3159638"/>
            <a:ext cx="2447208" cy="2323063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9558667" y="3669089"/>
            <a:ext cx="2424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Линк към </a:t>
            </a:r>
          </a:p>
          <a:p>
            <a:pPr algn="ctr"/>
            <a:r>
              <a:rPr lang="bg-B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endParaRPr lang="bg-BG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Извит съединител 25"/>
          <p:cNvCxnSpPr/>
          <p:nvPr/>
        </p:nvCxnSpPr>
        <p:spPr>
          <a:xfrm>
            <a:off x="11936095" y="4523196"/>
            <a:ext cx="1767185" cy="225382"/>
          </a:xfrm>
          <a:prstGeom prst="curvedConnector3">
            <a:avLst>
              <a:gd name="adj1" fmla="val 48850"/>
            </a:avLst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схема: съединение 26"/>
          <p:cNvSpPr/>
          <p:nvPr/>
        </p:nvSpPr>
        <p:spPr>
          <a:xfrm flipH="1">
            <a:off x="15566567" y="5707000"/>
            <a:ext cx="2592966" cy="254358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Текстово поле 27"/>
          <p:cNvSpPr txBox="1"/>
          <p:nvPr/>
        </p:nvSpPr>
        <p:spPr>
          <a:xfrm flipH="1">
            <a:off x="15512921" y="6357768"/>
            <a:ext cx="25367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Линк към </a:t>
            </a:r>
          </a:p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bg-BG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Извит съединител 28"/>
          <p:cNvCxnSpPr/>
          <p:nvPr/>
        </p:nvCxnSpPr>
        <p:spPr>
          <a:xfrm rot="10800000" flipV="1">
            <a:off x="13316964" y="7494431"/>
            <a:ext cx="1923036" cy="581872"/>
          </a:xfrm>
          <a:prstGeom prst="curvedConnector3">
            <a:avLst>
              <a:gd name="adj1" fmla="val 57397"/>
            </a:avLst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Текстово поле 1024"/>
          <p:cNvSpPr txBox="1"/>
          <p:nvPr/>
        </p:nvSpPr>
        <p:spPr>
          <a:xfrm>
            <a:off x="9697688" y="7424729"/>
            <a:ext cx="35285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hlinkClick r:id="rId9"/>
              </a:rPr>
              <a:t>Click here</a:t>
            </a:r>
            <a:endParaRPr lang="bg-BG" sz="6600" dirty="0"/>
          </a:p>
        </p:txBody>
      </p:sp>
      <p:sp>
        <p:nvSpPr>
          <p:cNvPr id="1030" name="Текстово поле 1029"/>
          <p:cNvSpPr txBox="1"/>
          <p:nvPr/>
        </p:nvSpPr>
        <p:spPr>
          <a:xfrm>
            <a:off x="13831747" y="3996203"/>
            <a:ext cx="3469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hlinkClick r:id="rId10"/>
              </a:rPr>
              <a:t>Click here</a:t>
            </a:r>
            <a:endParaRPr lang="bg-BG" sz="5400" dirty="0"/>
          </a:p>
        </p:txBody>
      </p:sp>
      <p:pic>
        <p:nvPicPr>
          <p:cNvPr id="1038" name="Picture 2" descr="Good Idea PNG, Vector, PSD, and Clipart With Transparent Background for  Free Download | Pngtre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30" y="2127312"/>
            <a:ext cx="5780074" cy="578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666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10" t="9494" r="1733" b="5231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94122" y="960441"/>
            <a:ext cx="16230600" cy="8229600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7"/>
                    <a:pt x="20958786" y="10630407"/>
                  </a:cubicBezTo>
                  <a:lnTo>
                    <a:pt x="124460" y="10630407"/>
                  </a:lnTo>
                  <a:cubicBezTo>
                    <a:pt x="88900" y="10630407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2475" y="1274110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028771" y="1766776"/>
            <a:ext cx="16230529" cy="4651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5922172" y="2730733"/>
            <a:ext cx="6443657" cy="1053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04"/>
              </a:lnSpc>
              <a:spcBef>
                <a:spcPct val="0"/>
              </a:spcBef>
            </a:pPr>
            <a:r>
              <a:rPr lang="en-US" sz="6146" spc="633">
                <a:solidFill>
                  <a:srgbClr val="FFFFFF"/>
                </a:solidFill>
                <a:latin typeface="Fredoka One"/>
              </a:rPr>
              <a:t>СЪДЪРЖАНИЕ: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561689" y="4850138"/>
            <a:ext cx="5382316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на проекта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627782" y="7036699"/>
            <a:ext cx="5364446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6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Блокова</a:t>
            </a:r>
            <a:r>
              <a:rPr lang="en-US" sz="3013" spc="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</a:t>
            </a:r>
            <a:endParaRPr lang="en-US" sz="3013" spc="6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063861" y="4805937"/>
            <a:ext cx="5382316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6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Електрическа</a:t>
            </a:r>
            <a:r>
              <a:rPr lang="en-US" sz="3013" spc="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</a:t>
            </a:r>
            <a:endParaRPr lang="en-US" sz="3013" spc="6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3589865" y="4760167"/>
            <a:ext cx="862142" cy="862142"/>
            <a:chOff x="0" y="0"/>
            <a:chExt cx="1149523" cy="1149523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176092" y="-14690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Dumondi Condensed Bold"/>
                </a:rPr>
                <a:t>1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3589865" y="5837328"/>
            <a:ext cx="862142" cy="862142"/>
            <a:chOff x="0" y="0"/>
            <a:chExt cx="1149523" cy="114952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176092" y="-8423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Dumondi Condensed Bold"/>
                </a:rPr>
                <a:t>2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3589865" y="6975059"/>
            <a:ext cx="862142" cy="862142"/>
            <a:chOff x="0" y="0"/>
            <a:chExt cx="1149523" cy="1149523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176092" y="-20957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Dumondi Condensed Bold"/>
                </a:rPr>
                <a:t>3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0052816" y="4760167"/>
            <a:ext cx="862142" cy="862142"/>
            <a:chOff x="0" y="0"/>
            <a:chExt cx="1149523" cy="1149523"/>
          </a:xfrm>
        </p:grpSpPr>
        <p:grpSp>
          <p:nvGrpSpPr>
            <p:cNvPr id="37" name="Group 37"/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40" name="TextBox 40"/>
            <p:cNvSpPr txBox="1"/>
            <p:nvPr/>
          </p:nvSpPr>
          <p:spPr>
            <a:xfrm>
              <a:off x="176092" y="43012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Dumondi Condensed Bold"/>
                </a:rPr>
                <a:t>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0052816" y="5784368"/>
            <a:ext cx="862142" cy="862142"/>
            <a:chOff x="0" y="0"/>
            <a:chExt cx="1149523" cy="1149523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44" name="TextBox 44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45" name="TextBox 45"/>
            <p:cNvSpPr txBox="1"/>
            <p:nvPr/>
          </p:nvSpPr>
          <p:spPr>
            <a:xfrm>
              <a:off x="176092" y="-20957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Dumondi Condensed Bold"/>
                </a:rPr>
                <a:t>5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0052816" y="6848585"/>
            <a:ext cx="862142" cy="862142"/>
            <a:chOff x="0" y="0"/>
            <a:chExt cx="1149523" cy="1149523"/>
          </a:xfrm>
        </p:grpSpPr>
        <p:grpSp>
          <p:nvGrpSpPr>
            <p:cNvPr id="47" name="Group 47"/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50" name="TextBox 50"/>
            <p:cNvSpPr txBox="1"/>
            <p:nvPr/>
          </p:nvSpPr>
          <p:spPr>
            <a:xfrm>
              <a:off x="176092" y="-20957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Dumondi Condensed Bold"/>
                </a:rPr>
                <a:t>6</a:t>
              </a:r>
            </a:p>
          </p:txBody>
        </p:sp>
      </p:grpSp>
      <p:pic>
        <p:nvPicPr>
          <p:cNvPr id="51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616472">
            <a:off x="529529" y="7675605"/>
            <a:ext cx="2464445" cy="1653419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890985">
            <a:off x="16265095" y="961183"/>
            <a:ext cx="881519" cy="2376644"/>
          </a:xfrm>
          <a:prstGeom prst="rect">
            <a:avLst/>
          </a:prstGeom>
        </p:spPr>
      </p:pic>
      <p:sp>
        <p:nvSpPr>
          <p:cNvPr id="53" name="AutoShape 53"/>
          <p:cNvSpPr/>
          <p:nvPr/>
        </p:nvSpPr>
        <p:spPr>
          <a:xfrm>
            <a:off x="4484138" y="-1535626"/>
            <a:ext cx="0" cy="3966763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10800000">
            <a:off x="3819050" y="2236701"/>
            <a:ext cx="1266134" cy="1847145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3224174" y="3040040"/>
            <a:ext cx="573530" cy="823606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10800000">
            <a:off x="5106311" y="2961563"/>
            <a:ext cx="573530" cy="823606"/>
          </a:xfrm>
          <a:prstGeom prst="rect">
            <a:avLst/>
          </a:prstGeom>
        </p:spPr>
      </p:pic>
      <p:grpSp>
        <p:nvGrpSpPr>
          <p:cNvPr id="57" name="Group 57"/>
          <p:cNvGrpSpPr/>
          <p:nvPr/>
        </p:nvGrpSpPr>
        <p:grpSpPr>
          <a:xfrm>
            <a:off x="12718253" y="-1535626"/>
            <a:ext cx="2455667" cy="5619472"/>
            <a:chOff x="0" y="0"/>
            <a:chExt cx="3274223" cy="7492630"/>
          </a:xfrm>
        </p:grpSpPr>
        <p:sp>
          <p:nvSpPr>
            <p:cNvPr id="58" name="AutoShape 58"/>
            <p:cNvSpPr/>
            <p:nvPr/>
          </p:nvSpPr>
          <p:spPr>
            <a:xfrm>
              <a:off x="1679953" y="0"/>
              <a:ext cx="0" cy="5289017"/>
            </a:xfrm>
            <a:prstGeom prst="line">
              <a:avLst/>
            </a:prstGeom>
            <a:ln w="762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pic>
          <p:nvPicPr>
            <p:cNvPr id="59" name="Picture 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793169" y="5029769"/>
              <a:ext cx="1688179" cy="2462861"/>
            </a:xfrm>
            <a:prstGeom prst="rect">
              <a:avLst/>
            </a:prstGeom>
          </p:spPr>
        </p:pic>
        <p:pic>
          <p:nvPicPr>
            <p:cNvPr id="60" name="Picture 6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0" y="6100888"/>
              <a:ext cx="764706" cy="1098142"/>
            </a:xfrm>
            <a:prstGeom prst="rect">
              <a:avLst/>
            </a:prstGeom>
          </p:spPr>
        </p:pic>
        <p:pic>
          <p:nvPicPr>
            <p:cNvPr id="61" name="Picture 6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2509517" y="5996251"/>
              <a:ext cx="764706" cy="1098142"/>
            </a:xfrm>
            <a:prstGeom prst="rect">
              <a:avLst/>
            </a:prstGeom>
          </p:spPr>
        </p:pic>
      </p:grpSp>
      <p:sp>
        <p:nvSpPr>
          <p:cNvPr id="62" name="TextBox 62"/>
          <p:cNvSpPr txBox="1"/>
          <p:nvPr/>
        </p:nvSpPr>
        <p:spPr>
          <a:xfrm>
            <a:off x="11122311" y="5901216"/>
            <a:ext cx="5572403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600" spc="6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Функционалност</a:t>
            </a:r>
            <a:endParaRPr lang="en-US" sz="3013" spc="6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3"/>
          <p:cNvSpPr txBox="1"/>
          <p:nvPr/>
        </p:nvSpPr>
        <p:spPr>
          <a:xfrm>
            <a:off x="4561689" y="5946134"/>
            <a:ext cx="5824695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6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Списък</a:t>
            </a:r>
            <a:r>
              <a:rPr lang="en-US" sz="3600" spc="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3600" spc="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съставни</a:t>
            </a:r>
            <a:r>
              <a:rPr lang="en-US" sz="3600" spc="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</a:t>
            </a:r>
            <a:endParaRPr lang="en-US" sz="3600" spc="6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4"/>
          <p:cNvSpPr txBox="1"/>
          <p:nvPr/>
        </p:nvSpPr>
        <p:spPr>
          <a:xfrm>
            <a:off x="11184156" y="6997915"/>
            <a:ext cx="5079254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40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sz="3013" spc="6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Картина 6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0694" y="2518517"/>
            <a:ext cx="6160502" cy="14232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10" t="9494" r="1733" b="5231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7"/>
                    <a:pt x="20958786" y="10630407"/>
                  </a:cubicBezTo>
                  <a:lnTo>
                    <a:pt x="124460" y="10630407"/>
                  </a:lnTo>
                  <a:cubicBezTo>
                    <a:pt x="88900" y="10630407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28" name="Блоксхема: съединение 27"/>
          <p:cNvSpPr/>
          <p:nvPr/>
        </p:nvSpPr>
        <p:spPr>
          <a:xfrm>
            <a:off x="69680" y="5956894"/>
            <a:ext cx="1742507" cy="1647054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6" name="Group 6"/>
          <p:cNvGrpSpPr/>
          <p:nvPr/>
        </p:nvGrpSpPr>
        <p:grpSpPr>
          <a:xfrm>
            <a:off x="1518061" y="1411020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028771" y="1966801"/>
            <a:ext cx="16230529" cy="4651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27560" y="2640018"/>
            <a:ext cx="6593839" cy="6593839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4"/>
          <a:srcRect l="5025" t="9218" b="9218"/>
          <a:stretch>
            <a:fillRect/>
          </a:stretch>
        </p:blipFill>
        <p:spPr>
          <a:xfrm>
            <a:off x="2164266" y="1859713"/>
            <a:ext cx="9029068" cy="5475444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886126" y="3659614"/>
            <a:ext cx="7099254" cy="16470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91"/>
              </a:lnSpc>
            </a:pP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Целта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проекта е да се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изгради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функционален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асансьор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който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отговаря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всички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технически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изисквания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765492" y="1147422"/>
            <a:ext cx="875701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spc="276">
                <a:solidFill>
                  <a:srgbClr val="FFFFFF"/>
                </a:solidFill>
                <a:latin typeface="Fredoka One Bold"/>
              </a:rPr>
              <a:t>ЦЕЛ НА ПРОЕКТА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64266" y="5264965"/>
            <a:ext cx="8149864" cy="1949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изтеглянето и свалянето на асансьорната кабина е използван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DC Motor</a:t>
            </a:r>
            <a:r>
              <a:rPr lang="bg-BG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за механизма на вратите отговаря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 Motor. </a:t>
            </a:r>
            <a:r>
              <a:rPr lang="bg-BG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 </a:t>
            </a:r>
            <a:r>
              <a:rPr lang="bg-BG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екрана служи за обратна връзка с ползвателите.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Картина 2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3744" y="993227"/>
            <a:ext cx="7034177" cy="2009616"/>
          </a:xfrm>
          <a:prstGeom prst="rect">
            <a:avLst/>
          </a:prstGeom>
        </p:spPr>
      </p:pic>
      <p:sp>
        <p:nvSpPr>
          <p:cNvPr id="26" name="Правоъгълник с два заоблени срещуположни ъгъла 25">
            <a:hlinkClick r:id="rId6"/>
          </p:cNvPr>
          <p:cNvSpPr/>
          <p:nvPr/>
        </p:nvSpPr>
        <p:spPr>
          <a:xfrm>
            <a:off x="1918797" y="8648700"/>
            <a:ext cx="8652982" cy="585157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6"/>
              </a:rPr>
              <a:t>https://www.tinkercad.com/things/2iAoXQIPRbV-elevatorlift/editel</a:t>
            </a:r>
            <a:endParaRPr lang="bg-BG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221251" y="6364922"/>
            <a:ext cx="1529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Линк към </a:t>
            </a:r>
          </a:p>
          <a:p>
            <a:pPr algn="ctr"/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Извит съединител 29"/>
          <p:cNvCxnSpPr/>
          <p:nvPr/>
        </p:nvCxnSpPr>
        <p:spPr>
          <a:xfrm>
            <a:off x="1602007" y="7233884"/>
            <a:ext cx="1436861" cy="1320128"/>
          </a:xfrm>
          <a:prstGeom prst="curvedConnector3">
            <a:avLst>
              <a:gd name="adj1" fmla="val 69799"/>
            </a:avLst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10" t="9494" r="1733" b="5231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7"/>
                    <a:pt x="20958786" y="10630407"/>
                  </a:cubicBezTo>
                  <a:lnTo>
                    <a:pt x="124460" y="10630407"/>
                  </a:lnTo>
                  <a:cubicBezTo>
                    <a:pt x="88900" y="10630407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18061" y="1411020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028771" y="1966801"/>
            <a:ext cx="16230529" cy="4651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47301" y="2744106"/>
            <a:ext cx="11987219" cy="605113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847301" y="1008432"/>
            <a:ext cx="13316459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spc="276">
                <a:solidFill>
                  <a:srgbClr val="FFFFFF"/>
                </a:solidFill>
                <a:latin typeface="Fredoka One Bold"/>
              </a:rPr>
              <a:t>СПИСЪК НА СЪСТАВНИ ЧАСТИ</a:t>
            </a:r>
          </a:p>
        </p:txBody>
      </p:sp>
      <p:pic>
        <p:nvPicPr>
          <p:cNvPr id="19" name="Картина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5856" y="848904"/>
            <a:ext cx="11385512" cy="1347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10" t="9494" r="1733" b="5231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7"/>
                    <a:pt x="20958786" y="10630407"/>
                  </a:cubicBezTo>
                  <a:lnTo>
                    <a:pt x="124460" y="10630407"/>
                  </a:lnTo>
                  <a:cubicBezTo>
                    <a:pt x="88900" y="10630407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18061" y="1411020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028771" y="1966801"/>
            <a:ext cx="16230529" cy="4651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4765492" y="1147422"/>
            <a:ext cx="875701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spc="276">
                <a:solidFill>
                  <a:srgbClr val="FFFFFF"/>
                </a:solidFill>
                <a:latin typeface="Fredoka One Bold"/>
              </a:rPr>
              <a:t>БЛОКОВА СХЕМА</a:t>
            </a:r>
          </a:p>
        </p:txBody>
      </p:sp>
      <p:pic>
        <p:nvPicPr>
          <p:cNvPr id="19" name="Картина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2175" y="922033"/>
            <a:ext cx="7583650" cy="1376919"/>
          </a:xfrm>
          <a:prstGeom prst="rect">
            <a:avLst/>
          </a:prstGeom>
        </p:spPr>
      </p:pic>
      <p:pic>
        <p:nvPicPr>
          <p:cNvPr id="20" name="Картина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659" y="2176122"/>
            <a:ext cx="9504450" cy="7033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10" t="9494" r="1733" b="5231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605390"/>
            <a:ext cx="16826953" cy="9681610"/>
            <a:chOff x="0" y="0"/>
            <a:chExt cx="20788585" cy="1196098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0725085" cy="11897487"/>
            </a:xfrm>
            <a:custGeom>
              <a:avLst/>
              <a:gdLst/>
              <a:ahLst/>
              <a:cxnLst/>
              <a:rect l="l" t="t" r="r" b="b"/>
              <a:pathLst>
                <a:path w="20725085" h="11897487">
                  <a:moveTo>
                    <a:pt x="20632375" y="11897487"/>
                  </a:moveTo>
                  <a:lnTo>
                    <a:pt x="92710" y="11897487"/>
                  </a:lnTo>
                  <a:cubicBezTo>
                    <a:pt x="41910" y="11897487"/>
                    <a:pt x="0" y="11855577"/>
                    <a:pt x="0" y="1180477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631105" y="0"/>
                  </a:lnTo>
                  <a:cubicBezTo>
                    <a:pt x="20681905" y="0"/>
                    <a:pt x="20723816" y="41910"/>
                    <a:pt x="20723816" y="92710"/>
                  </a:cubicBezTo>
                  <a:lnTo>
                    <a:pt x="20723816" y="11803507"/>
                  </a:lnTo>
                  <a:cubicBezTo>
                    <a:pt x="20725085" y="11855577"/>
                    <a:pt x="20683175" y="11897487"/>
                    <a:pt x="20632375" y="1189748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0788585" cy="11960987"/>
            </a:xfrm>
            <a:custGeom>
              <a:avLst/>
              <a:gdLst/>
              <a:ahLst/>
              <a:cxnLst/>
              <a:rect l="l" t="t" r="r" b="b"/>
              <a:pathLst>
                <a:path w="20788585" h="11960987">
                  <a:moveTo>
                    <a:pt x="20664125" y="59690"/>
                  </a:moveTo>
                  <a:cubicBezTo>
                    <a:pt x="20699685" y="59690"/>
                    <a:pt x="20728894" y="88900"/>
                    <a:pt x="20728894" y="124460"/>
                  </a:cubicBezTo>
                  <a:lnTo>
                    <a:pt x="20728894" y="11836527"/>
                  </a:lnTo>
                  <a:cubicBezTo>
                    <a:pt x="20728894" y="11872087"/>
                    <a:pt x="20699685" y="11901298"/>
                    <a:pt x="20664125" y="11901298"/>
                  </a:cubicBezTo>
                  <a:lnTo>
                    <a:pt x="124460" y="11901298"/>
                  </a:lnTo>
                  <a:cubicBezTo>
                    <a:pt x="88900" y="11901298"/>
                    <a:pt x="59690" y="11872087"/>
                    <a:pt x="59690" y="1183652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664125" y="59690"/>
                  </a:lnTo>
                  <a:moveTo>
                    <a:pt x="206641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36527"/>
                  </a:lnTo>
                  <a:cubicBezTo>
                    <a:pt x="0" y="11905107"/>
                    <a:pt x="55880" y="11960987"/>
                    <a:pt x="124460" y="11960987"/>
                  </a:cubicBezTo>
                  <a:lnTo>
                    <a:pt x="20664125" y="11960987"/>
                  </a:lnTo>
                  <a:cubicBezTo>
                    <a:pt x="20732705" y="11960987"/>
                    <a:pt x="20788585" y="11905107"/>
                    <a:pt x="20788585" y="11836527"/>
                  </a:cubicBezTo>
                  <a:lnTo>
                    <a:pt x="20788585" y="124460"/>
                  </a:lnTo>
                  <a:cubicBezTo>
                    <a:pt x="20788585" y="55880"/>
                    <a:pt x="20732705" y="0"/>
                    <a:pt x="20664125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18061" y="1411020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028700" y="1868220"/>
            <a:ext cx="16826953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46765" y="2462742"/>
            <a:ext cx="9642278" cy="7405597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198956" y="839520"/>
            <a:ext cx="989008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spc="276">
                <a:solidFill>
                  <a:srgbClr val="FFFFFF"/>
                </a:solidFill>
                <a:latin typeface="Fredoka One Bold"/>
              </a:rPr>
              <a:t>ЕЛЕКТРИЧЕСКА СХЕМА</a:t>
            </a:r>
          </a:p>
        </p:txBody>
      </p:sp>
      <p:pic>
        <p:nvPicPr>
          <p:cNvPr id="19" name="Картина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9067" y="648869"/>
            <a:ext cx="10012513" cy="1288530"/>
          </a:xfrm>
          <a:prstGeom prst="rect">
            <a:avLst/>
          </a:prstGeom>
        </p:spPr>
      </p:pic>
      <p:sp>
        <p:nvSpPr>
          <p:cNvPr id="20" name="Текстово поле 19"/>
          <p:cNvSpPr txBox="1"/>
          <p:nvPr/>
        </p:nvSpPr>
        <p:spPr>
          <a:xfrm>
            <a:off x="14089043" y="9105900"/>
            <a:ext cx="313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Стр. 1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10" t="9494" r="1733" b="5231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605390"/>
            <a:ext cx="16826953" cy="9681610"/>
            <a:chOff x="0" y="0"/>
            <a:chExt cx="20788585" cy="1196098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0725085" cy="11897487"/>
            </a:xfrm>
            <a:custGeom>
              <a:avLst/>
              <a:gdLst/>
              <a:ahLst/>
              <a:cxnLst/>
              <a:rect l="l" t="t" r="r" b="b"/>
              <a:pathLst>
                <a:path w="20725085" h="11897487">
                  <a:moveTo>
                    <a:pt x="20632375" y="11897487"/>
                  </a:moveTo>
                  <a:lnTo>
                    <a:pt x="92710" y="11897487"/>
                  </a:lnTo>
                  <a:cubicBezTo>
                    <a:pt x="41910" y="11897487"/>
                    <a:pt x="0" y="11855577"/>
                    <a:pt x="0" y="1180477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631105" y="0"/>
                  </a:lnTo>
                  <a:cubicBezTo>
                    <a:pt x="20681905" y="0"/>
                    <a:pt x="20723816" y="41910"/>
                    <a:pt x="20723816" y="92710"/>
                  </a:cubicBezTo>
                  <a:lnTo>
                    <a:pt x="20723816" y="11803507"/>
                  </a:lnTo>
                  <a:cubicBezTo>
                    <a:pt x="20725085" y="11855577"/>
                    <a:pt x="20683175" y="11897487"/>
                    <a:pt x="20632375" y="1189748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0788585" cy="11960987"/>
            </a:xfrm>
            <a:custGeom>
              <a:avLst/>
              <a:gdLst/>
              <a:ahLst/>
              <a:cxnLst/>
              <a:rect l="l" t="t" r="r" b="b"/>
              <a:pathLst>
                <a:path w="20788585" h="11960987">
                  <a:moveTo>
                    <a:pt x="20664125" y="59690"/>
                  </a:moveTo>
                  <a:cubicBezTo>
                    <a:pt x="20699685" y="59690"/>
                    <a:pt x="20728894" y="88900"/>
                    <a:pt x="20728894" y="124460"/>
                  </a:cubicBezTo>
                  <a:lnTo>
                    <a:pt x="20728894" y="11836527"/>
                  </a:lnTo>
                  <a:cubicBezTo>
                    <a:pt x="20728894" y="11872087"/>
                    <a:pt x="20699685" y="11901298"/>
                    <a:pt x="20664125" y="11901298"/>
                  </a:cubicBezTo>
                  <a:lnTo>
                    <a:pt x="124460" y="11901298"/>
                  </a:lnTo>
                  <a:cubicBezTo>
                    <a:pt x="88900" y="11901298"/>
                    <a:pt x="59690" y="11872087"/>
                    <a:pt x="59690" y="1183652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664125" y="59690"/>
                  </a:lnTo>
                  <a:moveTo>
                    <a:pt x="206641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36527"/>
                  </a:lnTo>
                  <a:cubicBezTo>
                    <a:pt x="0" y="11905107"/>
                    <a:pt x="55880" y="11960987"/>
                    <a:pt x="124460" y="11960987"/>
                  </a:cubicBezTo>
                  <a:lnTo>
                    <a:pt x="20664125" y="11960987"/>
                  </a:lnTo>
                  <a:cubicBezTo>
                    <a:pt x="20732705" y="11960987"/>
                    <a:pt x="20788585" y="11905107"/>
                    <a:pt x="20788585" y="11836527"/>
                  </a:cubicBezTo>
                  <a:lnTo>
                    <a:pt x="20788585" y="124460"/>
                  </a:lnTo>
                  <a:cubicBezTo>
                    <a:pt x="20788585" y="55880"/>
                    <a:pt x="20732705" y="0"/>
                    <a:pt x="20664125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18061" y="1411020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028700" y="1868220"/>
            <a:ext cx="16826953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4198956" y="839520"/>
            <a:ext cx="989008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spc="276">
                <a:solidFill>
                  <a:srgbClr val="FFFFFF"/>
                </a:solidFill>
                <a:latin typeface="Fredoka One Bold"/>
              </a:rPr>
              <a:t>ЕЛЕКТРИЧЕСКА СХЕМА</a:t>
            </a:r>
          </a:p>
        </p:txBody>
      </p:sp>
      <p:pic>
        <p:nvPicPr>
          <p:cNvPr id="19" name="Картина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9067" y="648869"/>
            <a:ext cx="10012513" cy="1288530"/>
          </a:xfrm>
          <a:prstGeom prst="rect">
            <a:avLst/>
          </a:prstGeom>
        </p:spPr>
      </p:pic>
      <p:sp>
        <p:nvSpPr>
          <p:cNvPr id="20" name="Текстово поле 19"/>
          <p:cNvSpPr txBox="1"/>
          <p:nvPr/>
        </p:nvSpPr>
        <p:spPr>
          <a:xfrm>
            <a:off x="14089043" y="9105900"/>
            <a:ext cx="313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Стр. 2</a:t>
            </a:r>
            <a:endParaRPr lang="bg-BG" dirty="0"/>
          </a:p>
        </p:txBody>
      </p:sp>
      <p:pic>
        <p:nvPicPr>
          <p:cNvPr id="21" name="Картина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442" y="2150197"/>
            <a:ext cx="10451601" cy="758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69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405617" y="1252851"/>
            <a:ext cx="15476707" cy="1704979"/>
            <a:chOff x="0" y="0"/>
            <a:chExt cx="21083246" cy="2322618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2259118"/>
            </a:xfrm>
            <a:custGeom>
              <a:avLst/>
              <a:gdLst/>
              <a:ahLst/>
              <a:cxnLst/>
              <a:rect l="l" t="t" r="r" b="b"/>
              <a:pathLst>
                <a:path w="21019746" h="2259118">
                  <a:moveTo>
                    <a:pt x="20927036" y="2259118"/>
                  </a:moveTo>
                  <a:lnTo>
                    <a:pt x="92710" y="2259118"/>
                  </a:lnTo>
                  <a:cubicBezTo>
                    <a:pt x="41910" y="2259118"/>
                    <a:pt x="0" y="2217208"/>
                    <a:pt x="0" y="216640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2165138"/>
                  </a:lnTo>
                  <a:cubicBezTo>
                    <a:pt x="21019746" y="2217208"/>
                    <a:pt x="20977836" y="2259118"/>
                    <a:pt x="20927036" y="22591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2322618"/>
            </a:xfrm>
            <a:custGeom>
              <a:avLst/>
              <a:gdLst/>
              <a:ahLst/>
              <a:cxnLst/>
              <a:rect l="l" t="t" r="r" b="b"/>
              <a:pathLst>
                <a:path w="21083246" h="2322618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2198158"/>
                  </a:lnTo>
                  <a:cubicBezTo>
                    <a:pt x="21023556" y="2233718"/>
                    <a:pt x="20994346" y="2262928"/>
                    <a:pt x="20958786" y="2262928"/>
                  </a:cubicBezTo>
                  <a:lnTo>
                    <a:pt x="124460" y="2262928"/>
                  </a:lnTo>
                  <a:cubicBezTo>
                    <a:pt x="88900" y="2262928"/>
                    <a:pt x="59690" y="2233718"/>
                    <a:pt x="59690" y="219815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98158"/>
                  </a:lnTo>
                  <a:cubicBezTo>
                    <a:pt x="0" y="2266738"/>
                    <a:pt x="55880" y="2322618"/>
                    <a:pt x="124460" y="2322618"/>
                  </a:cubicBezTo>
                  <a:lnTo>
                    <a:pt x="20958786" y="2322618"/>
                  </a:lnTo>
                  <a:cubicBezTo>
                    <a:pt x="21027366" y="2322618"/>
                    <a:pt x="21083246" y="2266738"/>
                    <a:pt x="21083246" y="2198158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05617" y="3110230"/>
            <a:ext cx="6300576" cy="6976571"/>
            <a:chOff x="0" y="0"/>
            <a:chExt cx="8583001" cy="9503879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8519501" cy="9440380"/>
            </a:xfrm>
            <a:custGeom>
              <a:avLst/>
              <a:gdLst/>
              <a:ahLst/>
              <a:cxnLst/>
              <a:rect l="l" t="t" r="r" b="b"/>
              <a:pathLst>
                <a:path w="8519501" h="9440380">
                  <a:moveTo>
                    <a:pt x="8426791" y="9440380"/>
                  </a:moveTo>
                  <a:lnTo>
                    <a:pt x="92710" y="9440380"/>
                  </a:lnTo>
                  <a:cubicBezTo>
                    <a:pt x="41910" y="9440380"/>
                    <a:pt x="0" y="9398469"/>
                    <a:pt x="0" y="934766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425521" y="0"/>
                  </a:lnTo>
                  <a:cubicBezTo>
                    <a:pt x="8476321" y="0"/>
                    <a:pt x="8518231" y="41910"/>
                    <a:pt x="8518231" y="92710"/>
                  </a:cubicBezTo>
                  <a:lnTo>
                    <a:pt x="8518231" y="9346399"/>
                  </a:lnTo>
                  <a:cubicBezTo>
                    <a:pt x="8519501" y="9398469"/>
                    <a:pt x="8477591" y="9440380"/>
                    <a:pt x="8426791" y="944038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8583001" cy="9503880"/>
            </a:xfrm>
            <a:custGeom>
              <a:avLst/>
              <a:gdLst/>
              <a:ahLst/>
              <a:cxnLst/>
              <a:rect l="l" t="t" r="r" b="b"/>
              <a:pathLst>
                <a:path w="8583001" h="9503880">
                  <a:moveTo>
                    <a:pt x="8458541" y="59690"/>
                  </a:moveTo>
                  <a:cubicBezTo>
                    <a:pt x="8494101" y="59690"/>
                    <a:pt x="8523311" y="88900"/>
                    <a:pt x="8523311" y="124460"/>
                  </a:cubicBezTo>
                  <a:lnTo>
                    <a:pt x="8523311" y="9379419"/>
                  </a:lnTo>
                  <a:cubicBezTo>
                    <a:pt x="8523311" y="9414980"/>
                    <a:pt x="8494101" y="9444189"/>
                    <a:pt x="8458541" y="9444189"/>
                  </a:cubicBezTo>
                  <a:lnTo>
                    <a:pt x="124460" y="9444189"/>
                  </a:lnTo>
                  <a:cubicBezTo>
                    <a:pt x="88900" y="9444189"/>
                    <a:pt x="59690" y="9414980"/>
                    <a:pt x="59690" y="937941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458541" y="59690"/>
                  </a:lnTo>
                  <a:moveTo>
                    <a:pt x="845854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379419"/>
                  </a:lnTo>
                  <a:cubicBezTo>
                    <a:pt x="0" y="9447999"/>
                    <a:pt x="55880" y="9503880"/>
                    <a:pt x="124460" y="9503880"/>
                  </a:cubicBezTo>
                  <a:lnTo>
                    <a:pt x="8458541" y="9503880"/>
                  </a:lnTo>
                  <a:cubicBezTo>
                    <a:pt x="8527121" y="9503880"/>
                    <a:pt x="8583001" y="9447999"/>
                    <a:pt x="8583001" y="9379419"/>
                  </a:cubicBezTo>
                  <a:lnTo>
                    <a:pt x="8583001" y="124460"/>
                  </a:lnTo>
                  <a:cubicBezTo>
                    <a:pt x="8583001" y="55880"/>
                    <a:pt x="8527121" y="0"/>
                    <a:pt x="8458541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7876383" y="3059647"/>
            <a:ext cx="9006000" cy="7027154"/>
            <a:chOff x="0" y="0"/>
            <a:chExt cx="12268483" cy="9572786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12204983" cy="9509286"/>
            </a:xfrm>
            <a:custGeom>
              <a:avLst/>
              <a:gdLst/>
              <a:ahLst/>
              <a:cxnLst/>
              <a:rect l="l" t="t" r="r" b="b"/>
              <a:pathLst>
                <a:path w="12204983" h="9509286">
                  <a:moveTo>
                    <a:pt x="12112272" y="9509286"/>
                  </a:moveTo>
                  <a:lnTo>
                    <a:pt x="92710" y="9509286"/>
                  </a:lnTo>
                  <a:cubicBezTo>
                    <a:pt x="41910" y="9509286"/>
                    <a:pt x="0" y="9467376"/>
                    <a:pt x="0" y="94165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111003" y="0"/>
                  </a:lnTo>
                  <a:cubicBezTo>
                    <a:pt x="12161803" y="0"/>
                    <a:pt x="12203712" y="41910"/>
                    <a:pt x="12203712" y="92710"/>
                  </a:cubicBezTo>
                  <a:lnTo>
                    <a:pt x="12203712" y="9415306"/>
                  </a:lnTo>
                  <a:cubicBezTo>
                    <a:pt x="12204983" y="9467376"/>
                    <a:pt x="12163072" y="9509286"/>
                    <a:pt x="12112272" y="950928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2268483" cy="9572786"/>
            </a:xfrm>
            <a:custGeom>
              <a:avLst/>
              <a:gdLst/>
              <a:ahLst/>
              <a:cxnLst/>
              <a:rect l="l" t="t" r="r" b="b"/>
              <a:pathLst>
                <a:path w="12268483" h="9572786">
                  <a:moveTo>
                    <a:pt x="12144022" y="59690"/>
                  </a:moveTo>
                  <a:cubicBezTo>
                    <a:pt x="12179582" y="59690"/>
                    <a:pt x="12208793" y="88900"/>
                    <a:pt x="12208793" y="124460"/>
                  </a:cubicBezTo>
                  <a:lnTo>
                    <a:pt x="12208793" y="9448326"/>
                  </a:lnTo>
                  <a:cubicBezTo>
                    <a:pt x="12208793" y="9483886"/>
                    <a:pt x="12179582" y="9513096"/>
                    <a:pt x="12144022" y="9513096"/>
                  </a:cubicBezTo>
                  <a:lnTo>
                    <a:pt x="124460" y="9513096"/>
                  </a:lnTo>
                  <a:cubicBezTo>
                    <a:pt x="88900" y="9513096"/>
                    <a:pt x="59690" y="9483886"/>
                    <a:pt x="59690" y="94483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144022" y="59690"/>
                  </a:lnTo>
                  <a:moveTo>
                    <a:pt x="1214402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448326"/>
                  </a:lnTo>
                  <a:cubicBezTo>
                    <a:pt x="0" y="9516906"/>
                    <a:pt x="55880" y="9572786"/>
                    <a:pt x="124460" y="9572786"/>
                  </a:cubicBezTo>
                  <a:lnTo>
                    <a:pt x="12144022" y="9572786"/>
                  </a:lnTo>
                  <a:cubicBezTo>
                    <a:pt x="12212603" y="9572786"/>
                    <a:pt x="12268483" y="9516906"/>
                    <a:pt x="12268483" y="9448326"/>
                  </a:cubicBezTo>
                  <a:lnTo>
                    <a:pt x="12268483" y="124460"/>
                  </a:lnTo>
                  <a:cubicBezTo>
                    <a:pt x="12268483" y="55880"/>
                    <a:pt x="12212603" y="0"/>
                    <a:pt x="12144022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12" name="AutoShape 12"/>
          <p:cNvSpPr/>
          <p:nvPr/>
        </p:nvSpPr>
        <p:spPr>
          <a:xfrm flipV="1">
            <a:off x="7876296" y="3798015"/>
            <a:ext cx="9006000" cy="3283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V="1">
            <a:off x="1405670" y="3745881"/>
            <a:ext cx="6300506" cy="4509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>
            <a:off x="6376964" y="3301106"/>
            <a:ext cx="1107248" cy="307902"/>
            <a:chOff x="0" y="0"/>
            <a:chExt cx="1476331" cy="410536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 dirty="0"/>
              </a:p>
            </p:txBody>
          </p:sp>
        </p:grpSp>
      </p:grpSp>
      <p:grpSp>
        <p:nvGrpSpPr>
          <p:cNvPr id="24" name="Group 24"/>
          <p:cNvGrpSpPr/>
          <p:nvPr/>
        </p:nvGrpSpPr>
        <p:grpSpPr>
          <a:xfrm>
            <a:off x="15458075" y="3301106"/>
            <a:ext cx="1107248" cy="307902"/>
            <a:chOff x="0" y="0"/>
            <a:chExt cx="1476331" cy="410536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grpSp>
        <p:nvGrpSpPr>
          <p:cNvPr id="34" name="Group 34"/>
          <p:cNvGrpSpPr/>
          <p:nvPr/>
        </p:nvGrpSpPr>
        <p:grpSpPr>
          <a:xfrm>
            <a:off x="1725910" y="1509114"/>
            <a:ext cx="1107248" cy="307902"/>
            <a:chOff x="0" y="0"/>
            <a:chExt cx="1476331" cy="410536"/>
          </a:xfrm>
        </p:grpSpPr>
        <p:grpSp>
          <p:nvGrpSpPr>
            <p:cNvPr id="35" name="Group 35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pic>
        <p:nvPicPr>
          <p:cNvPr id="44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164135" y="1566729"/>
            <a:ext cx="1244055" cy="1210126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-351609" y="-318925"/>
            <a:ext cx="2182272" cy="2102917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345962" y="8701245"/>
            <a:ext cx="2182272" cy="2102917"/>
          </a:xfrm>
          <a:prstGeom prst="rect">
            <a:avLst/>
          </a:prstGeom>
        </p:spPr>
      </p:pic>
      <p:sp>
        <p:nvSpPr>
          <p:cNvPr id="49" name="TextBox 49"/>
          <p:cNvSpPr txBox="1"/>
          <p:nvPr/>
        </p:nvSpPr>
        <p:spPr>
          <a:xfrm>
            <a:off x="4081150" y="1228324"/>
            <a:ext cx="9241964" cy="1053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04"/>
              </a:lnSpc>
              <a:spcBef>
                <a:spcPct val="0"/>
              </a:spcBef>
            </a:pPr>
            <a:r>
              <a:rPr lang="en-US" sz="6146" spc="633">
                <a:solidFill>
                  <a:srgbClr val="FFFFFF"/>
                </a:solidFill>
                <a:latin typeface="Fredoka One"/>
              </a:rPr>
              <a:t>ФУНКЦИОНАЛНОСТ</a:t>
            </a:r>
          </a:p>
        </p:txBody>
      </p:sp>
      <p:pic>
        <p:nvPicPr>
          <p:cNvPr id="50" name="Картина 4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3932" y="1402623"/>
            <a:ext cx="8891425" cy="1273285"/>
          </a:xfrm>
          <a:prstGeom prst="rect">
            <a:avLst/>
          </a:prstGeom>
        </p:spPr>
      </p:pic>
      <p:pic>
        <p:nvPicPr>
          <p:cNvPr id="51" name="Картина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3371" y="3276755"/>
            <a:ext cx="4937668" cy="6548108"/>
          </a:xfrm>
          <a:prstGeom prst="rect">
            <a:avLst/>
          </a:prstGeom>
        </p:spPr>
      </p:pic>
      <p:pic>
        <p:nvPicPr>
          <p:cNvPr id="52" name="Картина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9519" y="3253448"/>
            <a:ext cx="5511567" cy="6317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10" t="9494" r="1733" b="5231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946094" y="1060593"/>
            <a:ext cx="11178862" cy="7847344"/>
            <a:chOff x="0" y="0"/>
            <a:chExt cx="15228478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15164978" cy="10626596"/>
            </a:xfrm>
            <a:custGeom>
              <a:avLst/>
              <a:gdLst/>
              <a:ahLst/>
              <a:cxnLst/>
              <a:rect l="l" t="t" r="r" b="b"/>
              <a:pathLst>
                <a:path w="15164978" h="10626596">
                  <a:moveTo>
                    <a:pt x="15072269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5070998" y="0"/>
                  </a:lnTo>
                  <a:cubicBezTo>
                    <a:pt x="15121798" y="0"/>
                    <a:pt x="15163709" y="41910"/>
                    <a:pt x="15163709" y="92710"/>
                  </a:cubicBezTo>
                  <a:lnTo>
                    <a:pt x="15163709" y="10532617"/>
                  </a:lnTo>
                  <a:cubicBezTo>
                    <a:pt x="15164978" y="10584686"/>
                    <a:pt x="15123069" y="10626596"/>
                    <a:pt x="15072269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5228478" cy="10690096"/>
            </a:xfrm>
            <a:custGeom>
              <a:avLst/>
              <a:gdLst/>
              <a:ahLst/>
              <a:cxnLst/>
              <a:rect l="l" t="t" r="r" b="b"/>
              <a:pathLst>
                <a:path w="15228478" h="10690096">
                  <a:moveTo>
                    <a:pt x="15104019" y="59690"/>
                  </a:moveTo>
                  <a:cubicBezTo>
                    <a:pt x="15139578" y="59690"/>
                    <a:pt x="15168789" y="88900"/>
                    <a:pt x="15168789" y="124460"/>
                  </a:cubicBezTo>
                  <a:lnTo>
                    <a:pt x="15168789" y="10565636"/>
                  </a:lnTo>
                  <a:cubicBezTo>
                    <a:pt x="15168789" y="10601196"/>
                    <a:pt x="15139578" y="10630407"/>
                    <a:pt x="15104019" y="10630407"/>
                  </a:cubicBezTo>
                  <a:lnTo>
                    <a:pt x="124460" y="10630407"/>
                  </a:lnTo>
                  <a:cubicBezTo>
                    <a:pt x="88900" y="10630407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104019" y="59690"/>
                  </a:lnTo>
                  <a:moveTo>
                    <a:pt x="1510401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15104019" y="10690096"/>
                  </a:lnTo>
                  <a:cubicBezTo>
                    <a:pt x="15172598" y="10690096"/>
                    <a:pt x="15228478" y="10634217"/>
                    <a:pt x="15228478" y="10565636"/>
                  </a:cubicBezTo>
                  <a:lnTo>
                    <a:pt x="15228478" y="124460"/>
                  </a:lnTo>
                  <a:cubicBezTo>
                    <a:pt x="15228478" y="55880"/>
                    <a:pt x="15172598" y="0"/>
                    <a:pt x="15104019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7028513" y="1867640"/>
            <a:ext cx="11178838" cy="11133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7511964" y="1502678"/>
            <a:ext cx="661028" cy="183818"/>
            <a:chOff x="0" y="0"/>
            <a:chExt cx="881370" cy="245090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245090" cy="245090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318439" y="0"/>
              <a:ext cx="245090" cy="245090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636280" y="0"/>
              <a:ext cx="245090" cy="245090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4306895">
            <a:off x="16229241" y="8465430"/>
            <a:ext cx="1941406" cy="165196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4181401">
            <a:off x="1266288" y="131766"/>
            <a:ext cx="1179063" cy="2176124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584963">
            <a:off x="6012855" y="7853477"/>
            <a:ext cx="1770528" cy="1625667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7238977" y="1297407"/>
            <a:ext cx="9241964" cy="1053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04"/>
              </a:lnSpc>
              <a:spcBef>
                <a:spcPct val="0"/>
              </a:spcBef>
            </a:pPr>
            <a:r>
              <a:rPr lang="en-US" sz="6146" spc="633">
                <a:solidFill>
                  <a:srgbClr val="FFFFFF"/>
                </a:solidFill>
                <a:latin typeface="Fredoka One Bold"/>
              </a:rPr>
              <a:t>ЗАКЛЮЧЕНИЕ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883511" y="2983246"/>
            <a:ext cx="9336753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Проектът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разработен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опознаване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хардуерните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разглеждане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отблизо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работата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Arduino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технолоията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Проектът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със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сигурност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претърпи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бъдеще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максимално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ползвателите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 descr="View: Strategies for innovation - The Economic Times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4" y="2350966"/>
            <a:ext cx="6671217" cy="50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Картина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1513" y="1367089"/>
            <a:ext cx="6632786" cy="1115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154</Words>
  <Application>Microsoft Office PowerPoint</Application>
  <PresentationFormat>По избор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8" baseType="lpstr">
      <vt:lpstr>Dumondi Condensed Bold</vt:lpstr>
      <vt:lpstr>Arial</vt:lpstr>
      <vt:lpstr>Open Sans Extra Bold</vt:lpstr>
      <vt:lpstr>Calibri</vt:lpstr>
      <vt:lpstr>Fredoka One</vt:lpstr>
      <vt:lpstr>Times New Roman</vt:lpstr>
      <vt:lpstr>Fredoka One Bold</vt:lpstr>
      <vt:lpstr>Office Theme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and Pink Doodle Fun Competitive Analysis Brainstorm Session Presentation</dc:title>
  <cp:lastModifiedBy>EliteBook</cp:lastModifiedBy>
  <cp:revision>12</cp:revision>
  <dcterms:created xsi:type="dcterms:W3CDTF">2006-08-16T00:00:00Z</dcterms:created>
  <dcterms:modified xsi:type="dcterms:W3CDTF">2023-05-14T06:14:36Z</dcterms:modified>
  <dc:identifier>DAFiQYLUDKU</dc:identifier>
</cp:coreProperties>
</file>