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A06A-95E4-B24F-99E9-2F8584F06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367AE-9934-CB41-B37D-BE3D2273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61552-BD73-094C-ABC8-461178AD1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63D-860F-C647-A245-74A7A8864BD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9712E-3F84-364A-BF3B-E3D9DB6F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EBDC3-CAFD-6348-B55C-69F095E7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830B-9931-294C-81C3-496653C5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D18-CF6A-9245-8948-575589C9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EE906-D563-1F4D-B006-C3848F298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AB39-E1C4-9148-8F09-6B951509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63D-860F-C647-A245-74A7A8864BD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14F0-0784-D843-8B63-44671C50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E9324-A3FC-8E4A-B647-32D3D90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830B-9931-294C-81C3-496653C5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6919F-B786-DD4C-8A90-3F3CE7507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1E34F-0982-694D-BB7B-E6EEC323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116D-EECA-E746-BE21-068BDA26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63D-860F-C647-A245-74A7A8864BD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86FE-D222-D742-8FAE-82329448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1561-461A-4447-A492-AFDCEF23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830B-9931-294C-81C3-496653C5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1522-3362-C546-AB91-8D5464D4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4C76-CDAB-E349-8C7E-25C9E2B2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A614C-9E47-424D-B0D8-82023418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63D-860F-C647-A245-74A7A8864BD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3A47-3D57-6948-910D-80C43B0A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6A0C-CA02-7742-8FA6-C59DA086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830B-9931-294C-81C3-496653C5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7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0A9C-5667-C541-BE5C-8497B4D5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4E70-EFA4-F74E-8C92-762454979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47FE-CA46-4F4E-91F3-3871CB47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63D-860F-C647-A245-74A7A8864BD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06C4C-244D-FB4B-ACD5-BDB8227A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AFEDA-6680-194B-91A8-A0A258EF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830B-9931-294C-81C3-496653C5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4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6E0B-8AA6-3E42-BC78-A2F65402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188B-4F83-7248-B7C9-B93DE1777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51AEF-9F58-D543-933F-A2998CEA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5AA51-118E-6B43-8712-1F3C3669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63D-860F-C647-A245-74A7A8864BD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995F6-454B-D04C-8418-B8937012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AB1AA-D6A6-FE4A-8202-253D185F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830B-9931-294C-81C3-496653C5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E886-ADB1-324F-B7F3-DFBFFBB8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A002F-9957-5F43-A014-4DBDEE111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57E7D-DCB2-A545-AE9B-8637ACEA5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FC57F-722E-AD4F-A08F-B8851CE8B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422FE-D7D9-6042-9E09-69E1523D2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6D86A-D12C-9244-AEE9-395F5038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63D-860F-C647-A245-74A7A8864BD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DC344-953B-2B4B-96E1-01CC32E6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CAE52-2F3E-A74B-B765-45CD5EE3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830B-9931-294C-81C3-496653C5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389-9C3F-234A-B9C3-EF8756D7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A75BD-1107-CD45-B542-BA68E2BB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63D-860F-C647-A245-74A7A8864BD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0EE98-18B9-7A4B-A03E-EE83E5D9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9B039-BFC3-3345-9B54-E791A360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830B-9931-294C-81C3-496653C5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7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EEADB-62A4-4E41-BB72-C2F37B9A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63D-860F-C647-A245-74A7A8864BD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33AC8-E064-D648-91EF-FA863D33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A0119-07A0-674A-81F2-3E672A3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830B-9931-294C-81C3-496653C5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1225-1E71-934F-A390-4971BA83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D1B59-ADEB-EF48-8323-B9BB8F7A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898A5-ECEA-7E4B-97B5-8899B0CA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F730A-98F2-8044-AB94-E61B1FEE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63D-860F-C647-A245-74A7A8864BD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55DB0-A8D5-D749-9AEE-F9A4BA5F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72C3B-124D-F344-BDC9-0C8EBFD8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830B-9931-294C-81C3-496653C5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F3F3-74B3-7D4D-8B15-2E35A797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08EA7-F27C-1C42-9180-1E443B118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556B9-BB0A-EE40-A9FE-B26933EFB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76933-AAC2-A44B-AA1F-DAC0B1F0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F63D-860F-C647-A245-74A7A8864BD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D38F-D686-A44C-A776-6E3338A4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249E2-74B2-9349-80C5-AB7C65F8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830B-9931-294C-81C3-496653C5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93C77-AD1B-D041-B761-9ACFDE0D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452E6-3F7C-084A-9031-57A080DE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1F71-FB44-3D4D-9B29-88DA08EF3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EF63D-860F-C647-A245-74A7A8864BDA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5E8D6-0C27-ED4D-936E-CDB983EE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DFF0-F420-894A-809F-BEB79CD34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830B-9931-294C-81C3-496653C59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ergyplus.net/sites/default/files/pdfs_v8.3.0/EngineeringReferenc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72D1-2591-C040-B6EF-3DE911B60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EnergyPlus</a:t>
            </a:r>
            <a:r>
              <a:rPr lang="en-US" dirty="0"/>
              <a:t> </a:t>
            </a:r>
            <a:r>
              <a:rPr lang="en-US" altLang="zh-CN" dirty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2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EA21-30DA-0846-8637-F0904A8C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A02E-5448-BF44-A5B9-4C0D1464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Building Scheme</a:t>
            </a:r>
          </a:p>
          <a:p>
            <a:r>
              <a:rPr lang="en-US" dirty="0"/>
              <a:t>Output File</a:t>
            </a:r>
          </a:p>
        </p:txBody>
      </p:sp>
    </p:spTree>
    <p:extLst>
      <p:ext uri="{BB962C8B-B14F-4D97-AF65-F5344CB8AC3E}">
        <p14:creationId xmlns:p14="http://schemas.microsoft.com/office/powerpoint/2010/main" val="13210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C622-E462-D743-BB01-AFF8B587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EnergyPlus</a:t>
            </a:r>
            <a:r>
              <a:rPr lang="en-US" dirty="0"/>
              <a:t> Interface – EP-Launch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05AA0-FEB1-584F-B4E2-93F69A513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647" y="1701198"/>
            <a:ext cx="4925881" cy="4614862"/>
          </a:xfr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2B9EA32-3154-E948-8412-F372B7031D6D}"/>
              </a:ext>
            </a:extLst>
          </p:cNvPr>
          <p:cNvGrpSpPr/>
          <p:nvPr/>
        </p:nvGrpSpPr>
        <p:grpSpPr>
          <a:xfrm>
            <a:off x="942449" y="1716047"/>
            <a:ext cx="10230062" cy="3899449"/>
            <a:chOff x="332850" y="1716047"/>
            <a:chExt cx="10230062" cy="38994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14112B-23B6-634E-92F4-DCAC95B32F48}"/>
                </a:ext>
              </a:extLst>
            </p:cNvPr>
            <p:cNvGrpSpPr/>
            <p:nvPr/>
          </p:nvGrpSpPr>
          <p:grpSpPr>
            <a:xfrm>
              <a:off x="332850" y="1716047"/>
              <a:ext cx="7833688" cy="1760538"/>
              <a:chOff x="332850" y="1716047"/>
              <a:chExt cx="7833688" cy="176053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7511F3-56E2-8D43-891E-47F5D0252361}"/>
                  </a:ext>
                </a:extLst>
              </p:cNvPr>
              <p:cNvSpPr/>
              <p:nvPr/>
            </p:nvSpPr>
            <p:spPr>
              <a:xfrm>
                <a:off x="3541986" y="2322786"/>
                <a:ext cx="4624552" cy="767255"/>
              </a:xfrm>
              <a:prstGeom prst="rect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9A4BB6F-E63E-B540-B9A0-4BDC1F3E2F3B}"/>
                  </a:ext>
                </a:extLst>
              </p:cNvPr>
              <p:cNvGrpSpPr/>
              <p:nvPr/>
            </p:nvGrpSpPr>
            <p:grpSpPr>
              <a:xfrm>
                <a:off x="332850" y="1716047"/>
                <a:ext cx="3202862" cy="1760538"/>
                <a:chOff x="332850" y="1716047"/>
                <a:chExt cx="3202862" cy="1760538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0FA45C9F-E978-2C47-90D4-CF6D832910A8}"/>
                    </a:ext>
                  </a:extLst>
                </p:cNvPr>
                <p:cNvCxnSpPr/>
                <p:nvPr/>
              </p:nvCxnSpPr>
              <p:spPr>
                <a:xfrm flipH="1">
                  <a:off x="2564524" y="2701159"/>
                  <a:ext cx="971188" cy="0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BC2D62FC-EB44-C546-8798-FBEA55FDB08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2850" y="1716047"/>
                  <a:ext cx="2228537" cy="1760538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1800" dirty="0"/>
                    <a:t>Input file:</a:t>
                  </a:r>
                </a:p>
                <a:p>
                  <a:r>
                    <a:rPr lang="en-US" sz="1800" dirty="0"/>
                    <a:t>Choose input file</a:t>
                  </a:r>
                </a:p>
                <a:p>
                  <a:r>
                    <a:rPr lang="en-US" sz="1800" dirty="0"/>
                    <a:t>Edit input file via:</a:t>
                  </a:r>
                </a:p>
                <a:p>
                  <a:pPr lvl="1"/>
                  <a:r>
                    <a:rPr lang="en-US" sz="1400" dirty="0"/>
                    <a:t>Test</a:t>
                  </a:r>
                </a:p>
                <a:p>
                  <a:pPr lvl="1"/>
                  <a:r>
                    <a:rPr lang="en-US" sz="1400" dirty="0"/>
                    <a:t>IDF-Editor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E786B1-EF78-854E-92C1-2529FCE4B2E5}"/>
                </a:ext>
              </a:extLst>
            </p:cNvPr>
            <p:cNvGrpSpPr/>
            <p:nvPr/>
          </p:nvGrpSpPr>
          <p:grpSpPr>
            <a:xfrm>
              <a:off x="3535712" y="3230864"/>
              <a:ext cx="7027200" cy="689496"/>
              <a:chOff x="3535712" y="3230864"/>
              <a:chExt cx="7027200" cy="68949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5D24986-3CE5-DB47-A3AB-AFD3EF7EBE73}"/>
                  </a:ext>
                </a:extLst>
              </p:cNvPr>
              <p:cNvSpPr/>
              <p:nvPr/>
            </p:nvSpPr>
            <p:spPr>
              <a:xfrm>
                <a:off x="3535712" y="3230864"/>
                <a:ext cx="4624552" cy="689496"/>
              </a:xfrm>
              <a:prstGeom prst="rect">
                <a:avLst/>
              </a:pr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3422499-A611-694E-B301-EA320795DC7E}"/>
                  </a:ext>
                </a:extLst>
              </p:cNvPr>
              <p:cNvGrpSpPr/>
              <p:nvPr/>
            </p:nvGrpSpPr>
            <p:grpSpPr>
              <a:xfrm>
                <a:off x="8160264" y="3388044"/>
                <a:ext cx="2402648" cy="375136"/>
                <a:chOff x="8160264" y="3388044"/>
                <a:chExt cx="2402648" cy="375136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B6A62FC2-B423-E94C-9074-68E62B46EB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60264" y="3575612"/>
                  <a:ext cx="983736" cy="10346"/>
                </a:xfrm>
                <a:prstGeom prst="straightConnector1">
                  <a:avLst/>
                </a:prstGeom>
                <a:ln w="57150">
                  <a:solidFill>
                    <a:schemeClr val="accent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E1FABEF7-EB52-B545-8123-40A52B9A25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144000" y="3388044"/>
                  <a:ext cx="1418912" cy="375136"/>
                </a:xfrm>
                <a:prstGeom prst="rect">
                  <a:avLst/>
                </a:prstGeom>
                <a:ln>
                  <a:solidFill>
                    <a:schemeClr val="accent6"/>
                  </a:solidFill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1800" dirty="0"/>
                    <a:t>Weather file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947E3D-AFBB-D544-B66C-1172CDB7A66C}"/>
                </a:ext>
              </a:extLst>
            </p:cNvPr>
            <p:cNvGrpSpPr/>
            <p:nvPr/>
          </p:nvGrpSpPr>
          <p:grpSpPr>
            <a:xfrm>
              <a:off x="332851" y="3854958"/>
              <a:ext cx="7827413" cy="1760538"/>
              <a:chOff x="332851" y="3854958"/>
              <a:chExt cx="7827413" cy="176053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94D7348-5F0A-9349-9590-5BEEA1F8B8F3}"/>
                  </a:ext>
                </a:extLst>
              </p:cNvPr>
              <p:cNvSpPr/>
              <p:nvPr/>
            </p:nvSpPr>
            <p:spPr>
              <a:xfrm>
                <a:off x="3535712" y="4025462"/>
                <a:ext cx="4624552" cy="1566041"/>
              </a:xfrm>
              <a:prstGeom prst="rect">
                <a:avLst/>
              </a:pr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D9AD447-0D5A-8E49-AF6E-F99910116A2E}"/>
                  </a:ext>
                </a:extLst>
              </p:cNvPr>
              <p:cNvGrpSpPr/>
              <p:nvPr/>
            </p:nvGrpSpPr>
            <p:grpSpPr>
              <a:xfrm>
                <a:off x="332851" y="3854958"/>
                <a:ext cx="3199724" cy="1760538"/>
                <a:chOff x="332851" y="3854958"/>
                <a:chExt cx="3199724" cy="1760538"/>
              </a:xfrm>
            </p:grpSpPr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8551FA31-61D3-5F41-97F3-55BE97B763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2851" y="3854958"/>
                  <a:ext cx="2228536" cy="1760538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1800" dirty="0"/>
                    <a:t>Results:</a:t>
                  </a:r>
                </a:p>
                <a:p>
                  <a:r>
                    <a:rPr lang="en-US" sz="1800" dirty="0"/>
                    <a:t>Sheets;</a:t>
                  </a:r>
                </a:p>
                <a:p>
                  <a:r>
                    <a:rPr lang="en-US" sz="1800" dirty="0"/>
                    <a:t>Texts;</a:t>
                  </a:r>
                </a:p>
                <a:p>
                  <a:r>
                    <a:rPr lang="en-US" sz="1800" dirty="0"/>
                    <a:t>HTML;</a:t>
                  </a:r>
                </a:p>
                <a:p>
                  <a:r>
                    <a:rPr lang="en-US" sz="1800" dirty="0"/>
                    <a:t>DXF;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40343245-F5D4-F34E-B9D4-5016FDC7F64C}"/>
                    </a:ext>
                  </a:extLst>
                </p:cNvPr>
                <p:cNvCxnSpPr/>
                <p:nvPr/>
              </p:nvCxnSpPr>
              <p:spPr>
                <a:xfrm flipH="1">
                  <a:off x="2561387" y="4818828"/>
                  <a:ext cx="971188" cy="0"/>
                </a:xfrm>
                <a:prstGeom prst="straightConnector1">
                  <a:avLst/>
                </a:prstGeom>
                <a:ln w="57150">
                  <a:solidFill>
                    <a:srgbClr val="7030A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0927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C622-E462-D743-BB01-AFF8B587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EnergyPlus</a:t>
            </a:r>
            <a:r>
              <a:rPr lang="en-US" dirty="0"/>
              <a:t> Interface – IDF-Editor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9F0D0-3DF9-734B-807C-6C91A0C6D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618" y="1469487"/>
            <a:ext cx="6100763" cy="499245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12E277D-85A4-9D42-8BEB-EC914A80AB45}"/>
              </a:ext>
            </a:extLst>
          </p:cNvPr>
          <p:cNvGrpSpPr/>
          <p:nvPr/>
        </p:nvGrpSpPr>
        <p:grpSpPr>
          <a:xfrm>
            <a:off x="318102" y="1710516"/>
            <a:ext cx="11716243" cy="4374974"/>
            <a:chOff x="318102" y="1710516"/>
            <a:chExt cx="11716243" cy="437497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498465C-B319-374A-98FA-99523D25FD90}"/>
                </a:ext>
              </a:extLst>
            </p:cNvPr>
            <p:cNvGrpSpPr/>
            <p:nvPr/>
          </p:nvGrpSpPr>
          <p:grpSpPr>
            <a:xfrm>
              <a:off x="318102" y="2396359"/>
              <a:ext cx="4810946" cy="1145627"/>
              <a:chOff x="318102" y="2396359"/>
              <a:chExt cx="4810946" cy="114562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9BF735-E256-FC4B-ABC4-EDE10E4123CB}"/>
                  </a:ext>
                </a:extLst>
              </p:cNvPr>
              <p:cNvSpPr/>
              <p:nvPr/>
            </p:nvSpPr>
            <p:spPr>
              <a:xfrm>
                <a:off x="3153103" y="2396359"/>
                <a:ext cx="1975945" cy="1145627"/>
              </a:xfrm>
              <a:prstGeom prst="rect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AE939CE-B5AF-A04A-86EA-C586086A6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1915" y="2943799"/>
                <a:ext cx="971188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F3EAA69-F760-404A-A533-FBF2E1713D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8102" y="2708163"/>
                <a:ext cx="1863813" cy="47127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Classes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8CD345B-F28B-6345-AE5A-9D280CAA1E76}"/>
                </a:ext>
              </a:extLst>
            </p:cNvPr>
            <p:cNvGrpSpPr/>
            <p:nvPr/>
          </p:nvGrpSpPr>
          <p:grpSpPr>
            <a:xfrm>
              <a:off x="318102" y="1710516"/>
              <a:ext cx="5252135" cy="447497"/>
              <a:chOff x="318102" y="1710516"/>
              <a:chExt cx="5252135" cy="44749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E35BE3B-299C-9241-8DA7-CDD3E8027861}"/>
                  </a:ext>
                </a:extLst>
              </p:cNvPr>
              <p:cNvSpPr/>
              <p:nvPr/>
            </p:nvSpPr>
            <p:spPr>
              <a:xfrm>
                <a:off x="3045619" y="1798173"/>
                <a:ext cx="2524618" cy="221732"/>
              </a:xfrm>
              <a:prstGeom prst="rect">
                <a:avLst/>
              </a:pr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61F2C12-1CD8-6144-A660-2172C1B798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1915" y="1929562"/>
                <a:ext cx="975424" cy="0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5763462-EBC1-DF49-AF2D-FFA69BE840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8102" y="1710516"/>
                <a:ext cx="1863813" cy="447497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Edit Menu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C7F585-EE3B-644E-90A2-6BBFDE2D7A5D}"/>
                </a:ext>
              </a:extLst>
            </p:cNvPr>
            <p:cNvGrpSpPr/>
            <p:nvPr/>
          </p:nvGrpSpPr>
          <p:grpSpPr>
            <a:xfrm>
              <a:off x="5227877" y="3643972"/>
              <a:ext cx="6806468" cy="2441518"/>
              <a:chOff x="5227877" y="3643972"/>
              <a:chExt cx="6806468" cy="24415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25C3D38-E12A-474B-B9E9-B4AA1AFB1B5F}"/>
                  </a:ext>
                </a:extLst>
              </p:cNvPr>
              <p:cNvSpPr/>
              <p:nvPr/>
            </p:nvSpPr>
            <p:spPr>
              <a:xfrm>
                <a:off x="5227877" y="3643972"/>
                <a:ext cx="1233093" cy="2441518"/>
              </a:xfrm>
              <a:prstGeom prst="rect">
                <a:avLst/>
              </a:pr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22A855-A499-9B46-8FAE-E9C9F4F842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44789" y="4453610"/>
                <a:ext cx="2589556" cy="419473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Objects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6627ADB-5C11-B94E-9A7F-6C5899876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1424" y="4640152"/>
                <a:ext cx="2907376" cy="0"/>
              </a:xfrm>
              <a:prstGeom prst="straightConnector1">
                <a:avLst/>
              </a:prstGeom>
              <a:ln w="57150">
                <a:solidFill>
                  <a:srgbClr val="7030A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1993664-234C-5948-A96B-5D9E286590F5}"/>
              </a:ext>
            </a:extLst>
          </p:cNvPr>
          <p:cNvSpPr/>
          <p:nvPr/>
        </p:nvSpPr>
        <p:spPr>
          <a:xfrm>
            <a:off x="5223866" y="2943798"/>
            <a:ext cx="3691534" cy="50926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E6F550A-268F-FF44-B778-3CAAAAEA19C4}"/>
              </a:ext>
            </a:extLst>
          </p:cNvPr>
          <p:cNvSpPr txBox="1">
            <a:spLocks/>
          </p:cNvSpPr>
          <p:nvPr/>
        </p:nvSpPr>
        <p:spPr>
          <a:xfrm>
            <a:off x="9444789" y="2761005"/>
            <a:ext cx="2589556" cy="83685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Field Description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0DCCB9-EE19-AC4A-8A4D-EE2E1868EA7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915400" y="3198431"/>
            <a:ext cx="529389" cy="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C622-E462-D743-BB01-AFF8B587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EnergyPlus</a:t>
            </a:r>
            <a:r>
              <a:rPr lang="en-US" dirty="0"/>
              <a:t> Interface – Classes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D641B56-3CD6-8442-B0FA-8E79FF9E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20" y="1690688"/>
            <a:ext cx="3218793" cy="50149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b="1" dirty="0"/>
              <a:t>Simulation parameters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Compliance object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Location and climate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b="1" dirty="0"/>
              <a:t>Schedules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b="1" dirty="0"/>
              <a:t>Surface construction element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b="1" dirty="0"/>
              <a:t>Thermal zones and surfaces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Advanced construction, surface, zone concepts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Detailed ground heat transfer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Room air models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b="1" dirty="0"/>
              <a:t>Internal gains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Daylighting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Zone airflow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Natural ventilation and duct leakage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Exterior equipment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b="1" dirty="0"/>
              <a:t>HVAC templates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HVAC design object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Zone HVAC controls and thermostats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FC9681C-AAFA-9D48-9091-4710251BA15D}"/>
              </a:ext>
            </a:extLst>
          </p:cNvPr>
          <p:cNvSpPr txBox="1">
            <a:spLocks/>
          </p:cNvSpPr>
          <p:nvPr/>
        </p:nvSpPr>
        <p:spPr>
          <a:xfrm>
            <a:off x="3259914" y="1690688"/>
            <a:ext cx="3061138" cy="5014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Zone HVAC forced air units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Zone HVAC radiative/convective units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Zone HVAC air loop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Zone HVAC equipment connections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Fans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Coils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Evaporative coolers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Humidifiers and dehumidifiers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Heat recovery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Unitary equipment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Variable refrigerant flow equipment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Controllers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Air distribution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Node-branch management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Pumps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Plant-condenser flow control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700" dirty="0"/>
              <a:t>Non-zone equipment 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1600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D24C667-25A5-BD4A-A03F-704FC52B4580}"/>
              </a:ext>
            </a:extLst>
          </p:cNvPr>
          <p:cNvSpPr txBox="1">
            <a:spLocks/>
          </p:cNvSpPr>
          <p:nvPr/>
        </p:nvSpPr>
        <p:spPr>
          <a:xfrm>
            <a:off x="6206753" y="1699721"/>
            <a:ext cx="3218793" cy="5014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Solar collectors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Plant heating and cooling equipment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Condenser equipment and heat exchangers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Water heaters and thermal storage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Plant-condenser loops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Plant-condenser control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Energy management system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External interface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User defined HVAC and plant component models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System availability managers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Setpoint managers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Refrigeration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Demand limiting controls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Electric load center-generator specifications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Water system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6F16604-2C26-0543-932B-8EAD383F8AC6}"/>
              </a:ext>
            </a:extLst>
          </p:cNvPr>
          <p:cNvSpPr txBox="1">
            <a:spLocks/>
          </p:cNvSpPr>
          <p:nvPr/>
        </p:nvSpPr>
        <p:spPr>
          <a:xfrm>
            <a:off x="9153592" y="1690688"/>
            <a:ext cx="3218793" cy="501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Operational faults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General data entry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Hybrid model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Performance curves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Performance tables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Fluid properties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/>
              <a:t>Economics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dirty="0" err="1"/>
              <a:t>Parametrics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600" b="1" dirty="0"/>
              <a:t>Output reporting</a:t>
            </a:r>
          </a:p>
        </p:txBody>
      </p:sp>
    </p:spTree>
    <p:extLst>
      <p:ext uri="{BB962C8B-B14F-4D97-AF65-F5344CB8AC3E}">
        <p14:creationId xmlns:p14="http://schemas.microsoft.com/office/powerpoint/2010/main" val="245215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C622-E462-D743-BB01-AFF8B587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– General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1BD8D9-731F-1545-BD71-4ABF3C7F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72" y="1571680"/>
            <a:ext cx="9911255" cy="48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5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C622-E462-D743-BB01-AFF8B587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26F40-8839-7D44-B7AA-DB2584B5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01400" cy="5014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/>
              <a:t>Engineering Reference: </a:t>
            </a:r>
            <a:r>
              <a:rPr lang="en-US" sz="2000" dirty="0">
                <a:hlinkClick r:id="rId2"/>
              </a:rPr>
              <a:t>https://energyplus.net/sites/default/files/pdfs_v8.3.0/EngineeringReference.pdf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Integrated solution manager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Surface heat balance manager/processes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Climate, sky and solar/shading calculations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Solar radiation reflected from exterior surfaces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Daylighting and window calculations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Air heat balance manager/processes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Building system simulation system manager/processes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Loop, equipment sizing and other design data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Demand limiting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Alternative modeling processes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Performance curves and lookup tables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Economics calculation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Special modules/reporting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Operational faults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Simulation models – encyclopedia reference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sz="18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99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EA21-30DA-0846-8637-F0904A8C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A02E-5448-BF44-A5B9-4C0D1464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604"/>
            <a:ext cx="10515600" cy="474662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Simulation control:</a:t>
            </a:r>
          </a:p>
          <a:p>
            <a:pPr lvl="1"/>
            <a:r>
              <a:rPr lang="en-US" sz="2000" dirty="0"/>
              <a:t>Algorithms;</a:t>
            </a:r>
          </a:p>
          <a:p>
            <a:pPr lvl="1"/>
            <a:r>
              <a:rPr lang="en-US" sz="2000" dirty="0"/>
              <a:t>Simulation period;</a:t>
            </a:r>
          </a:p>
          <a:p>
            <a:pPr lvl="1"/>
            <a:r>
              <a:rPr lang="en-US" sz="2000" dirty="0"/>
              <a:t>Timestep</a:t>
            </a:r>
          </a:p>
          <a:p>
            <a:r>
              <a:rPr lang="en-US" sz="2400" dirty="0"/>
              <a:t>Construction:</a:t>
            </a:r>
          </a:p>
          <a:p>
            <a:pPr lvl="1"/>
            <a:r>
              <a:rPr lang="en-US" sz="2000" dirty="0"/>
              <a:t>Zone;</a:t>
            </a:r>
          </a:p>
          <a:p>
            <a:pPr lvl="1"/>
            <a:r>
              <a:rPr lang="en-US" sz="2000" dirty="0"/>
              <a:t>Building/room geometry;</a:t>
            </a:r>
          </a:p>
          <a:p>
            <a:pPr lvl="1"/>
            <a:r>
              <a:rPr lang="en-US" sz="2000" dirty="0"/>
              <a:t>Wall/roof/floor material;</a:t>
            </a:r>
          </a:p>
          <a:p>
            <a:pPr lvl="1"/>
            <a:r>
              <a:rPr lang="en-US" sz="2000" dirty="0"/>
              <a:t>Location;</a:t>
            </a:r>
          </a:p>
          <a:p>
            <a:r>
              <a:rPr lang="en-US" sz="2400" dirty="0"/>
              <a:t>HVAC system:</a:t>
            </a:r>
          </a:p>
          <a:p>
            <a:pPr lvl="1"/>
            <a:r>
              <a:rPr lang="en-US" sz="2000" dirty="0"/>
              <a:t>System type;</a:t>
            </a:r>
          </a:p>
          <a:p>
            <a:pPr lvl="1"/>
            <a:r>
              <a:rPr lang="en-US" sz="2000" dirty="0"/>
              <a:t>Scheduling;</a:t>
            </a:r>
          </a:p>
          <a:p>
            <a:r>
              <a:rPr lang="en-US" sz="2400" dirty="0"/>
              <a:t>Occupancy:</a:t>
            </a:r>
          </a:p>
          <a:p>
            <a:pPr lvl="1"/>
            <a:r>
              <a:rPr lang="en-US" sz="2000" dirty="0"/>
              <a:t>Scheduling;</a:t>
            </a:r>
          </a:p>
          <a:p>
            <a:r>
              <a:rPr lang="en-US" sz="2400" dirty="0"/>
              <a:t>Weather:</a:t>
            </a:r>
          </a:p>
          <a:p>
            <a:pPr lvl="1"/>
            <a:r>
              <a:rPr lang="en-US" sz="2000" dirty="0"/>
              <a:t>Ground temperature;</a:t>
            </a:r>
          </a:p>
          <a:p>
            <a:pPr lvl="1"/>
            <a:r>
              <a:rPr lang="en-US" sz="2000" dirty="0"/>
              <a:t>Weather file;</a:t>
            </a:r>
          </a:p>
        </p:txBody>
      </p:sp>
    </p:spTree>
    <p:extLst>
      <p:ext uri="{BB962C8B-B14F-4D97-AF65-F5344CB8AC3E}">
        <p14:creationId xmlns:p14="http://schemas.microsoft.com/office/powerpoint/2010/main" val="243294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EA21-30DA-0846-8637-F0904A8C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A02E-5448-BF44-A5B9-4C0D1464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(HTML form)</a:t>
            </a:r>
          </a:p>
          <a:p>
            <a:r>
              <a:rPr lang="en-US" dirty="0"/>
              <a:t>Errors</a:t>
            </a:r>
          </a:p>
          <a:p>
            <a:r>
              <a:rPr lang="en-US" dirty="0"/>
              <a:t>RDD</a:t>
            </a:r>
          </a:p>
          <a:p>
            <a:r>
              <a:rPr lang="en-US" dirty="0"/>
              <a:t>Spreadsheets</a:t>
            </a:r>
          </a:p>
          <a:p>
            <a:r>
              <a:rPr lang="en-US" dirty="0"/>
              <a:t>Drawing files:</a:t>
            </a:r>
          </a:p>
          <a:p>
            <a:pPr lvl="1"/>
            <a:r>
              <a:rPr lang="en-US" dirty="0"/>
              <a:t>DXF – drawing of building surfaces</a:t>
            </a:r>
          </a:p>
          <a:p>
            <a:pPr lvl="1"/>
            <a:r>
              <a:rPr lang="en-US" dirty="0"/>
              <a:t>SVG – block diagram of HVAC system components</a:t>
            </a:r>
          </a:p>
        </p:txBody>
      </p:sp>
    </p:spTree>
    <p:extLst>
      <p:ext uri="{BB962C8B-B14F-4D97-AF65-F5344CB8AC3E}">
        <p14:creationId xmlns:p14="http://schemas.microsoft.com/office/powerpoint/2010/main" val="28882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387</Words>
  <Application>Microsoft Macintosh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 Light</vt:lpstr>
      <vt:lpstr>Arial</vt:lpstr>
      <vt:lpstr>Calibri</vt:lpstr>
      <vt:lpstr>Calibri Light</vt:lpstr>
      <vt:lpstr>Office Theme</vt:lpstr>
      <vt:lpstr>EnergyPlus Basics</vt:lpstr>
      <vt:lpstr>Content</vt:lpstr>
      <vt:lpstr>EnergyPlus Interface – EP-Launch</vt:lpstr>
      <vt:lpstr>EnergyPlus Interface – IDF-Editor</vt:lpstr>
      <vt:lpstr>EnergyPlus Interface – Classes</vt:lpstr>
      <vt:lpstr>Algorithm – General Model</vt:lpstr>
      <vt:lpstr>Algorithm</vt:lpstr>
      <vt:lpstr>Building Scheme</vt:lpstr>
      <vt:lpstr>Output Files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EnergyPlus Intro</dc:title>
  <dc:creator>kexinc</dc:creator>
  <cp:lastModifiedBy>kexinc</cp:lastModifiedBy>
  <cp:revision>27</cp:revision>
  <dcterms:created xsi:type="dcterms:W3CDTF">2018-07-11T13:28:28Z</dcterms:created>
  <dcterms:modified xsi:type="dcterms:W3CDTF">2018-07-26T20:38:14Z</dcterms:modified>
</cp:coreProperties>
</file>