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75" r:id="rId4"/>
    <p:sldId id="277" r:id="rId5"/>
    <p:sldId id="284" r:id="rId6"/>
    <p:sldId id="269" r:id="rId7"/>
    <p:sldId id="283" r:id="rId8"/>
    <p:sldId id="281" r:id="rId9"/>
    <p:sldId id="285" r:id="rId10"/>
    <p:sldId id="282"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C68F28-71FA-4D80-9ABD-1FAE5E93E9D1}" type="datetimeFigureOut">
              <a:rPr lang="en-US" smtClean="0"/>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07A2DC-0855-41C2-AB9F-0A80EDE4346C}" type="slidenum">
              <a:rPr lang="en-US" smtClean="0"/>
              <a:t>‹#›</a:t>
            </a:fld>
            <a:endParaRPr lang="en-US" dirty="0"/>
          </a:p>
        </p:txBody>
      </p:sp>
    </p:spTree>
    <p:extLst>
      <p:ext uri="{BB962C8B-B14F-4D97-AF65-F5344CB8AC3E}">
        <p14:creationId xmlns:p14="http://schemas.microsoft.com/office/powerpoint/2010/main" val="56682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C68F28-71FA-4D80-9ABD-1FAE5E93E9D1}" type="datetimeFigureOut">
              <a:rPr lang="en-US" smtClean="0"/>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07A2DC-0855-41C2-AB9F-0A80EDE4346C}" type="slidenum">
              <a:rPr lang="en-US" smtClean="0"/>
              <a:t>‹#›</a:t>
            </a:fld>
            <a:endParaRPr lang="en-US" dirty="0"/>
          </a:p>
        </p:txBody>
      </p:sp>
    </p:spTree>
    <p:extLst>
      <p:ext uri="{BB962C8B-B14F-4D97-AF65-F5344CB8AC3E}">
        <p14:creationId xmlns:p14="http://schemas.microsoft.com/office/powerpoint/2010/main" val="1090787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C68F28-71FA-4D80-9ABD-1FAE5E93E9D1}" type="datetimeFigureOut">
              <a:rPr lang="en-US" smtClean="0"/>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07A2DC-0855-41C2-AB9F-0A80EDE4346C}" type="slidenum">
              <a:rPr lang="en-US" smtClean="0"/>
              <a:t>‹#›</a:t>
            </a:fld>
            <a:endParaRPr lang="en-US" dirty="0"/>
          </a:p>
        </p:txBody>
      </p:sp>
    </p:spTree>
    <p:extLst>
      <p:ext uri="{BB962C8B-B14F-4D97-AF65-F5344CB8AC3E}">
        <p14:creationId xmlns:p14="http://schemas.microsoft.com/office/powerpoint/2010/main" val="326992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C68F28-71FA-4D80-9ABD-1FAE5E93E9D1}" type="datetimeFigureOut">
              <a:rPr lang="en-US" smtClean="0"/>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07A2DC-0855-41C2-AB9F-0A80EDE4346C}" type="slidenum">
              <a:rPr lang="en-US" smtClean="0"/>
              <a:t>‹#›</a:t>
            </a:fld>
            <a:endParaRPr lang="en-US" dirty="0"/>
          </a:p>
        </p:txBody>
      </p:sp>
    </p:spTree>
    <p:extLst>
      <p:ext uri="{BB962C8B-B14F-4D97-AF65-F5344CB8AC3E}">
        <p14:creationId xmlns:p14="http://schemas.microsoft.com/office/powerpoint/2010/main" val="86361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C68F28-71FA-4D80-9ABD-1FAE5E93E9D1}" type="datetimeFigureOut">
              <a:rPr lang="en-US" smtClean="0"/>
              <a:t>7/2/2018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07A2DC-0855-41C2-AB9F-0A80EDE4346C}" type="slidenum">
              <a:rPr lang="en-US" smtClean="0"/>
              <a:t>‹#›</a:t>
            </a:fld>
            <a:endParaRPr lang="en-US" dirty="0"/>
          </a:p>
        </p:txBody>
      </p:sp>
    </p:spTree>
    <p:extLst>
      <p:ext uri="{BB962C8B-B14F-4D97-AF65-F5344CB8AC3E}">
        <p14:creationId xmlns:p14="http://schemas.microsoft.com/office/powerpoint/2010/main" val="272632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C68F28-71FA-4D80-9ABD-1FAE5E93E9D1}" type="datetimeFigureOut">
              <a:rPr lang="en-US" smtClean="0"/>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07A2DC-0855-41C2-AB9F-0A80EDE4346C}" type="slidenum">
              <a:rPr lang="en-US" smtClean="0"/>
              <a:t>‹#›</a:t>
            </a:fld>
            <a:endParaRPr lang="en-US" dirty="0"/>
          </a:p>
        </p:txBody>
      </p:sp>
    </p:spTree>
    <p:extLst>
      <p:ext uri="{BB962C8B-B14F-4D97-AF65-F5344CB8AC3E}">
        <p14:creationId xmlns:p14="http://schemas.microsoft.com/office/powerpoint/2010/main" val="1900443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C68F28-71FA-4D80-9ABD-1FAE5E93E9D1}" type="datetimeFigureOut">
              <a:rPr lang="en-US" smtClean="0"/>
              <a:t>7/2/2018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E07A2DC-0855-41C2-AB9F-0A80EDE4346C}" type="slidenum">
              <a:rPr lang="en-US" smtClean="0"/>
              <a:t>‹#›</a:t>
            </a:fld>
            <a:endParaRPr lang="en-US" dirty="0"/>
          </a:p>
        </p:txBody>
      </p:sp>
    </p:spTree>
    <p:extLst>
      <p:ext uri="{BB962C8B-B14F-4D97-AF65-F5344CB8AC3E}">
        <p14:creationId xmlns:p14="http://schemas.microsoft.com/office/powerpoint/2010/main" val="3553290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C68F28-71FA-4D80-9ABD-1FAE5E93E9D1}" type="datetimeFigureOut">
              <a:rPr lang="en-US" smtClean="0"/>
              <a:t>7/2/2018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07A2DC-0855-41C2-AB9F-0A80EDE4346C}" type="slidenum">
              <a:rPr lang="en-US" smtClean="0"/>
              <a:t>‹#›</a:t>
            </a:fld>
            <a:endParaRPr lang="en-US" dirty="0"/>
          </a:p>
        </p:txBody>
      </p:sp>
    </p:spTree>
    <p:extLst>
      <p:ext uri="{BB962C8B-B14F-4D97-AF65-F5344CB8AC3E}">
        <p14:creationId xmlns:p14="http://schemas.microsoft.com/office/powerpoint/2010/main" val="429433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C68F28-71FA-4D80-9ABD-1FAE5E93E9D1}" type="datetimeFigureOut">
              <a:rPr lang="en-US" smtClean="0"/>
              <a:t>7/2/2018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07A2DC-0855-41C2-AB9F-0A80EDE4346C}" type="slidenum">
              <a:rPr lang="en-US" smtClean="0"/>
              <a:t>‹#›</a:t>
            </a:fld>
            <a:endParaRPr lang="en-US" dirty="0"/>
          </a:p>
        </p:txBody>
      </p:sp>
    </p:spTree>
    <p:extLst>
      <p:ext uri="{BB962C8B-B14F-4D97-AF65-F5344CB8AC3E}">
        <p14:creationId xmlns:p14="http://schemas.microsoft.com/office/powerpoint/2010/main" val="1029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C68F28-71FA-4D80-9ABD-1FAE5E93E9D1}" type="datetimeFigureOut">
              <a:rPr lang="en-US" smtClean="0"/>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07A2DC-0855-41C2-AB9F-0A80EDE4346C}" type="slidenum">
              <a:rPr lang="en-US" smtClean="0"/>
              <a:t>‹#›</a:t>
            </a:fld>
            <a:endParaRPr lang="en-US" dirty="0"/>
          </a:p>
        </p:txBody>
      </p:sp>
    </p:spTree>
    <p:extLst>
      <p:ext uri="{BB962C8B-B14F-4D97-AF65-F5344CB8AC3E}">
        <p14:creationId xmlns:p14="http://schemas.microsoft.com/office/powerpoint/2010/main" val="388148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C68F28-71FA-4D80-9ABD-1FAE5E93E9D1}" type="datetimeFigureOut">
              <a:rPr lang="en-US" smtClean="0"/>
              <a:t>7/2/2018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07A2DC-0855-41C2-AB9F-0A80EDE4346C}" type="slidenum">
              <a:rPr lang="en-US" smtClean="0"/>
              <a:t>‹#›</a:t>
            </a:fld>
            <a:endParaRPr lang="en-US" dirty="0"/>
          </a:p>
        </p:txBody>
      </p:sp>
    </p:spTree>
    <p:extLst>
      <p:ext uri="{BB962C8B-B14F-4D97-AF65-F5344CB8AC3E}">
        <p14:creationId xmlns:p14="http://schemas.microsoft.com/office/powerpoint/2010/main" val="1089935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68F28-71FA-4D80-9ABD-1FAE5E93E9D1}" type="datetimeFigureOut">
              <a:rPr lang="en-US" smtClean="0"/>
              <a:t>7/2/2018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07A2DC-0855-41C2-AB9F-0A80EDE4346C}" type="slidenum">
              <a:rPr lang="en-US" smtClean="0"/>
              <a:t>‹#›</a:t>
            </a:fld>
            <a:endParaRPr lang="en-US" dirty="0"/>
          </a:p>
        </p:txBody>
      </p:sp>
    </p:spTree>
    <p:extLst>
      <p:ext uri="{BB962C8B-B14F-4D97-AF65-F5344CB8AC3E}">
        <p14:creationId xmlns:p14="http://schemas.microsoft.com/office/powerpoint/2010/main" val="1643526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cstate="print">
            <a:extLst>
              <a:ext uri="{28A0092B-C50C-407E-A947-70E740481C1C}">
                <a14:useLocalDpi xmlns:a14="http://schemas.microsoft.com/office/drawing/2010/main" val="0"/>
              </a:ext>
            </a:extLst>
          </a:blip>
          <a:srcRect l="12426" t="4036" r="11834" b="3514"/>
          <a:stretch/>
        </p:blipFill>
        <p:spPr bwMode="auto">
          <a:xfrm>
            <a:off x="3797301" y="292100"/>
            <a:ext cx="4597399" cy="4742341"/>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2019300" y="5034441"/>
            <a:ext cx="7975600" cy="1569660"/>
          </a:xfrm>
          <a:prstGeom prst="rect">
            <a:avLst/>
          </a:prstGeom>
          <a:noFill/>
        </p:spPr>
        <p:txBody>
          <a:bodyPr wrap="square" rtlCol="0">
            <a:spAutoFit/>
          </a:bodyPr>
          <a:lstStyle/>
          <a:p>
            <a:pPr algn="ctr"/>
            <a:r>
              <a:rPr lang="en-US" sz="9600" b="1" dirty="0" smtClean="0"/>
              <a:t>Target 2557</a:t>
            </a:r>
            <a:endParaRPr lang="en-US" sz="96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200" y="924957"/>
            <a:ext cx="4635500" cy="3476625"/>
          </a:xfrm>
          <a:prstGeom prst="rect">
            <a:avLst/>
          </a:prstGeom>
        </p:spPr>
      </p:pic>
    </p:spTree>
    <p:extLst>
      <p:ext uri="{BB962C8B-B14F-4D97-AF65-F5344CB8AC3E}">
        <p14:creationId xmlns:p14="http://schemas.microsoft.com/office/powerpoint/2010/main" val="2284980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760095"/>
            <a:ext cx="9747504" cy="140017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pPr>
            <a:r>
              <a:rPr lang="en-US" sz="4400" b="1" dirty="0" smtClean="0">
                <a:effectLst/>
                <a:ea typeface="Calibri" panose="020F0502020204030204" pitchFamily="34" charset="0"/>
                <a:cs typeface="Times New Roman" panose="02020603050405020304" pitchFamily="18" charset="0"/>
              </a:rPr>
              <a:t>Volunteer Hours Goal</a:t>
            </a:r>
            <a:endParaRPr lang="en-US" sz="4400" dirty="0">
              <a:effectLst/>
              <a:ea typeface="Calibri" panose="020F0502020204030204" pitchFamily="34" charset="0"/>
              <a:cs typeface="Times New Roman" panose="02020603050405020304" pitchFamily="18" charset="0"/>
            </a:endParaRPr>
          </a:p>
        </p:txBody>
      </p:sp>
      <p:sp>
        <p:nvSpPr>
          <p:cNvPr id="2" name="TextBox 1"/>
          <p:cNvSpPr txBox="1"/>
          <p:nvPr/>
        </p:nvSpPr>
        <p:spPr>
          <a:xfrm>
            <a:off x="-1" y="2160270"/>
            <a:ext cx="12090401" cy="1200329"/>
          </a:xfrm>
          <a:prstGeom prst="rect">
            <a:avLst/>
          </a:prstGeom>
          <a:noFill/>
        </p:spPr>
        <p:txBody>
          <a:bodyPr wrap="square" rtlCol="0">
            <a:spAutoFit/>
          </a:bodyPr>
          <a:lstStyle/>
          <a:p>
            <a:r>
              <a:rPr lang="en-US" sz="6000" b="1" dirty="0" smtClean="0">
                <a:solidFill>
                  <a:srgbClr val="C00000"/>
                </a:solidFill>
                <a:latin typeface="Aharoni" panose="02010803020104030203" pitchFamily="2" charset="-79"/>
                <a:cs typeface="Aharoni" panose="02010803020104030203" pitchFamily="2" charset="-79"/>
              </a:rPr>
              <a:t>HELP</a:t>
            </a:r>
            <a:r>
              <a:rPr lang="en-US" sz="7200" b="1" dirty="0" smtClean="0">
                <a:solidFill>
                  <a:srgbClr val="C00000"/>
                </a:solidFill>
                <a:latin typeface="Aharoni" panose="02010803020104030203" pitchFamily="2" charset="-79"/>
                <a:cs typeface="Aharoni" panose="02010803020104030203" pitchFamily="2" charset="-79"/>
              </a:rPr>
              <a:t>!</a:t>
            </a:r>
            <a:r>
              <a:rPr lang="en-US" sz="3600" b="1" dirty="0" smtClean="0">
                <a:solidFill>
                  <a:srgbClr val="C00000"/>
                </a:solidFill>
                <a:latin typeface="Aharoni" panose="02010803020104030203" pitchFamily="2" charset="-79"/>
                <a:cs typeface="Aharoni" panose="02010803020104030203" pitchFamily="2" charset="-79"/>
              </a:rPr>
              <a:t> </a:t>
            </a:r>
            <a:r>
              <a:rPr lang="en-US" sz="3600" b="1" dirty="0" smtClean="0"/>
              <a:t>We are at </a:t>
            </a:r>
            <a:r>
              <a:rPr lang="en-US" sz="3600" b="1" dirty="0" smtClean="0"/>
              <a:t>213/423 </a:t>
            </a:r>
            <a:r>
              <a:rPr lang="en-US" sz="3600" b="1" dirty="0" smtClean="0"/>
              <a:t>hours for the year!</a:t>
            </a:r>
            <a:endParaRPr lang="en-US" sz="2400" b="1" dirty="0">
              <a:solidFill>
                <a:srgbClr val="FF0000"/>
              </a:solidFill>
            </a:endParaRPr>
          </a:p>
        </p:txBody>
      </p:sp>
      <p:pic>
        <p:nvPicPr>
          <p:cNvPr id="6" name="Picture 5"/>
          <p:cNvPicPr/>
          <p:nvPr/>
        </p:nvPicPr>
        <p:blipFill rotWithShape="1">
          <a:blip r:embed="rId2" cstate="print">
            <a:extLst>
              <a:ext uri="{28A0092B-C50C-407E-A947-70E740481C1C}">
                <a14:useLocalDpi xmlns:a14="http://schemas.microsoft.com/office/drawing/2010/main" val="0"/>
              </a:ext>
            </a:extLst>
          </a:blip>
          <a:srcRect l="12426" t="4036" r="11834" b="3514"/>
          <a:stretch/>
        </p:blipFill>
        <p:spPr bwMode="auto">
          <a:xfrm>
            <a:off x="9949543" y="499427"/>
            <a:ext cx="1952625" cy="1921510"/>
          </a:xfrm>
          <a:prstGeom prst="rect">
            <a:avLst/>
          </a:prstGeom>
          <a:ln>
            <a:noFill/>
          </a:ln>
          <a:extLst>
            <a:ext uri="{53640926-AAD7-44D8-BBD7-CCE9431645EC}">
              <a14:shadowObscured xmlns:a14="http://schemas.microsoft.com/office/drawing/2010/main"/>
            </a:ext>
          </a:extLst>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23071"/>
          <a:stretch/>
        </p:blipFill>
        <p:spPr>
          <a:xfrm>
            <a:off x="5562600" y="5081369"/>
            <a:ext cx="6629400" cy="1776631"/>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t="40000" b="12037"/>
          <a:stretch/>
        </p:blipFill>
        <p:spPr>
          <a:xfrm>
            <a:off x="127000" y="3500518"/>
            <a:ext cx="3171038" cy="1520924"/>
          </a:xfrm>
          <a:prstGeom prst="rect">
            <a:avLst/>
          </a:prstGeom>
        </p:spPr>
      </p:pic>
      <p:sp>
        <p:nvSpPr>
          <p:cNvPr id="7" name="TextBox 6"/>
          <p:cNvSpPr txBox="1"/>
          <p:nvPr/>
        </p:nvSpPr>
        <p:spPr>
          <a:xfrm>
            <a:off x="3298038" y="3587228"/>
            <a:ext cx="8703462" cy="1292662"/>
          </a:xfrm>
          <a:prstGeom prst="rect">
            <a:avLst/>
          </a:prstGeom>
          <a:noFill/>
        </p:spPr>
        <p:txBody>
          <a:bodyPr wrap="square" rtlCol="0">
            <a:spAutoFit/>
          </a:bodyPr>
          <a:lstStyle/>
          <a:p>
            <a:r>
              <a:rPr lang="en-US" sz="2600" b="1" dirty="0" smtClean="0"/>
              <a:t>Any hours you volunteer on your own time can count towards our volunteer goal. Please let Sally or Maria know the dates and hours you’ve volunteered so we can get credit!</a:t>
            </a:r>
            <a:endParaRPr lang="en-US" sz="2600" b="1" dirty="0"/>
          </a:p>
        </p:txBody>
      </p:sp>
      <p:sp>
        <p:nvSpPr>
          <p:cNvPr id="8" name="Rectangle 7"/>
          <p:cNvSpPr/>
          <p:nvPr/>
        </p:nvSpPr>
        <p:spPr>
          <a:xfrm>
            <a:off x="-2" y="5161361"/>
            <a:ext cx="5676901" cy="169663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Have an opportunity you’re passionate about?  Let a leader know!!</a:t>
            </a:r>
            <a:endParaRPr lang="en-US" sz="2800" b="1"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8834209" y="626725"/>
            <a:ext cx="3506239" cy="2629679"/>
          </a:xfrm>
          <a:prstGeom prst="rect">
            <a:avLst/>
          </a:prstGeom>
        </p:spPr>
      </p:pic>
    </p:spTree>
    <p:extLst>
      <p:ext uri="{BB962C8B-B14F-4D97-AF65-F5344CB8AC3E}">
        <p14:creationId xmlns:p14="http://schemas.microsoft.com/office/powerpoint/2010/main" val="4280083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49700" y="2476500"/>
            <a:ext cx="3479800" cy="3770263"/>
          </a:xfrm>
          <a:prstGeom prst="rect">
            <a:avLst/>
          </a:prstGeom>
          <a:noFill/>
        </p:spPr>
        <p:txBody>
          <a:bodyPr wrap="square" rtlCol="0">
            <a:spAutoFit/>
          </a:bodyPr>
          <a:lstStyle/>
          <a:p>
            <a:pPr algn="ctr"/>
            <a:r>
              <a:rPr lang="en-US" sz="23900" b="1" dirty="0" smtClean="0"/>
              <a:t>0</a:t>
            </a:r>
            <a:endParaRPr lang="en-US" sz="23900" b="1" dirty="0"/>
          </a:p>
        </p:txBody>
      </p:sp>
      <p:sp>
        <p:nvSpPr>
          <p:cNvPr id="7" name="Rectangle 6"/>
          <p:cNvSpPr/>
          <p:nvPr/>
        </p:nvSpPr>
        <p:spPr>
          <a:xfrm>
            <a:off x="-1" y="760095"/>
            <a:ext cx="9747504" cy="140017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4400" b="1" dirty="0" smtClean="0">
                <a:effectLst/>
                <a:ea typeface="Calibri" panose="020F0502020204030204" pitchFamily="34" charset="0"/>
                <a:cs typeface="Times New Roman" panose="02020603050405020304" pitchFamily="18" charset="0"/>
              </a:rPr>
              <a:t>Compliance Violations Last Week</a:t>
            </a:r>
            <a:endParaRPr lang="en-US" sz="1000" dirty="0">
              <a:effectLst/>
              <a:ea typeface="Calibri" panose="020F0502020204030204" pitchFamily="34" charset="0"/>
              <a:cs typeface="Times New Roman" panose="02020603050405020304" pitchFamily="18" charset="0"/>
            </a:endParaRPr>
          </a:p>
        </p:txBody>
      </p:sp>
      <p:pic>
        <p:nvPicPr>
          <p:cNvPr id="8" name="Picture 7"/>
          <p:cNvPicPr/>
          <p:nvPr/>
        </p:nvPicPr>
        <p:blipFill rotWithShape="1">
          <a:blip r:embed="rId2" cstate="print">
            <a:extLst>
              <a:ext uri="{28A0092B-C50C-407E-A947-70E740481C1C}">
                <a14:useLocalDpi xmlns:a14="http://schemas.microsoft.com/office/drawing/2010/main" val="0"/>
              </a:ext>
            </a:extLst>
          </a:blip>
          <a:srcRect l="12426" t="4036" r="11834" b="3514"/>
          <a:stretch/>
        </p:blipFill>
        <p:spPr bwMode="auto">
          <a:xfrm>
            <a:off x="9949543" y="499427"/>
            <a:ext cx="1952625" cy="1921510"/>
          </a:xfrm>
          <a:prstGeom prst="rect">
            <a:avLst/>
          </a:prstGeom>
          <a:ln>
            <a:noFill/>
          </a:ln>
          <a:extLst>
            <a:ext uri="{53640926-AAD7-44D8-BBD7-CCE9431645EC}">
              <a14:shadowObscured xmlns:a14="http://schemas.microsoft.com/office/drawing/2010/main"/>
            </a:ext>
          </a:extLst>
        </p:spPr>
      </p:pic>
      <p:sp>
        <p:nvSpPr>
          <p:cNvPr id="2" name="TextBox 1"/>
          <p:cNvSpPr txBox="1"/>
          <p:nvPr/>
        </p:nvSpPr>
        <p:spPr>
          <a:xfrm>
            <a:off x="6678010" y="3990811"/>
            <a:ext cx="4493173" cy="523220"/>
          </a:xfrm>
          <a:prstGeom prst="rect">
            <a:avLst/>
          </a:prstGeom>
          <a:noFill/>
        </p:spPr>
        <p:txBody>
          <a:bodyPr wrap="square" rtlCol="0">
            <a:spAutoFit/>
          </a:bodyPr>
          <a:lstStyle/>
          <a:p>
            <a:pPr algn="ctr"/>
            <a:r>
              <a:rPr lang="en-US" sz="2800" b="1" u="sng" dirty="0" smtClean="0">
                <a:solidFill>
                  <a:srgbClr val="00B050"/>
                </a:solidFill>
              </a:rPr>
              <a:t>Nice job</a:t>
            </a:r>
            <a:r>
              <a:rPr lang="en-US" sz="2800" b="1" u="sng" dirty="0" smtClean="0">
                <a:solidFill>
                  <a:srgbClr val="00B050"/>
                </a:solidFill>
              </a:rPr>
              <a:t>!  </a:t>
            </a:r>
            <a:endParaRPr lang="en-US" sz="2800" b="1" u="sng" dirty="0">
              <a:solidFill>
                <a:srgbClr val="00B050"/>
              </a:solidFill>
            </a:endParaRPr>
          </a:p>
        </p:txBody>
      </p:sp>
    </p:spTree>
    <p:extLst>
      <p:ext uri="{BB962C8B-B14F-4D97-AF65-F5344CB8AC3E}">
        <p14:creationId xmlns:p14="http://schemas.microsoft.com/office/powerpoint/2010/main" val="1116067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cstate="print">
            <a:extLst>
              <a:ext uri="{28A0092B-C50C-407E-A947-70E740481C1C}">
                <a14:useLocalDpi xmlns:a14="http://schemas.microsoft.com/office/drawing/2010/main" val="0"/>
              </a:ext>
            </a:extLst>
          </a:blip>
          <a:srcRect l="12426" t="4036" r="11834" b="3514"/>
          <a:stretch/>
        </p:blipFill>
        <p:spPr bwMode="auto">
          <a:xfrm>
            <a:off x="4439883" y="1185544"/>
            <a:ext cx="3312235" cy="3259455"/>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1549400" y="4762500"/>
            <a:ext cx="9525000" cy="1107996"/>
          </a:xfrm>
          <a:prstGeom prst="rect">
            <a:avLst/>
          </a:prstGeom>
          <a:noFill/>
        </p:spPr>
        <p:txBody>
          <a:bodyPr wrap="square" rtlCol="0">
            <a:spAutoFit/>
          </a:bodyPr>
          <a:lstStyle/>
          <a:p>
            <a:pPr algn="ctr"/>
            <a:r>
              <a:rPr lang="en-US" sz="6600" b="1" dirty="0" smtClean="0"/>
              <a:t>July 1</a:t>
            </a:r>
            <a:r>
              <a:rPr lang="en-US" sz="6600" b="1" baseline="30000" dirty="0" smtClean="0"/>
              <a:t>st</a:t>
            </a:r>
            <a:r>
              <a:rPr lang="en-US" sz="6600" b="1" dirty="0" smtClean="0"/>
              <a:t>-July 7</a:t>
            </a:r>
            <a:r>
              <a:rPr lang="en-US" sz="6600" b="1" baseline="30000" dirty="0" smtClean="0"/>
              <a:t>th</a:t>
            </a:r>
            <a:r>
              <a:rPr lang="en-US" sz="6600" b="1" dirty="0" smtClean="0"/>
              <a:t> </a:t>
            </a:r>
            <a:endParaRPr lang="en-US" sz="66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 y="1798782"/>
            <a:ext cx="4312883" cy="252204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9918" y="1798781"/>
            <a:ext cx="3792182" cy="2528121"/>
          </a:xfrm>
          <a:prstGeom prst="rect">
            <a:avLst/>
          </a:prstGeom>
        </p:spPr>
      </p:pic>
    </p:spTree>
    <p:extLst>
      <p:ext uri="{BB962C8B-B14F-4D97-AF65-F5344CB8AC3E}">
        <p14:creationId xmlns:p14="http://schemas.microsoft.com/office/powerpoint/2010/main" val="3698260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760095"/>
            <a:ext cx="9747504" cy="140017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4400" b="1" dirty="0" smtClean="0">
                <a:effectLst/>
                <a:ea typeface="Calibri" panose="020F0502020204030204" pitchFamily="34" charset="0"/>
                <a:cs typeface="Times New Roman" panose="02020603050405020304" pitchFamily="18" charset="0"/>
              </a:rPr>
              <a:t>Target</a:t>
            </a:r>
            <a:r>
              <a:rPr lang="en-US" sz="4400" b="1" dirty="0">
                <a:ea typeface="Calibri" panose="020F0502020204030204" pitchFamily="34" charset="0"/>
                <a:cs typeface="Times New Roman" panose="02020603050405020304" pitchFamily="18" charset="0"/>
              </a:rPr>
              <a:t> </a:t>
            </a:r>
            <a:r>
              <a:rPr lang="en-US" sz="4400" b="1" dirty="0" smtClean="0">
                <a:ea typeface="Calibri" panose="020F0502020204030204" pitchFamily="34" charset="0"/>
                <a:cs typeface="Times New Roman" panose="02020603050405020304" pitchFamily="18" charset="0"/>
              </a:rPr>
              <a:t>News!</a:t>
            </a:r>
            <a:endParaRPr lang="en-US" sz="1000" dirty="0">
              <a:effectLst/>
              <a:ea typeface="Calibri" panose="020F0502020204030204" pitchFamily="34" charset="0"/>
              <a:cs typeface="Times New Roman" panose="02020603050405020304" pitchFamily="18" charset="0"/>
            </a:endParaRPr>
          </a:p>
        </p:txBody>
      </p:sp>
      <p:pic>
        <p:nvPicPr>
          <p:cNvPr id="9" name="Picture 8"/>
          <p:cNvPicPr/>
          <p:nvPr/>
        </p:nvPicPr>
        <p:blipFill rotWithShape="1">
          <a:blip r:embed="rId2" cstate="print">
            <a:extLst>
              <a:ext uri="{28A0092B-C50C-407E-A947-70E740481C1C}">
                <a14:useLocalDpi xmlns:a14="http://schemas.microsoft.com/office/drawing/2010/main" val="0"/>
              </a:ext>
            </a:extLst>
          </a:blip>
          <a:srcRect l="12426" t="4036" r="11834" b="3514"/>
          <a:stretch/>
        </p:blipFill>
        <p:spPr bwMode="auto">
          <a:xfrm>
            <a:off x="9949543" y="499427"/>
            <a:ext cx="1952625" cy="1921510"/>
          </a:xfrm>
          <a:prstGeom prst="rect">
            <a:avLst/>
          </a:prstGeom>
          <a:ln>
            <a:noFill/>
          </a:ln>
          <a:extLst>
            <a:ext uri="{53640926-AAD7-44D8-BBD7-CCE9431645EC}">
              <a14:shadowObscured xmlns:a14="http://schemas.microsoft.com/office/drawing/2010/main"/>
            </a:ext>
          </a:extLst>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8096"/>
          <a:stretch/>
        </p:blipFill>
        <p:spPr>
          <a:xfrm>
            <a:off x="8820819" y="3289300"/>
            <a:ext cx="3215636" cy="2514600"/>
          </a:xfrm>
          <a:prstGeom prst="rect">
            <a:avLst/>
          </a:prstGeom>
        </p:spPr>
      </p:pic>
      <p:sp>
        <p:nvSpPr>
          <p:cNvPr id="2" name="Rectangle 1"/>
          <p:cNvSpPr/>
          <p:nvPr/>
        </p:nvSpPr>
        <p:spPr>
          <a:xfrm>
            <a:off x="317499" y="2420936"/>
            <a:ext cx="8503319" cy="2492990"/>
          </a:xfrm>
          <a:prstGeom prst="rect">
            <a:avLst/>
          </a:prstGeom>
        </p:spPr>
        <p:txBody>
          <a:bodyPr wrap="square">
            <a:spAutoFit/>
          </a:bodyPr>
          <a:lstStyle/>
          <a:p>
            <a:r>
              <a:rPr lang="en-US" sz="4400" b="1" dirty="0" smtClean="0">
                <a:solidFill>
                  <a:srgbClr val="FF0000"/>
                </a:solidFill>
                <a:latin typeface="arial" panose="020B0604020202020204" pitchFamily="34" charset="0"/>
              </a:rPr>
              <a:t>July 1</a:t>
            </a:r>
            <a:r>
              <a:rPr lang="en-US" sz="4400" b="1" baseline="30000" dirty="0" smtClean="0">
                <a:solidFill>
                  <a:srgbClr val="FF0000"/>
                </a:solidFill>
                <a:latin typeface="arial" panose="020B0604020202020204" pitchFamily="34" charset="0"/>
              </a:rPr>
              <a:t>st</a:t>
            </a:r>
            <a:r>
              <a:rPr lang="en-US" sz="4400" b="1" dirty="0" smtClean="0">
                <a:solidFill>
                  <a:srgbClr val="FF0000"/>
                </a:solidFill>
                <a:latin typeface="arial" panose="020B0604020202020204" pitchFamily="34" charset="0"/>
              </a:rPr>
              <a:t>-July 7</a:t>
            </a:r>
            <a:r>
              <a:rPr lang="en-US" sz="4400" b="1" baseline="30000" dirty="0" smtClean="0">
                <a:solidFill>
                  <a:srgbClr val="FF0000"/>
                </a:solidFill>
                <a:latin typeface="arial" panose="020B0604020202020204" pitchFamily="34" charset="0"/>
              </a:rPr>
              <a:t>th</a:t>
            </a:r>
            <a:r>
              <a:rPr lang="en-US" sz="4400" b="1" dirty="0" smtClean="0">
                <a:solidFill>
                  <a:srgbClr val="FF0000"/>
                </a:solidFill>
                <a:latin typeface="arial" panose="020B0604020202020204" pitchFamily="34" charset="0"/>
              </a:rPr>
              <a:t> </a:t>
            </a:r>
            <a:r>
              <a:rPr lang="en-US" sz="4800" b="1" dirty="0">
                <a:solidFill>
                  <a:srgbClr val="303030"/>
                </a:solidFill>
                <a:latin typeface="arial" panose="020B0604020202020204" pitchFamily="34" charset="0"/>
              </a:rPr>
              <a:t/>
            </a:r>
            <a:br>
              <a:rPr lang="en-US" sz="4800" b="1" dirty="0">
                <a:solidFill>
                  <a:srgbClr val="303030"/>
                </a:solidFill>
                <a:latin typeface="arial" panose="020B0604020202020204" pitchFamily="34" charset="0"/>
              </a:rPr>
            </a:br>
            <a:r>
              <a:rPr lang="en-US" sz="2800" dirty="0">
                <a:latin typeface="arial" panose="020B0604020202020204" pitchFamily="34" charset="0"/>
              </a:rPr>
              <a:t>Here's what's happening across Target: </a:t>
            </a:r>
            <a:br>
              <a:rPr lang="en-US" sz="2800" dirty="0">
                <a:latin typeface="arial" panose="020B0604020202020204" pitchFamily="34" charset="0"/>
              </a:rPr>
            </a:br>
            <a:r>
              <a:rPr lang="en-US" sz="2800" b="1" dirty="0" smtClean="0">
                <a:solidFill>
                  <a:srgbClr val="FF0000"/>
                </a:solidFill>
              </a:rPr>
              <a:t>7/2</a:t>
            </a:r>
            <a:r>
              <a:rPr lang="en-US" sz="2800" b="1" dirty="0">
                <a:solidFill>
                  <a:srgbClr val="FF0000"/>
                </a:solidFill>
              </a:rPr>
              <a:t>: Those great deals and strong everyday prices on all things Fourth of July continue, both in-store and on dot-com. </a:t>
            </a:r>
            <a:r>
              <a:rPr lang="en-US" sz="2800" b="1" dirty="0">
                <a:solidFill>
                  <a:srgbClr val="FF0000"/>
                </a:solidFill>
              </a:rPr>
              <a:t> </a:t>
            </a:r>
            <a:endParaRPr lang="en-US" sz="2800" b="1" dirty="0">
              <a:solidFill>
                <a:srgbClr val="FF0000"/>
              </a:solidFill>
              <a:effectLst/>
            </a:endParaRPr>
          </a:p>
        </p:txBody>
      </p:sp>
      <p:sp>
        <p:nvSpPr>
          <p:cNvPr id="3" name="TextBox 2"/>
          <p:cNvSpPr txBox="1"/>
          <p:nvPr/>
        </p:nvSpPr>
        <p:spPr>
          <a:xfrm>
            <a:off x="317499" y="4913926"/>
            <a:ext cx="8191501" cy="1323439"/>
          </a:xfrm>
          <a:prstGeom prst="rect">
            <a:avLst/>
          </a:prstGeom>
          <a:noFill/>
        </p:spPr>
        <p:txBody>
          <a:bodyPr wrap="square" rtlCol="0">
            <a:spAutoFit/>
          </a:bodyPr>
          <a:lstStyle/>
          <a:p>
            <a:r>
              <a:rPr lang="en-US" sz="2000" b="1" dirty="0" smtClean="0">
                <a:latin typeface="arial" panose="020B0604020202020204" pitchFamily="34" charset="0"/>
              </a:rPr>
              <a:t>KNOW THE PROMOs:</a:t>
            </a:r>
          </a:p>
          <a:p>
            <a:pPr marL="285750" indent="-285750">
              <a:buFont typeface="Arial" panose="020B0604020202020204" pitchFamily="34" charset="0"/>
              <a:buChar char="•"/>
            </a:pPr>
            <a:r>
              <a:rPr lang="en-US" sz="2000" b="1" dirty="0" smtClean="0">
                <a:latin typeface="arial" panose="020B0604020202020204" pitchFamily="34" charset="0"/>
              </a:rPr>
              <a:t>Free $5 </a:t>
            </a:r>
            <a:r>
              <a:rPr lang="en-US" sz="2000" b="1" dirty="0" err="1" smtClean="0">
                <a:latin typeface="arial" panose="020B0604020202020204" pitchFamily="34" charset="0"/>
              </a:rPr>
              <a:t>giftcard</a:t>
            </a:r>
            <a:r>
              <a:rPr lang="en-US" sz="2000" b="1" dirty="0" smtClean="0">
                <a:latin typeface="arial" panose="020B0604020202020204" pitchFamily="34" charset="0"/>
              </a:rPr>
              <a:t> with meat or seafood purchase of $20 or more—get your grill on!</a:t>
            </a:r>
            <a:br>
              <a:rPr lang="en-US" sz="2000" b="1" dirty="0" smtClean="0">
                <a:latin typeface="arial" panose="020B0604020202020204" pitchFamily="34" charset="0"/>
              </a:rPr>
            </a:br>
            <a:r>
              <a:rPr lang="en-US" sz="2000" b="1" dirty="0" smtClean="0">
                <a:latin typeface="arial" panose="020B0604020202020204" pitchFamily="34" charset="0"/>
              </a:rPr>
              <a:t>20% off apparel &amp; accessories cartwheel offer </a:t>
            </a:r>
            <a:r>
              <a:rPr lang="en-US" sz="2000" b="1" dirty="0" smtClean="0">
                <a:latin typeface="arial" panose="020B0604020202020204" pitchFamily="34" charset="0"/>
                <a:sym typeface="Wingdings" panose="05000000000000000000" pitchFamily="2" charset="2"/>
              </a:rPr>
              <a:t></a:t>
            </a:r>
            <a:endParaRPr lang="en-US" sz="2000" b="1" dirty="0"/>
          </a:p>
        </p:txBody>
      </p:sp>
    </p:spTree>
    <p:extLst>
      <p:ext uri="{BB962C8B-B14F-4D97-AF65-F5344CB8AC3E}">
        <p14:creationId xmlns:p14="http://schemas.microsoft.com/office/powerpoint/2010/main" val="2141488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760095"/>
            <a:ext cx="9747504" cy="140017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4400" b="1" dirty="0" smtClean="0">
                <a:effectLst/>
                <a:ea typeface="Calibri" panose="020F0502020204030204" pitchFamily="34" charset="0"/>
                <a:cs typeface="Times New Roman" panose="02020603050405020304" pitchFamily="18" charset="0"/>
              </a:rPr>
              <a:t>Want to learn more about Sales?</a:t>
            </a:r>
            <a:endParaRPr lang="en-US" sz="1000" dirty="0">
              <a:effectLst/>
              <a:ea typeface="Calibri" panose="020F0502020204030204" pitchFamily="34" charset="0"/>
              <a:cs typeface="Times New Roman" panose="02020603050405020304" pitchFamily="18" charset="0"/>
            </a:endParaRPr>
          </a:p>
        </p:txBody>
      </p:sp>
      <p:sp>
        <p:nvSpPr>
          <p:cNvPr id="2" name="TextBox 1"/>
          <p:cNvSpPr txBox="1"/>
          <p:nvPr/>
        </p:nvSpPr>
        <p:spPr>
          <a:xfrm>
            <a:off x="368300" y="2487255"/>
            <a:ext cx="11655652" cy="692497"/>
          </a:xfrm>
          <a:prstGeom prst="rect">
            <a:avLst/>
          </a:prstGeom>
          <a:noFill/>
        </p:spPr>
        <p:txBody>
          <a:bodyPr wrap="square" rtlCol="0">
            <a:spAutoFit/>
          </a:bodyPr>
          <a:lstStyle/>
          <a:p>
            <a:r>
              <a:rPr lang="en-US" sz="3900" b="1" dirty="0" smtClean="0"/>
              <a:t>DID YOU KNOW?</a:t>
            </a:r>
          </a:p>
        </p:txBody>
      </p:sp>
      <p:sp>
        <p:nvSpPr>
          <p:cNvPr id="6" name="TextBox 5"/>
          <p:cNvSpPr txBox="1"/>
          <p:nvPr/>
        </p:nvSpPr>
        <p:spPr>
          <a:xfrm>
            <a:off x="368300" y="3268900"/>
            <a:ext cx="10668000" cy="3385542"/>
          </a:xfrm>
          <a:prstGeom prst="rect">
            <a:avLst/>
          </a:prstGeom>
          <a:noFill/>
        </p:spPr>
        <p:txBody>
          <a:bodyPr wrap="square" rtlCol="0">
            <a:spAutoFit/>
          </a:bodyPr>
          <a:lstStyle/>
          <a:p>
            <a:r>
              <a:rPr lang="en-US" sz="2800" b="1" dirty="0" smtClean="0"/>
              <a:t>You can use the </a:t>
            </a:r>
            <a:r>
              <a:rPr lang="en-US" sz="2800" b="1" dirty="0" smtClean="0">
                <a:solidFill>
                  <a:srgbClr val="FF0000"/>
                </a:solidFill>
              </a:rPr>
              <a:t>MPM2.0 App</a:t>
            </a:r>
            <a:r>
              <a:rPr lang="en-US" sz="2800" b="1" dirty="0" smtClean="0"/>
              <a:t> (myPerformance Mobile 2.0) on the </a:t>
            </a:r>
            <a:r>
              <a:rPr lang="en-US" sz="2800" b="1" dirty="0"/>
              <a:t>Z</a:t>
            </a:r>
            <a:r>
              <a:rPr lang="en-US" sz="2800" b="1" dirty="0" smtClean="0"/>
              <a:t>ebra to learn more about sales in your work center!</a:t>
            </a:r>
          </a:p>
          <a:p>
            <a:endParaRPr lang="en-US" b="1" i="1" dirty="0"/>
          </a:p>
          <a:p>
            <a:r>
              <a:rPr lang="en-US" sz="2800" b="1" dirty="0" smtClean="0">
                <a:solidFill>
                  <a:srgbClr val="FF0000"/>
                </a:solidFill>
              </a:rPr>
              <a:t>You can use this app to learn more about:</a:t>
            </a:r>
          </a:p>
          <a:p>
            <a:pPr marL="342900" indent="-342900">
              <a:buFont typeface="Arial" panose="020B0604020202020204" pitchFamily="34" charset="0"/>
              <a:buChar char="•"/>
            </a:pPr>
            <a:r>
              <a:rPr lang="en-US" sz="2800" b="1" dirty="0" smtClean="0"/>
              <a:t>Yesterday’s Sales</a:t>
            </a:r>
          </a:p>
          <a:p>
            <a:pPr marL="342900" indent="-342900">
              <a:buFont typeface="Arial" panose="020B0604020202020204" pitchFamily="34" charset="0"/>
              <a:buChar char="•"/>
            </a:pPr>
            <a:r>
              <a:rPr lang="en-US" sz="2800" b="1" dirty="0" smtClean="0"/>
              <a:t>Month-to-Date and Year-to-Date sales</a:t>
            </a:r>
          </a:p>
          <a:p>
            <a:pPr marL="342900" indent="-342900">
              <a:buFont typeface="Arial" panose="020B0604020202020204" pitchFamily="34" charset="0"/>
              <a:buChar char="•"/>
            </a:pPr>
            <a:r>
              <a:rPr lang="en-US" sz="2800" b="1" dirty="0" smtClean="0"/>
              <a:t>What’s selling &amp; what’s not</a:t>
            </a:r>
          </a:p>
          <a:p>
            <a:pPr marL="342900" indent="-342900">
              <a:buFont typeface="Arial" panose="020B0604020202020204" pitchFamily="34" charset="0"/>
              <a:buChar char="•"/>
            </a:pPr>
            <a:r>
              <a:rPr lang="en-US" sz="2800" b="1" dirty="0" smtClean="0"/>
              <a:t>Where to focus your selling efforts with guests</a:t>
            </a:r>
            <a:endParaRPr lang="en-US" sz="2400" dirty="0"/>
          </a:p>
        </p:txBody>
      </p:sp>
      <p:pic>
        <p:nvPicPr>
          <p:cNvPr id="13" name="Picture 12"/>
          <p:cNvPicPr/>
          <p:nvPr/>
        </p:nvPicPr>
        <p:blipFill rotWithShape="1">
          <a:blip r:embed="rId2" cstate="print">
            <a:extLst>
              <a:ext uri="{28A0092B-C50C-407E-A947-70E740481C1C}">
                <a14:useLocalDpi xmlns:a14="http://schemas.microsoft.com/office/drawing/2010/main" val="0"/>
              </a:ext>
            </a:extLst>
          </a:blip>
          <a:srcRect l="12426" t="4036" r="11834" b="3514"/>
          <a:stretch/>
        </p:blipFill>
        <p:spPr bwMode="auto">
          <a:xfrm>
            <a:off x="9949543" y="499427"/>
            <a:ext cx="1952625" cy="1921510"/>
          </a:xfrm>
          <a:prstGeom prst="rect">
            <a:avLst/>
          </a:prstGeom>
          <a:ln>
            <a:noFill/>
          </a:ln>
          <a:extLst>
            <a:ext uri="{53640926-AAD7-44D8-BBD7-CCE9431645EC}">
              <a14:shadowObscured xmlns:a14="http://schemas.microsoft.com/office/drawing/2010/main"/>
            </a:ext>
          </a:extLst>
        </p:spPr>
      </p:pic>
      <p:sp>
        <p:nvSpPr>
          <p:cNvPr id="3" name="Rounded Rectangle 2"/>
          <p:cNvSpPr/>
          <p:nvPr/>
        </p:nvSpPr>
        <p:spPr>
          <a:xfrm>
            <a:off x="7823200" y="4292600"/>
            <a:ext cx="3810000" cy="2108200"/>
          </a:xfrm>
          <a:prstGeom prst="roundRect">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600" b="1" dirty="0" smtClean="0"/>
              <a:t>Partner with Maria, Eric, Tedra or the LOD to learn more about the MPM2.0 app.</a:t>
            </a:r>
          </a:p>
          <a:p>
            <a:pPr algn="ctr"/>
            <a:r>
              <a:rPr lang="en-US" sz="2600" b="1" dirty="0" smtClean="0"/>
              <a:t>Let’s drive some SALES!!!</a:t>
            </a:r>
            <a:endParaRPr lang="en-US" sz="2600" b="1"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7591" y="3003737"/>
            <a:ext cx="1657417" cy="1243063"/>
          </a:xfrm>
          <a:prstGeom prst="rect">
            <a:avLst/>
          </a:prstGeom>
        </p:spPr>
      </p:pic>
    </p:spTree>
    <p:extLst>
      <p:ext uri="{BB962C8B-B14F-4D97-AF65-F5344CB8AC3E}">
        <p14:creationId xmlns:p14="http://schemas.microsoft.com/office/powerpoint/2010/main" val="2511689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31800" y="1838325"/>
            <a:ext cx="4032624" cy="4351338"/>
          </a:xfrm>
        </p:spPr>
        <p:txBody>
          <a:bodyPr/>
          <a:lstStyle/>
          <a:p>
            <a:pPr marL="0" indent="0" algn="ctr">
              <a:buNone/>
            </a:pPr>
            <a:r>
              <a:rPr lang="en-US" u="sng" dirty="0" smtClean="0"/>
              <a:t>Sales Dollars</a:t>
            </a:r>
          </a:p>
          <a:p>
            <a:pPr marL="0" indent="0" algn="ctr">
              <a:buNone/>
            </a:pPr>
            <a:r>
              <a:rPr lang="en-US" b="1" dirty="0" smtClean="0">
                <a:solidFill>
                  <a:srgbClr val="FF0000"/>
                </a:solidFill>
              </a:rPr>
              <a:t>Congrats to Josh M for being BOTH the unit and the $ amount winner!</a:t>
            </a:r>
            <a:endParaRPr lang="en-US" b="1" dirty="0" smtClean="0">
              <a:solidFill>
                <a:srgbClr val="FF0000"/>
              </a:solidFill>
            </a:endParaRPr>
          </a:p>
          <a:p>
            <a:pPr marL="0" indent="0" algn="ctr">
              <a:buNone/>
            </a:pPr>
            <a:endParaRPr lang="en-US" dirty="0" smtClean="0"/>
          </a:p>
          <a:p>
            <a:pPr marL="0" indent="0" algn="ctr">
              <a:buNone/>
            </a:pPr>
            <a:r>
              <a:rPr lang="en-US" sz="3200" b="1" dirty="0" smtClean="0"/>
              <a:t>Please enjoy a Starbucks on us for your efforts!</a:t>
            </a:r>
            <a:endParaRPr lang="en-US" sz="3200" b="1" dirty="0"/>
          </a:p>
        </p:txBody>
      </p:sp>
      <p:sp>
        <p:nvSpPr>
          <p:cNvPr id="4" name="Rectangle 3"/>
          <p:cNvSpPr/>
          <p:nvPr/>
        </p:nvSpPr>
        <p:spPr>
          <a:xfrm>
            <a:off x="419099" y="372427"/>
            <a:ext cx="9747504" cy="140017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4400" b="1" dirty="0" smtClean="0">
                <a:ea typeface="Calibri" panose="020F0502020204030204" pitchFamily="34" charset="0"/>
                <a:cs typeface="Times New Roman" panose="02020603050405020304" pitchFamily="18" charset="0"/>
              </a:rPr>
              <a:t>Top Seller!</a:t>
            </a:r>
            <a:endParaRPr lang="en-US" sz="1000" dirty="0">
              <a:effectLst/>
              <a:ea typeface="Calibri" panose="020F0502020204030204" pitchFamily="34" charset="0"/>
              <a:cs typeface="Times New Roman" panose="02020603050405020304" pitchFamily="18" charset="0"/>
            </a:endParaRP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12426" t="4036" r="11834" b="3514"/>
          <a:stretch/>
        </p:blipFill>
        <p:spPr bwMode="auto">
          <a:xfrm>
            <a:off x="10166603" y="359727"/>
            <a:ext cx="1659365" cy="1567498"/>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7727950" y="1901825"/>
            <a:ext cx="3600449" cy="1384995"/>
          </a:xfrm>
          <a:prstGeom prst="rect">
            <a:avLst/>
          </a:prstGeom>
          <a:noFill/>
        </p:spPr>
        <p:txBody>
          <a:bodyPr wrap="square" rtlCol="0">
            <a:spAutoFit/>
          </a:bodyPr>
          <a:lstStyle/>
          <a:p>
            <a:pPr algn="ctr"/>
            <a:endParaRPr lang="en-US" sz="2800" dirty="0"/>
          </a:p>
          <a:p>
            <a:pPr algn="ctr"/>
            <a:endParaRPr lang="en-US" sz="2800" dirty="0" smtClean="0"/>
          </a:p>
          <a:p>
            <a:pPr algn="ctr"/>
            <a:r>
              <a:rPr lang="en-US" sz="2800" dirty="0" smtClean="0"/>
              <a:t>   </a:t>
            </a:r>
            <a:endParaRPr lang="en-US" sz="28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8846" y="1810702"/>
            <a:ext cx="3499104" cy="36576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3914" y="4013994"/>
            <a:ext cx="3328967" cy="2242672"/>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6986" y="3639502"/>
            <a:ext cx="3711977" cy="2089843"/>
          </a:xfrm>
          <a:prstGeom prst="rect">
            <a:avLst/>
          </a:prstGeom>
        </p:spPr>
      </p:pic>
    </p:spTree>
    <p:extLst>
      <p:ext uri="{BB962C8B-B14F-4D97-AF65-F5344CB8AC3E}">
        <p14:creationId xmlns:p14="http://schemas.microsoft.com/office/powerpoint/2010/main" val="4222153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616" y="3423741"/>
            <a:ext cx="3992336" cy="2667525"/>
          </a:xfrm>
          <a:prstGeom prst="rect">
            <a:avLst/>
          </a:prstGeom>
        </p:spPr>
      </p:pic>
      <p:sp>
        <p:nvSpPr>
          <p:cNvPr id="7" name="Rectangle 6"/>
          <p:cNvSpPr/>
          <p:nvPr/>
        </p:nvSpPr>
        <p:spPr>
          <a:xfrm>
            <a:off x="-1" y="760095"/>
            <a:ext cx="9747504" cy="140017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4400" b="1" dirty="0" smtClean="0">
                <a:effectLst/>
                <a:ea typeface="Calibri" panose="020F0502020204030204" pitchFamily="34" charset="0"/>
                <a:cs typeface="Times New Roman" panose="02020603050405020304" pitchFamily="18" charset="0"/>
              </a:rPr>
              <a:t>Beauty, Electronics, and A&amp;A Training</a:t>
            </a:r>
            <a:endParaRPr lang="en-US" sz="1000" dirty="0">
              <a:effectLst/>
              <a:ea typeface="Calibri" panose="020F0502020204030204" pitchFamily="34" charset="0"/>
              <a:cs typeface="Times New Roman" panose="02020603050405020304" pitchFamily="18" charset="0"/>
            </a:endParaRPr>
          </a:p>
        </p:txBody>
      </p:sp>
      <p:sp>
        <p:nvSpPr>
          <p:cNvPr id="5" name="TextBox 4"/>
          <p:cNvSpPr txBox="1"/>
          <p:nvPr/>
        </p:nvSpPr>
        <p:spPr>
          <a:xfrm>
            <a:off x="228600" y="2438400"/>
            <a:ext cx="10807700" cy="769441"/>
          </a:xfrm>
          <a:prstGeom prst="rect">
            <a:avLst/>
          </a:prstGeom>
          <a:noFill/>
        </p:spPr>
        <p:txBody>
          <a:bodyPr wrap="square" rtlCol="0">
            <a:spAutoFit/>
          </a:bodyPr>
          <a:lstStyle/>
          <a:p>
            <a:r>
              <a:rPr lang="en-US" sz="4400" b="1" dirty="0" smtClean="0">
                <a:solidFill>
                  <a:srgbClr val="FF0000"/>
                </a:solidFill>
              </a:rPr>
              <a:t>ATTENTION:</a:t>
            </a:r>
            <a:endParaRPr lang="en-US" sz="4400" b="1" i="1" dirty="0">
              <a:solidFill>
                <a:srgbClr val="FF0000"/>
              </a:solidFill>
            </a:endParaRPr>
          </a:p>
        </p:txBody>
      </p:sp>
      <p:sp>
        <p:nvSpPr>
          <p:cNvPr id="2" name="TextBox 1"/>
          <p:cNvSpPr txBox="1"/>
          <p:nvPr/>
        </p:nvSpPr>
        <p:spPr>
          <a:xfrm>
            <a:off x="3213100" y="2487255"/>
            <a:ext cx="8810852" cy="692497"/>
          </a:xfrm>
          <a:prstGeom prst="rect">
            <a:avLst/>
          </a:prstGeom>
          <a:noFill/>
        </p:spPr>
        <p:txBody>
          <a:bodyPr wrap="square" rtlCol="0">
            <a:spAutoFit/>
          </a:bodyPr>
          <a:lstStyle/>
          <a:p>
            <a:r>
              <a:rPr lang="en-US" sz="3900" b="1" dirty="0" smtClean="0"/>
              <a:t>Mandatory Weekly Training!</a:t>
            </a:r>
          </a:p>
        </p:txBody>
      </p:sp>
      <p:pic>
        <p:nvPicPr>
          <p:cNvPr id="13" name="Picture 12"/>
          <p:cNvPicPr/>
          <p:nvPr/>
        </p:nvPicPr>
        <p:blipFill rotWithShape="1">
          <a:blip r:embed="rId3" cstate="print">
            <a:extLst>
              <a:ext uri="{28A0092B-C50C-407E-A947-70E740481C1C}">
                <a14:useLocalDpi xmlns:a14="http://schemas.microsoft.com/office/drawing/2010/main" val="0"/>
              </a:ext>
            </a:extLst>
          </a:blip>
          <a:srcRect l="12426" t="4036" r="11834" b="3514"/>
          <a:stretch/>
        </p:blipFill>
        <p:spPr bwMode="auto">
          <a:xfrm>
            <a:off x="9949543" y="499427"/>
            <a:ext cx="1952625" cy="1921510"/>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228600" y="3207841"/>
            <a:ext cx="7803016" cy="3416320"/>
          </a:xfrm>
          <a:prstGeom prst="rect">
            <a:avLst/>
          </a:prstGeom>
        </p:spPr>
        <p:txBody>
          <a:bodyPr wrap="square">
            <a:spAutoFit/>
          </a:bodyPr>
          <a:lstStyle/>
          <a:p>
            <a:r>
              <a:rPr lang="en-US" sz="3600" b="1" dirty="0" smtClean="0">
                <a:solidFill>
                  <a:srgbClr val="FF0000"/>
                </a:solidFill>
              </a:rPr>
              <a:t>Beauty</a:t>
            </a:r>
            <a:r>
              <a:rPr lang="en-US" sz="3600" dirty="0"/>
              <a:t>: </a:t>
            </a:r>
            <a:r>
              <a:rPr lang="en-US" sz="3600" dirty="0" smtClean="0"/>
              <a:t>4</a:t>
            </a:r>
            <a:r>
              <a:rPr lang="en-US" sz="3600" baseline="30000" dirty="0" smtClean="0"/>
              <a:t>th</a:t>
            </a:r>
            <a:r>
              <a:rPr lang="en-US" sz="3600" dirty="0" smtClean="0"/>
              <a:t> of July Video and Warm Weather Essentials Product Knowledge, finish up Hair Care Certification!</a:t>
            </a:r>
            <a:endParaRPr lang="en-US" sz="3600" dirty="0"/>
          </a:p>
          <a:p>
            <a:r>
              <a:rPr lang="en-US" sz="3600" dirty="0"/>
              <a:t>5/6 </a:t>
            </a:r>
            <a:r>
              <a:rPr lang="en-US" sz="3600" b="1" dirty="0">
                <a:solidFill>
                  <a:srgbClr val="FF0000"/>
                </a:solidFill>
              </a:rPr>
              <a:t>Style</a:t>
            </a:r>
            <a:r>
              <a:rPr lang="en-US" sz="3600" dirty="0"/>
              <a:t>: </a:t>
            </a:r>
            <a:r>
              <a:rPr lang="en-US" sz="3600" dirty="0" smtClean="0"/>
              <a:t>Fixture Blocking 101</a:t>
            </a:r>
            <a:endParaRPr lang="en-US" sz="3600" dirty="0"/>
          </a:p>
          <a:p>
            <a:r>
              <a:rPr lang="en-US" sz="3600" dirty="0"/>
              <a:t>5/6 </a:t>
            </a:r>
            <a:r>
              <a:rPr lang="en-US" sz="3600" b="1" dirty="0">
                <a:solidFill>
                  <a:srgbClr val="FF0000"/>
                </a:solidFill>
              </a:rPr>
              <a:t>Electronics</a:t>
            </a:r>
            <a:r>
              <a:rPr lang="en-US" sz="3600" dirty="0"/>
              <a:t>: </a:t>
            </a:r>
            <a:r>
              <a:rPr lang="en-US" sz="3600" dirty="0" smtClean="0"/>
              <a:t>finish up Brand Launch </a:t>
            </a:r>
            <a:r>
              <a:rPr lang="en-US" sz="3600" dirty="0" err="1" smtClean="0"/>
              <a:t>Heydey</a:t>
            </a:r>
            <a:r>
              <a:rPr lang="en-US" sz="3600" dirty="0" smtClean="0"/>
              <a:t> training</a:t>
            </a:r>
            <a:endParaRPr lang="en-US" sz="3600" dirty="0"/>
          </a:p>
        </p:txBody>
      </p:sp>
    </p:spTree>
    <p:extLst>
      <p:ext uri="{BB962C8B-B14F-4D97-AF65-F5344CB8AC3E}">
        <p14:creationId xmlns:p14="http://schemas.microsoft.com/office/powerpoint/2010/main" val="2086972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400" dirty="0" smtClean="0"/>
              <a:t>Ice Cream Bar on Wednesday to celebrate the 4</a:t>
            </a:r>
            <a:r>
              <a:rPr lang="en-US" sz="4400" baseline="30000" dirty="0" smtClean="0"/>
              <a:t>th</a:t>
            </a:r>
            <a:r>
              <a:rPr lang="en-US" sz="4400" dirty="0" smtClean="0"/>
              <a:t>!</a:t>
            </a:r>
            <a:r>
              <a:rPr lang="en-US" sz="4400" dirty="0" smtClean="0">
                <a:sym typeface="Wingdings" panose="05000000000000000000" pitchFamily="2" charset="2"/>
              </a:rPr>
              <a:t></a:t>
            </a:r>
            <a:endParaRPr lang="en-US" sz="4400" dirty="0" smtClean="0"/>
          </a:p>
        </p:txBody>
      </p:sp>
      <p:sp>
        <p:nvSpPr>
          <p:cNvPr id="4" name="Title 3"/>
          <p:cNvSpPr>
            <a:spLocks noGrp="1"/>
          </p:cNvSpPr>
          <p:nvPr>
            <p:ph type="title"/>
          </p:nvPr>
        </p:nvSpPr>
        <p:spPr>
          <a:xfrm>
            <a:off x="838200" y="365125"/>
            <a:ext cx="9232900" cy="14605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6000" b="1" dirty="0" smtClean="0">
                <a:effectLst/>
                <a:ea typeface="Calibri" panose="020F0502020204030204" pitchFamily="34" charset="0"/>
                <a:cs typeface="Times New Roman" panose="02020603050405020304" pitchFamily="18" charset="0"/>
              </a:rPr>
              <a:t>FUN this week!</a:t>
            </a:r>
            <a:endParaRPr lang="en-US" sz="1200" dirty="0">
              <a:effectLst/>
              <a:ea typeface="Calibri" panose="020F0502020204030204" pitchFamily="34" charset="0"/>
              <a:cs typeface="Times New Roman" panose="02020603050405020304" pitchFamily="18" charset="0"/>
            </a:endParaRP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12426" t="4036" r="11834" b="3514"/>
          <a:stretch/>
        </p:blipFill>
        <p:spPr bwMode="auto">
          <a:xfrm>
            <a:off x="10071100" y="360363"/>
            <a:ext cx="1422400" cy="1465262"/>
          </a:xfrm>
          <a:prstGeom prst="rect">
            <a:avLst/>
          </a:prstGeom>
          <a:ln>
            <a:noFill/>
          </a:ln>
          <a:extLst>
            <a:ext uri="{53640926-AAD7-44D8-BBD7-CCE9431645EC}">
              <a14:shadowObscured xmlns:a14="http://schemas.microsoft.com/office/drawing/2010/main"/>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398" y="3597971"/>
            <a:ext cx="3419885" cy="225037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568" y="3330923"/>
            <a:ext cx="4176713" cy="278447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3400" y="3053111"/>
            <a:ext cx="3340100" cy="3340100"/>
          </a:xfrm>
          <a:prstGeom prst="rect">
            <a:avLst/>
          </a:prstGeom>
        </p:spPr>
      </p:pic>
    </p:spTree>
    <p:extLst>
      <p:ext uri="{BB962C8B-B14F-4D97-AF65-F5344CB8AC3E}">
        <p14:creationId xmlns:p14="http://schemas.microsoft.com/office/powerpoint/2010/main" val="4191310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760095"/>
            <a:ext cx="9747504" cy="140017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pPr>
            <a:r>
              <a:rPr lang="en-US" sz="4400" b="1" dirty="0" smtClean="0">
                <a:ea typeface="Calibri" panose="020F0502020204030204" pitchFamily="34" charset="0"/>
                <a:cs typeface="Times New Roman" panose="02020603050405020304" pitchFamily="18" charset="0"/>
              </a:rPr>
              <a:t>May</a:t>
            </a:r>
            <a:r>
              <a:rPr lang="en-US" sz="4400" b="1" dirty="0" smtClean="0">
                <a:effectLst/>
                <a:ea typeface="Calibri" panose="020F0502020204030204" pitchFamily="34" charset="0"/>
                <a:cs typeface="Times New Roman" panose="02020603050405020304" pitchFamily="18" charset="0"/>
              </a:rPr>
              <a:t> ‘You Make Target’ Award Winners</a:t>
            </a:r>
            <a:endParaRPr lang="en-US" sz="4400" dirty="0">
              <a:effectLst/>
              <a:ea typeface="Calibri" panose="020F0502020204030204" pitchFamily="34" charset="0"/>
              <a:cs typeface="Times New Roman" panose="02020603050405020304" pitchFamily="18" charset="0"/>
            </a:endParaRPr>
          </a:p>
        </p:txBody>
      </p:sp>
      <p:pic>
        <p:nvPicPr>
          <p:cNvPr id="6" name="Picture 5"/>
          <p:cNvPicPr/>
          <p:nvPr/>
        </p:nvPicPr>
        <p:blipFill rotWithShape="1">
          <a:blip r:embed="rId2" cstate="print">
            <a:extLst>
              <a:ext uri="{28A0092B-C50C-407E-A947-70E740481C1C}">
                <a14:useLocalDpi xmlns:a14="http://schemas.microsoft.com/office/drawing/2010/main" val="0"/>
              </a:ext>
            </a:extLst>
          </a:blip>
          <a:srcRect l="12426" t="4036" r="11834" b="3514"/>
          <a:stretch/>
        </p:blipFill>
        <p:spPr bwMode="auto">
          <a:xfrm>
            <a:off x="9949543" y="499427"/>
            <a:ext cx="1952625" cy="1921510"/>
          </a:xfrm>
          <a:prstGeom prst="rect">
            <a:avLst/>
          </a:prstGeom>
          <a:ln>
            <a:noFill/>
          </a:ln>
          <a:extLst>
            <a:ext uri="{53640926-AAD7-44D8-BBD7-CCE9431645EC}">
              <a14:shadowObscured xmlns:a14="http://schemas.microsoft.com/office/drawing/2010/main"/>
            </a:ext>
          </a:extLst>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265642" y="2726478"/>
            <a:ext cx="4529665" cy="3397249"/>
          </a:xfrm>
          <a:prstGeom prst="rect">
            <a:avLst/>
          </a:prstGeom>
        </p:spPr>
      </p:pic>
      <p:sp>
        <p:nvSpPr>
          <p:cNvPr id="3" name="Rectangle 2"/>
          <p:cNvSpPr/>
          <p:nvPr/>
        </p:nvSpPr>
        <p:spPr>
          <a:xfrm>
            <a:off x="4590437" y="2160269"/>
            <a:ext cx="2559663" cy="2558034"/>
          </a:xfrm>
          <a:prstGeom prst="rect">
            <a:avLst/>
          </a:prstGeom>
          <a:noFill/>
          <a:ln>
            <a:solidFill>
              <a:srgbClr val="FF0000"/>
            </a:solidFill>
          </a:ln>
        </p:spPr>
        <p:txBody>
          <a:bodyPr wrap="square" lIns="91440" tIns="45720" rIns="91440" bIns="45720">
            <a:spAutoFit/>
          </a:bodyPr>
          <a:lstStyle/>
          <a:p>
            <a:pPr algn="ctr"/>
            <a:r>
              <a:rPr lang="en-US" sz="40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Congrats Josh </a:t>
            </a:r>
          </a:p>
          <a:p>
            <a:pPr algn="ctr"/>
            <a:r>
              <a:rPr lang="en-US" sz="40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and Marcus!</a:t>
            </a: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0950" y="4772235"/>
            <a:ext cx="1917700" cy="19177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2988" y="2160269"/>
            <a:ext cx="2175619" cy="4473562"/>
          </a:xfrm>
          <a:prstGeom prst="rect">
            <a:avLst/>
          </a:prstGeom>
        </p:spPr>
      </p:pic>
    </p:spTree>
    <p:extLst>
      <p:ext uri="{BB962C8B-B14F-4D97-AF65-F5344CB8AC3E}">
        <p14:creationId xmlns:p14="http://schemas.microsoft.com/office/powerpoint/2010/main" val="634170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19100" y="1978025"/>
            <a:ext cx="10515600" cy="4351338"/>
          </a:xfrm>
        </p:spPr>
        <p:txBody>
          <a:bodyPr>
            <a:normAutofit/>
          </a:bodyPr>
          <a:lstStyle/>
          <a:p>
            <a:pPr marL="0" indent="0" algn="ctr">
              <a:buNone/>
            </a:pPr>
            <a:endParaRPr lang="en-US" sz="4400" b="1" dirty="0" smtClean="0"/>
          </a:p>
          <a:p>
            <a:pPr marL="0" indent="0" algn="ctr">
              <a:buNone/>
            </a:pPr>
            <a:endParaRPr lang="en-US" sz="4400" b="1" dirty="0"/>
          </a:p>
          <a:p>
            <a:pPr marL="0" indent="0" algn="ctr">
              <a:buNone/>
            </a:pPr>
            <a:r>
              <a:rPr lang="en-US" sz="4400" b="1" dirty="0" smtClean="0"/>
              <a:t>Please see Maria in HR or your ETL to sign up for a ‘Development’ Chat Time Slot!</a:t>
            </a:r>
            <a:endParaRPr lang="en-US" sz="4400" b="1" dirty="0"/>
          </a:p>
        </p:txBody>
      </p:sp>
      <p:sp>
        <p:nvSpPr>
          <p:cNvPr id="4" name="Rectangle 3"/>
          <p:cNvSpPr/>
          <p:nvPr/>
        </p:nvSpPr>
        <p:spPr>
          <a:xfrm>
            <a:off x="279400" y="353694"/>
            <a:ext cx="9747504" cy="140017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pPr>
            <a:r>
              <a:rPr lang="en-US" sz="4400" b="1" dirty="0" smtClean="0">
                <a:effectLst/>
                <a:ea typeface="Calibri" panose="020F0502020204030204" pitchFamily="34" charset="0"/>
                <a:cs typeface="Times New Roman" panose="02020603050405020304" pitchFamily="18" charset="0"/>
              </a:rPr>
              <a:t>Interested in doing more with Target?</a:t>
            </a:r>
            <a:endParaRPr lang="en-US" sz="4400" dirty="0">
              <a:effectLst/>
              <a:ea typeface="Calibri" panose="020F0502020204030204" pitchFamily="34" charset="0"/>
              <a:cs typeface="Times New Roman" panose="02020603050405020304" pitchFamily="18" charset="0"/>
            </a:endParaRP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12426" t="4036" r="11834" b="3514"/>
          <a:stretch/>
        </p:blipFill>
        <p:spPr bwMode="auto">
          <a:xfrm>
            <a:off x="10114643" y="93027"/>
            <a:ext cx="1952625" cy="19215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4741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10963</TotalTime>
  <Words>320</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Aharoni</vt:lpstr>
      <vt:lpstr>Arial</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FUN this week!</vt:lpstr>
      <vt:lpstr>PowerPoint Presentation</vt:lpstr>
      <vt:lpstr>PowerPoint Presentation</vt:lpstr>
      <vt:lpstr>PowerPoint Presentation</vt:lpstr>
      <vt:lpstr>PowerPoint Presentation</vt:lpstr>
    </vt:vector>
  </TitlesOfParts>
  <Company>Target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Daniel.Shiveley (T1946)</dc:creator>
  <cp:lastModifiedBy>Maria.Eberle (T2557)</cp:lastModifiedBy>
  <cp:revision>155</cp:revision>
  <dcterms:created xsi:type="dcterms:W3CDTF">2018-01-25T23:29:20Z</dcterms:created>
  <dcterms:modified xsi:type="dcterms:W3CDTF">2018-07-02T20:29:31Z</dcterms:modified>
</cp:coreProperties>
</file>