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0"/>
  </p:notesMasterIdLst>
  <p:sldIdLst>
    <p:sldId id="352" r:id="rId3"/>
    <p:sldId id="378" r:id="rId4"/>
    <p:sldId id="359" r:id="rId5"/>
    <p:sldId id="353" r:id="rId6"/>
    <p:sldId id="360" r:id="rId7"/>
    <p:sldId id="379" r:id="rId8"/>
    <p:sldId id="354" r:id="rId9"/>
    <p:sldId id="355" r:id="rId10"/>
    <p:sldId id="356" r:id="rId11"/>
    <p:sldId id="357" r:id="rId12"/>
    <p:sldId id="358" r:id="rId13"/>
    <p:sldId id="256" r:id="rId14"/>
    <p:sldId id="330" r:id="rId15"/>
    <p:sldId id="257" r:id="rId16"/>
    <p:sldId id="258" r:id="rId17"/>
    <p:sldId id="380" r:id="rId18"/>
    <p:sldId id="318" r:id="rId19"/>
    <p:sldId id="341" r:id="rId20"/>
    <p:sldId id="261" r:id="rId21"/>
    <p:sldId id="366" r:id="rId22"/>
    <p:sldId id="367" r:id="rId23"/>
    <p:sldId id="333" r:id="rId24"/>
    <p:sldId id="339" r:id="rId25"/>
    <p:sldId id="340" r:id="rId26"/>
    <p:sldId id="342" r:id="rId27"/>
    <p:sldId id="344" r:id="rId28"/>
    <p:sldId id="345" r:id="rId29"/>
    <p:sldId id="343" r:id="rId30"/>
    <p:sldId id="319" r:id="rId31"/>
    <p:sldId id="276" r:id="rId32"/>
    <p:sldId id="322" r:id="rId33"/>
    <p:sldId id="321" r:id="rId34"/>
    <p:sldId id="332" r:id="rId35"/>
    <p:sldId id="337" r:id="rId36"/>
    <p:sldId id="283" r:id="rId37"/>
    <p:sldId id="334" r:id="rId38"/>
    <p:sldId id="335" r:id="rId39"/>
    <p:sldId id="336" r:id="rId40"/>
    <p:sldId id="346" r:id="rId41"/>
    <p:sldId id="348" r:id="rId42"/>
    <p:sldId id="347" r:id="rId43"/>
    <p:sldId id="377" r:id="rId44"/>
    <p:sldId id="349" r:id="rId45"/>
    <p:sldId id="350" r:id="rId46"/>
    <p:sldId id="351" r:id="rId47"/>
    <p:sldId id="376" r:id="rId48"/>
    <p:sldId id="368" r:id="rId49"/>
    <p:sldId id="372" r:id="rId50"/>
    <p:sldId id="373" r:id="rId51"/>
    <p:sldId id="370" r:id="rId52"/>
    <p:sldId id="371" r:id="rId53"/>
    <p:sldId id="369" r:id="rId54"/>
    <p:sldId id="374" r:id="rId55"/>
    <p:sldId id="325" r:id="rId56"/>
    <p:sldId id="326" r:id="rId57"/>
    <p:sldId id="362" r:id="rId58"/>
    <p:sldId id="263" r:id="rId59"/>
    <p:sldId id="361" r:id="rId60"/>
    <p:sldId id="264" r:id="rId61"/>
    <p:sldId id="267" r:id="rId62"/>
    <p:sldId id="268" r:id="rId63"/>
    <p:sldId id="269" r:id="rId64"/>
    <p:sldId id="363" r:id="rId65"/>
    <p:sldId id="364" r:id="rId66"/>
    <p:sldId id="365" r:id="rId67"/>
    <p:sldId id="328" r:id="rId68"/>
    <p:sldId id="327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5pPr>
    <a:lvl6pPr marL="2286000" algn="r" defTabSz="914400" rtl="1" eaLnBrk="1" latinLnBrk="0" hangingPunct="1"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6pPr>
    <a:lvl7pPr marL="2743200" algn="r" defTabSz="914400" rtl="1" eaLnBrk="1" latinLnBrk="0" hangingPunct="1"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7pPr>
    <a:lvl8pPr marL="3200400" algn="r" defTabSz="914400" rtl="1" eaLnBrk="1" latinLnBrk="0" hangingPunct="1"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8pPr>
    <a:lvl9pPr marL="3657600" algn="r" defTabSz="914400" rtl="1" eaLnBrk="1" latinLnBrk="0" hangingPunct="1">
      <a:defRPr kern="1200">
        <a:solidFill>
          <a:srgbClr val="FFFFFF"/>
        </a:solidFill>
        <a:latin typeface="Arial" pitchFamily="34" charset="0"/>
        <a:ea typeface="ヒラギノ角ゴ ProN W3" charset="0"/>
        <a:cs typeface="ヒラギノ角ゴ ProN W3" charset="0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5682C92-0BBE-4CD3-994D-0CE250D0440E}" type="datetimeFigureOut">
              <a:rPr lang="ar-EG" smtClean="0"/>
              <a:pPr/>
              <a:t>24/05/1437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CA6EEE7-2089-4A91-9F05-10BC757F6993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7473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7F2F9-9399-4AC5-A378-797697BFB41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85422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A12A6-2C8D-46A5-9A03-0D334C95DEA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24706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F6F13-AC86-49F8-B34C-A2FB22BB592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40971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48284-4224-4AD6-A6F9-5BA4254E094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217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C734C7-9704-4174-85F6-2998AF415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C2F06-A0BA-4690-AC0D-FD65AC464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36DF7C-1A21-4E9C-B0AA-D348DDACA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FCB35D-74FD-419B-9A5A-E46E7EF17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053210-A8BB-47CB-9373-D240134128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55A458-BC31-4B67-9E8D-F48888BF58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320800"/>
            <a:ext cx="4114800" cy="467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20800"/>
            <a:ext cx="4114800" cy="467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94842-8137-4A46-8702-2386EC3A2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1E1AD2-567F-480E-AA8B-BFF796D462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EFD270-69AD-40E5-A906-214EB107CA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77C373-3533-4B38-9884-65995BFE02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04C794-666A-4D21-962B-5740BD7DB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0321FE-7E79-4DDE-9521-A91405A80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A1AA83-FA47-4DFC-A8AD-389D40534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EAC657-EEA3-4A31-9012-D851FBE5E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124075" cy="561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219825" cy="561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15268-F54D-4D9E-929D-2DA0481BB2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6019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Expert Systems: Principles and Programming,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E34A906-2C52-4982-A46F-1FE95FFCA4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277971-5C1A-49E0-9DF0-DC45DA4E5A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7AD907-7947-490F-8D26-EE1890011F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B15E35-10CE-4214-ADAA-74C983151C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99878-7E82-4123-9999-E57A788165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DDCADB-1769-47E2-BC80-1A6F056E4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3044C8-90B4-4617-BD9D-E57D9497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215C44-7D39-4D89-BA14-F9BE638963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43000"/>
            <a:ext cx="73914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6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77125" y="6248400"/>
            <a:ext cx="284163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fld id="{B8ABB5C5-458A-4132-8F5D-4180D7AB679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marL="396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396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2pPr>
      <a:lvl3pPr marL="396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3pPr>
      <a:lvl4pPr marL="396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4pPr>
      <a:lvl5pPr marL="396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9pPr>
    </p:titleStyle>
    <p:bodyStyle>
      <a:lvl1pPr marL="39688" algn="l" rtl="0" fontAlgn="base">
        <a:spcBef>
          <a:spcPts val="6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1pPr>
      <a:lvl2pPr marL="496888" algn="ctr" rtl="0" fontAlgn="base">
        <a:spcBef>
          <a:spcPts val="60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2pPr>
      <a:lvl3pPr marL="954088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3pPr>
      <a:lvl4pPr marL="14112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4pPr>
      <a:lvl5pPr marL="18684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5pPr>
      <a:lvl6pPr marL="23256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6pPr>
      <a:lvl7pPr marL="27828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7pPr>
      <a:lvl8pPr marL="32400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8pPr>
      <a:lvl9pPr marL="36972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81000"/>
            <a:ext cx="8458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320800"/>
            <a:ext cx="8382000" cy="467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362700"/>
            <a:ext cx="284163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fld id="{E1379C2C-3D70-4A48-BB2E-82407CFD212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396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2pPr>
      <a:lvl3pPr marL="396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3pPr>
      <a:lvl4pPr marL="396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4pPr>
      <a:lvl5pPr marL="396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Arial" pitchFamily="34" charset="0"/>
        </a:defRPr>
      </a:lvl9pPr>
    </p:titleStyle>
    <p:bodyStyle>
      <a:lvl1pPr marL="382588" indent="-342900" algn="l" rtl="0" fontAlgn="base">
        <a:spcBef>
          <a:spcPts val="600"/>
        </a:spcBef>
        <a:spcAft>
          <a:spcPct val="0"/>
        </a:spcAft>
        <a:buSzPct val="85000"/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31838" indent="-285750" algn="l" rtl="0" fontAlgn="base">
        <a:spcBef>
          <a:spcPts val="600"/>
        </a:spcBef>
        <a:spcAft>
          <a:spcPct val="0"/>
        </a:spcAft>
        <a:buClr>
          <a:srgbClr val="FCFFF9"/>
        </a:buClr>
        <a:buSzPct val="69000"/>
        <a:buFont typeface="Wingdings" pitchFamily="2" charset="2"/>
        <a:buChar char="n"/>
        <a:defRPr sz="25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31888" indent="-228600" algn="l" rtl="0" fontAlgn="base">
        <a:spcBef>
          <a:spcPts val="500"/>
        </a:spcBef>
        <a:spcAft>
          <a:spcPct val="0"/>
        </a:spcAft>
        <a:buSzPct val="69000"/>
        <a:buFont typeface="Wingdings" pitchFamily="2" charset="2"/>
        <a:buChar char="p"/>
        <a:defRPr sz="2200">
          <a:solidFill>
            <a:srgbClr val="FFF9F0"/>
          </a:solidFill>
          <a:latin typeface="+mn-lt"/>
          <a:ea typeface="+mn-ea"/>
          <a:cs typeface="+mn-cs"/>
          <a:sym typeface="Arial" pitchFamily="34" charset="0"/>
        </a:defRPr>
      </a:lvl3pPr>
      <a:lvl4pPr marL="1589088" indent="-228600" algn="l" rtl="0" fontAlgn="base">
        <a:spcBef>
          <a:spcPts val="500"/>
        </a:spcBef>
        <a:spcAft>
          <a:spcPct val="0"/>
        </a:spcAft>
        <a:buClr>
          <a:srgbClr val="FFFAFD"/>
        </a:buClr>
        <a:buSzPct val="69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46288" indent="-228600" algn="l" rtl="0" fontAlgn="base">
        <a:spcBef>
          <a:spcPts val="500"/>
        </a:spcBef>
        <a:spcAft>
          <a:spcPct val="0"/>
        </a:spcAft>
        <a:buClr>
          <a:srgbClr val="FFFDFA"/>
        </a:buClr>
        <a:buSzPct val="69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Clr>
          <a:srgbClr val="FFFDFA"/>
        </a:buClr>
        <a:buSzPct val="69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Clr>
          <a:srgbClr val="FFFDFA"/>
        </a:buClr>
        <a:buSzPct val="69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Clr>
          <a:srgbClr val="FFFDFA"/>
        </a:buClr>
        <a:buSzPct val="69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Clr>
          <a:srgbClr val="FFFDFA"/>
        </a:buClr>
        <a:buSzPct val="69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lipsrules.sourceforge.ne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14612" y="271462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Lecture # 3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3108" y="1142984"/>
            <a:ext cx="4993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Expert System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285728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Representing the Knowledge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620000" cy="4297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The knowledge of an expert system can be represented in a number of ways, including IF-THEN rules:</a:t>
            </a:r>
          </a:p>
          <a:p>
            <a:pPr eaLnBrk="1" hangingPunct="1">
              <a:buFontTx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IF you are hungry THEN eat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57200" y="1585913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0" y="44958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conclusion is the end product of a chain of reasoning, called inference when done according to formal rules. </a:t>
            </a:r>
            <a:endParaRPr lang="ar-EG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3758D-C61C-431D-AF26-B98295D0A95A}" type="slidenum">
              <a:rPr lang="en-US"/>
              <a:pPr/>
              <a:t>12</a:t>
            </a:fld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2667000" y="6248400"/>
            <a:ext cx="33655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Knowledge-Based Systems, Paula </a:t>
            </a:r>
            <a:r>
              <a:rPr lang="en-US" sz="1200" dirty="0" err="1">
                <a:solidFill>
                  <a:schemeClr val="tx1"/>
                </a:solidFill>
                <a:cs typeface="Arial" pitchFamily="34" charset="0"/>
              </a:rPr>
              <a:t>Matuszek</a:t>
            </a:r>
            <a:endParaRPr 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228600" y="457200"/>
            <a:ext cx="8610600" cy="1588"/>
          </a:xfrm>
          <a:prstGeom prst="line">
            <a:avLst/>
          </a:prstGeom>
          <a:noFill/>
          <a:ln w="666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785786" y="642918"/>
            <a:ext cx="7391400" cy="2743200"/>
          </a:xfrm>
          <a:ln/>
        </p:spPr>
        <p:txBody>
          <a:bodyPr rIns="13208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785786" y="2000240"/>
            <a:ext cx="7572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cs typeface="Arial Bold" charset="0"/>
              </a:rPr>
              <a:t>CLIPS</a:t>
            </a:r>
            <a:r>
              <a:rPr lang="en-US" sz="2800" dirty="0" smtClean="0"/>
              <a:t> </a:t>
            </a:r>
            <a:r>
              <a:rPr lang="en-US" sz="2000" dirty="0" smtClean="0"/>
              <a:t>=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  <a:cs typeface="Arial Bold" charset="0"/>
              </a:rPr>
              <a:t>C</a:t>
            </a:r>
            <a:r>
              <a:rPr lang="en-US" sz="32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cs typeface="Arial Bold" charset="0"/>
              </a:rPr>
              <a:t>L</a:t>
            </a:r>
            <a:r>
              <a:rPr lang="en-US" sz="2400" dirty="0" smtClean="0"/>
              <a:t>anguage </a:t>
            </a:r>
            <a:r>
              <a:rPr lang="en-US" sz="2400" dirty="0" smtClean="0">
                <a:solidFill>
                  <a:srgbClr val="FF0000"/>
                </a:solidFill>
                <a:cs typeface="Arial Bold" charset="0"/>
              </a:rPr>
              <a:t>I</a:t>
            </a:r>
            <a:r>
              <a:rPr lang="en-US" sz="2400" dirty="0" smtClean="0"/>
              <a:t>ntegrated </a:t>
            </a:r>
            <a:r>
              <a:rPr lang="en-US" sz="2400" dirty="0" smtClean="0">
                <a:solidFill>
                  <a:srgbClr val="FF0000"/>
                </a:solidFill>
                <a:cs typeface="Arial Bold" charset="0"/>
              </a:rPr>
              <a:t>P</a:t>
            </a:r>
            <a:r>
              <a:rPr lang="en-US" sz="2400" dirty="0" smtClean="0"/>
              <a:t>roduction </a:t>
            </a:r>
            <a:r>
              <a:rPr lang="en-US" sz="2400" dirty="0" smtClean="0">
                <a:solidFill>
                  <a:srgbClr val="FF0000"/>
                </a:solidFill>
                <a:cs typeface="Arial Bold" charset="0"/>
              </a:rPr>
              <a:t>S</a:t>
            </a:r>
            <a:r>
              <a:rPr lang="en-US" sz="2400" dirty="0" smtClean="0"/>
              <a:t>ystem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0" y="46434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Download from </a:t>
            </a:r>
            <a:r>
              <a:rPr lang="en-US" sz="2400" u="sng" dirty="0" smtClean="0">
                <a:hlinkClick r:id="rId2"/>
              </a:rPr>
              <a:t>http://clipsrules.sourceforge.net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14546" y="278605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/>
              <a:t>First of all I hope you will earn the good benefit from this lecture. Secondly you need to practice your hand to write code that is the best way to learn any Programming language</a:t>
            </a:r>
            <a:endParaRPr lang="ar-EG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8728" y="714356"/>
            <a:ext cx="5712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Intro to CLIPS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0004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What tools should I use for building Expert System with? 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CLIPS</a:t>
            </a:r>
            <a:r>
              <a:rPr lang="en-US" sz="2400" dirty="0" smtClean="0"/>
              <a:t> : Is an expert system tool developed by the Software Technology Branch (STB) at the NASA/ B. Johnson Space Center. It was released in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1986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5749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JESS : Is a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rule engine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scripting environment </a:t>
            </a:r>
            <a:r>
              <a:rPr lang="en-US" sz="2400" dirty="0" smtClean="0"/>
              <a:t>written entirely in Sun's Java language by Ernest Friedman-Hill at Sandia National Laboratories, it was first written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late 1995</a:t>
            </a:r>
            <a:r>
              <a:rPr lang="en-US" sz="2400" dirty="0" smtClean="0"/>
              <a:t>, its powerful scripting language give you the access to all of Java APIs. Website: 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http://www.jessrules.com/ </a:t>
            </a:r>
          </a:p>
          <a:p>
            <a:pPr algn="just"/>
            <a:r>
              <a:rPr lang="en-US" sz="2400" dirty="0" smtClean="0"/>
              <a:t>License: Closed Source – Public Domain</a:t>
            </a:r>
            <a:endParaRPr lang="ar-EG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55007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Jess 8.0 includes support for the Android platform.</a:t>
            </a:r>
            <a:endParaRPr lang="ar-EG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E9315-5EF4-486B-9731-3FE9A6675046}" type="slidenum">
              <a:rPr lang="en-US"/>
              <a:pPr/>
              <a:t>14</a:t>
            </a:fld>
            <a:endParaRPr lang="en-US"/>
          </a:p>
        </p:txBody>
      </p:sp>
      <p:sp>
        <p:nvSpPr>
          <p:cNvPr id="4097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2100" y="1066800"/>
            <a:ext cx="7772400" cy="4914900"/>
          </a:xfrm>
          <a:ln/>
        </p:spPr>
        <p:txBody>
          <a:bodyPr rIns="132080"/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C </a:t>
            </a:r>
            <a:r>
              <a:rPr lang="en-US" sz="2400" dirty="0"/>
              <a:t>was used as implementation language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	(because of restricted availability of LISP compilers and problems of integration LISP-code with non-LISP applications)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Initial version: a production rule interpreter.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Extensions include</a:t>
            </a:r>
          </a:p>
          <a:p>
            <a:pPr marL="782638" lvl="1" indent="-336550">
              <a:buFont typeface="Wingdings" pitchFamily="2" charset="2"/>
              <a:buChar char="ü"/>
            </a:pPr>
            <a:r>
              <a:rPr lang="en-US" sz="2400" dirty="0"/>
              <a:t>COOL: 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C</a:t>
            </a:r>
            <a:r>
              <a:rPr lang="en-US" sz="2400" dirty="0"/>
              <a:t>LIPS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O</a:t>
            </a:r>
            <a:r>
              <a:rPr lang="en-US" sz="2400" dirty="0"/>
              <a:t>bject-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O</a:t>
            </a:r>
            <a:r>
              <a:rPr lang="en-US" sz="2400" dirty="0"/>
              <a:t>riented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L</a:t>
            </a:r>
            <a:r>
              <a:rPr lang="en-US" sz="2400" dirty="0"/>
              <a:t>anguage</a:t>
            </a:r>
          </a:p>
          <a:p>
            <a:pPr marL="782638" lvl="1" indent="-336550">
              <a:buFont typeface="Wingdings" pitchFamily="2" charset="2"/>
              <a:buChar char="ü"/>
            </a:pP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JESS</a:t>
            </a:r>
            <a:r>
              <a:rPr lang="en-US" sz="2400" dirty="0"/>
              <a:t>: 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J</a:t>
            </a:r>
            <a:r>
              <a:rPr lang="en-US" sz="2400" dirty="0"/>
              <a:t>ava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E</a:t>
            </a:r>
            <a:r>
              <a:rPr lang="en-US" sz="2400" dirty="0"/>
              <a:t>xpert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S</a:t>
            </a:r>
            <a:r>
              <a:rPr lang="en-US" sz="2400" dirty="0"/>
              <a:t>ystems </a:t>
            </a:r>
            <a:r>
              <a:rPr lang="en-US" sz="2400" dirty="0">
                <a:latin typeface="Arial Bold" charset="0"/>
                <a:cs typeface="Arial Bold" charset="0"/>
                <a:sym typeface="Arial Bold" charset="0"/>
              </a:rPr>
              <a:t>S</a:t>
            </a:r>
            <a:r>
              <a:rPr lang="en-US" sz="2400" dirty="0"/>
              <a:t>hell</a:t>
            </a:r>
          </a:p>
          <a:p>
            <a:pPr marL="782638" lvl="1" indent="-336550">
              <a:buFont typeface="Wingdings" pitchFamily="2" charset="2"/>
              <a:buChar char="ü"/>
            </a:pPr>
            <a:r>
              <a:rPr lang="en-US" sz="2400" dirty="0"/>
              <a:t>Fuzzy Clips:  Fuzzy logic, for capturing uncertainty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282" y="5072074"/>
            <a:ext cx="8715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en-US" sz="2000" dirty="0" smtClean="0"/>
              <a:t> CLIPS is a type of computer language designed for writing </a:t>
            </a:r>
            <a:r>
              <a:rPr lang="en-US" sz="2000" b="1" dirty="0" smtClean="0"/>
              <a:t>expert systems </a:t>
            </a:r>
            <a:r>
              <a:rPr lang="en-US" sz="2000" dirty="0" smtClean="0"/>
              <a:t>applications</a:t>
            </a:r>
            <a:r>
              <a:rPr lang="en-US" sz="2000" b="1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28794" y="0"/>
            <a:ext cx="4801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CLIPS History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AB5C-C607-4B9F-BF6F-853EAD1CE7E9}" type="slidenum">
              <a:rPr lang="en-US"/>
              <a:pPr/>
              <a:t>15</a:t>
            </a:fld>
            <a:endParaRPr lang="en-US"/>
          </a:p>
        </p:txBody>
      </p:sp>
      <p:sp>
        <p:nvSpPr>
          <p:cNvPr id="5121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071546"/>
            <a:ext cx="9144000" cy="4673600"/>
          </a:xfrm>
          <a:ln/>
        </p:spPr>
        <p:txBody>
          <a:bodyPr rIns="132080"/>
          <a:lstStyle/>
          <a:p>
            <a:pPr>
              <a:buFont typeface="Wingdings" pitchFamily="2" charset="2"/>
              <a:buChar char="ü"/>
            </a:pPr>
            <a:r>
              <a:rPr lang="en-US" dirty="0"/>
              <a:t>Classic Rule-Based Expert System shell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Core is facts and rules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Inference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forward chaining </a:t>
            </a:r>
            <a:r>
              <a:rPr lang="en-US" dirty="0"/>
              <a:t>using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RETE algorithm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Multiple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 resolution </a:t>
            </a:r>
            <a:r>
              <a:rPr lang="en-US" dirty="0"/>
              <a:t>strategies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Advantages:</a:t>
            </a:r>
          </a:p>
          <a:p>
            <a:pPr marL="782638" lvl="1" indent="-336550">
              <a:buFont typeface="Courier New" pitchFamily="49" charset="0"/>
              <a:buChar char="o"/>
            </a:pPr>
            <a:r>
              <a:rPr lang="en-US" dirty="0"/>
              <a:t>Written in C; portable, embeddable, fast</a:t>
            </a:r>
          </a:p>
          <a:p>
            <a:pPr marL="782638" lvl="1" indent="-336550">
              <a:buFont typeface="Courier New" pitchFamily="49" charset="0"/>
              <a:buChar char="o"/>
            </a:pPr>
            <a:r>
              <a:rPr lang="en-US" dirty="0"/>
              <a:t>Public domain, readily available</a:t>
            </a:r>
          </a:p>
          <a:p>
            <a:pPr marL="782638" lvl="1" indent="-336550">
              <a:buFont typeface="Courier New" pitchFamily="49" charset="0"/>
              <a:buChar char="o"/>
            </a:pPr>
            <a:r>
              <a:rPr lang="en-US" dirty="0"/>
              <a:t>Easy to set up, low initial effort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What is it?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D623F156-9040-4542-BA43-B7A763FF3194}" type="slidenum">
              <a:rPr lang="en-US" smtClean="0">
                <a:solidFill>
                  <a:srgbClr val="FFFF00"/>
                </a:solidFill>
              </a:rPr>
              <a:pPr/>
              <a:t>16</a:t>
            </a:fld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Elements of an Expert System</a:t>
            </a:r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457200" y="990600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>
              <a:solidFill>
                <a:srgbClr val="FFFF00"/>
              </a:solidFill>
            </a:endParaRPr>
          </a:p>
        </p:txBody>
      </p:sp>
      <p:pic>
        <p:nvPicPr>
          <p:cNvPr id="47109" name="Picture 9" descr="http://ecs.fullerton.edu/%7Edimitri/Question%20Pool%20for%20CPSC583-FALL_%28Section01%29_files/image03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5" y="1524000"/>
            <a:ext cx="612457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5867400"/>
            <a:ext cx="4572000" cy="64611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User interface – mechanism by which user and system communicate.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114800"/>
            <a:ext cx="4572000" cy="64611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Exploration facility – explains reasoning of expert system to user.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86200" y="1066800"/>
            <a:ext cx="4572000" cy="64611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Working memory – global database of facts used by rules.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3200400"/>
            <a:ext cx="4572000" cy="92392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Inference engine – makes inferences deciding which rules are satisfied and prioritizing.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05200" y="4419600"/>
            <a:ext cx="4572000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Agenda – a prioritized list of rules created by the inference engine, whose patterns are satisfied by facts or objects in working memory.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1752600"/>
            <a:ext cx="4572000" cy="120015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Knowledge acquisition facility – automatic way for the user to enter knowledge in the system bypassing the explicit coding by knowledge engineer.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>
              <a:solidFill>
                <a:srgbClr val="FFFF00"/>
              </a:solidFill>
            </a:endParaRPr>
          </a:p>
        </p:txBody>
      </p:sp>
      <p:pic>
        <p:nvPicPr>
          <p:cNvPr id="17" name="Picture 4" descr="Pictur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8384" y="5703816"/>
            <a:ext cx="1115616" cy="113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335734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DB66-E099-4766-A68E-F6BB3113AD6A}" type="slidenum">
              <a:rPr lang="en-US"/>
              <a:pPr/>
              <a:t>17</a:t>
            </a:fld>
            <a:endParaRPr lang="en-US"/>
          </a:p>
        </p:txBody>
      </p:sp>
      <p:sp>
        <p:nvSpPr>
          <p:cNvPr id="7169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214282" y="6143644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857232"/>
            <a:ext cx="8382000" cy="4711700"/>
          </a:xfrm>
          <a:ln/>
        </p:spPr>
        <p:txBody>
          <a:bodyPr rIns="132080"/>
          <a:lstStyle/>
          <a:p>
            <a:r>
              <a:rPr lang="en-US" dirty="0"/>
              <a:t>A basic CLIPS program has three primary components:</a:t>
            </a:r>
          </a:p>
          <a:p>
            <a:pPr marL="782638" lvl="1" indent="-336550"/>
            <a:r>
              <a:rPr lang="en-US" dirty="0"/>
              <a:t>Facts</a:t>
            </a:r>
          </a:p>
          <a:p>
            <a:pPr marL="782638" lvl="1" indent="-336550"/>
            <a:r>
              <a:rPr lang="en-US" dirty="0"/>
              <a:t>Rules</a:t>
            </a:r>
          </a:p>
          <a:p>
            <a:pPr marL="782638" lvl="1" indent="-336550"/>
            <a:r>
              <a:rPr lang="en-US" dirty="0"/>
              <a:t>Agenda</a:t>
            </a:r>
          </a:p>
          <a:p>
            <a:r>
              <a:rPr lang="en-US" dirty="0"/>
              <a:t>Facts represent information about the state of the world.</a:t>
            </a:r>
          </a:p>
          <a:p>
            <a:r>
              <a:rPr lang="en-US" dirty="0"/>
              <a:t>Rules represent things to do with/about facts.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750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CLIPS Components</a:t>
            </a:r>
            <a:endParaRPr lang="ar-EG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C49F6-5EB8-427B-8BF4-FDC6477EA6AB}" type="slidenum">
              <a:rPr lang="en-US"/>
              <a:pPr/>
              <a:t>18</a:t>
            </a:fld>
            <a:endParaRPr lang="en-US"/>
          </a:p>
        </p:txBody>
      </p:sp>
      <p:sp>
        <p:nvSpPr>
          <p:cNvPr id="18433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929058" cy="914400"/>
          </a:xfrm>
          <a:ln/>
        </p:spPr>
        <p:txBody>
          <a:bodyPr rIns="132080"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Starting CLIPS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857232"/>
            <a:ext cx="9144000" cy="4673600"/>
          </a:xfrm>
          <a:ln/>
        </p:spPr>
        <p:txBody>
          <a:bodyPr rIns="132080"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/>
              <a:t>CLIPS can be run directly from the command line of a terminal window, but for Windows and Mac OS X there is a simple IDE which is preferable</a:t>
            </a:r>
          </a:p>
          <a:p>
            <a:pPr marL="782638" lvl="1" indent="-3365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/>
              <a:t>Windows: CLIPSWin.exe</a:t>
            </a:r>
          </a:p>
          <a:p>
            <a:pPr marL="782638" lvl="1" indent="-3365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Mac:  CLIPS IDE.app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/>
              <a:t>When you start it, the CLIPS prompt will appear:</a:t>
            </a:r>
          </a:p>
          <a:p>
            <a:pPr marL="782638" lvl="1" indent="-3365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/>
              <a:t>At that point you are at the CLIPS interpreter and can enter commands.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dirty="0"/>
              <a:t>Everything in CLIPS is surrounded by ( 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1785926"/>
            <a:ext cx="8096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23D51-BF73-4793-8E5B-C129EB1EA112}" type="slidenum">
              <a:rPr lang="en-US"/>
              <a:pPr/>
              <a:t>19</a:t>
            </a:fld>
            <a:endParaRPr lang="en-US"/>
          </a:p>
        </p:txBody>
      </p:sp>
      <p:sp>
        <p:nvSpPr>
          <p:cNvPr id="6145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85794"/>
            <a:ext cx="8382000" cy="4673600"/>
          </a:xfrm>
          <a:ln/>
        </p:spPr>
        <p:txBody>
          <a:bodyPr rIns="132080"/>
          <a:lstStyle/>
          <a:p>
            <a:r>
              <a:rPr lang="en-US" dirty="0"/>
              <a:t>CLIPS is written in C =&gt; CLIPS is portable =&gt; there are different versions that run on different platforms:  </a:t>
            </a:r>
            <a:r>
              <a:rPr lang="en-US" dirty="0" err="1"/>
              <a:t>mac</a:t>
            </a:r>
            <a:r>
              <a:rPr lang="en-US" dirty="0"/>
              <a:t>, </a:t>
            </a:r>
            <a:r>
              <a:rPr lang="en-US" dirty="0" err="1"/>
              <a:t>unix</a:t>
            </a:r>
            <a:r>
              <a:rPr lang="en-US" dirty="0"/>
              <a:t>, windows.</a:t>
            </a:r>
          </a:p>
          <a:p>
            <a:r>
              <a:rPr lang="en-US" dirty="0"/>
              <a:t>Latest released version 6.24 can be downloaded from the CLIPS web site for Windows and OS X.</a:t>
            </a:r>
          </a:p>
          <a:p>
            <a:r>
              <a:rPr lang="en-US" dirty="0"/>
              <a:t>There is a beta version </a:t>
            </a:r>
            <a:r>
              <a:rPr lang="en-US" dirty="0" smtClean="0"/>
              <a:t>6.30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552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71604" y="0"/>
            <a:ext cx="6148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Versions of CLIPS</a:t>
            </a:r>
            <a:endParaRPr lang="ar-EG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655" y="83336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u="sng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fr-FR" sz="20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Exam style question)</a:t>
            </a:r>
            <a:endParaRPr lang="ar-EG" sz="2000" u="sng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263" y="618979"/>
            <a:ext cx="39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Give a definition of “Expert System”.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48263" y="1073436"/>
            <a:ext cx="8940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In the context of Expert Systems, describe what the term “knowledge acquisition</a:t>
            </a:r>
            <a:r>
              <a:rPr lang="en-US" dirty="0" smtClean="0">
                <a:latin typeface="Times New Roman" panose="02020603050405020304" pitchFamily="18" charset="0"/>
              </a:rPr>
              <a:t>” covers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137655" y="3010309"/>
            <a:ext cx="861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A Review on Knowledge-based Expert System: Concept and Architecture</a:t>
            </a:r>
            <a:endParaRPr lang="ar-EG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0600" y="1859113"/>
            <a:ext cx="5878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Important Papers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376" y="3515174"/>
            <a:ext cx="87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AN EXPERT SYSTEM FOR DIAGNOSING EYE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DISEASES USING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CLIPS</a:t>
            </a:r>
            <a:endParaRPr lang="ar-EG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655" y="4020039"/>
            <a:ext cx="849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FUNDAMENTALS OF EXPERT SYSTEMS</a:t>
            </a:r>
            <a:endParaRPr lang="ar-EG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314" y="4300851"/>
            <a:ext cx="8829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ar-EG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 Development of an Expert System for </a:t>
            </a:r>
            <a:r>
              <a:rPr lang="en-US" sz="2000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Distinguishing Headaches from Migraines </a:t>
            </a:r>
            <a:endParaRPr lang="ar-EG" sz="2000" u="sng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85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07" y="1457323"/>
            <a:ext cx="8633211" cy="522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57290" y="0"/>
            <a:ext cx="6609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Basic Mathematics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505352" cy="417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382000" cy="2571768"/>
          </a:xfrm>
        </p:spPr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ü"/>
            </a:pPr>
            <a:r>
              <a:rPr lang="en-US" u="sng" dirty="0"/>
              <a:t>Symbols and characters</a:t>
            </a:r>
            <a:r>
              <a:rPr lang="en-US" dirty="0"/>
              <a:t>: Anything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enclosed</a:t>
            </a:r>
            <a:r>
              <a:rPr lang="en-US" dirty="0"/>
              <a:t> by the </a:t>
            </a:r>
            <a:r>
              <a:rPr lang="en-US" dirty="0">
                <a:solidFill>
                  <a:srgbClr val="FF0000"/>
                </a:solidFill>
              </a:rPr>
              <a:t>character</a:t>
            </a:r>
            <a:r>
              <a:rPr lang="en-US" dirty="0"/>
              <a:t> pairs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&gt;,</a:t>
            </a:r>
            <a:r>
              <a:rPr lang="en-US" dirty="0"/>
              <a:t> [ ], or { } should be entered exactly as shown: 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e.g</a:t>
            </a:r>
            <a:r>
              <a:rPr lang="en-US" dirty="0"/>
              <a:t>.   (example)</a:t>
            </a:r>
          </a:p>
          <a:p>
            <a:pPr lvl="2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dirty="0"/>
              <a:t>This syntax description means that (example) should be entered as shown.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3714752"/>
            <a:ext cx="9144000" cy="2381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Square brackets, [ ], indicate that the contents of the brackets are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optional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.  </a:t>
            </a:r>
          </a:p>
          <a:p>
            <a:pPr marL="731838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FFF9"/>
              </a:buClr>
              <a:buSzPct val="69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e.g.  (example [1]) 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  Indicates that the 1 found within the brackets is optional.  So the following would both be consistent with the syntax: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(example)  OR  	(example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4000496" y="2714620"/>
            <a:ext cx="2000264" cy="1588"/>
          </a:xfrm>
          <a:prstGeom prst="straightConnector1">
            <a:avLst/>
          </a:prstGeom>
          <a:solidFill>
            <a:srgbClr val="CC99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1785918" y="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CLIPS: Notation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794"/>
            <a:ext cx="9144000" cy="392909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/>
              <a:t>Another notation is the * following a description.  This indicates that the description can be replaced with zero or more occurrences of the value specified.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Spaces</a:t>
            </a:r>
            <a:r>
              <a:rPr lang="en-US" dirty="0"/>
              <a:t> should be placed after each occurrence of a value.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/>
              <a:t>e.g</a:t>
            </a:r>
            <a:r>
              <a:rPr lang="en-US" sz="2400" dirty="0"/>
              <a:t>. &lt;integer&gt; * could be replaced with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/>
              <a:t>1</a:t>
            </a:r>
            <a:endParaRPr lang="en-US" sz="2000" b="1" dirty="0"/>
          </a:p>
          <a:p>
            <a:pPr lvl="2">
              <a:lnSpc>
                <a:spcPct val="90000"/>
              </a:lnSpc>
              <a:buNone/>
            </a:pPr>
            <a:r>
              <a:rPr lang="en-US" sz="2000" b="1" dirty="0"/>
              <a:t>1 2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b="1" dirty="0"/>
              <a:t>1 2 3       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/>
              <a:t>                or </a:t>
            </a:r>
            <a:r>
              <a:rPr lang="en-US" sz="2000" b="1" dirty="0"/>
              <a:t>with any number of integers, or with nothing at  all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857356" y="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CLIPS: Notation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70"/>
            <a:ext cx="9144000" cy="271464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description followed by </a:t>
            </a:r>
            <a:r>
              <a:rPr lang="en-US" dirty="0">
                <a:solidFill>
                  <a:srgbClr val="FF0000"/>
                </a:solidFill>
              </a:rPr>
              <a:t>a +</a:t>
            </a:r>
            <a:r>
              <a:rPr lang="en-US" dirty="0"/>
              <a:t> indicates that one or more of the values specified by the description should be used in placed of the syntax description.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&lt;integer&gt;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is equivalent to: </a:t>
            </a:r>
          </a:p>
          <a:p>
            <a:pPr lvl="2"/>
            <a:r>
              <a:rPr lang="en-US" dirty="0"/>
              <a:t>&lt;integer&gt; &lt;integer&gt; *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3643314"/>
            <a:ext cx="9144000" cy="2901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5000"/>
              <a:buFont typeface="Wingdings" pitchFamily="2" charset="2"/>
              <a:buChar char="o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382588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5000"/>
              <a:buFont typeface="Wingdings" pitchFamily="2" charset="2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A vertical bar,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|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, indicates a choice among one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or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more of the items separated by the bars. </a:t>
            </a:r>
          </a:p>
          <a:p>
            <a:pPr marL="731838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FFF9"/>
              </a:buClr>
              <a:buSzPct val="69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e.g.  all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|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none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|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some   could be replaced with: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all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none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ome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9F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5918" y="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CLIPS: Notation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382000" cy="40005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u="sng" dirty="0"/>
              <a:t>Numeric fields</a:t>
            </a:r>
            <a:r>
              <a:rPr lang="en-US" sz="2400" b="1" dirty="0"/>
              <a:t>: numbers.</a:t>
            </a:r>
            <a:r>
              <a:rPr lang="en-US" sz="24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two </a:t>
            </a:r>
            <a:r>
              <a:rPr lang="en-US" sz="2000" b="1" dirty="0"/>
              <a:t>types: </a:t>
            </a:r>
          </a:p>
          <a:p>
            <a:pPr lvl="1">
              <a:lnSpc>
                <a:spcPct val="80000"/>
              </a:lnSpc>
            </a:pPr>
            <a:endParaRPr lang="en-US" sz="2000" b="1" dirty="0"/>
          </a:p>
          <a:p>
            <a:pPr lvl="2">
              <a:lnSpc>
                <a:spcPct val="80000"/>
              </a:lnSpc>
            </a:pPr>
            <a:r>
              <a:rPr lang="en-US" sz="1800" b="1" u="sng" dirty="0"/>
              <a:t>integers</a:t>
            </a:r>
            <a:r>
              <a:rPr lang="en-US" sz="1800" b="1" dirty="0"/>
              <a:t>: any number consisting of an optional sign followed by only digits is stored as an integer.</a:t>
            </a:r>
          </a:p>
          <a:p>
            <a:pPr lvl="3">
              <a:lnSpc>
                <a:spcPct val="80000"/>
              </a:lnSpc>
            </a:pPr>
            <a:r>
              <a:rPr lang="en-US" sz="1600" b="1" dirty="0"/>
              <a:t>e.g.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1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+3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-1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65 </a:t>
            </a:r>
          </a:p>
          <a:p>
            <a:pPr lvl="4">
              <a:lnSpc>
                <a:spcPct val="80000"/>
              </a:lnSpc>
            </a:pPr>
            <a:endParaRPr lang="en-US" sz="1600" b="1" dirty="0"/>
          </a:p>
          <a:p>
            <a:pPr lvl="2">
              <a:lnSpc>
                <a:spcPct val="80000"/>
              </a:lnSpc>
            </a:pPr>
            <a:r>
              <a:rPr lang="en-US" sz="1800" b="1" u="sng" dirty="0"/>
              <a:t>floats</a:t>
            </a:r>
            <a:r>
              <a:rPr lang="en-US" sz="1800" b="1" dirty="0"/>
              <a:t>:  all other numbers </a:t>
            </a:r>
          </a:p>
          <a:p>
            <a:pPr lvl="3">
              <a:lnSpc>
                <a:spcPct val="80000"/>
              </a:lnSpc>
            </a:pPr>
            <a:r>
              <a:rPr lang="en-US" sz="1600" b="1" dirty="0"/>
              <a:t>e.g. 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1.5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1.0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0.7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9e+1</a:t>
            </a:r>
          </a:p>
          <a:p>
            <a:pPr lvl="4">
              <a:lnSpc>
                <a:spcPct val="80000"/>
              </a:lnSpc>
              <a:buNone/>
            </a:pPr>
            <a:r>
              <a:rPr lang="en-US" sz="1600" b="1" dirty="0"/>
              <a:t>3.5e10</a:t>
            </a:r>
          </a:p>
          <a:p>
            <a:pPr lvl="2">
              <a:lnSpc>
                <a:spcPct val="80000"/>
              </a:lnSpc>
            </a:pPr>
            <a:endParaRPr lang="en-US" sz="1800" b="1" dirty="0"/>
          </a:p>
          <a:p>
            <a:pPr lvl="2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6248" y="2500306"/>
            <a:ext cx="4438652" cy="382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marL="731838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FFF9"/>
              </a:buClr>
              <a:buSzPct val="69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Three parts of numeric fields: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p"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sign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: either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+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or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-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p"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value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:  contains one or more digits with a single optional decimal point contained with the digits. 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p"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exponent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: consists of the letter e or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followed by an optional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+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or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-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9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followed by one or more digits.   </a:t>
            </a: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p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9F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1131888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69000"/>
              <a:buFont typeface="Wingdings" pitchFamily="2" charset="2"/>
              <a:buChar char="p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9F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731838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FFF9"/>
              </a:buClr>
              <a:buSzPct val="69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731838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FFF9"/>
              </a:buClr>
              <a:buSzPct val="69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731838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FFF9"/>
              </a:buClr>
              <a:buSzPct val="69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5918" y="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CLIPS: Notation</a:t>
            </a:r>
            <a:endParaRPr lang="ar-E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914400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CLIPS: Symbols	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/>
              <a:t>symbol</a:t>
            </a:r>
            <a:r>
              <a:rPr lang="en-US" sz="2400" dirty="0"/>
              <a:t>: a field that starts with a printable ASCII character and is followed by zero or more characters.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end of a symbol is reached when a delimiter is encountered. 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Symbols cannot contain delimiters (with the exception of &lt; which may be the first character in a symbol). 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? and $? sequence cannot be placed at the beginning of a symbol since these are used to denote variables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sequence of characters which doesn’t follow the numeric format is treated as a symbol.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CLIPS: Delimiters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 u="sng"/>
              <a:t>delimiter</a:t>
            </a:r>
            <a:r>
              <a:rPr lang="en-US"/>
              <a:t>:  includes any nonprintable ASCII character e.g. spaces, tabs, carriage returns, line feeds, the “ , ( , ) , ; , &amp;, | , ~ , and &lt; characters. 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08"/>
            <a:ext cx="8382000" cy="417353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Space-Station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February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fire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activate_sprinkler_system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notify-fire-department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!?#^*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345B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**note: underscore _  and hyphen -  characters should be used to tie symbols together to make them a single field.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534" y="0"/>
            <a:ext cx="8725466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dirty="0" smtClean="0"/>
              <a:t>Examples of valid symbols: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A166A-9A40-4797-81D3-8DED390A91D3}" type="slidenum">
              <a:rPr lang="en-US"/>
              <a:pPr/>
              <a:t>29</a:t>
            </a:fld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CLIPS Facts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buFont typeface="Wingdings" pitchFamily="2" charset="2"/>
              <a:buChar char="ü"/>
            </a:pPr>
            <a:r>
              <a:rPr lang="en-US" dirty="0"/>
              <a:t>Facts are what CLIPS believes to be true.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simplest form of a fact is a single string.</a:t>
            </a:r>
          </a:p>
          <a:p>
            <a:pPr marL="782638" lvl="1" indent="-33655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snowing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" charset="0"/>
              <a:sym typeface="Courier" charset="0"/>
            </a:endParaRPr>
          </a:p>
          <a:p>
            <a:pPr marL="782638" lvl="1" indent="-33655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(“January 11”)</a:t>
            </a:r>
            <a:endParaRPr lang="en-US" dirty="0">
              <a:latin typeface="Courier" charset="0"/>
              <a:sym typeface="Courier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/>
              <a:t>An ordered fact is a list of one or more strings:</a:t>
            </a:r>
          </a:p>
          <a:p>
            <a:pPr marL="782638" lvl="1" indent="-33655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(snowing “January 11”)</a:t>
            </a:r>
            <a:endParaRPr lang="en-US" dirty="0">
              <a:latin typeface="Courier" charset="0"/>
              <a:sym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4357694"/>
            <a:ext cx="3565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CLIPS&gt; (assert (duck))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6446" y="5357826"/>
            <a:ext cx="1518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its argument.</a:t>
            </a:r>
          </a:p>
        </p:txBody>
      </p:sp>
      <p:cxnSp>
        <p:nvCxnSpPr>
          <p:cNvPr id="12" name="Elbow Connector 11"/>
          <p:cNvCxnSpPr/>
          <p:nvPr/>
        </p:nvCxnSpPr>
        <p:spPr bwMode="auto">
          <a:xfrm>
            <a:off x="3286116" y="4929198"/>
            <a:ext cx="2214578" cy="642942"/>
          </a:xfrm>
          <a:prstGeom prst="bentConnector3">
            <a:avLst>
              <a:gd name="adj1" fmla="val 50000"/>
            </a:avLst>
          </a:prstGeom>
          <a:solidFill>
            <a:srgbClr val="CC99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2786050" y="54292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&lt;Fact-1&gt;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5429264"/>
            <a:ext cx="279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will see the response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93467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Notice that the (assert) command and its (duck) argument are surrounded by parentheses.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4826675"/>
            <a:ext cx="4572000" cy="20313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US" dirty="0" smtClean="0"/>
              <a:t>The terms </a:t>
            </a:r>
            <a:r>
              <a:rPr lang="en-US" i="1" dirty="0" smtClean="0"/>
              <a:t>f-0 and f-1 are the </a:t>
            </a:r>
            <a:r>
              <a:rPr lang="en-US" b="1" i="1" dirty="0" smtClean="0"/>
              <a:t>fact identifier assigned to each fact by CLIPS. Every fact inserted</a:t>
            </a:r>
          </a:p>
          <a:p>
            <a:pPr algn="just"/>
            <a:r>
              <a:rPr lang="en-US" dirty="0" smtClean="0"/>
              <a:t>into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fact-list</a:t>
            </a:r>
            <a:r>
              <a:rPr lang="en-US" dirty="0" smtClean="0"/>
              <a:t> is assigned a unique fact identifier starting with the letter “f ” and followed by an integer called the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fact-index.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86050" y="3857628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Quick Quiz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80" y="928670"/>
            <a:ext cx="6224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Pay your attention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5918" y="2357430"/>
            <a:ext cx="657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Ready for candies?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7EE8-2A31-4206-8685-E7F55E72DE96}" type="slidenum">
              <a:rPr lang="en-US"/>
              <a:pPr/>
              <a:t>30</a:t>
            </a:fld>
            <a:endParaRPr lang="en-US"/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2914640" cy="761984"/>
          </a:xfrm>
          <a:ln/>
        </p:spPr>
        <p:txBody>
          <a:bodyPr rIns="132080"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Valid Facts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buFont typeface="Wingdings" pitchFamily="2" charset="2"/>
              <a:buChar char="ü"/>
            </a:pPr>
            <a:r>
              <a:rPr lang="en-US" dirty="0"/>
              <a:t>Examples of valid ordered facts</a:t>
            </a:r>
          </a:p>
          <a:p>
            <a:pPr marL="782638" lvl="1" indent="-336550">
              <a:buFont typeface="Wingdings" pitchFamily="2" charset="2"/>
              <a:buChar char="ü"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(single-field)</a:t>
            </a:r>
            <a:endParaRPr lang="en-US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>
              <a:buFont typeface="Wingdings" pitchFamily="2" charset="2"/>
              <a:buChar char="ü"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(two fields)</a:t>
            </a:r>
            <a:endParaRPr lang="en-US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>
              <a:buFont typeface="Wingdings" pitchFamily="2" charset="2"/>
              <a:buChar char="ü"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(speed 38 mph)</a:t>
            </a:r>
            <a:endParaRPr lang="en-US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>
              <a:buFont typeface="Wingdings" pitchFamily="2" charset="2"/>
              <a:buChar char="ü"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(cost 78 dollars 23 cents)</a:t>
            </a:r>
            <a:endParaRPr lang="en-US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>
              <a:buFont typeface="Wingdings" pitchFamily="2" charset="2"/>
              <a:buChar char="ü"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(name “John Doe”)</a:t>
            </a:r>
            <a:endParaRPr lang="en-US" dirty="0"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4338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happens if you try to put a second duck into the fact-list?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5918" y="4643446"/>
            <a:ext cx="4572000" cy="64633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CLIPS&gt; (assert (duck))</a:t>
            </a:r>
          </a:p>
          <a:p>
            <a:r>
              <a:rPr lang="en-US" dirty="0" smtClean="0"/>
              <a:t>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282" y="5657671"/>
            <a:ext cx="871543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FALSE message is returned by CLIPS to indicate that it was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possible to perform this command.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1928802"/>
            <a:ext cx="4572000" cy="92333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here is an override command, </a:t>
            </a:r>
            <a:r>
              <a:rPr lang="en-US" b="1" dirty="0" smtClean="0"/>
              <a:t>set-fact-duplication, which </a:t>
            </a:r>
            <a:r>
              <a:rPr lang="en-US" dirty="0" smtClean="0"/>
              <a:t>will allow duplicate fact entry.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FCFB8-53A6-4F9C-88CC-AFACE3CAE9A3}" type="slidenum">
              <a:rPr lang="en-US"/>
              <a:pPr/>
              <a:t>31</a:t>
            </a:fld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Adding Facts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66700" y="1181100"/>
            <a:ext cx="8382000" cy="5054600"/>
          </a:xfrm>
          <a:ln/>
        </p:spPr>
        <p:txBody>
          <a:bodyPr rIns="132080"/>
          <a:lstStyle/>
          <a:p>
            <a:r>
              <a:rPr lang="en-US" sz="2400" dirty="0" smtClean="0"/>
              <a:t>Putting facts into the CLIPS fact base is done by </a:t>
            </a:r>
            <a:r>
              <a:rPr lang="en-US" sz="2400" dirty="0" smtClean="0">
                <a:latin typeface="Arial Italic" charset="0"/>
                <a:cs typeface="Arial Italic" charset="0"/>
                <a:sym typeface="Arial Italic" charset="0"/>
              </a:rPr>
              <a:t>asserting</a:t>
            </a:r>
            <a:r>
              <a:rPr lang="en-US" sz="2400" dirty="0" smtClean="0"/>
              <a:t>.</a:t>
            </a:r>
          </a:p>
          <a:p>
            <a:pPr marL="0" lvl="1" indent="0"/>
            <a:r>
              <a:rPr lang="en-US" sz="2000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(assert(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snowing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</a:t>
            </a:r>
            <a:endParaRPr lang="en-US" sz="2000" dirty="0" smtClean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&lt;Fact-1&gt;    </a:t>
            </a:r>
            <a:r>
              <a:rPr lang="en-US" sz="2000" dirty="0" smtClean="0">
                <a:latin typeface="Arial Italic" charset="0"/>
                <a:cs typeface="Arial Italic" charset="0"/>
                <a:sym typeface="Arial Italic" charset="0"/>
              </a:rPr>
              <a:t>This is the fact index.</a:t>
            </a:r>
            <a:endParaRPr lang="en-US" sz="2000" dirty="0" smtClean="0">
              <a:latin typeface="Arial Italic" charset="0"/>
              <a:sym typeface="Arial Italic" charset="0"/>
            </a:endParaRPr>
          </a:p>
          <a:p>
            <a:pPr marL="0" lvl="1" indent="0"/>
            <a:r>
              <a:rPr lang="en-US" sz="2000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(assert(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snowing Jan11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</a:t>
            </a:r>
            <a:endParaRPr lang="en-US" sz="2000" dirty="0" smtClean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&lt;Fact-2&gt;</a:t>
            </a:r>
            <a:endParaRPr lang="en-US" sz="2000" dirty="0" smtClean="0">
              <a:latin typeface="Courier New" pitchFamily="49" charset="0"/>
              <a:sym typeface="Courier New" pitchFamily="49" charset="0"/>
            </a:endParaRPr>
          </a:p>
          <a:p>
            <a:r>
              <a:rPr lang="en-US" sz="2400" dirty="0" smtClean="0"/>
              <a:t>You </a:t>
            </a:r>
            <a:r>
              <a:rPr lang="en-US" sz="2400" dirty="0"/>
              <a:t>can also ask CLIPS what facts it knows.</a:t>
            </a:r>
          </a:p>
          <a:p>
            <a:pPr marL="0" lvl="1" indent="0"/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</a:t>
            </a:r>
            <a:r>
              <a:rPr lang="en-US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(facts)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f-0     (initial-fact)</a:t>
            </a:r>
            <a:endParaRPr lang="en-US" sz="21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f-1     (</a:t>
            </a:r>
            <a:r>
              <a:rPr lang="en-US" sz="2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snowing</a:t>
            </a:r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</a:t>
            </a:r>
            <a:endParaRPr lang="en-US" sz="21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f-2     (snowing Jan11)</a:t>
            </a:r>
            <a:endParaRPr lang="en-US" sz="21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For a total of 3 facts.</a:t>
            </a:r>
            <a:endParaRPr lang="en-US" sz="21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1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</a:t>
            </a:r>
            <a:endParaRPr lang="en-US" sz="2100" dirty="0">
              <a:latin typeface="Courier New" pitchFamily="49" charset="0"/>
              <a:sym typeface="Courier New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5400000">
            <a:off x="2035951" y="2893215"/>
            <a:ext cx="2500330" cy="1285884"/>
          </a:xfrm>
          <a:prstGeom prst="bentConnector3">
            <a:avLst>
              <a:gd name="adj1" fmla="val 50000"/>
            </a:avLst>
          </a:prstGeom>
          <a:solidFill>
            <a:srgbClr val="CC99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1"/>
          <p:cNvCxnSpPr/>
          <p:nvPr/>
        </p:nvCxnSpPr>
        <p:spPr bwMode="auto">
          <a:xfrm rot="5400000">
            <a:off x="2893207" y="3679033"/>
            <a:ext cx="2286016" cy="785818"/>
          </a:xfrm>
          <a:prstGeom prst="bentConnector3">
            <a:avLst>
              <a:gd name="adj1" fmla="val 50000"/>
            </a:avLst>
          </a:prstGeom>
          <a:solidFill>
            <a:srgbClr val="CC99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BB4D-16CD-4608-A229-6B8235E00C70}" type="slidenum">
              <a:rPr lang="en-US"/>
              <a:pPr/>
              <a:t>32</a:t>
            </a:fld>
            <a:endParaRPr lang="en-US"/>
          </a:p>
        </p:txBody>
      </p:sp>
      <p:sp>
        <p:nvSpPr>
          <p:cNvPr id="15361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457200" y="6359525"/>
            <a:ext cx="9906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01/12/2011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Initial-fact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buFont typeface="Wingdings" pitchFamily="2" charset="2"/>
              <a:buChar char="ü"/>
            </a:pPr>
            <a:r>
              <a:rPr lang="en-US" dirty="0"/>
              <a:t>CLIPS has a special fact,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initial-fact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It is </a:t>
            </a:r>
            <a:r>
              <a:rPr lang="en-US" dirty="0">
                <a:solidFill>
                  <a:srgbClr val="FFFF00"/>
                </a:solidFill>
              </a:rPr>
              <a:t>asserted</a:t>
            </a:r>
            <a:r>
              <a:rPr lang="en-US" dirty="0"/>
              <a:t> by the </a:t>
            </a:r>
            <a:r>
              <a:rPr lang="en-US" dirty="0">
                <a:solidFill>
                  <a:srgbClr val="FFFF00"/>
                </a:solidFill>
              </a:rPr>
              <a:t>system and can be used </a:t>
            </a:r>
            <a:r>
              <a:rPr lang="en-US" dirty="0"/>
              <a:t>to </a:t>
            </a:r>
            <a:r>
              <a:rPr lang="en-US" dirty="0">
                <a:solidFill>
                  <a:srgbClr val="FFFF00"/>
                </a:solidFill>
              </a:rPr>
              <a:t>initiate inference </a:t>
            </a:r>
            <a:r>
              <a:rPr lang="en-US" dirty="0"/>
              <a:t>when no other facts are known.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 rule with no specified LHS will activate when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initial-fact</a:t>
            </a:r>
            <a:r>
              <a:rPr lang="en-US" dirty="0"/>
              <a:t> is true.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852" y="0"/>
            <a:ext cx="628651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KNOWLEDGE REPRESENTATION</a:t>
            </a:r>
          </a:p>
          <a:p>
            <a:pPr algn="ctr"/>
            <a:r>
              <a:rPr lang="en-US" sz="2400" b="1" dirty="0" smtClean="0"/>
              <a:t> </a:t>
            </a:r>
            <a:endParaRPr lang="ar-EG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14282" y="928670"/>
            <a:ext cx="892971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FACTS</a:t>
            </a:r>
            <a:r>
              <a:rPr lang="en-US" sz="2000" dirty="0" smtClean="0"/>
              <a:t>: deffacts constructs, assert a list of facts.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Syntax: (deffacts &lt;deffacts-name&gt; [&lt;comment&gt;]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 &lt;RHS-pattern&gt;*)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Example (deffacts home “This is facts about home”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         (door is open) 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after writing the facts we would like to Execute the program to execute we must use the following command.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(reset)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(run) </a:t>
            </a:r>
            <a:endParaRPr lang="ar-EG" sz="2000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143380"/>
            <a:ext cx="2672061" cy="75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072074"/>
            <a:ext cx="2571768" cy="14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290"/>
            <a:ext cx="7715304" cy="232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2714620"/>
            <a:ext cx="16241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/>
              <a:t>Define Facts</a:t>
            </a:r>
            <a:endParaRPr lang="ar-EG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071810"/>
            <a:ext cx="4286280" cy="355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50D5-A3B5-4A12-BB86-7C0737E5189A}" type="slidenum">
              <a:rPr lang="en-US"/>
              <a:pPr/>
              <a:t>35</a:t>
            </a:fld>
            <a:endParaRPr lang="en-US"/>
          </a:p>
        </p:txBody>
      </p:sp>
      <p:sp>
        <p:nvSpPr>
          <p:cNvPr id="11265" name="Rectangle 1"/>
          <p:cNvSpPr>
            <a:spLocks/>
          </p:cNvSpPr>
          <p:nvPr/>
        </p:nvSpPr>
        <p:spPr bwMode="auto">
          <a:xfrm>
            <a:off x="2500298" y="6357958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Retracting Facts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Facts can be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removed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retract</a:t>
            </a:r>
            <a:r>
              <a:rPr lang="en-US" dirty="0" smtClean="0"/>
              <a:t> </a:t>
            </a:r>
            <a:endParaRPr lang="en-US" dirty="0"/>
          </a:p>
          <a:p>
            <a:pPr marL="782638" lvl="1" indent="-336550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(retract &lt;fact-index&gt;)</a:t>
            </a: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(retract 1)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(facts)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f-0     (initial-fact)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f-2     (snowing Jan11)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For a total of 2 facts.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r>
              <a:rPr lang="en-US" dirty="0"/>
              <a:t>Retract can be used for more than one fact</a:t>
            </a: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(retract 0 2)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(facts)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/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</a:t>
            </a:r>
            <a:endParaRPr lang="en-US" sz="18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1D30C-3BC6-48D4-882A-3F561B965AA0}" type="slidenum">
              <a:rPr lang="en-US"/>
              <a:pPr/>
              <a:t>36</a:t>
            </a:fld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914400"/>
          </a:xfrm>
          <a:ln/>
        </p:spPr>
        <p:txBody>
          <a:bodyPr rIns="132080"/>
          <a:lstStyle/>
          <a:p>
            <a:r>
              <a:rPr lang="en-US"/>
              <a:t>Rules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85720" y="2184400"/>
            <a:ext cx="8382000" cy="4673600"/>
          </a:xfrm>
          <a:ln/>
        </p:spPr>
        <p:txBody>
          <a:bodyPr rIns="132080"/>
          <a:lstStyle/>
          <a:p>
            <a:pPr>
              <a:buFont typeface="Wingdings" pitchFamily="2" charset="2"/>
              <a:buChar char="Ø"/>
            </a:pPr>
            <a:r>
              <a:rPr lang="en-US" dirty="0"/>
              <a:t>Rules in </a:t>
            </a:r>
            <a:r>
              <a:rPr lang="en-US" dirty="0">
                <a:solidFill>
                  <a:srgbClr val="FFFF00"/>
                </a:solidFill>
              </a:rPr>
              <a:t>CLIPS are forward chaining production </a:t>
            </a:r>
            <a:r>
              <a:rPr lang="en-US" dirty="0"/>
              <a:t>rules.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LHS</a:t>
            </a:r>
            <a:r>
              <a:rPr lang="en-US" dirty="0"/>
              <a:t> = Left Hand Side = IF =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triggers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RHS</a:t>
            </a:r>
            <a:r>
              <a:rPr lang="en-US" dirty="0"/>
              <a:t> = Right Hand side = THEN =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 a rule has a set of </a:t>
            </a:r>
            <a:r>
              <a:rPr lang="en-US" dirty="0">
                <a:solidFill>
                  <a:srgbClr val="FFFF00"/>
                </a:solidFill>
              </a:rPr>
              <a:t>triggers</a:t>
            </a:r>
            <a:r>
              <a:rPr lang="en-US" dirty="0"/>
              <a:t>; when they are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 that </a:t>
            </a:r>
            <a:r>
              <a:rPr lang="en-US" dirty="0">
                <a:solidFill>
                  <a:srgbClr val="FFFF00"/>
                </a:solidFill>
              </a:rPr>
              <a:t>rule</a:t>
            </a:r>
            <a:r>
              <a:rPr lang="en-US" dirty="0"/>
              <a:t> is activated. 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 a </a:t>
            </a:r>
            <a:r>
              <a:rPr lang="en-US" dirty="0">
                <a:solidFill>
                  <a:srgbClr val="FFFF00"/>
                </a:solidFill>
              </a:rPr>
              <a:t>rule</a:t>
            </a:r>
            <a:r>
              <a:rPr lang="en-US" dirty="0"/>
              <a:t> is </a:t>
            </a:r>
            <a:r>
              <a:rPr lang="en-US" dirty="0">
                <a:solidFill>
                  <a:srgbClr val="FFFF00"/>
                </a:solidFill>
              </a:rPr>
              <a:t>fired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actions</a:t>
            </a:r>
            <a:r>
              <a:rPr lang="en-US" dirty="0"/>
              <a:t> take place.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Conflict resolution </a:t>
            </a:r>
            <a:r>
              <a:rPr lang="en-US" dirty="0"/>
              <a:t>determines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which of the activated rules actually fires.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One of the primary method to represents knowledge in CLIPS is a rule, A rule is a collection of condition and action to be taken if the condition met.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9C201-CE93-4A69-A1B4-B3BA374C992C}" type="slidenum">
              <a:rPr lang="en-US"/>
              <a:pPr/>
              <a:t>37</a:t>
            </a:fld>
            <a:endParaRPr lang="en-US"/>
          </a:p>
        </p:txBody>
      </p:sp>
      <p:sp>
        <p:nvSpPr>
          <p:cNvPr id="13313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914400"/>
          </a:xfrm>
          <a:ln/>
        </p:spPr>
        <p:txBody>
          <a:bodyPr rIns="132080"/>
          <a:lstStyle/>
          <a:p>
            <a:r>
              <a:rPr lang="en-US" dirty="0"/>
              <a:t>Rules Format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715436" cy="3490922"/>
          </a:xfrm>
          <a:ln/>
        </p:spPr>
        <p:txBody>
          <a:bodyPr rIns="132080"/>
          <a:lstStyle/>
          <a:p>
            <a:r>
              <a:rPr lang="en-US" dirty="0"/>
              <a:t>LHS =&gt; RHS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defrule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&lt;rule-name&gt; [&lt;comment&gt;]</a:t>
            </a:r>
            <a:r>
              <a:rPr lang="en-US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sym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[&lt;declaration&gt;]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; </a:t>
            </a:r>
            <a:r>
              <a:rPr lang="en-US" sz="2400" dirty="0" smtClean="0"/>
              <a:t>Rule Properties </a:t>
            </a:r>
            <a:endParaRPr lang="en-US" sz="2400" dirty="0"/>
          </a:p>
          <a:p>
            <a:pPr marL="782638" lvl="1" indent="-336550">
              <a:buNone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&lt;patterns&gt;*</a:t>
            </a: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  <a:r>
              <a:rPr lang="en-US" sz="2100" dirty="0"/>
              <a:t>LHS, premises, patterns, 				</a:t>
            </a:r>
            <a:r>
              <a:rPr lang="en-US" sz="2100" dirty="0" smtClean="0"/>
              <a:t>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  <a:r>
              <a:rPr lang="en-US" sz="2100" dirty="0"/>
              <a:t>conditions, antecedent     </a:t>
            </a:r>
          </a:p>
          <a:p>
            <a:pPr marL="782638" lvl="1" indent="-3365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=&gt;</a:t>
            </a:r>
            <a:endParaRPr lang="en-US" dirty="0">
              <a:latin typeface="Courier New" pitchFamily="49" charset="0"/>
              <a:sym typeface="Courier New" pitchFamily="49" charset="0"/>
            </a:endParaRPr>
          </a:p>
          <a:p>
            <a:pPr marL="782638" lvl="1" indent="-336550">
              <a:buNone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&lt;actions&gt;*)  ;</a:t>
            </a:r>
            <a:r>
              <a:rPr lang="en-US" sz="2100" dirty="0"/>
              <a:t>RHS, actions, consequent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28794" y="4286256"/>
            <a:ext cx="4431021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Rule properties could have any name</a:t>
            </a:r>
            <a:endParaRPr lang="ar-EG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1BF8F-8134-43A4-A5A1-401F7EEBFCE6}" type="slidenum">
              <a:rPr lang="en-US"/>
              <a:pPr/>
              <a:t>38</a:t>
            </a:fld>
            <a:endParaRPr lang="en-US"/>
          </a:p>
        </p:txBody>
      </p:sp>
      <p:sp>
        <p:nvSpPr>
          <p:cNvPr id="14337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457200" y="6359525"/>
            <a:ext cx="9906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01/12/2011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Rules Example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4673600"/>
          </a:xfrm>
          <a:ln/>
        </p:spPr>
        <p:txBody>
          <a:bodyPr rIns="132080"/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defrule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snowing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(snowing hard)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=&gt;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(assert(cancel class)))</a:t>
            </a:r>
            <a:r>
              <a:rPr lang="en-US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sym typeface="Courier New" pitchFamily="49" charset="0"/>
              </a:rPr>
            </a:br>
            <a:endParaRPr lang="en-US" dirty="0">
              <a:latin typeface="Courier New" pitchFamily="49" charset="0"/>
              <a:sym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Rules can have more than one pattern/premise: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defrule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travel-bad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(SEPTA no)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(traffic horrible)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=&gt;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sym typeface="Courier New" pitchFamily="49" charset="0"/>
              </a:rPr>
            </a:br>
            <a:r>
              <a:rPr lang="en-US" sz="20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(assert(cancel class)))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357166"/>
            <a:ext cx="880865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5016"/>
            <a:ext cx="1714512" cy="49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685077"/>
            <a:ext cx="1571636" cy="86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 bwMode="auto">
          <a:xfrm>
            <a:off x="2143108" y="5929330"/>
            <a:ext cx="2357454" cy="357190"/>
          </a:xfrm>
          <a:prstGeom prst="rightArrow">
            <a:avLst/>
          </a:prstGeom>
          <a:solidFill>
            <a:srgbClr val="CC99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ea typeface="ヒラギノ角ゴ ProN W3" charset="0"/>
              <a:cs typeface="ヒラギノ角ゴ ProN W3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………………</a:t>
            </a:r>
            <a:r>
              <a:rPr lang="en-US" sz="2000" b="1" dirty="0" smtClean="0">
                <a:latin typeface="Times New Roman" pitchFamily="18" charset="0"/>
              </a:rPr>
              <a:t>is the implicit knowledge and skills of the expert that must be extracted and made explicit so that it can be encoded in an expert system</a:t>
            </a:r>
            <a:r>
              <a:rPr lang="en-US" sz="2400" dirty="0" smtClean="0"/>
              <a:t>. </a:t>
            </a:r>
            <a:endParaRPr lang="ar-EG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1253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Expertise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</a:rPr>
              <a:t>-------------------------- automatic way for the user to enter knowledge in the system bypassing the explicit coding by knowledge engineer.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Knowledge acquisition facility </a:t>
            </a:r>
            <a:endParaRPr lang="ar-E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6670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-------------------</a:t>
            </a:r>
            <a:r>
              <a:rPr lang="en-US" sz="2000" b="1" dirty="0" smtClean="0"/>
              <a:t>has the capability to explain how the decision was made</a:t>
            </a:r>
            <a:r>
              <a:rPr lang="en-US" sz="2000" dirty="0" smtClean="0"/>
              <a:t>. </a:t>
            </a:r>
            <a:endParaRPr lang="ar-EG" sz="2000" dirty="0"/>
          </a:p>
        </p:txBody>
      </p:sp>
      <p:sp>
        <p:nvSpPr>
          <p:cNvPr id="9" name="Rectangle 8"/>
          <p:cNvSpPr/>
          <p:nvPr/>
        </p:nvSpPr>
        <p:spPr>
          <a:xfrm>
            <a:off x="304800" y="243840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system 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52800"/>
            <a:ext cx="87630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------------------------</a:t>
            </a:r>
            <a:r>
              <a:rPr lang="en-US" sz="2000" b="1" kern="0" dirty="0" smtClean="0"/>
              <a:t>a piece of software which contains “The user interface” , A format for declarative knowledge in the knowledge base and An inference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3200400"/>
            <a:ext cx="756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Shell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105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/>
            <a:r>
              <a:rPr lang="en-US" dirty="0" smtClean="0"/>
              <a:t>-----------------</a:t>
            </a:r>
            <a:r>
              <a:rPr lang="en-US" b="1" dirty="0" smtClean="0"/>
              <a:t>The area of knowledge addressed by the expert system</a:t>
            </a:r>
            <a:endParaRPr lang="ar-EG" b="1" dirty="0"/>
          </a:p>
        </p:txBody>
      </p:sp>
      <p:sp>
        <p:nvSpPr>
          <p:cNvPr id="13" name="Rectangle 12"/>
          <p:cNvSpPr/>
          <p:nvPr/>
        </p:nvSpPr>
        <p:spPr>
          <a:xfrm>
            <a:off x="228600" y="4876800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7150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b="1" dirty="0" smtClean="0"/>
              <a:t>-----------------------------------Provides a convenient and efficient means of capturing and storing all components of the knowledge 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486400"/>
            <a:ext cx="3594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Knowledge acquisition facility </a:t>
            </a:r>
            <a:endParaRPr lang="ar-EG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1" grpId="0"/>
      <p:bldP spid="13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 : Represents the below facts in Knowledge base and find out how miss the rage of the salary according to employee major.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072230" cy="365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4786322"/>
            <a:ext cx="4857784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Who has more or less than regular salary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20" y="5286388"/>
            <a:ext cx="4857784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output should be look like this </a:t>
            </a:r>
            <a:endParaRPr lang="ar-EG" b="1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5214950"/>
            <a:ext cx="2243789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5643570" cy="177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443951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295235"/>
            <a:ext cx="5357850" cy="356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14686"/>
            <a:ext cx="5365511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4419" y="3214686"/>
            <a:ext cx="4119581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14314"/>
            <a:ext cx="8929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-------------------command is used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to assert the facts </a:t>
            </a:r>
            <a:r>
              <a:rPr lang="en-US" sz="2000" dirty="0" smtClean="0">
                <a:latin typeface="Times New Roman" pitchFamily="18" charset="0"/>
              </a:rPr>
              <a:t>in 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deffacts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 statement</a:t>
            </a:r>
            <a:r>
              <a:rPr lang="en-US" sz="2000" dirty="0" smtClean="0">
                <a:latin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The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reset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10001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------------------------is the end product of a chain of reasoning, called inference when done according to formal rules. </a:t>
            </a:r>
            <a:endParaRPr lang="ar-EG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571504"/>
            <a:ext cx="168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conclusion 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0" y="20002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A basic CLIPS program has three primary components ____________,_____________</a:t>
            </a:r>
          </a:p>
          <a:p>
            <a:r>
              <a:rPr lang="en-US" dirty="0" smtClean="0"/>
              <a:t>____________________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58" y="2286016"/>
            <a:ext cx="178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2638" lvl="1" indent="-33655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1785950"/>
            <a:ext cx="7489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lvl="1"/>
            <a:r>
              <a:rPr lang="en-US" dirty="0" smtClean="0"/>
              <a:t>Facts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3768" y="1785950"/>
            <a:ext cx="1225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2638" lvl="1" indent="-336550" algn="r"/>
            <a:r>
              <a:rPr lang="en-US" dirty="0" smtClean="0"/>
              <a:t>Rules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0718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800" dirty="0" smtClean="0">
                <a:latin typeface="Times New Roman" pitchFamily="18" charset="0"/>
              </a:rPr>
              <a:t>The header of the rule consists of three parts:---------------------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15074" y="2786082"/>
            <a:ext cx="2390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/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Keyword </a:t>
            </a:r>
            <a:r>
              <a:rPr lang="en-US" sz="20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defrule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643338"/>
            <a:ext cx="1976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C9900">
                    <a:lumMod val="60000"/>
                    <a:lumOff val="40000"/>
                  </a:srgbClr>
                </a:solidFill>
                <a:latin typeface="Times New Roman" pitchFamily="18" charset="0"/>
              </a:rPr>
              <a:t>Name of the rule </a:t>
            </a:r>
            <a:endParaRPr lang="ar-EG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4000528"/>
            <a:ext cx="53270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-------------------------------and ------------------------------</a:t>
            </a:r>
            <a:endParaRPr lang="ar-EG" dirty="0"/>
          </a:p>
        </p:txBody>
      </p:sp>
      <p:sp>
        <p:nvSpPr>
          <p:cNvPr id="20" name="Rectangle 19"/>
          <p:cNvSpPr/>
          <p:nvPr/>
        </p:nvSpPr>
        <p:spPr>
          <a:xfrm>
            <a:off x="2786050" y="3643338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Optional comment string </a:t>
            </a: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14290"/>
            <a:ext cx="8858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The following table has the relation between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 father and his son </a:t>
            </a:r>
            <a:r>
              <a:rPr lang="en-US" sz="2000" dirty="0" smtClean="0"/>
              <a:t>lets call this table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000" dirty="0" smtClean="0"/>
              <a:t>, and the table </a:t>
            </a:r>
            <a:r>
              <a:rPr lang="en-US" sz="2000" dirty="0" smtClean="0">
                <a:solidFill>
                  <a:srgbClr val="FF0000"/>
                </a:solidFill>
              </a:rPr>
              <a:t>next table F </a:t>
            </a:r>
            <a:r>
              <a:rPr lang="en-US" sz="2000" dirty="0" smtClean="0"/>
              <a:t>has relation between </a:t>
            </a:r>
            <a:r>
              <a:rPr lang="en-US" sz="2000" dirty="0" smtClean="0">
                <a:solidFill>
                  <a:srgbClr val="FF0000"/>
                </a:solidFill>
              </a:rPr>
              <a:t>Mother and her son</a:t>
            </a:r>
            <a:r>
              <a:rPr lang="en-US" sz="2000" dirty="0" smtClean="0"/>
              <a:t>. If we supposed that sons in both table are same could you figure out whom married whom. ?</a:t>
            </a:r>
            <a:endParaRPr lang="ar-EG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574691" cy="413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1- Represents the facts in table.</a:t>
            </a:r>
          </a:p>
          <a:p>
            <a:r>
              <a:rPr lang="en-US" sz="2400" dirty="0" smtClean="0"/>
              <a:t> 2- show the facts using (facts) command. </a:t>
            </a:r>
          </a:p>
          <a:p>
            <a:r>
              <a:rPr lang="en-US" sz="2400" dirty="0" smtClean="0"/>
              <a:t>3- add Assert to add facts.</a:t>
            </a:r>
            <a:endParaRPr lang="ar-EG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40174" cy="266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8137019" cy="204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443489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286256"/>
            <a:ext cx="8929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reset</a:t>
            </a:r>
            <a:r>
              <a:rPr lang="en-US" sz="2000" dirty="0" smtClean="0">
                <a:latin typeface="Times New Roman" pitchFamily="18" charset="0"/>
              </a:rPr>
              <a:t> command is used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to assert the facts </a:t>
            </a:r>
            <a:r>
              <a:rPr lang="en-US" sz="2000" dirty="0" smtClean="0">
                <a:latin typeface="Times New Roman" pitchFamily="18" charset="0"/>
              </a:rPr>
              <a:t>in 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deffacts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 statement</a:t>
            </a:r>
            <a:r>
              <a:rPr lang="en-US" sz="2000" dirty="0" smtClean="0">
                <a:latin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6" name="Elbow Connector 5"/>
          <p:cNvCxnSpPr/>
          <p:nvPr/>
        </p:nvCxnSpPr>
        <p:spPr bwMode="auto">
          <a:xfrm rot="5400000">
            <a:off x="250001" y="1035827"/>
            <a:ext cx="4071966" cy="2714644"/>
          </a:xfrm>
          <a:prstGeom prst="bentConnector3">
            <a:avLst>
              <a:gd name="adj1" fmla="val 1466"/>
            </a:avLst>
          </a:prstGeom>
          <a:solidFill>
            <a:srgbClr val="CC99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857620" cy="642918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</a:rPr>
              <a:t>Modifying Facts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14356"/>
            <a:ext cx="8786842" cy="928694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Slot values of </a:t>
            </a:r>
            <a:r>
              <a:rPr lang="en-US" sz="2400" dirty="0" err="1">
                <a:latin typeface="Times New Roman" pitchFamily="18" charset="0"/>
              </a:rPr>
              <a:t>deftemplate</a:t>
            </a:r>
            <a:r>
              <a:rPr lang="en-US" sz="2400" dirty="0">
                <a:latin typeface="Times New Roman" pitchFamily="18" charset="0"/>
              </a:rPr>
              <a:t> facts can be modified using the </a:t>
            </a:r>
            <a:r>
              <a:rPr lang="en-US" sz="2400" i="1" dirty="0">
                <a:latin typeface="Times New Roman" pitchFamily="18" charset="0"/>
              </a:rPr>
              <a:t>modify</a:t>
            </a:r>
            <a:r>
              <a:rPr lang="en-US" sz="2400" dirty="0">
                <a:latin typeface="Times New Roman" pitchFamily="18" charset="0"/>
              </a:rPr>
              <a:t> command: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0" y="642918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EG"/>
          </a:p>
        </p:txBody>
      </p:sp>
      <p:graphicFrame>
        <p:nvGraphicFramePr>
          <p:cNvPr id="993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285852" y="1500174"/>
          <a:ext cx="6286544" cy="337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4382112" imgH="3247619" progId="PBrush">
                  <p:embed/>
                </p:oleObj>
              </mc:Choice>
              <mc:Fallback>
                <p:oleObj name="Bitmap Image" r:id="rId4" imgW="4382112" imgH="32476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00174"/>
                        <a:ext cx="6286544" cy="3373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485776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new fact index</a:t>
            </a:r>
            <a:r>
              <a:rPr lang="en-US" sz="2800" dirty="0" smtClean="0">
                <a:latin typeface="Times New Roman" pitchFamily="18" charset="0"/>
              </a:rPr>
              <a:t> is generated because when a fact is modified:</a:t>
            </a:r>
          </a:p>
          <a:p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     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The original fact is retracted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The modified fact is asserted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42852"/>
            <a:ext cx="9010650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282" y="214290"/>
            <a:ext cx="9215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retract multiple facts, just list the fact-id numbers in the (retract) command. You can just use (retract *) to retract all the facts, where the “*” indicates all . 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333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Watch that Fact </a:t>
            </a:r>
            <a:endParaRPr lang="ar-EG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5736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 Help you debug programs. One command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you to continuously watch facts being asserted and retracted</a:t>
            </a:r>
            <a:r>
              <a:rPr lang="en-US" sz="2400" dirty="0" smtClean="0"/>
              <a:t>. This is more convenient than having to type in a (facts) command over and over again and trying to </a:t>
            </a:r>
            <a:r>
              <a:rPr lang="en-US" sz="2400" dirty="0" err="1" smtClean="0"/>
              <a:t>ﬁgureout</a:t>
            </a:r>
            <a:r>
              <a:rPr lang="en-US" sz="2400" dirty="0" smtClean="0"/>
              <a:t> what’s changed in the fact-list</a:t>
            </a:r>
            <a:endParaRPr lang="ar-EG" sz="2400" dirty="0"/>
          </a:p>
        </p:txBody>
      </p:sp>
      <p:sp>
        <p:nvSpPr>
          <p:cNvPr id="10" name="Rectangle 9"/>
          <p:cNvSpPr/>
          <p:nvPr/>
        </p:nvSpPr>
        <p:spPr>
          <a:xfrm>
            <a:off x="2000232" y="4286256"/>
            <a:ext cx="4857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CLIPS&gt; (clear)  CLIPS&gt; (watch facts)  CLIPS&gt; (assert (animal-is duck))  ==&gt; f-1     (animal-is duck)  &lt;Fact-1&gt;  CLIPS&gt;</a:t>
            </a:r>
            <a:endParaRPr lang="ar-EG" sz="2000" dirty="0"/>
          </a:p>
        </p:txBody>
      </p:sp>
      <p:sp>
        <p:nvSpPr>
          <p:cNvPr id="11" name="Rectangle 10"/>
          <p:cNvSpPr/>
          <p:nvPr/>
        </p:nvSpPr>
        <p:spPr>
          <a:xfrm>
            <a:off x="0" y="565767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right double arrow symbol, ==&gt;, means that a fact is entering memory while the left double arrow indicates a fact is leaving memory, as shown following. </a:t>
            </a:r>
            <a:endParaRPr lang="ar-E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0"/>
            <a:ext cx="578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CLIPS&gt; (reset) </a:t>
            </a:r>
          </a:p>
          <a:p>
            <a:r>
              <a:rPr lang="en-US" dirty="0" smtClean="0"/>
              <a:t> &lt;== f-0     (initial-fact)  </a:t>
            </a:r>
          </a:p>
          <a:p>
            <a:r>
              <a:rPr lang="en-US" dirty="0" smtClean="0"/>
              <a:t>&lt;== f-1     (animal-is duck) </a:t>
            </a:r>
          </a:p>
          <a:p>
            <a:r>
              <a:rPr lang="en-US" dirty="0" smtClean="0"/>
              <a:t> ==&gt; f-0     (initial-fact)  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4282" y="1714488"/>
            <a:ext cx="628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CLIPS&gt; (assert (animal-is duck)) </a:t>
            </a:r>
          </a:p>
          <a:p>
            <a:r>
              <a:rPr lang="en-US" dirty="0" smtClean="0"/>
              <a:t> ==&gt; f-1     (animal-is duck)  </a:t>
            </a:r>
          </a:p>
          <a:p>
            <a:r>
              <a:rPr lang="en-US" dirty="0" smtClean="0"/>
              <a:t>&lt;Fact-1&gt;  </a:t>
            </a:r>
          </a:p>
          <a:p>
            <a:r>
              <a:rPr lang="en-US" dirty="0" smtClean="0"/>
              <a:t>CLIPS&gt; (retract 1) </a:t>
            </a:r>
          </a:p>
          <a:p>
            <a:r>
              <a:rPr lang="en-US" dirty="0" smtClean="0"/>
              <a:t>  &lt;== f-1     (animal-is duck)  </a:t>
            </a:r>
          </a:p>
          <a:p>
            <a:r>
              <a:rPr lang="en-US" dirty="0" smtClean="0"/>
              <a:t>CLIPS&gt; (facts) </a:t>
            </a:r>
          </a:p>
          <a:p>
            <a:r>
              <a:rPr lang="en-US" dirty="0" smtClean="0"/>
              <a:t> f-0     (initial-fact)  </a:t>
            </a:r>
          </a:p>
          <a:p>
            <a:r>
              <a:rPr lang="en-US" dirty="0" smtClean="0"/>
              <a:t>For a total of 1 fact.</a:t>
            </a:r>
          </a:p>
          <a:p>
            <a:r>
              <a:rPr lang="en-US" dirty="0" smtClean="0"/>
              <a:t>  CLIPS&gt;</a:t>
            </a:r>
            <a:endParaRPr lang="ar-EG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4480" y="928670"/>
            <a:ext cx="6224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Pay your attention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4678" y="2571744"/>
            <a:ext cx="26372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Shell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6643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CLIPS&gt; (assert (animal-is walrus))</a:t>
            </a:r>
          </a:p>
          <a:p>
            <a:r>
              <a:rPr lang="en-US" dirty="0" smtClean="0"/>
              <a:t>  &lt;Fact-1&gt; </a:t>
            </a:r>
          </a:p>
          <a:p>
            <a:r>
              <a:rPr lang="en-US" dirty="0" smtClean="0"/>
              <a:t> CLIPS&gt; (assert ( animal-is walrus ))  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  CLIPS&gt; (assert (  animal-is  walrus  )) </a:t>
            </a:r>
          </a:p>
          <a:p>
            <a:r>
              <a:rPr lang="en-US" dirty="0" smtClean="0"/>
              <a:t> FALSE</a:t>
            </a:r>
          </a:p>
          <a:p>
            <a:r>
              <a:rPr lang="en-US" dirty="0" smtClean="0"/>
              <a:t>  CLIPS&gt; (facts)  </a:t>
            </a:r>
          </a:p>
          <a:p>
            <a:r>
              <a:rPr lang="en-US" dirty="0" smtClean="0"/>
              <a:t>f-0     (initial-fact) </a:t>
            </a:r>
          </a:p>
          <a:p>
            <a:r>
              <a:rPr lang="en-US" dirty="0" smtClean="0"/>
              <a:t> f-1     (animal-is walrus)  </a:t>
            </a:r>
          </a:p>
          <a:p>
            <a:r>
              <a:rPr lang="en-US" dirty="0" smtClean="0"/>
              <a:t>For a total of 2 facts.  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714480" y="3214686"/>
            <a:ext cx="742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spaces are used to separate multiple </a:t>
            </a:r>
            <a:r>
              <a:rPr lang="en-US" dirty="0" err="1" smtClean="0"/>
              <a:t>ﬁelds</a:t>
            </a:r>
            <a:r>
              <a:rPr lang="en-US" dirty="0" smtClean="0"/>
              <a:t>, it follows that spaces cannot simply be included in facts.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407194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CLIPS&gt; (clear) </a:t>
            </a:r>
          </a:p>
          <a:p>
            <a:r>
              <a:rPr lang="en-US" dirty="0" smtClean="0"/>
              <a:t> CLIPS&gt; (assert (animal-is "duck")) </a:t>
            </a:r>
          </a:p>
          <a:p>
            <a:r>
              <a:rPr lang="en-US" dirty="0" smtClean="0"/>
              <a:t> &lt;Fact-1&gt; </a:t>
            </a:r>
          </a:p>
          <a:p>
            <a:r>
              <a:rPr lang="en-US" dirty="0" smtClean="0"/>
              <a:t> CLIPS&gt; (assert (animal-is "duck "))  </a:t>
            </a:r>
          </a:p>
          <a:p>
            <a:r>
              <a:rPr lang="en-US" dirty="0" smtClean="0"/>
              <a:t>&lt;Fact-2&gt; </a:t>
            </a:r>
          </a:p>
          <a:p>
            <a:r>
              <a:rPr lang="en-US" dirty="0" smtClean="0"/>
              <a:t>CLIPS&gt; (assert (animal-is " duck")) </a:t>
            </a:r>
          </a:p>
          <a:p>
            <a:r>
              <a:rPr lang="en-US" dirty="0" smtClean="0"/>
              <a:t> &lt;Fact-3&gt; </a:t>
            </a:r>
          </a:p>
          <a:p>
            <a:r>
              <a:rPr lang="en-US" dirty="0" smtClean="0"/>
              <a:t> CLIPS&gt; (assert (animal-is " duck ")) </a:t>
            </a:r>
          </a:p>
          <a:p>
            <a:r>
              <a:rPr lang="en-US" dirty="0" smtClean="0"/>
              <a:t> &lt;Fact-4&gt;  </a:t>
            </a:r>
            <a:endParaRPr lang="ar-EG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857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f-0     (initial-fact)  f-1     (animal-is "duck")  f-2     (animal-is "duck ")  f-3     (animal-is " duck")  f-4     (animal-is " duck ")  For a total of 5 facts.  CLIPS&gt; 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0" y="185736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if you want to include the double quotes in a </a:t>
            </a:r>
            <a:r>
              <a:rPr lang="en-US" dirty="0" err="1" smtClean="0"/>
              <a:t>ﬁeld</a:t>
            </a:r>
            <a:r>
              <a:rPr lang="en-US" dirty="0" smtClean="0"/>
              <a:t>? The correct way to put double quotes in a fact is with the backslash, “\”, as the following example shows. </a:t>
            </a:r>
          </a:p>
          <a:p>
            <a:r>
              <a:rPr lang="en-US" dirty="0" smtClean="0"/>
              <a:t>CLIPS&gt; (clear)  CLIPS&gt; (assert (single-quote "duck"))  &lt;Fact-1&gt;  CLIPS&gt; (assert (double-quote "\"duck\""))  &lt;Fact-2&gt;  CLIPS&gt; (facts)  f-0     (initial-fact)  f-1     (single-quote "duck")  f-2     (double-quote ""duck"")  For a total of 3 facts.  CLIPS&gt;</a:t>
            </a:r>
            <a:endParaRPr lang="ar-EG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2860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It is good rule-based programming style to use the first fields of a fact to describe the relationship of the following fields . When used this way, the first fields is called a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</a:t>
            </a:r>
            <a:r>
              <a:rPr lang="en-US" sz="2400" dirty="0" smtClean="0"/>
              <a:t>. The remaining fields of the fact are used for </a:t>
            </a:r>
            <a:r>
              <a:rPr lang="en-US" sz="2400" dirty="0" err="1" smtClean="0"/>
              <a:t>speciﬁc</a:t>
            </a:r>
            <a:r>
              <a:rPr lang="en-US" sz="2400" dirty="0" smtClean="0"/>
              <a:t> values. </a:t>
            </a:r>
            <a:endParaRPr lang="ar-EG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285992"/>
            <a:ext cx="8286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An example is (grocery-list ice-cream cookies candy </a:t>
            </a:r>
            <a:r>
              <a:rPr lang="en-US" sz="2000" dirty="0" err="1" smtClean="0"/>
              <a:t>fudgesauce</a:t>
            </a:r>
            <a:r>
              <a:rPr lang="en-US" sz="2000" dirty="0" smtClean="0"/>
              <a:t>).</a:t>
            </a:r>
            <a:endParaRPr lang="ar-EG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29289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(animal-is duck) </a:t>
            </a:r>
          </a:p>
          <a:p>
            <a:r>
              <a:rPr lang="en-US" dirty="0" smtClean="0"/>
              <a:t> (animal-is horse)  </a:t>
            </a:r>
          </a:p>
          <a:p>
            <a:r>
              <a:rPr lang="en-US" dirty="0" smtClean="0"/>
              <a:t>(animal-is cow) 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0" y="4143380"/>
            <a:ext cx="8786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explicit relations, animal-is and animals, make more sense to a person than the implicit meaning of (duck), (horse), and (cow). 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3139556" y="324433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(animals duck horse cow) </a:t>
            </a:r>
            <a:endParaRPr lang="ar-EG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584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Stop And Go </a:t>
            </a:r>
          </a:p>
          <a:p>
            <a:r>
              <a:rPr lang="en-US" dirty="0" smtClean="0"/>
              <a:t>Suppose you wanted to write an expert system to determine how a mobile robot should respond to a </a:t>
            </a:r>
            <a:r>
              <a:rPr lang="en-US" dirty="0" err="1" smtClean="0"/>
              <a:t>trafﬁc</a:t>
            </a:r>
            <a:r>
              <a:rPr lang="en-US" dirty="0" smtClean="0"/>
              <a:t> light. It is best to write this type of problem using multiple rules. For example, the rules for the red and green light situations can be written as follows. (</a:t>
            </a:r>
            <a:r>
              <a:rPr lang="en-US" dirty="0" err="1" smtClean="0"/>
              <a:t>defrule</a:t>
            </a:r>
            <a:r>
              <a:rPr lang="en-US" dirty="0" smtClean="0"/>
              <a:t> red-light </a:t>
            </a:r>
          </a:p>
          <a:p>
            <a:r>
              <a:rPr lang="en-US" dirty="0" smtClean="0"/>
              <a:t>(light red)  </a:t>
            </a:r>
          </a:p>
          <a:p>
            <a:r>
              <a:rPr lang="en-US" dirty="0" smtClean="0"/>
              <a:t>=&gt;  </a:t>
            </a:r>
          </a:p>
          <a:p>
            <a:r>
              <a:rPr lang="en-US" dirty="0" smtClean="0"/>
              <a:t>  (printout t "Stop" </a:t>
            </a:r>
            <a:r>
              <a:rPr lang="en-US" dirty="0" err="1" smtClean="0"/>
              <a:t>crlf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defrule</a:t>
            </a:r>
            <a:r>
              <a:rPr lang="en-US" dirty="0" smtClean="0"/>
              <a:t> green-light   </a:t>
            </a:r>
          </a:p>
          <a:p>
            <a:r>
              <a:rPr lang="en-US" dirty="0" smtClean="0"/>
              <a:t> (light green)  </a:t>
            </a:r>
          </a:p>
          <a:p>
            <a:r>
              <a:rPr lang="en-US" dirty="0" smtClean="0"/>
              <a:t>=&gt;   </a:t>
            </a:r>
          </a:p>
          <a:p>
            <a:r>
              <a:rPr lang="en-US" dirty="0" smtClean="0"/>
              <a:t> (printout t "Go" </a:t>
            </a:r>
            <a:r>
              <a:rPr lang="en-US" dirty="0" err="1" smtClean="0"/>
              <a:t>crlf</a:t>
            </a:r>
            <a:r>
              <a:rPr lang="en-US" dirty="0" smtClean="0"/>
              <a:t>)) </a:t>
            </a:r>
          </a:p>
          <a:p>
            <a:endParaRPr lang="en-US" dirty="0" smtClean="0"/>
          </a:p>
          <a:p>
            <a:r>
              <a:rPr lang="en-US" dirty="0" smtClean="0"/>
              <a:t>After the rules have been entered into CLIPS,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assert a fact (light red) </a:t>
            </a:r>
            <a:r>
              <a:rPr lang="en-US" dirty="0" smtClean="0"/>
              <a:t>and run. You’ll see “Stop” printed. Now assert a (light green) fact and run. You should see “Go” printed. </a:t>
            </a:r>
            <a:endParaRPr lang="ar-EG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13EB1-A76D-4E46-9F4D-76B6E4140476}" type="slidenum">
              <a:rPr lang="en-US"/>
              <a:pPr/>
              <a:t>54</a:t>
            </a:fld>
            <a:endParaRPr lang="en-US"/>
          </a:p>
        </p:txBody>
      </p:sp>
      <p:sp>
        <p:nvSpPr>
          <p:cNvPr id="16385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The Agenda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buFont typeface="Wingdings" pitchFamily="2" charset="2"/>
              <a:buChar char="Ø"/>
            </a:pPr>
            <a:r>
              <a:rPr lang="en-US" dirty="0"/>
              <a:t>More than one rule may be activated at one time; CLIPS keeps all activated rules on an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agenda</a:t>
            </a:r>
            <a:r>
              <a:rPr lang="en-US" dirty="0"/>
              <a:t>.  </a:t>
            </a:r>
            <a:r>
              <a:rPr lang="en-US" dirty="0">
                <a:solidFill>
                  <a:srgbClr val="FFFF00"/>
                </a:solidFill>
              </a:rPr>
              <a:t>Conflict resolution </a:t>
            </a:r>
            <a:r>
              <a:rPr lang="en-US" dirty="0"/>
              <a:t>chooses which to fire. 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 each cycle one rule will be chosen to fire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agenda can be listed:</a:t>
            </a:r>
          </a:p>
          <a:p>
            <a:pPr marL="0" lvl="1" indent="0">
              <a:buFont typeface="Wingdings" pitchFamily="2" charset="2"/>
              <a:buChar char="Ø"/>
            </a:pPr>
            <a:r>
              <a:rPr lang="en-US" sz="2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(agenda)</a:t>
            </a:r>
            <a:endParaRPr lang="en-US" sz="2800" dirty="0">
              <a:latin typeface="Courier New" pitchFamily="49" charset="0"/>
              <a:sym typeface="Courier New" pitchFamily="49" charset="0"/>
            </a:endParaRPr>
          </a:p>
          <a:p>
            <a:pPr marL="0" lvl="1" indent="0">
              <a:buFont typeface="Wingdings" pitchFamily="2" charset="2"/>
              <a:buChar char="Ø"/>
            </a:pPr>
            <a:endParaRPr lang="en-US" sz="28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E32E-35C2-4993-AD68-3BCA7D46D65F}" type="slidenum">
              <a:rPr lang="en-US"/>
              <a:pPr/>
              <a:t>55</a:t>
            </a:fld>
            <a:endParaRPr lang="en-US"/>
          </a:p>
        </p:txBody>
      </p:sp>
      <p:sp>
        <p:nvSpPr>
          <p:cNvPr id="17409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Agenda Example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defrule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snowing 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(snowing hard)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=&gt; (assert(cancel class)))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(agenda)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defrule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snowing2 </a:t>
            </a:r>
            <a:r>
              <a:rPr lang="en-US" sz="2000" dirty="0">
                <a:latin typeface="Courier New" pitchFamily="49" charset="0"/>
                <a:sym typeface="Courier New" pitchFamily="49" charset="0"/>
              </a:rPr>
              <a:t>	</a:t>
            </a:r>
          </a:p>
          <a:p>
            <a:pPr marL="0" lvl="1" indent="0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(snowing hard)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=&gt; (assert(alert maintenance)))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(agenda)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(assert(snowing hard))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&lt;Fact-0&gt;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CLIPS&gt; (agenda)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0      snowing: f-0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0      snowing2: f-0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  <a:p>
            <a:pPr marL="0" lvl="1" indent="0"/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For a total of 2 activations.</a:t>
            </a:r>
            <a:endParaRPr lang="en-US" sz="20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9677"/>
            <a:ext cx="3857651" cy="653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3129-33C4-4CCF-9E59-498B2F32BF01}" type="slidenum">
              <a:rPr lang="en-US"/>
              <a:pPr/>
              <a:t>57</a:t>
            </a:fld>
            <a:endParaRPr lang="en-US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Some Basic CLIPS Commands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(exit)</a:t>
            </a:r>
            <a:r>
              <a:rPr lang="en-US" sz="2400" dirty="0"/>
              <a:t> 	</a:t>
            </a:r>
            <a:r>
              <a:rPr lang="en-US" sz="2000" dirty="0"/>
              <a:t>to exit from CLIPS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(clear)</a:t>
            </a:r>
            <a:r>
              <a:rPr lang="en-US" sz="2000" dirty="0"/>
              <a:t>	to clear the environment from facts,</a:t>
            </a:r>
            <a:br>
              <a:rPr lang="en-US" sz="2000" dirty="0"/>
            </a:br>
            <a:r>
              <a:rPr lang="en-US" sz="2000" dirty="0"/>
              <a:t>		rules, and other active definitions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(reset)</a:t>
            </a:r>
            <a:r>
              <a:rPr lang="en-US" sz="2000" dirty="0"/>
              <a:t>	to set the fact base to its initial state</a:t>
            </a:r>
            <a:br>
              <a:rPr lang="en-US" sz="2000" dirty="0"/>
            </a:br>
            <a:r>
              <a:rPr lang="en-US" sz="2000" dirty="0"/>
              <a:t>		(clears existing facts; sets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(initial-fact)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		and all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(deffacts)</a:t>
            </a:r>
            <a:r>
              <a:rPr lang="en-US" sz="2000" dirty="0"/>
              <a:t> constructs in the</a:t>
            </a:r>
            <a:br>
              <a:rPr lang="en-US" sz="2000" dirty="0"/>
            </a:br>
            <a:r>
              <a:rPr lang="en-US" sz="2000" dirty="0"/>
              <a:t>		program).   Perform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(reset)</a:t>
            </a:r>
            <a:r>
              <a:rPr lang="en-US" sz="2000" dirty="0"/>
              <a:t> before each</a:t>
            </a:r>
            <a:br>
              <a:rPr lang="en-US" sz="2000" dirty="0"/>
            </a:br>
            <a:r>
              <a:rPr lang="en-US" sz="2000" dirty="0"/>
              <a:t>		program run!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(run)</a:t>
            </a:r>
            <a:r>
              <a:rPr lang="en-US" sz="2000" dirty="0"/>
              <a:t>	executes a program currently loaded</a:t>
            </a:r>
            <a:br>
              <a:rPr lang="en-US" sz="2000" dirty="0"/>
            </a:br>
            <a:r>
              <a:rPr lang="en-US" sz="2000" dirty="0"/>
              <a:t>		into the CLIPS interpreter against</a:t>
            </a:r>
            <a:br>
              <a:rPr lang="en-US" sz="2000" dirty="0"/>
            </a:br>
            <a:r>
              <a:rPr lang="en-US" sz="2000" dirty="0"/>
              <a:t>		currently defined rule- and fact-bases.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CLIPS&gt;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4356"/>
            <a:ext cx="8929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mode in which you </a:t>
            </a:r>
            <a:r>
              <a:rPr lang="en-US" sz="2000" b="1" dirty="0" smtClean="0"/>
              <a:t>are entering direct commands is called </a:t>
            </a:r>
            <a:r>
              <a:rPr lang="en-US" sz="2000" dirty="0" smtClean="0"/>
              <a:t>the </a:t>
            </a:r>
            <a:r>
              <a:rPr lang="en-US" sz="2000" b="1" dirty="0" smtClean="0"/>
              <a:t>top-level.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28736"/>
            <a:ext cx="9144000" cy="29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4714884"/>
            <a:ext cx="82153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Save File: If the file saved successfully then the function return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000" dirty="0" smtClean="0"/>
              <a:t> otherwise return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2000" dirty="0" smtClean="0"/>
              <a:t>  and might some explain log .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 (save &lt;file-name&gt;)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06803-AAC3-45A2-AC76-FF9C60DD3F6F}" type="slidenum">
              <a:rPr lang="en-US"/>
              <a:pPr/>
              <a:t>59</a:t>
            </a:fld>
            <a:endParaRPr lang="en-US"/>
          </a:p>
        </p:txBody>
      </p:sp>
      <p:sp>
        <p:nvSpPr>
          <p:cNvPr id="20481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sz="2700"/>
              <a:t>More Basic CLIPS Commands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320800"/>
            <a:ext cx="9144000" cy="4673600"/>
          </a:xfrm>
          <a:ln/>
        </p:spPr>
        <p:txBody>
          <a:bodyPr rIns="132080"/>
          <a:lstStyle/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(load “filename.clp”)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to load CLIPS program into the interpreter from</a:t>
            </a:r>
            <a:br>
              <a:rPr lang="en-US" sz="2400" dirty="0"/>
            </a:br>
            <a:r>
              <a:rPr lang="en-US" sz="2400" dirty="0"/>
              <a:t>		the file named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filename.clp</a:t>
            </a:r>
            <a:r>
              <a:rPr lang="en-US" sz="2400" dirty="0"/>
              <a:t> . This also does</a:t>
            </a:r>
            <a:br>
              <a:rPr lang="en-US" sz="2400" dirty="0"/>
            </a:br>
            <a:r>
              <a:rPr lang="en-US" sz="2400" dirty="0"/>
              <a:t>		syntax check and defines constructs in the file.</a:t>
            </a:r>
            <a:br>
              <a:rPr lang="en-US" sz="2400" dirty="0"/>
            </a:br>
            <a:r>
              <a:rPr lang="en-US" sz="2400" dirty="0"/>
              <a:t>		In some cases you may omit quotes in the</a:t>
            </a:r>
            <a:br>
              <a:rPr lang="en-US" sz="2400" dirty="0"/>
            </a:br>
            <a:r>
              <a:rPr lang="en-US" sz="2400" dirty="0"/>
              <a:t>		name.</a:t>
            </a: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(facts)</a:t>
            </a:r>
            <a:r>
              <a:rPr lang="en-US" sz="2400" dirty="0"/>
              <a:t>	to display a list of currently active facts</a:t>
            </a:r>
            <a:br>
              <a:rPr lang="en-US" sz="2400" dirty="0"/>
            </a:br>
            <a:r>
              <a:rPr lang="en-US" sz="2400" dirty="0"/>
              <a:t>		in the fact base.</a:t>
            </a: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(rules)</a:t>
            </a:r>
            <a:r>
              <a:rPr lang="en-US" sz="2400" dirty="0"/>
              <a:t>	to display a set of rules currently in the</a:t>
            </a:r>
            <a:br>
              <a:rPr lang="en-US" sz="2400" dirty="0"/>
            </a:br>
            <a:r>
              <a:rPr lang="en-US" sz="2400" dirty="0"/>
              <a:t>		rule base.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Dr.Khaled Expert Systems: Principles and Programming, Fourth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E1421A01-E566-4AFD-80B6-E4CFED95202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Languages, Shells, and Tools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620000" cy="4297363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Expert system languages are post-third generation.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Procedural languages (e.g., C)  focus on techniques to represent data.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More modern languages (e.g., Java) focus on data abstraction.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</a:rPr>
              <a:t>Expert system languages (e.g. CLIPS)  focus on ways to represent knowledge.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457200" y="1585913"/>
            <a:ext cx="822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752600"/>
            <a:ext cx="7770813" cy="434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 piece of software which contains: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The user interface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 format for declarative knowledge in the knowledge 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An inference engine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advantage of a customized shell: the format of the knowledge base can be designed to facilitate the knowledge engineering process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engineer and the system engineer might be the same person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Depending on the size of the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the major bottlenecks - knowledge engineering process: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The coding of the expertise into the declarative rule format can be a difficult and tedious task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The semantic gap between the expert's representation of the knowledge and the representation in the knowledge base should be minimized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8401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7" grpI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0C7B3-E4FC-4967-A857-4BDA5D4F36A2}" type="slidenum">
              <a:rPr lang="en-US"/>
              <a:pPr/>
              <a:t>60</a:t>
            </a:fld>
            <a:endParaRPr lang="en-US"/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“Hello World” in CLIPS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0075" y="1295400"/>
            <a:ext cx="7862888" cy="1919286"/>
          </a:xfrm>
          <a:ln/>
        </p:spPr>
        <p:txBody>
          <a:bodyPr rIns="132080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defrule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start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(initial-fact)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=&gt;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(printout t “Hello, world!”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crlf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))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7B76-6A98-4223-90B0-996B665C039A}" type="slidenum">
              <a:rPr lang="en-US"/>
              <a:pPr/>
              <a:t>61</a:t>
            </a:fld>
            <a:endParaRPr lang="en-US"/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To Make It Run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2400"/>
              <a:t>The usual method of working in CLIPS is:</a:t>
            </a:r>
          </a:p>
          <a:p>
            <a:r>
              <a:rPr lang="en-US" sz="2400"/>
              <a:t>Type the code in a file, save it (e.g. </a:t>
            </a:r>
            <a:r>
              <a:rPr lang="en-US" sz="2400">
                <a:latin typeface="Arial Italic" charset="0"/>
                <a:cs typeface="Arial Italic" charset="0"/>
                <a:sym typeface="Arial Italic" charset="0"/>
              </a:rPr>
              <a:t>hello-world.clp</a:t>
            </a:r>
            <a:r>
              <a:rPr lang="en-US" sz="2400"/>
              <a:t>)</a:t>
            </a:r>
          </a:p>
          <a:p>
            <a:r>
              <a:rPr lang="en-US" sz="2400"/>
              <a:t>Start CLIPS </a:t>
            </a:r>
          </a:p>
          <a:p>
            <a:r>
              <a:rPr lang="en-US"/>
              <a:t>Do: File -&gt; Load (in XCLIPS) or type </a:t>
            </a:r>
          </a:p>
          <a:p>
            <a:r>
              <a:rPr lang="en-US" sz="200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000">
                <a:latin typeface="Courier New" pitchFamily="49" charset="0"/>
                <a:cs typeface="Courier New" pitchFamily="49" charset="0"/>
                <a:sym typeface="Courier New" pitchFamily="49" charset="0"/>
              </a:rPr>
              <a:t>(load hello-world.clp)</a:t>
            </a:r>
            <a:endParaRPr lang="en-US" sz="2000">
              <a:latin typeface="Courier New" pitchFamily="49" charset="0"/>
              <a:sym typeface="Courier New" pitchFamily="49" charset="0"/>
            </a:endParaRPr>
          </a:p>
          <a:p>
            <a:r>
              <a:rPr lang="en-US" sz="2400"/>
              <a:t>When the file is loaded CLIPS will display:</a:t>
            </a:r>
          </a:p>
          <a:p>
            <a:r>
              <a:rPr lang="en-US" sz="240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  <a:sym typeface="Courier New" pitchFamily="49" charset="0"/>
              </a:rPr>
              <a:t>(load hello-world.clp)</a:t>
            </a:r>
            <a:endParaRPr lang="en-US" sz="2400">
              <a:latin typeface="Courier New" pitchFamily="49" charset="0"/>
              <a:sym typeface="Courier New" pitchFamily="49" charset="0"/>
            </a:endParaRPr>
          </a:p>
          <a:p>
            <a:r>
              <a:rPr lang="en-US" sz="240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defining defrule start +j</a:t>
            </a:r>
            <a:endParaRPr lang="en-US" sz="2400">
              <a:latin typeface="Courier New" pitchFamily="49" charset="0"/>
              <a:sym typeface="Courier New" pitchFamily="49" charset="0"/>
            </a:endParaRPr>
          </a:p>
          <a:p>
            <a:r>
              <a:rPr lang="en-US" sz="2400">
                <a:latin typeface="Courier New" pitchFamily="49" charset="0"/>
                <a:sym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  <a:sym typeface="Courier New" pitchFamily="49" charset="0"/>
              </a:rPr>
              <a:t>TRUE</a:t>
            </a:r>
            <a:endParaRPr lang="en-US" sz="240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0FA07-BB37-40D4-8A80-E0B8892B5BAB}" type="slidenum">
              <a:rPr lang="en-US"/>
              <a:pPr/>
              <a:t>62</a:t>
            </a:fld>
            <a:endParaRPr lang="en-US"/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To Make It Run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98488" y="1295400"/>
            <a:ext cx="8013700" cy="3771900"/>
          </a:xfrm>
          <a:ln/>
        </p:spPr>
        <p:txBody>
          <a:bodyPr rIns="132080"/>
          <a:lstStyle/>
          <a:p>
            <a:pPr marL="496888" indent="-457200">
              <a:buFont typeface="Wingdings" pitchFamily="2" charset="2"/>
              <a:buChar char="Ø"/>
            </a:pPr>
            <a:r>
              <a:rPr lang="en-US" sz="2400" dirty="0"/>
              <a:t>Type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(reset)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  <a:p>
            <a:pPr marL="496888" indent="-457200">
              <a:buFont typeface="Wingdings" pitchFamily="2" charset="2"/>
              <a:buChar char="Ø"/>
            </a:pPr>
            <a:r>
              <a:rPr lang="en-US" sz="2400" dirty="0"/>
              <a:t>Type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(run)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  <a:p>
            <a:pPr marL="496888" indent="-457200">
              <a:buNone/>
            </a:pPr>
            <a:r>
              <a:rPr lang="en-US" sz="2400" b="1" dirty="0">
                <a:solidFill>
                  <a:srgbClr val="FFFF00"/>
                </a:solidFill>
              </a:rPr>
              <a:t>	</a:t>
            </a:r>
            <a:r>
              <a:rPr lang="en-US" sz="2400" b="1" dirty="0">
                <a:solidFill>
                  <a:srgbClr val="FFFF00"/>
                </a:solidFill>
                <a:cs typeface="Arial Bold" charset="0"/>
              </a:rPr>
              <a:t>Tip:</a:t>
            </a:r>
            <a:r>
              <a:rPr lang="en-US" sz="2400" b="1" dirty="0">
                <a:solidFill>
                  <a:srgbClr val="FFFF00"/>
                </a:solidFill>
              </a:rPr>
              <a:t>	You can also use the menu</a:t>
            </a:r>
          </a:p>
          <a:p>
            <a:pPr marL="496888" indent="-457200">
              <a:buFont typeface="Wingdings" pitchFamily="2" charset="2"/>
              <a:buChar char="Ø"/>
            </a:pPr>
            <a:r>
              <a:rPr lang="en-US" sz="2400" dirty="0"/>
              <a:t>To </a:t>
            </a:r>
            <a:r>
              <a:rPr lang="en-US" sz="2400" dirty="0">
                <a:cs typeface="Arial Bold" charset="0"/>
              </a:rPr>
              <a:t>exit</a:t>
            </a:r>
            <a:r>
              <a:rPr lang="en-US" sz="2400" dirty="0"/>
              <a:t> CLIPS use the menu or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(exit)</a:t>
            </a:r>
            <a:endParaRPr lang="en-US" sz="2400" dirty="0">
              <a:latin typeface="Courier New" pitchFamily="49" charset="0"/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286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User define Function: </a:t>
            </a:r>
            <a:r>
              <a:rPr lang="en-US" sz="2400" dirty="0" err="1" smtClean="0"/>
              <a:t>deffunction</a:t>
            </a:r>
            <a:r>
              <a:rPr lang="en-US" sz="2400" dirty="0" smtClean="0"/>
              <a:t> constructs , define a user function like any other language, There is two way to define function in CLIPS: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929718" cy="85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2857496"/>
            <a:ext cx="7429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 (</a:t>
            </a:r>
            <a:r>
              <a:rPr lang="en-US" sz="2000" dirty="0" err="1" smtClean="0"/>
              <a:t>deffunction</a:t>
            </a:r>
            <a:r>
              <a:rPr lang="en-US" sz="2000" dirty="0" smtClean="0"/>
              <a:t> &lt;function-name&gt; [&lt;comment&gt;] </a:t>
            </a:r>
          </a:p>
          <a:p>
            <a:r>
              <a:rPr lang="en-US" sz="2000" dirty="0" smtClean="0"/>
              <a:t>     (&lt;regular-parameter&gt; [&lt;wildcard-parameter&gt;] ) ; parameter </a:t>
            </a:r>
          </a:p>
          <a:p>
            <a:r>
              <a:rPr lang="en-US" sz="2000" dirty="0" smtClean="0"/>
              <a:t>  &lt;action&gt;* ; one or steps of actions )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6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FF00"/>
                </a:solidFill>
              </a:rPr>
              <a:t>Example</a:t>
            </a:r>
            <a:r>
              <a:rPr lang="en-US" sz="2000" dirty="0" smtClean="0"/>
              <a:t>: Suppose that we have a below facts in the Truth Table, Write a program  that assert a facts from existing ones facts about which facts operation represent Logical </a:t>
            </a:r>
            <a:r>
              <a:rPr lang="en-US" sz="2000" b="1" dirty="0" smtClean="0">
                <a:solidFill>
                  <a:srgbClr val="FFFF00"/>
                </a:solidFill>
              </a:rPr>
              <a:t>AND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GATE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" y="1701026"/>
            <a:ext cx="9136286" cy="401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7500990" cy="312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2"/>
            <a:ext cx="7642171" cy="328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DCDE4-0271-491D-AA26-E4371E67F227}" type="slidenum">
              <a:rPr lang="en-US"/>
              <a:pPr/>
              <a:t>66</a:t>
            </a:fld>
            <a:endParaRPr lang="en-US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IDE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The IDE includes a fairly simple editor.  </a:t>
            </a:r>
          </a:p>
          <a:p>
            <a:pPr marL="782638" lvl="1" indent="-336550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  <a:sym typeface="Courier New" pitchFamily="49" charset="0"/>
              </a:rPr>
              <a:t>open</a:t>
            </a:r>
            <a:r>
              <a:rPr lang="en-US"/>
              <a:t> command in the file menu loads a file into the edit buffer.</a:t>
            </a:r>
          </a:p>
          <a:p>
            <a:pPr marL="782638" lvl="1" indent="-336550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/>
              <a:t> command creates an empty buffer.</a:t>
            </a:r>
          </a:p>
          <a:p>
            <a:pPr marL="782638" lvl="1" indent="-336550"/>
            <a:r>
              <a:rPr lang="en-US"/>
              <a:t>From the IDE you can load the buffer directly into CLIPS</a:t>
            </a:r>
          </a:p>
          <a:p>
            <a:pPr marL="782638" lvl="1" indent="-336550"/>
            <a:r>
              <a:rPr lang="en-US"/>
              <a:t>This is easier if you are making and testing a lot of small changes.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84E1-DA55-45F5-9574-70981484A50E}" type="slidenum">
              <a:rPr lang="en-US"/>
              <a:pPr/>
              <a:t>67</a:t>
            </a:fld>
            <a:endParaRPr lang="en-US"/>
          </a:p>
        </p:txBody>
      </p:sp>
      <p:sp>
        <p:nvSpPr>
          <p:cNvPr id="25601" name="Rectangle 1"/>
          <p:cNvSpPr>
            <a:spLocks/>
          </p:cNvSpPr>
          <p:nvPr/>
        </p:nvSpPr>
        <p:spPr bwMode="auto">
          <a:xfrm>
            <a:off x="1371600" y="6362700"/>
            <a:ext cx="35433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200">
                <a:solidFill>
                  <a:schemeClr val="tx1"/>
                </a:solidFill>
                <a:cs typeface="Arial" pitchFamily="34" charset="0"/>
              </a:rPr>
              <a:t>Knowledge-Based Systems, Paula Matuszek</a:t>
            </a:r>
          </a:p>
        </p:txBody>
      </p:sp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66700" y="6172200"/>
            <a:ext cx="8610600" cy="15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28600" y="304800"/>
            <a:ext cx="8610600" cy="1588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ar-EG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SNOW Example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44600"/>
            <a:ext cx="8382000" cy="4673600"/>
          </a:xfrm>
          <a:ln/>
        </p:spPr>
        <p:txBody>
          <a:bodyPr rIns="132080"/>
          <a:lstStyle/>
          <a:p>
            <a:r>
              <a:rPr lang="en-US"/>
              <a:t>The file snow1.clp contains a program for deciding whether I will cancel class.</a:t>
            </a:r>
          </a:p>
          <a:p>
            <a:r>
              <a:rPr lang="en-US"/>
              <a:t>Its input is provided by directly asserting the current conditions.</a:t>
            </a:r>
          </a:p>
          <a:p>
            <a:r>
              <a:rPr lang="en-US"/>
              <a:t>If it concludes that class should be cancelled it will output a message.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7602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05000" y="533400"/>
            <a:ext cx="556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As we have talked about</a:t>
            </a:r>
            <a:endParaRPr lang="ar-EG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23192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6324600" cy="474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24401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21360"/>
      </a:dk2>
      <a:lt2>
        <a:srgbClr val="000000"/>
      </a:lt2>
      <a:accent1>
        <a:srgbClr val="CC9900"/>
      </a:accent1>
      <a:accent2>
        <a:srgbClr val="333399"/>
      </a:accent2>
      <a:accent3>
        <a:srgbClr val="AAAAB6"/>
      </a:accent3>
      <a:accent4>
        <a:srgbClr val="DADADA"/>
      </a:accent4>
      <a:accent5>
        <a:srgbClr val="E2C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Arial"/>
        <a:ea typeface="ヒラギノ角ゴ ProN W3"/>
        <a:cs typeface="ヒラギノ角ゴ ProN W3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  <a:ea typeface="ヒラギノ角ゴ ProN W3" charset="0"/>
            <a:cs typeface="ヒラギノ角ゴ ProN W3" charset="0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  <a:ea typeface="ヒラギノ角ゴ ProN W3" charset="0"/>
            <a:cs typeface="ヒラギノ角ゴ ProN W3" charset="0"/>
            <a:sym typeface="Arial" pitchFamily="34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scade">
  <a:themeElements>
    <a:clrScheme name="">
      <a:dk1>
        <a:srgbClr val="808080"/>
      </a:dk1>
      <a:lt1>
        <a:srgbClr val="FFFFFF"/>
      </a:lt1>
      <a:dk2>
        <a:srgbClr val="0B0460"/>
      </a:dk2>
      <a:lt2>
        <a:srgbClr val="000000"/>
      </a:lt2>
      <a:accent1>
        <a:srgbClr val="CC9900"/>
      </a:accent1>
      <a:accent2>
        <a:srgbClr val="333399"/>
      </a:accent2>
      <a:accent3>
        <a:srgbClr val="AAAAB6"/>
      </a:accent3>
      <a:accent4>
        <a:srgbClr val="DADADA"/>
      </a:accent4>
      <a:accent5>
        <a:srgbClr val="E2C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cad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  <a:ea typeface="ヒラギノ角ゴ ProN W3" charset="0"/>
            <a:cs typeface="ヒラギノ角ゴ ProN W3" charset="0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  <a:ea typeface="ヒラギノ角ゴ ProN W3" charset="0"/>
            <a:cs typeface="ヒラギノ角ゴ ProN W3" charset="0"/>
            <a:sym typeface="Arial" pitchFamily="34" charset="0"/>
          </a:defRPr>
        </a:defPPr>
      </a:lstStyle>
    </a:lnDef>
  </a:objectDefaults>
  <a:extraClrSchemeLst>
    <a:extraClrScheme>
      <a:clrScheme name="Casca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Pages>0</Pages>
  <Words>3083</Words>
  <Characters>0</Characters>
  <Application>Microsoft Office PowerPoint</Application>
  <PresentationFormat>On-screen Show (4:3)</PresentationFormat>
  <Lines>0</Lines>
  <Paragraphs>467</Paragraphs>
  <Slides>67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Arial Bold</vt:lpstr>
      <vt:lpstr>Arial Italic</vt:lpstr>
      <vt:lpstr>Calibri</vt:lpstr>
      <vt:lpstr>Courier</vt:lpstr>
      <vt:lpstr>Courier New</vt:lpstr>
      <vt:lpstr>Times New Roman</vt:lpstr>
      <vt:lpstr>Wingdings</vt:lpstr>
      <vt:lpstr>ヒラギノ角ゴ ProN W3</vt:lpstr>
      <vt:lpstr>ヒラギノ角ゴ ProN W6</vt:lpstr>
      <vt:lpstr>Title - Center</vt:lpstr>
      <vt:lpstr>Cascade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Languages, Shells, and Tools</vt:lpstr>
      <vt:lpstr>PowerPoint Presentation</vt:lpstr>
      <vt:lpstr>PowerPoint Presentation</vt:lpstr>
      <vt:lpstr>PowerPoint Presentation</vt:lpstr>
      <vt:lpstr>PowerPoint Presentation</vt:lpstr>
      <vt:lpstr>Representing the Knowledge</vt:lpstr>
      <vt:lpstr>  </vt:lpstr>
      <vt:lpstr>PowerPoint Presentation</vt:lpstr>
      <vt:lpstr>PowerPoint Presentation</vt:lpstr>
      <vt:lpstr>PowerPoint Presentation</vt:lpstr>
      <vt:lpstr>Elements of an Expert System</vt:lpstr>
      <vt:lpstr>PowerPoint Presentation</vt:lpstr>
      <vt:lpstr>Starting CLIPS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CLIPS: Symbols </vt:lpstr>
      <vt:lpstr>CLIPS: Delimiters</vt:lpstr>
      <vt:lpstr>PowerPoint Presentation</vt:lpstr>
      <vt:lpstr>CLIPS Facts</vt:lpstr>
      <vt:lpstr>Valid Facts</vt:lpstr>
      <vt:lpstr>Adding Facts</vt:lpstr>
      <vt:lpstr>Initial-fact</vt:lpstr>
      <vt:lpstr>PowerPoint Presentation</vt:lpstr>
      <vt:lpstr>PowerPoint Presentation</vt:lpstr>
      <vt:lpstr>Retracting Facts</vt:lpstr>
      <vt:lpstr>Rules</vt:lpstr>
      <vt:lpstr>Rules Format</vt:lpstr>
      <vt:lpstr>Rules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Modifying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Agenda</vt:lpstr>
      <vt:lpstr>Agenda Example</vt:lpstr>
      <vt:lpstr>PowerPoint Presentation</vt:lpstr>
      <vt:lpstr>Some Basic CLIPS Commands</vt:lpstr>
      <vt:lpstr>PowerPoint Presentation</vt:lpstr>
      <vt:lpstr>More Basic CLIPS Commands</vt:lpstr>
      <vt:lpstr>“Hello World” in CLIPS</vt:lpstr>
      <vt:lpstr>To Make It Run</vt:lpstr>
      <vt:lpstr>To Make It Run</vt:lpstr>
      <vt:lpstr>PowerPoint Presentation</vt:lpstr>
      <vt:lpstr>PowerPoint Presentation</vt:lpstr>
      <vt:lpstr>PowerPoint Presentation</vt:lpstr>
      <vt:lpstr>IDE</vt:lpstr>
      <vt:lpstr>SNOW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Expert Systems</dc:title>
  <dc:creator>Khaled elmenshawy</dc:creator>
  <cp:lastModifiedBy>Ali</cp:lastModifiedBy>
  <cp:revision>132</cp:revision>
  <dcterms:modified xsi:type="dcterms:W3CDTF">2016-03-03T12:30:38Z</dcterms:modified>
</cp:coreProperties>
</file>