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handoutMasterIdLst>
    <p:handoutMasterId r:id="rId14"/>
  </p:handoutMasterIdLst>
  <p:sldIdLst>
    <p:sldId id="257" r:id="rId2"/>
    <p:sldId id="261" r:id="rId3"/>
    <p:sldId id="264" r:id="rId4"/>
    <p:sldId id="265" r:id="rId5"/>
    <p:sldId id="266" r:id="rId6"/>
    <p:sldId id="275" r:id="rId7"/>
    <p:sldId id="274" r:id="rId8"/>
    <p:sldId id="268" r:id="rId9"/>
    <p:sldId id="273" r:id="rId10"/>
    <p:sldId id="272" r:id="rId11"/>
    <p:sldId id="271" r:id="rId1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83" d="100"/>
          <a:sy n="83" d="100"/>
        </p:scale>
        <p:origin x="686"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F5C5BD-8AB6-4E5F-8616-0B1D32D0FBFD}" type="datetime1">
              <a:rPr lang="en-US" smtClean="0"/>
              <a:t>19-Sep-24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3DD49AE-E876-4130-BF53-6229B9820536}" type="datetime1">
              <a:rPr lang="en-US" smtClean="0"/>
              <a:t>19-Sep-24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C0840E64-78EA-480E-9DFC-F5D183737F14}" type="datetime1">
              <a:rPr lang="en-US" smtClean="0"/>
              <a:t>19-Sep-24</a:t>
            </a:fld>
            <a:endParaRPr lang="en-US" dirty="0"/>
          </a:p>
        </p:txBody>
      </p:sp>
      <p:sp>
        <p:nvSpPr>
          <p:cNvPr id="21" name="Footer Placeholder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lide Number Placeholder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Vertical Text Placeholder 2"/>
          <p:cNvSpPr>
            <a:spLocks noGrp="1"/>
          </p:cNvSpPr>
          <p:nvPr>
            <p:ph type="body" orient="vert" idx="1"/>
          </p:nvPr>
        </p:nvSpPr>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6B56802B-70FA-41EA-BEAA-8B64D5BF1424}" type="datetime1">
              <a:rPr lang="en-US" smtClean="0"/>
              <a:t>19-Sep-24</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rtlCol="0"/>
          <a:lstStyle/>
          <a:p>
            <a:pPr rtl="0"/>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F512D428-74E3-499E-9255-6C7C463A82F6}" type="datetime1">
              <a:rPr lang="en-US" smtClean="0"/>
              <a:t>19-Sep-24</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Content Placeholder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6AF379E8-AC6C-43B9-9222-BDF0AF9336F0}" type="datetime1">
              <a:rPr lang="en-US" smtClean="0"/>
              <a:t>19-Sep-24</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ED329652-6112-4F3D-B614-62B56A045E3D}" type="datetime1">
              <a:rPr lang="en-US" smtClean="0"/>
              <a:t>19-Sep-24</a:t>
            </a:fld>
            <a:endParaRPr lang="en-US" dirty="0"/>
          </a:p>
        </p:txBody>
      </p:sp>
      <p:sp>
        <p:nvSpPr>
          <p:cNvPr id="5" name="Footer Placeholder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p>
            <a:pPr rtl="0"/>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Date Placeholder 4"/>
          <p:cNvSpPr>
            <a:spLocks noGrp="1"/>
          </p:cNvSpPr>
          <p:nvPr>
            <p:ph type="dt" sz="half" idx="10"/>
          </p:nvPr>
        </p:nvSpPr>
        <p:spPr/>
        <p:txBody>
          <a:bodyPr rtlCol="0"/>
          <a:lstStyle/>
          <a:p>
            <a:pPr rtl="0"/>
            <a:fld id="{3064E64D-1B50-4EC0-83A1-DE58B45AB49E}" type="datetime1">
              <a:rPr lang="en-US" smtClean="0"/>
              <a:t>19-Sep-24</a:t>
            </a:fld>
            <a:endParaRPr lang="en-US"/>
          </a:p>
        </p:txBody>
      </p:sp>
      <p:sp>
        <p:nvSpPr>
          <p:cNvPr id="6" name="Footer Placeholder 5"/>
          <p:cNvSpPr>
            <a:spLocks noGrp="1"/>
          </p:cNvSpPr>
          <p:nvPr>
            <p:ph type="ftr" sz="quarter" idx="11"/>
          </p:nvPr>
        </p:nvSpPr>
        <p:spPr/>
        <p:txBody>
          <a:bodyPr rtlCol="0"/>
          <a:lstStyle/>
          <a:p>
            <a:pPr rtl="0"/>
            <a:endParaRPr lang="en-US"/>
          </a:p>
        </p:txBody>
      </p:sp>
      <p:sp>
        <p:nvSpPr>
          <p:cNvPr id="7" name="Slide Number Placeholder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p:cNvSpPr>
            <a:spLocks noGrp="1"/>
          </p:cNvSpPr>
          <p:nvPr>
            <p:ph type="dt" sz="half" idx="10"/>
          </p:nvPr>
        </p:nvSpPr>
        <p:spPr/>
        <p:txBody>
          <a:bodyPr rtlCol="0"/>
          <a:lstStyle/>
          <a:p>
            <a:pPr rtl="0"/>
            <a:fld id="{8761A824-A4A3-4BDD-B7F1-293A0EC1EA54}" type="datetime1">
              <a:rPr lang="en-US" smtClean="0"/>
              <a:t>19-Sep-24</a:t>
            </a:fld>
            <a:endParaRPr lang="en-US"/>
          </a:p>
        </p:txBody>
      </p:sp>
      <p:sp>
        <p:nvSpPr>
          <p:cNvPr id="8" name="Footer Placeholder 7"/>
          <p:cNvSpPr>
            <a:spLocks noGrp="1"/>
          </p:cNvSpPr>
          <p:nvPr>
            <p:ph type="ftr" sz="quarter" idx="11"/>
          </p:nvPr>
        </p:nvSpPr>
        <p:spPr/>
        <p:txBody>
          <a:bodyPr rtlCol="0"/>
          <a:lstStyle/>
          <a:p>
            <a:pPr rtl="0"/>
            <a:endParaRPr lang="en-US"/>
          </a:p>
        </p:txBody>
      </p:sp>
      <p:sp>
        <p:nvSpPr>
          <p:cNvPr id="9" name="Slide Number Placeholder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Date Placeholder 2"/>
          <p:cNvSpPr>
            <a:spLocks noGrp="1"/>
          </p:cNvSpPr>
          <p:nvPr>
            <p:ph type="dt" sz="half" idx="10"/>
          </p:nvPr>
        </p:nvSpPr>
        <p:spPr/>
        <p:txBody>
          <a:bodyPr rtlCol="0"/>
          <a:lstStyle/>
          <a:p>
            <a:pPr rtl="0"/>
            <a:fld id="{D81B1D06-1BCF-4BCB-9319-09267D16BB9F}" type="datetime1">
              <a:rPr lang="en-US" smtClean="0"/>
              <a:t>19-Sep-24</a:t>
            </a:fld>
            <a:endParaRPr lang="en-US"/>
          </a:p>
        </p:txBody>
      </p:sp>
      <p:sp>
        <p:nvSpPr>
          <p:cNvPr id="4" name="Footer Placeholder 3"/>
          <p:cNvSpPr>
            <a:spLocks noGrp="1"/>
          </p:cNvSpPr>
          <p:nvPr>
            <p:ph type="ftr" sz="quarter" idx="11"/>
          </p:nvPr>
        </p:nvSpPr>
        <p:spPr/>
        <p:txBody>
          <a:bodyPr rtlCol="0"/>
          <a:lstStyle/>
          <a:p>
            <a:pPr rtl="0"/>
            <a:endParaRPr lang="en-US"/>
          </a:p>
        </p:txBody>
      </p:sp>
      <p:sp>
        <p:nvSpPr>
          <p:cNvPr id="5" name="Slide Number Placeholder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5361324-1C8A-40EA-A8C7-BACD05350B74}" type="datetime1">
              <a:rPr lang="en-US" smtClean="0"/>
              <a:t>19-Sep-24</a:t>
            </a:fld>
            <a:endParaRPr lang="en-US"/>
          </a:p>
        </p:txBody>
      </p:sp>
      <p:sp>
        <p:nvSpPr>
          <p:cNvPr id="3" name="Footer Placeholder 2"/>
          <p:cNvSpPr>
            <a:spLocks noGrp="1"/>
          </p:cNvSpPr>
          <p:nvPr>
            <p:ph type="ftr" sz="quarter" idx="11"/>
          </p:nvPr>
        </p:nvSpPr>
        <p:spPr/>
        <p:txBody>
          <a:bodyPr rtlCol="0"/>
          <a:lstStyle/>
          <a:p>
            <a:pPr rtl="0"/>
            <a:endParaRPr lang="en-US"/>
          </a:p>
        </p:txBody>
      </p:sp>
      <p:sp>
        <p:nvSpPr>
          <p:cNvPr id="4" name="Slide Number Placeholder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5BA78C1D-B8C9-43D1-BED3-AB201E145563}" type="datetime1">
              <a:rPr lang="en-US" smtClean="0"/>
              <a:t>19-Sep-24</a:t>
            </a:fld>
            <a:endParaRPr lang="en-US"/>
          </a:p>
        </p:txBody>
      </p:sp>
      <p:sp>
        <p:nvSpPr>
          <p:cNvPr id="9" name="Footer Placeholder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lide Number Placeholder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BFA2D3EE-FBE6-4434-A13B-BD4C1C612D44}" type="datetime1">
              <a:rPr lang="en-US" smtClean="0"/>
              <a:t>19-Sep-24</a:t>
            </a:fld>
            <a:endParaRPr lang="en-US" dirty="0"/>
          </a:p>
        </p:txBody>
      </p:sp>
      <p:sp>
        <p:nvSpPr>
          <p:cNvPr id="6" name="Footer Placeholder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lide Number Placeholder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Quarter level</a:t>
            </a:r>
          </a:p>
          <a:p>
            <a:pPr lvl="4" rtl="0"/>
            <a:r>
              <a:rPr lang="en-GB"/>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4FF323AA-170C-4C76-B350-C21CF15222DA}" type="datetime1">
              <a:rPr lang="en-US" smtClean="0"/>
              <a:t>19-Sep-24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GB"/>
          </a:p>
        </p:txBody>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GB"/>
          </a:p>
        </p:txBody>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rtlCol="0">
            <a:normAutofit fontScale="90000"/>
          </a:bodyPr>
          <a:lstStyle/>
          <a:p>
            <a:pPr rtl="0"/>
            <a:r>
              <a:rPr lang="en-GB" sz="4400" dirty="0">
                <a:solidFill>
                  <a:schemeClr val="tx1"/>
                </a:solidFill>
              </a:rPr>
              <a:t>Sample Superstore | Dashboard</a:t>
            </a: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en-GB" dirty="0">
                <a:solidFill>
                  <a:schemeClr val="tx1"/>
                </a:solidFill>
              </a:rPr>
              <a:t>Salma Essam Mohamed</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540CE372-FB89-91F2-BAD6-2EA3B59F4CB4}"/>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3064E64D-1B50-4EC0-83A1-DE58B45AB49E}" type="datetime1">
              <a:rPr lang="en-US" smtClean="0"/>
              <a:pPr rtl="0">
                <a:spcAft>
                  <a:spcPts val="600"/>
                </a:spcAft>
              </a:pPr>
              <a:t>19-Sep-24</a:t>
            </a:fld>
            <a:endParaRPr lang="en-US"/>
          </a:p>
        </p:txBody>
      </p:sp>
      <p:sp>
        <p:nvSpPr>
          <p:cNvPr id="13" name="Title 1">
            <a:extLst>
              <a:ext uri="{FF2B5EF4-FFF2-40B4-BE49-F238E27FC236}">
                <a16:creationId xmlns:a16="http://schemas.microsoft.com/office/drawing/2014/main" xmlns="" id="{95D24B69-F049-4AEF-75D1-7856533F6CF2}"/>
              </a:ext>
            </a:extLst>
          </p:cNvPr>
          <p:cNvSpPr>
            <a:spLocks noGrp="1"/>
          </p:cNvSpPr>
          <p:nvPr>
            <p:ph type="title"/>
          </p:nvPr>
        </p:nvSpPr>
        <p:spPr>
          <a:xfrm>
            <a:off x="8458200" y="607392"/>
            <a:ext cx="3161963" cy="1634363"/>
          </a:xfrm>
        </p:spPr>
        <p:txBody>
          <a:bodyPr/>
          <a:lstStyle/>
          <a:p>
            <a:pPr algn="ctr"/>
            <a:r>
              <a:rPr lang="en-US" dirty="0">
                <a:latin typeface="Söhne"/>
              </a:rPr>
              <a:t>Top 10</a:t>
            </a:r>
            <a:br>
              <a:rPr lang="en-US" dirty="0">
                <a:latin typeface="Söhne"/>
              </a:rPr>
            </a:br>
            <a:r>
              <a:rPr lang="en-US" dirty="0">
                <a:latin typeface="Söhne"/>
              </a:rPr>
              <a:t> Sub-Category</a:t>
            </a:r>
            <a:br>
              <a:rPr lang="en-US" dirty="0">
                <a:latin typeface="Söhne"/>
              </a:rPr>
            </a:br>
            <a:r>
              <a:rPr lang="en-US" dirty="0">
                <a:latin typeface="Söhne"/>
              </a:rPr>
              <a:t> By Sales</a:t>
            </a:r>
          </a:p>
        </p:txBody>
      </p:sp>
      <p:sp>
        <p:nvSpPr>
          <p:cNvPr id="14" name="Content Placeholder 2">
            <a:extLst>
              <a:ext uri="{FF2B5EF4-FFF2-40B4-BE49-F238E27FC236}">
                <a16:creationId xmlns:a16="http://schemas.microsoft.com/office/drawing/2014/main" xmlns="" id="{F002C9E1-422D-083D-BD22-0078478D9228}"/>
              </a:ext>
            </a:extLst>
          </p:cNvPr>
          <p:cNvSpPr>
            <a:spLocks noGrp="1"/>
          </p:cNvSpPr>
          <p:nvPr>
            <p:ph type="body" sz="half" idx="2"/>
          </p:nvPr>
        </p:nvSpPr>
        <p:spPr>
          <a:xfrm>
            <a:off x="8458200" y="2336800"/>
            <a:ext cx="3161963" cy="3606800"/>
          </a:xfrm>
        </p:spPr>
        <p:txBody>
          <a:bodyPr>
            <a:normAutofit fontScale="85000" lnSpcReduction="10000"/>
          </a:bodyPr>
          <a:lstStyle/>
          <a:p>
            <a:pPr>
              <a:lnSpc>
                <a:spcPct val="150000"/>
              </a:lnSpc>
            </a:pPr>
            <a:r>
              <a:rPr lang="en-GB" b="0" i="0" dirty="0">
                <a:solidFill>
                  <a:srgbClr val="374151"/>
                </a:solidFill>
                <a:effectLst/>
                <a:latin typeface="Söhne"/>
              </a:rPr>
              <a:t>I used the horizontal bars chart to highlights the top sub-categories that generate the highest sales with the profit for each one. This information is crucial for understanding which sub-categories are popular and have a significant market demand so you can allocate marketing resources more effectively.</a:t>
            </a:r>
            <a:endParaRPr lang="en-US" dirty="0">
              <a:latin typeface="Söhne"/>
            </a:endParaRPr>
          </a:p>
        </p:txBody>
      </p:sp>
      <p:pic>
        <p:nvPicPr>
          <p:cNvPr id="3" name="Picture 2" descr="A graph of sales&#10;&#10;Description automatically generated">
            <a:extLst>
              <a:ext uri="{FF2B5EF4-FFF2-40B4-BE49-F238E27FC236}">
                <a16:creationId xmlns:a16="http://schemas.microsoft.com/office/drawing/2014/main" xmlns="" id="{26C647A3-AB4B-43DD-64D4-80BF7B46A87D}"/>
              </a:ext>
            </a:extLst>
          </p:cNvPr>
          <p:cNvPicPr>
            <a:picLocks noChangeAspect="1"/>
          </p:cNvPicPr>
          <p:nvPr/>
        </p:nvPicPr>
        <p:blipFill rotWithShape="1">
          <a:blip r:embed="rId2">
            <a:extLst>
              <a:ext uri="{28A0092B-C50C-407E-A947-70E740481C1C}">
                <a14:useLocalDpi xmlns:a14="http://schemas.microsoft.com/office/drawing/2010/main" val="0"/>
              </a:ext>
            </a:extLst>
          </a:blip>
          <a:srcRect t="12348"/>
          <a:stretch/>
        </p:blipFill>
        <p:spPr>
          <a:xfrm>
            <a:off x="551448" y="2241755"/>
            <a:ext cx="7182852" cy="2763852"/>
          </a:xfrm>
          <a:prstGeom prst="rect">
            <a:avLst/>
          </a:prstGeom>
        </p:spPr>
      </p:pic>
    </p:spTree>
    <p:extLst>
      <p:ext uri="{BB962C8B-B14F-4D97-AF65-F5344CB8AC3E}">
        <p14:creationId xmlns:p14="http://schemas.microsoft.com/office/powerpoint/2010/main" val="1857582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62162E3D-CA51-04A9-6AD3-7F1E71F4E739}"/>
              </a:ext>
            </a:extLst>
          </p:cNvPr>
          <p:cNvPicPr>
            <a:picLocks noChangeAspect="1"/>
          </p:cNvPicPr>
          <p:nvPr/>
        </p:nvPicPr>
        <p:blipFill rotWithShape="1">
          <a:blip r:embed="rId2"/>
          <a:srcRect l="14989"/>
          <a:stretch/>
        </p:blipFill>
        <p:spPr>
          <a:xfrm>
            <a:off x="0" y="-3075408"/>
            <a:ext cx="12192000" cy="10149717"/>
          </a:xfrm>
          <a:prstGeom prst="rect">
            <a:avLst/>
          </a:prstGeom>
          <a:noFill/>
          <a:ln>
            <a:noFill/>
          </a:ln>
        </p:spPr>
      </p:pic>
      <p:sp>
        <p:nvSpPr>
          <p:cNvPr id="5" name="Date Placeholder 4">
            <a:extLst>
              <a:ext uri="{FF2B5EF4-FFF2-40B4-BE49-F238E27FC236}">
                <a16:creationId xmlns:a16="http://schemas.microsoft.com/office/drawing/2014/main" xmlns="" id="{9C8654E6-6678-BF10-CF25-3065FF0A1CDA}"/>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3064E64D-1B50-4EC0-83A1-DE58B45AB49E}" type="datetime1">
              <a:rPr lang="en-US" smtClean="0"/>
              <a:pPr rtl="0">
                <a:spcAft>
                  <a:spcPts val="600"/>
                </a:spcAft>
              </a:pPr>
              <a:t>19-Sep-24</a:t>
            </a:fld>
            <a:endParaRPr lang="en-US"/>
          </a:p>
        </p:txBody>
      </p:sp>
      <p:sp>
        <p:nvSpPr>
          <p:cNvPr id="6" name="Title 5">
            <a:extLst>
              <a:ext uri="{FF2B5EF4-FFF2-40B4-BE49-F238E27FC236}">
                <a16:creationId xmlns:a16="http://schemas.microsoft.com/office/drawing/2014/main" xmlns="" id="{7C2808DF-FEC8-9F62-AAA6-4A94C50C2C3A}"/>
              </a:ext>
            </a:extLst>
          </p:cNvPr>
          <p:cNvSpPr>
            <a:spLocks noGrp="1"/>
          </p:cNvSpPr>
          <p:nvPr>
            <p:ph type="title"/>
          </p:nvPr>
        </p:nvSpPr>
        <p:spPr>
          <a:xfrm>
            <a:off x="1132552" y="2937387"/>
            <a:ext cx="3144774" cy="1120878"/>
          </a:xfrm>
        </p:spPr>
        <p:txBody>
          <a:bodyPr anchor="b">
            <a:normAutofit/>
          </a:bodyPr>
          <a:lstStyle/>
          <a:p>
            <a:r>
              <a:rPr lang="en-US" dirty="0"/>
              <a:t>Thank you for your attention </a:t>
            </a:r>
            <a:endParaRPr lang="en-GB" dirty="0"/>
          </a:p>
        </p:txBody>
      </p:sp>
    </p:spTree>
    <p:extLst>
      <p:ext uri="{BB962C8B-B14F-4D97-AF65-F5344CB8AC3E}">
        <p14:creationId xmlns:p14="http://schemas.microsoft.com/office/powerpoint/2010/main" val="338799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668593" y="449675"/>
            <a:ext cx="10702415" cy="858015"/>
          </a:xfrm>
        </p:spPr>
        <p:txBody>
          <a:bodyPr rtlCol="0">
            <a:normAutofit/>
          </a:bodyPr>
          <a:lstStyle/>
          <a:p>
            <a:pPr algn="ctr" rtl="0"/>
            <a:r>
              <a:rPr lang="en-GB" dirty="0">
                <a:latin typeface="Söhne"/>
              </a:rPr>
              <a:t>Purpose of Dashboard</a:t>
            </a:r>
          </a:p>
        </p:txBody>
      </p:sp>
      <p:sp>
        <p:nvSpPr>
          <p:cNvPr id="10" name="Content Placeholder 9">
            <a:extLst>
              <a:ext uri="{FF2B5EF4-FFF2-40B4-BE49-F238E27FC236}">
                <a16:creationId xmlns:a16="http://schemas.microsoft.com/office/drawing/2014/main" xmlns="" id="{B84CA04F-E624-A4DF-90C0-4C37748F887D}"/>
              </a:ext>
            </a:extLst>
          </p:cNvPr>
          <p:cNvSpPr>
            <a:spLocks noGrp="1"/>
          </p:cNvSpPr>
          <p:nvPr>
            <p:ph idx="1"/>
          </p:nvPr>
        </p:nvSpPr>
        <p:spPr>
          <a:xfrm>
            <a:off x="668593" y="1307690"/>
            <a:ext cx="11041625" cy="4962983"/>
          </a:xfrm>
        </p:spPr>
        <p:txBody>
          <a:bodyPr>
            <a:normAutofit/>
          </a:bodyPr>
          <a:lstStyle/>
          <a:p>
            <a:r>
              <a:rPr lang="en-US" sz="1800" b="1" dirty="0">
                <a:latin typeface="Söhne"/>
              </a:rPr>
              <a:t>Purpose : </a:t>
            </a:r>
          </a:p>
          <a:p>
            <a:r>
              <a:rPr lang="en-GB" sz="1800" b="0" i="0" dirty="0">
                <a:solidFill>
                  <a:srgbClr val="374151"/>
                </a:solidFill>
                <a:effectLst/>
                <a:latin typeface="Söhne"/>
              </a:rPr>
              <a:t>allow C-Level management team to monitor key performance indicators (KPIs) such as profit, sales volume. These KPIs provide a snapshot of how well the sales team is performing and help identify areas that need improvement.</a:t>
            </a:r>
          </a:p>
          <a:p>
            <a:endParaRPr lang="en-GB" sz="1800" b="0" i="0" dirty="0">
              <a:solidFill>
                <a:srgbClr val="374151"/>
              </a:solidFill>
              <a:effectLst/>
              <a:latin typeface="Söhne"/>
            </a:endParaRPr>
          </a:p>
          <a:p>
            <a:r>
              <a:rPr lang="en-GB" sz="1800" b="0" i="0" dirty="0">
                <a:solidFill>
                  <a:srgbClr val="374151"/>
                </a:solidFill>
                <a:effectLst/>
                <a:latin typeface="Söhne"/>
              </a:rPr>
              <a:t>Provide overview </a:t>
            </a:r>
            <a:r>
              <a:rPr lang="en-GB" sz="1800" dirty="0">
                <a:solidFill>
                  <a:srgbClr val="374151"/>
                </a:solidFill>
                <a:latin typeface="Söhne"/>
              </a:rPr>
              <a:t>on last three years and the current year with</a:t>
            </a:r>
            <a:r>
              <a:rPr lang="en-GB" sz="1800" b="0" i="0" dirty="0">
                <a:solidFill>
                  <a:srgbClr val="374151"/>
                </a:solidFill>
                <a:effectLst/>
                <a:latin typeface="Söhne"/>
              </a:rPr>
              <a:t> real-time data updates to react to changes in sales performance, adjust strategies, and capitalize on emerging opportunities.</a:t>
            </a:r>
          </a:p>
          <a:p>
            <a:endParaRPr lang="en-GB" sz="1800" b="0" i="0" dirty="0">
              <a:solidFill>
                <a:srgbClr val="374151"/>
              </a:solidFill>
              <a:effectLst/>
              <a:latin typeface="Söhne"/>
            </a:endParaRPr>
          </a:p>
          <a:p>
            <a:r>
              <a:rPr lang="en-GB" sz="1800" b="0" i="0" dirty="0">
                <a:solidFill>
                  <a:srgbClr val="374151"/>
                </a:solidFill>
                <a:effectLst/>
                <a:latin typeface="Söhne"/>
              </a:rPr>
              <a:t>visual elements like charts, graphs, and map to present complex sales data in an easy-to-understand format. This visualization makes it easier to identify trends, patterns, and anomalies within the data.</a:t>
            </a:r>
          </a:p>
          <a:p>
            <a:endParaRPr lang="en-GB" sz="1800" b="0" i="0" dirty="0">
              <a:solidFill>
                <a:srgbClr val="374151"/>
              </a:solidFill>
              <a:effectLst/>
              <a:latin typeface="Söhne"/>
            </a:endParaRPr>
          </a:p>
          <a:p>
            <a:r>
              <a:rPr lang="en-GB" sz="1800" b="0" i="0" dirty="0">
                <a:solidFill>
                  <a:srgbClr val="374151"/>
                </a:solidFill>
                <a:effectLst/>
                <a:latin typeface="Söhne"/>
              </a:rPr>
              <a:t>have accurate and up-to-date data presented in a dashboard so it help with decisions related to pricing, categories launches, marketing campaigns, and more can be based on data-driven.</a:t>
            </a:r>
            <a:endParaRPr lang="en-GB" sz="1800" dirty="0"/>
          </a:p>
          <a:p>
            <a:endParaRPr lang="en-GB" sz="1800"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668593" y="449675"/>
            <a:ext cx="10702415" cy="858015"/>
          </a:xfrm>
        </p:spPr>
        <p:txBody>
          <a:bodyPr rtlCol="0">
            <a:normAutofit/>
          </a:bodyPr>
          <a:lstStyle/>
          <a:p>
            <a:pPr algn="ctr" rtl="0"/>
            <a:r>
              <a:rPr lang="en-US" dirty="0">
                <a:latin typeface="Söhne"/>
              </a:rPr>
              <a:t>methodology</a:t>
            </a:r>
            <a:r>
              <a:rPr lang="en-GB" dirty="0">
                <a:latin typeface="Söhne"/>
              </a:rPr>
              <a:t> of Dashboard</a:t>
            </a:r>
          </a:p>
        </p:txBody>
      </p:sp>
      <p:sp>
        <p:nvSpPr>
          <p:cNvPr id="10" name="Content Placeholder 9">
            <a:extLst>
              <a:ext uri="{FF2B5EF4-FFF2-40B4-BE49-F238E27FC236}">
                <a16:creationId xmlns:a16="http://schemas.microsoft.com/office/drawing/2014/main" xmlns="" id="{B84CA04F-E624-A4DF-90C0-4C37748F887D}"/>
              </a:ext>
            </a:extLst>
          </p:cNvPr>
          <p:cNvSpPr>
            <a:spLocks noGrp="1"/>
          </p:cNvSpPr>
          <p:nvPr>
            <p:ph idx="1"/>
          </p:nvPr>
        </p:nvSpPr>
        <p:spPr>
          <a:xfrm>
            <a:off x="668593" y="1307690"/>
            <a:ext cx="11041625" cy="4962983"/>
          </a:xfrm>
        </p:spPr>
        <p:txBody>
          <a:bodyPr>
            <a:normAutofit/>
          </a:bodyPr>
          <a:lstStyle/>
          <a:p>
            <a:r>
              <a:rPr lang="en-US" sz="1800" b="1" dirty="0">
                <a:latin typeface="Söhne"/>
              </a:rPr>
              <a:t>methodology : </a:t>
            </a:r>
          </a:p>
          <a:p>
            <a:pPr marL="342900" indent="-342900">
              <a:buFont typeface="+mj-lt"/>
              <a:buAutoNum type="arabicPeriod"/>
            </a:pPr>
            <a:r>
              <a:rPr lang="en-GB" sz="1800" dirty="0">
                <a:latin typeface="Söhne"/>
              </a:rPr>
              <a:t> Determine what key performance indicators (KPIs) I want to track (profit, sales).</a:t>
            </a:r>
          </a:p>
          <a:p>
            <a:pPr marL="342900" indent="-342900">
              <a:buFont typeface="+mj-lt"/>
              <a:buAutoNum type="arabicPeriod"/>
            </a:pPr>
            <a:endParaRPr lang="en-GB" sz="1800" dirty="0">
              <a:latin typeface="Söhne"/>
            </a:endParaRPr>
          </a:p>
          <a:p>
            <a:pPr marL="342900" indent="-342900">
              <a:buFont typeface="+mj-lt"/>
              <a:buAutoNum type="arabicPeriod"/>
            </a:pPr>
            <a:r>
              <a:rPr lang="en-GB" sz="1800" dirty="0">
                <a:latin typeface="Söhne"/>
              </a:rPr>
              <a:t>Identify the stakeholders who will be using the dashboard (C-Level management team).</a:t>
            </a:r>
          </a:p>
          <a:p>
            <a:pPr marL="342900" indent="-342900">
              <a:buFont typeface="+mj-lt"/>
              <a:buAutoNum type="arabicPeriod"/>
            </a:pPr>
            <a:endParaRPr lang="en-GB" sz="1800" dirty="0">
              <a:latin typeface="Söhne"/>
            </a:endParaRPr>
          </a:p>
          <a:p>
            <a:pPr marL="342900" indent="-342900">
              <a:buFont typeface="+mj-lt"/>
              <a:buAutoNum type="arabicPeriod"/>
            </a:pPr>
            <a:r>
              <a:rPr lang="en-GB" sz="1800" dirty="0">
                <a:latin typeface="Söhne"/>
              </a:rPr>
              <a:t>Gather the necessary data from various sources (table order).</a:t>
            </a:r>
          </a:p>
          <a:p>
            <a:pPr marL="342900" indent="-342900">
              <a:buFont typeface="+mj-lt"/>
              <a:buAutoNum type="arabicPeriod"/>
            </a:pPr>
            <a:endParaRPr lang="en-GB" sz="1800" dirty="0">
              <a:latin typeface="Söhne"/>
            </a:endParaRPr>
          </a:p>
          <a:p>
            <a:pPr marL="342900" indent="-342900">
              <a:buFont typeface="+mj-lt"/>
              <a:buAutoNum type="arabicPeriod"/>
            </a:pPr>
            <a:r>
              <a:rPr lang="en-GB" sz="1800" dirty="0">
                <a:latin typeface="Söhne"/>
              </a:rPr>
              <a:t>Design the dashboard layout and visual elements. Organize the dashboard to provide a clear overview of the sales performance.</a:t>
            </a:r>
          </a:p>
          <a:p>
            <a:pPr marL="342900" indent="-342900">
              <a:buFont typeface="+mj-lt"/>
              <a:buAutoNum type="arabicPeriod"/>
            </a:pPr>
            <a:endParaRPr lang="en-GB" sz="1800" dirty="0">
              <a:latin typeface="Söhne"/>
            </a:endParaRPr>
          </a:p>
          <a:p>
            <a:pPr marL="342900" indent="-342900">
              <a:buFont typeface="+mj-lt"/>
              <a:buAutoNum type="arabicPeriod"/>
            </a:pPr>
            <a:r>
              <a:rPr lang="en-GB" sz="1800" dirty="0">
                <a:latin typeface="Söhne"/>
              </a:rPr>
              <a:t>Create visualizations for each (KPI) I want to display. Ensure that the visuals are easily understandable and visually appealing.</a:t>
            </a:r>
            <a:endParaRPr lang="en-US" sz="1800" dirty="0">
              <a:latin typeface="Söhne"/>
            </a:endParaRPr>
          </a:p>
        </p:txBody>
      </p:sp>
    </p:spTree>
    <p:extLst>
      <p:ext uri="{BB962C8B-B14F-4D97-AF65-F5344CB8AC3E}">
        <p14:creationId xmlns:p14="http://schemas.microsoft.com/office/powerpoint/2010/main" val="413012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xmlns="" id="{C60549DA-25C4-6038-F712-1158676B53F0}"/>
              </a:ext>
            </a:extLst>
          </p:cNvPr>
          <p:cNvSpPr>
            <a:spLocks noGrp="1"/>
          </p:cNvSpPr>
          <p:nvPr>
            <p:ph sz="half" idx="1"/>
          </p:nvPr>
        </p:nvSpPr>
        <p:spPr>
          <a:xfrm>
            <a:off x="599440" y="1788160"/>
            <a:ext cx="11071754" cy="4419600"/>
          </a:xfrm>
        </p:spPr>
        <p:txBody>
          <a:bodyPr/>
          <a:lstStyle/>
          <a:p>
            <a:endParaRPr lang="en-GB" b="1" dirty="0">
              <a:latin typeface="Söhne"/>
            </a:endParaRPr>
          </a:p>
          <a:p>
            <a:r>
              <a:rPr lang="en-GB" b="1" dirty="0">
                <a:latin typeface="Söhne"/>
              </a:rPr>
              <a:t>Total Profit: </a:t>
            </a:r>
            <a:r>
              <a:rPr lang="en-GB" dirty="0">
                <a:latin typeface="Söhne"/>
              </a:rPr>
              <a:t>indicates the net income earned by the business ,Tracking total profit help to assess the effectiveness of the business strategies and make decisions related to cost management, pricing, and revenue generation.</a:t>
            </a:r>
          </a:p>
          <a:p>
            <a:endParaRPr lang="en-GB" dirty="0">
              <a:latin typeface="Söhne"/>
            </a:endParaRPr>
          </a:p>
          <a:p>
            <a:r>
              <a:rPr lang="en-GB" b="1" dirty="0">
                <a:latin typeface="Söhne"/>
              </a:rPr>
              <a:t>Total Sales: </a:t>
            </a:r>
            <a:r>
              <a:rPr lang="en-GB" dirty="0">
                <a:latin typeface="Söhne"/>
              </a:rPr>
              <a:t>measures the total revenue generated from selling products .It provides insights into the business's ability to attract customers  and generate revenue. Tracking sales help to identify trends, measure growth, and assess the impact of marketing and sales strategies.</a:t>
            </a:r>
          </a:p>
          <a:p>
            <a:endParaRPr lang="en-GB" dirty="0">
              <a:latin typeface="Söhne"/>
            </a:endParaRPr>
          </a:p>
          <a:p>
            <a:r>
              <a:rPr lang="en-GB" b="1" i="0" dirty="0">
                <a:effectLst/>
                <a:latin typeface="Söhne"/>
              </a:rPr>
              <a:t>Profit Ratio:</a:t>
            </a:r>
            <a:r>
              <a:rPr lang="en-GB" b="0" i="0" dirty="0">
                <a:solidFill>
                  <a:srgbClr val="374151"/>
                </a:solidFill>
                <a:effectLst/>
                <a:latin typeface="Söhne"/>
              </a:rPr>
              <a:t> is the percentage of revenue that becomes profit after removing all costs . It is indicator of a business's efficiency in managing costs and generating profits from its operations.</a:t>
            </a:r>
            <a:endParaRPr lang="en-GB" dirty="0">
              <a:latin typeface="Söhne"/>
            </a:endParaRPr>
          </a:p>
          <a:p>
            <a:endParaRPr lang="en-GB" dirty="0">
              <a:latin typeface="Söhne"/>
            </a:endParaRPr>
          </a:p>
          <a:p>
            <a:endParaRPr lang="en-US" dirty="0">
              <a:latin typeface="Söhne"/>
            </a:endParaRPr>
          </a:p>
        </p:txBody>
      </p:sp>
      <p:pic>
        <p:nvPicPr>
          <p:cNvPr id="10" name="Content Placeholder 9" descr="A screenshot of a computer&#10;&#10;Description automatically generated">
            <a:extLst>
              <a:ext uri="{FF2B5EF4-FFF2-40B4-BE49-F238E27FC236}">
                <a16:creationId xmlns:a16="http://schemas.microsoft.com/office/drawing/2014/main" xmlns="" id="{B1C352E4-D217-295A-A996-A928B2ED2C2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182515" y="515749"/>
            <a:ext cx="8148558" cy="1120425"/>
          </a:xfrm>
          <a:noFill/>
        </p:spPr>
      </p:pic>
      <p:sp>
        <p:nvSpPr>
          <p:cNvPr id="4" name="Date Placeholder 3">
            <a:extLst>
              <a:ext uri="{FF2B5EF4-FFF2-40B4-BE49-F238E27FC236}">
                <a16:creationId xmlns:a16="http://schemas.microsoft.com/office/drawing/2014/main" xmlns="" id="{1C7B12D6-6DAD-175E-3858-24B126871814}"/>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6AF379E8-AC6C-43B9-9222-BDF0AF9336F0}" type="datetime1">
              <a:rPr lang="en-US" smtClean="0"/>
              <a:pPr rtl="0">
                <a:spcAft>
                  <a:spcPts val="600"/>
                </a:spcAft>
              </a:pPr>
              <a:t>19-Sep-24</a:t>
            </a:fld>
            <a:endParaRPr lang="en-US"/>
          </a:p>
        </p:txBody>
      </p:sp>
      <p:sp>
        <p:nvSpPr>
          <p:cNvPr id="11" name="Title 1">
            <a:extLst>
              <a:ext uri="{FF2B5EF4-FFF2-40B4-BE49-F238E27FC236}">
                <a16:creationId xmlns:a16="http://schemas.microsoft.com/office/drawing/2014/main" xmlns="" id="{1CE73D6E-37A6-A097-6D41-775941EF2A34}"/>
              </a:ext>
            </a:extLst>
          </p:cNvPr>
          <p:cNvSpPr>
            <a:spLocks noGrp="1"/>
          </p:cNvSpPr>
          <p:nvPr>
            <p:ph type="title"/>
          </p:nvPr>
        </p:nvSpPr>
        <p:spPr>
          <a:xfrm>
            <a:off x="822958" y="656862"/>
            <a:ext cx="2359675" cy="838200"/>
          </a:xfrm>
        </p:spPr>
        <p:txBody>
          <a:bodyPr/>
          <a:lstStyle/>
          <a:p>
            <a:r>
              <a:rPr lang="en-US" dirty="0">
                <a:latin typeface="Söhne"/>
              </a:rPr>
              <a:t>KPIS</a:t>
            </a:r>
            <a:r>
              <a:rPr lang="en-US" dirty="0"/>
              <a:t> :</a:t>
            </a:r>
          </a:p>
        </p:txBody>
      </p:sp>
    </p:spTree>
    <p:extLst>
      <p:ext uri="{BB962C8B-B14F-4D97-AF65-F5344CB8AC3E}">
        <p14:creationId xmlns:p14="http://schemas.microsoft.com/office/powerpoint/2010/main" val="22067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550EC721-B0D4-C71C-ED59-0C98AD18B4F1}"/>
              </a:ext>
            </a:extLst>
          </p:cNvPr>
          <p:cNvSpPr>
            <a:spLocks noGrp="1"/>
          </p:cNvSpPr>
          <p:nvPr>
            <p:ph idx="1"/>
          </p:nvPr>
        </p:nvSpPr>
        <p:spPr>
          <a:xfrm>
            <a:off x="812800" y="701040"/>
            <a:ext cx="10312400" cy="5251704"/>
          </a:xfrm>
        </p:spPr>
        <p:txBody>
          <a:bodyPr>
            <a:normAutofit/>
          </a:bodyPr>
          <a:lstStyle/>
          <a:p>
            <a:pPr marL="0" indent="0">
              <a:buNone/>
            </a:pPr>
            <a:endParaRPr lang="en-GB" sz="1800" b="1" dirty="0">
              <a:latin typeface="Söhne"/>
            </a:endParaRPr>
          </a:p>
          <a:p>
            <a:r>
              <a:rPr lang="en-GB" sz="1800" b="1" dirty="0">
                <a:latin typeface="Söhne"/>
              </a:rPr>
              <a:t>Quantity:</a:t>
            </a:r>
            <a:r>
              <a:rPr lang="en-GB" sz="1800" dirty="0">
                <a:latin typeface="Söhne"/>
              </a:rPr>
              <a:t> represents the total number of units of products sold. IT is useful for businesses that deal with physical products. Tracking quantity sold helps in inventory management and assessing the popularity of specific products.</a:t>
            </a:r>
          </a:p>
          <a:p>
            <a:endParaRPr lang="en-GB" sz="1800" dirty="0">
              <a:latin typeface="Söhne"/>
            </a:endParaRPr>
          </a:p>
          <a:p>
            <a:r>
              <a:rPr lang="en-GB" sz="1800" b="1" i="0" dirty="0">
                <a:effectLst/>
                <a:latin typeface="Söhne"/>
              </a:rPr>
              <a:t>Profit per Order: </a:t>
            </a:r>
            <a:r>
              <a:rPr lang="en-GB" sz="1800" b="0" i="0" dirty="0">
                <a:effectLst/>
                <a:latin typeface="Söhne"/>
              </a:rPr>
              <a:t>average profit earned from each order. Monitoring profit per order helps in evaluating the efficiency of the business's operations and identifying opportunities for cost reduction and margin improvement.</a:t>
            </a:r>
          </a:p>
          <a:p>
            <a:endParaRPr lang="en-GB" sz="1800" b="0" i="0" dirty="0">
              <a:effectLst/>
              <a:latin typeface="Söhne"/>
            </a:endParaRPr>
          </a:p>
          <a:p>
            <a:r>
              <a:rPr lang="en-GB" sz="1800" b="1" dirty="0">
                <a:latin typeface="Söhne"/>
              </a:rPr>
              <a:t>Sales per Order: </a:t>
            </a:r>
            <a:r>
              <a:rPr lang="en-GB" sz="1800" dirty="0">
                <a:latin typeface="Söhne"/>
              </a:rPr>
              <a:t>(average order value) is the average amount of money customers spend in a single order. This KPI reflects the effectiveness of cross-selling, as well as the customer's willingness to purchase multiple items. Increasing the sales per order can contribute to higher revenue.</a:t>
            </a:r>
          </a:p>
          <a:p>
            <a:endParaRPr lang="en-GB" sz="1800" dirty="0">
              <a:latin typeface="Söhne"/>
            </a:endParaRPr>
          </a:p>
        </p:txBody>
      </p:sp>
      <p:sp>
        <p:nvSpPr>
          <p:cNvPr id="5" name="Date Placeholder 4">
            <a:extLst>
              <a:ext uri="{FF2B5EF4-FFF2-40B4-BE49-F238E27FC236}">
                <a16:creationId xmlns:a16="http://schemas.microsoft.com/office/drawing/2014/main" xmlns="" id="{540CE372-FB89-91F2-BAD6-2EA3B59F4CB4}"/>
              </a:ext>
            </a:extLst>
          </p:cNvPr>
          <p:cNvSpPr>
            <a:spLocks noGrp="1"/>
          </p:cNvSpPr>
          <p:nvPr>
            <p:ph type="dt" sz="half" idx="10"/>
          </p:nvPr>
        </p:nvSpPr>
        <p:spPr/>
        <p:txBody>
          <a:bodyPr/>
          <a:lstStyle/>
          <a:p>
            <a:pPr rtl="0"/>
            <a:fld id="{3064E64D-1B50-4EC0-83A1-DE58B45AB49E}" type="datetime1">
              <a:rPr lang="en-US" smtClean="0"/>
              <a:t>19-Sep-24</a:t>
            </a:fld>
            <a:endParaRPr lang="en-US"/>
          </a:p>
        </p:txBody>
      </p:sp>
    </p:spTree>
    <p:extLst>
      <p:ext uri="{BB962C8B-B14F-4D97-AF65-F5344CB8AC3E}">
        <p14:creationId xmlns:p14="http://schemas.microsoft.com/office/powerpoint/2010/main" val="51579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977744" y="642594"/>
            <a:ext cx="2660074" cy="1371600"/>
          </a:xfrm>
        </p:spPr>
        <p:txBody>
          <a:bodyPr/>
          <a:lstStyle/>
          <a:p>
            <a:r>
              <a:rPr lang="en-US" dirty="0" smtClean="0"/>
              <a:t>Overview</a:t>
            </a:r>
            <a:endParaRPr lang="en-US" dirty="0"/>
          </a:p>
        </p:txBody>
      </p:sp>
      <p:sp>
        <p:nvSpPr>
          <p:cNvPr id="3" name="Date Placeholder 2"/>
          <p:cNvSpPr>
            <a:spLocks noGrp="1"/>
          </p:cNvSpPr>
          <p:nvPr>
            <p:ph type="dt" sz="half" idx="10"/>
          </p:nvPr>
        </p:nvSpPr>
        <p:spPr/>
        <p:txBody>
          <a:bodyPr/>
          <a:lstStyle/>
          <a:p>
            <a:pPr rtl="0"/>
            <a:fld id="{BFA2D3EE-FBE6-4434-A13B-BD4C1C612D44}" type="datetime1">
              <a:rPr lang="en-US" smtClean="0"/>
              <a:t>19-Sep-24</a:t>
            </a:fld>
            <a:endParaRPr lang="en-US" dirty="0"/>
          </a:p>
        </p:txBody>
      </p:sp>
      <p:pic>
        <p:nvPicPr>
          <p:cNvPr id="7" name="Content Placeholder 6"/>
          <p:cNvPicPr>
            <a:picLocks noChangeAspect="1"/>
          </p:cNvPicPr>
          <p:nvPr/>
        </p:nvPicPr>
        <p:blipFill rotWithShape="1">
          <a:blip r:embed="rId2" cstate="print">
            <a:extLst>
              <a:ext uri="{28A0092B-C50C-407E-A947-70E740481C1C}">
                <a14:useLocalDpi xmlns:a14="http://schemas.microsoft.com/office/drawing/2010/main" val="0"/>
              </a:ext>
            </a:extLst>
          </a:blip>
          <a:srcRect l="10629" r="10765" b="4314"/>
          <a:stretch/>
        </p:blipFill>
        <p:spPr>
          <a:xfrm>
            <a:off x="609952" y="493221"/>
            <a:ext cx="8093364" cy="5541819"/>
          </a:xfrm>
          <a:prstGeom prst="rect">
            <a:avLst/>
          </a:prstGeom>
        </p:spPr>
      </p:pic>
    </p:spTree>
    <p:extLst>
      <p:ext uri="{BB962C8B-B14F-4D97-AF65-F5344CB8AC3E}">
        <p14:creationId xmlns:p14="http://schemas.microsoft.com/office/powerpoint/2010/main" val="132476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ABC946F9-5264-A409-2DEF-3DE7350FA99A}"/>
              </a:ext>
            </a:extLst>
          </p:cNvPr>
          <p:cNvSpPr>
            <a:spLocks noGrp="1"/>
          </p:cNvSpPr>
          <p:nvPr>
            <p:ph type="title"/>
          </p:nvPr>
        </p:nvSpPr>
        <p:spPr>
          <a:xfrm>
            <a:off x="8458200" y="607392"/>
            <a:ext cx="3161963" cy="1014931"/>
          </a:xfrm>
        </p:spPr>
        <p:txBody>
          <a:bodyPr/>
          <a:lstStyle/>
          <a:p>
            <a:pPr algn="ctr"/>
            <a:r>
              <a:rPr lang="en-US" dirty="0">
                <a:latin typeface="Söhne"/>
              </a:rPr>
              <a:t>Sales By States</a:t>
            </a:r>
          </a:p>
        </p:txBody>
      </p:sp>
      <p:pic>
        <p:nvPicPr>
          <p:cNvPr id="3" name="Content Placeholder 2" descr="A map of the united kingdom&#10;&#10;Description automatically generated">
            <a:extLst>
              <a:ext uri="{FF2B5EF4-FFF2-40B4-BE49-F238E27FC236}">
                <a16:creationId xmlns:a16="http://schemas.microsoft.com/office/drawing/2014/main" xmlns="" id="{24A21B58-9122-E3DC-24C5-EB7C814D402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880"/>
          <a:stretch/>
        </p:blipFill>
        <p:spPr>
          <a:xfrm>
            <a:off x="685800" y="1877961"/>
            <a:ext cx="6858000" cy="3233154"/>
          </a:xfrm>
          <a:noFill/>
        </p:spPr>
      </p:pic>
      <p:sp>
        <p:nvSpPr>
          <p:cNvPr id="12" name="Content Placeholder 2">
            <a:extLst>
              <a:ext uri="{FF2B5EF4-FFF2-40B4-BE49-F238E27FC236}">
                <a16:creationId xmlns:a16="http://schemas.microsoft.com/office/drawing/2014/main" xmlns="" id="{F4529AB8-C2C3-1CFB-5F82-4333D25F973D}"/>
              </a:ext>
            </a:extLst>
          </p:cNvPr>
          <p:cNvSpPr>
            <a:spLocks noGrp="1"/>
          </p:cNvSpPr>
          <p:nvPr>
            <p:ph type="body" sz="half" idx="2"/>
          </p:nvPr>
        </p:nvSpPr>
        <p:spPr>
          <a:xfrm>
            <a:off x="8458200" y="2336800"/>
            <a:ext cx="3161963" cy="3606800"/>
          </a:xfrm>
        </p:spPr>
        <p:txBody>
          <a:bodyPr>
            <a:normAutofit/>
          </a:bodyPr>
          <a:lstStyle/>
          <a:p>
            <a:pPr>
              <a:lnSpc>
                <a:spcPct val="150000"/>
              </a:lnSpc>
            </a:pPr>
            <a:r>
              <a:rPr lang="en-US" dirty="0">
                <a:latin typeface="Söhne"/>
              </a:rPr>
              <a:t>I used this map to help </a:t>
            </a:r>
            <a:r>
              <a:rPr lang="en-GB" dirty="0">
                <a:latin typeface="Söhne"/>
              </a:rPr>
              <a:t>you quickly identify regions with high or low sales. This helps in understanding the geographical distribution of sales and identifying potential growth opportunities.</a:t>
            </a:r>
            <a:r>
              <a:rPr lang="en-US" dirty="0">
                <a:latin typeface="Söhne"/>
              </a:rPr>
              <a:t> </a:t>
            </a:r>
          </a:p>
        </p:txBody>
      </p:sp>
      <p:sp>
        <p:nvSpPr>
          <p:cNvPr id="5" name="Date Placeholder 4">
            <a:extLst>
              <a:ext uri="{FF2B5EF4-FFF2-40B4-BE49-F238E27FC236}">
                <a16:creationId xmlns:a16="http://schemas.microsoft.com/office/drawing/2014/main" xmlns="" id="{540CE372-FB89-91F2-BAD6-2EA3B59F4CB4}"/>
              </a:ext>
            </a:extLst>
          </p:cNvPr>
          <p:cNvSpPr>
            <a:spLocks noGrp="1"/>
          </p:cNvSpPr>
          <p:nvPr>
            <p:ph type="dt" sz="half" idx="10"/>
          </p:nvPr>
        </p:nvSpPr>
        <p:spPr>
          <a:xfrm>
            <a:off x="5588000" y="6035040"/>
            <a:ext cx="1955800" cy="365760"/>
          </a:xfrm>
        </p:spPr>
        <p:txBody>
          <a:bodyPr anchor="b">
            <a:normAutofit/>
          </a:bodyPr>
          <a:lstStyle/>
          <a:p>
            <a:pPr rtl="0">
              <a:spcAft>
                <a:spcPts val="600"/>
              </a:spcAft>
            </a:pPr>
            <a:fld id="{3064E64D-1B50-4EC0-83A1-DE58B45AB49E}" type="datetime1">
              <a:rPr lang="en-US" smtClean="0"/>
              <a:pPr rtl="0">
                <a:spcAft>
                  <a:spcPts val="600"/>
                </a:spcAft>
              </a:pPr>
              <a:t>19-Sep-24</a:t>
            </a:fld>
            <a:endParaRPr lang="en-US"/>
          </a:p>
        </p:txBody>
      </p:sp>
    </p:spTree>
    <p:extLst>
      <p:ext uri="{BB962C8B-B14F-4D97-AF65-F5344CB8AC3E}">
        <p14:creationId xmlns:p14="http://schemas.microsoft.com/office/powerpoint/2010/main" val="347625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e chart with numbers and a diagram&#10;&#10;Description automatically generated">
            <a:extLst>
              <a:ext uri="{FF2B5EF4-FFF2-40B4-BE49-F238E27FC236}">
                <a16:creationId xmlns:a16="http://schemas.microsoft.com/office/drawing/2014/main" xmlns="" id="{DB733457-5639-C03E-5245-2E0094EDF3FE}"/>
              </a:ext>
            </a:extLst>
          </p:cNvPr>
          <p:cNvPicPr>
            <a:picLocks noChangeAspect="1"/>
          </p:cNvPicPr>
          <p:nvPr/>
        </p:nvPicPr>
        <p:blipFill rotWithShape="1">
          <a:blip r:embed="rId2">
            <a:extLst>
              <a:ext uri="{28A0092B-C50C-407E-A947-70E740481C1C}">
                <a14:useLocalDpi xmlns:a14="http://schemas.microsoft.com/office/drawing/2010/main" val="0"/>
              </a:ext>
            </a:extLst>
          </a:blip>
          <a:srcRect t="11674"/>
          <a:stretch/>
        </p:blipFill>
        <p:spPr>
          <a:xfrm>
            <a:off x="228599" y="2064774"/>
            <a:ext cx="7696201" cy="3143972"/>
          </a:xfrm>
          <a:prstGeom prst="rect">
            <a:avLst/>
          </a:prstGeom>
          <a:noFill/>
          <a:ln>
            <a:noFill/>
          </a:ln>
        </p:spPr>
      </p:pic>
      <p:sp>
        <p:nvSpPr>
          <p:cNvPr id="5" name="Date Placeholder 4">
            <a:extLst>
              <a:ext uri="{FF2B5EF4-FFF2-40B4-BE49-F238E27FC236}">
                <a16:creationId xmlns:a16="http://schemas.microsoft.com/office/drawing/2014/main" xmlns="" id="{540CE372-FB89-91F2-BAD6-2EA3B59F4CB4}"/>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3064E64D-1B50-4EC0-83A1-DE58B45AB49E}" type="datetime1">
              <a:rPr lang="en-US" smtClean="0"/>
              <a:pPr rtl="0">
                <a:spcAft>
                  <a:spcPts val="600"/>
                </a:spcAft>
              </a:pPr>
              <a:t>19-Sep-24</a:t>
            </a:fld>
            <a:endParaRPr lang="en-US"/>
          </a:p>
        </p:txBody>
      </p:sp>
      <p:sp>
        <p:nvSpPr>
          <p:cNvPr id="13" name="Title 1">
            <a:extLst>
              <a:ext uri="{FF2B5EF4-FFF2-40B4-BE49-F238E27FC236}">
                <a16:creationId xmlns:a16="http://schemas.microsoft.com/office/drawing/2014/main" xmlns="" id="{95D24B69-F049-4AEF-75D1-7856533F6CF2}"/>
              </a:ext>
            </a:extLst>
          </p:cNvPr>
          <p:cNvSpPr>
            <a:spLocks noGrp="1"/>
          </p:cNvSpPr>
          <p:nvPr>
            <p:ph type="title"/>
          </p:nvPr>
        </p:nvSpPr>
        <p:spPr>
          <a:xfrm>
            <a:off x="8458200" y="607392"/>
            <a:ext cx="3161963" cy="1014931"/>
          </a:xfrm>
        </p:spPr>
        <p:txBody>
          <a:bodyPr/>
          <a:lstStyle/>
          <a:p>
            <a:pPr algn="ctr"/>
            <a:r>
              <a:rPr lang="en-US" dirty="0">
                <a:latin typeface="Söhne"/>
              </a:rPr>
              <a:t>Sales By Category</a:t>
            </a:r>
          </a:p>
        </p:txBody>
      </p:sp>
      <p:sp>
        <p:nvSpPr>
          <p:cNvPr id="14" name="Content Placeholder 2">
            <a:extLst>
              <a:ext uri="{FF2B5EF4-FFF2-40B4-BE49-F238E27FC236}">
                <a16:creationId xmlns:a16="http://schemas.microsoft.com/office/drawing/2014/main" xmlns="" id="{F002C9E1-422D-083D-BD22-0078478D9228}"/>
              </a:ext>
            </a:extLst>
          </p:cNvPr>
          <p:cNvSpPr>
            <a:spLocks noGrp="1"/>
          </p:cNvSpPr>
          <p:nvPr>
            <p:ph type="body" sz="half" idx="2"/>
          </p:nvPr>
        </p:nvSpPr>
        <p:spPr>
          <a:xfrm>
            <a:off x="8458200" y="2336800"/>
            <a:ext cx="3161963" cy="3606800"/>
          </a:xfrm>
        </p:spPr>
        <p:txBody>
          <a:bodyPr>
            <a:normAutofit/>
          </a:bodyPr>
          <a:lstStyle/>
          <a:p>
            <a:pPr>
              <a:lnSpc>
                <a:spcPct val="150000"/>
              </a:lnSpc>
            </a:pPr>
            <a:r>
              <a:rPr lang="en-GB" dirty="0">
                <a:latin typeface="Söhne"/>
              </a:rPr>
              <a:t>I used the Donut chart to make it easy to compare the sizes of different categories. You can identify which categories have higher or lower sales with the sales volume. </a:t>
            </a:r>
            <a:endParaRPr lang="en-US" dirty="0">
              <a:latin typeface="Söhne"/>
            </a:endParaRPr>
          </a:p>
        </p:txBody>
      </p:sp>
    </p:spTree>
    <p:extLst>
      <p:ext uri="{BB962C8B-B14F-4D97-AF65-F5344CB8AC3E}">
        <p14:creationId xmlns:p14="http://schemas.microsoft.com/office/powerpoint/2010/main" val="53254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540CE372-FB89-91F2-BAD6-2EA3B59F4CB4}"/>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3064E64D-1B50-4EC0-83A1-DE58B45AB49E}" type="datetime1">
              <a:rPr lang="en-US" smtClean="0"/>
              <a:pPr rtl="0">
                <a:spcAft>
                  <a:spcPts val="600"/>
                </a:spcAft>
              </a:pPr>
              <a:t>19-Sep-24</a:t>
            </a:fld>
            <a:endParaRPr lang="en-US"/>
          </a:p>
        </p:txBody>
      </p:sp>
      <p:sp>
        <p:nvSpPr>
          <p:cNvPr id="13" name="Title 1">
            <a:extLst>
              <a:ext uri="{FF2B5EF4-FFF2-40B4-BE49-F238E27FC236}">
                <a16:creationId xmlns:a16="http://schemas.microsoft.com/office/drawing/2014/main" xmlns="" id="{95D24B69-F049-4AEF-75D1-7856533F6CF2}"/>
              </a:ext>
            </a:extLst>
          </p:cNvPr>
          <p:cNvSpPr>
            <a:spLocks noGrp="1"/>
          </p:cNvSpPr>
          <p:nvPr>
            <p:ph type="title"/>
          </p:nvPr>
        </p:nvSpPr>
        <p:spPr>
          <a:xfrm>
            <a:off x="8458200" y="607392"/>
            <a:ext cx="3161963" cy="1014931"/>
          </a:xfrm>
        </p:spPr>
        <p:txBody>
          <a:bodyPr/>
          <a:lstStyle/>
          <a:p>
            <a:pPr algn="ctr"/>
            <a:r>
              <a:rPr lang="en-US" dirty="0">
                <a:latin typeface="Söhne"/>
              </a:rPr>
              <a:t>Yearly Trend</a:t>
            </a:r>
          </a:p>
        </p:txBody>
      </p:sp>
      <p:sp>
        <p:nvSpPr>
          <p:cNvPr id="14" name="Content Placeholder 2">
            <a:extLst>
              <a:ext uri="{FF2B5EF4-FFF2-40B4-BE49-F238E27FC236}">
                <a16:creationId xmlns:a16="http://schemas.microsoft.com/office/drawing/2014/main" xmlns="" id="{F002C9E1-422D-083D-BD22-0078478D9228}"/>
              </a:ext>
            </a:extLst>
          </p:cNvPr>
          <p:cNvSpPr>
            <a:spLocks noGrp="1"/>
          </p:cNvSpPr>
          <p:nvPr>
            <p:ph type="body" sz="half" idx="2"/>
          </p:nvPr>
        </p:nvSpPr>
        <p:spPr>
          <a:xfrm>
            <a:off x="8458200" y="2336800"/>
            <a:ext cx="3161963" cy="3606800"/>
          </a:xfrm>
        </p:spPr>
        <p:txBody>
          <a:bodyPr>
            <a:normAutofit/>
          </a:bodyPr>
          <a:lstStyle/>
          <a:p>
            <a:pPr>
              <a:lnSpc>
                <a:spcPct val="150000"/>
              </a:lnSpc>
            </a:pPr>
            <a:r>
              <a:rPr lang="en-GB" dirty="0">
                <a:latin typeface="Söhne"/>
              </a:rPr>
              <a:t> </a:t>
            </a:r>
            <a:r>
              <a:rPr lang="en-GB" dirty="0">
                <a:solidFill>
                  <a:srgbClr val="374151"/>
                </a:solidFill>
                <a:latin typeface="Söhne"/>
              </a:rPr>
              <a:t>I used dual lines chart </a:t>
            </a:r>
            <a:r>
              <a:rPr lang="en-GB" b="0" i="0" dirty="0">
                <a:solidFill>
                  <a:srgbClr val="374151"/>
                </a:solidFill>
                <a:effectLst/>
                <a:latin typeface="Söhne"/>
              </a:rPr>
              <a:t>so you can understand sales and profit trend </a:t>
            </a:r>
            <a:r>
              <a:rPr lang="en-GB" dirty="0">
                <a:latin typeface="Söhne"/>
              </a:rPr>
              <a:t>easily and compare the performance of different years. This helps in making informed decisions and strategic planning.</a:t>
            </a:r>
            <a:endParaRPr lang="en-US" dirty="0">
              <a:latin typeface="Söhne"/>
            </a:endParaRPr>
          </a:p>
        </p:txBody>
      </p:sp>
      <p:pic>
        <p:nvPicPr>
          <p:cNvPr id="3" name="Picture 2" descr="A graph with a line and a line&#10;&#10;Description automatically generated">
            <a:extLst>
              <a:ext uri="{FF2B5EF4-FFF2-40B4-BE49-F238E27FC236}">
                <a16:creationId xmlns:a16="http://schemas.microsoft.com/office/drawing/2014/main" xmlns="" id="{4F717A68-DB5B-A7CB-39DE-41F712F1A4A6}"/>
              </a:ext>
            </a:extLst>
          </p:cNvPr>
          <p:cNvPicPr>
            <a:picLocks noChangeAspect="1"/>
          </p:cNvPicPr>
          <p:nvPr/>
        </p:nvPicPr>
        <p:blipFill rotWithShape="1">
          <a:blip r:embed="rId2">
            <a:extLst>
              <a:ext uri="{28A0092B-C50C-407E-A947-70E740481C1C}">
                <a14:useLocalDpi xmlns:a14="http://schemas.microsoft.com/office/drawing/2010/main" val="0"/>
              </a:ext>
            </a:extLst>
          </a:blip>
          <a:srcRect t="12650"/>
          <a:stretch/>
        </p:blipFill>
        <p:spPr>
          <a:xfrm>
            <a:off x="446658" y="1887793"/>
            <a:ext cx="7287642" cy="3328485"/>
          </a:xfrm>
          <a:prstGeom prst="rect">
            <a:avLst/>
          </a:prstGeom>
        </p:spPr>
      </p:pic>
    </p:spTree>
    <p:extLst>
      <p:ext uri="{BB962C8B-B14F-4D97-AF65-F5344CB8AC3E}">
        <p14:creationId xmlns:p14="http://schemas.microsoft.com/office/powerpoint/2010/main" val="2212280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139_TF78438558" id="{0BED6512-3D0D-4F75-AB59-5444160ED234}" vid="{29214CBE-E8BC-4FF0-A7D0-03F1D55577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{408A5851-45EF-4D3E-9CD6-84301D5BB01D}tf78438558_win32</Template>
  <TotalTime>180</TotalTime>
  <Words>654</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Garamond</vt:lpstr>
      <vt:lpstr>Söhne</vt:lpstr>
      <vt:lpstr>SavonVTI</vt:lpstr>
      <vt:lpstr>Sample Superstore | Dashboard</vt:lpstr>
      <vt:lpstr>Purpose of Dashboard</vt:lpstr>
      <vt:lpstr>methodology of Dashboard</vt:lpstr>
      <vt:lpstr>KPIS :</vt:lpstr>
      <vt:lpstr>PowerPoint Presentation</vt:lpstr>
      <vt:lpstr>Overview</vt:lpstr>
      <vt:lpstr>Sales By States</vt:lpstr>
      <vt:lpstr>Sales By Category</vt:lpstr>
      <vt:lpstr>Yearly Trend</vt:lpstr>
      <vt:lpstr>Top 10  Sub-Category  By Sales</vt:lpstr>
      <vt:lpstr>Thank you for your attention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Superstore | Dashboard</dc:title>
  <dc:creator>سلمى عصام محمد محمد حمد</dc:creator>
  <cp:lastModifiedBy>Microsoft account</cp:lastModifiedBy>
  <cp:revision>2</cp:revision>
  <dcterms:created xsi:type="dcterms:W3CDTF">2023-08-22T12:41:52Z</dcterms:created>
  <dcterms:modified xsi:type="dcterms:W3CDTF">2024-09-19T16:22:09Z</dcterms:modified>
</cp:coreProperties>
</file>