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Bobby Jones" charset="1" panose="00000000000000000000"/>
      <p:regular r:id="rId24"/>
    </p:embeddedFont>
    <p:embeddedFont>
      <p:font typeface="Sniglet" charset="1" panose="0407050503010002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08DF8"/>
        </a:solidFill>
      </p:bgPr>
    </p:bg>
    <p:spTree>
      <p:nvGrpSpPr>
        <p:cNvPr id="1" name=""/>
        <p:cNvGrpSpPr/>
        <p:nvPr/>
      </p:nvGrpSpPr>
      <p:grpSpPr>
        <a:xfrm>
          <a:off x="0" y="0"/>
          <a:ext cx="0" cy="0"/>
          <a:chOff x="0" y="0"/>
          <a:chExt cx="0" cy="0"/>
        </a:xfrm>
      </p:grpSpPr>
      <p:grpSp>
        <p:nvGrpSpPr>
          <p:cNvPr name="Group 2" id="2"/>
          <p:cNvGrpSpPr/>
          <p:nvPr/>
        </p:nvGrpSpPr>
        <p:grpSpPr>
          <a:xfrm rot="0">
            <a:off x="515733" y="428479"/>
            <a:ext cx="17256534" cy="9430041"/>
            <a:chOff x="0" y="0"/>
            <a:chExt cx="4544931" cy="2483632"/>
          </a:xfrm>
        </p:grpSpPr>
        <p:sp>
          <p:nvSpPr>
            <p:cNvPr name="Freeform 3" id="3"/>
            <p:cNvSpPr/>
            <p:nvPr/>
          </p:nvSpPr>
          <p:spPr>
            <a:xfrm flipH="false" flipV="false" rot="0">
              <a:off x="0" y="0"/>
              <a:ext cx="4544931" cy="2483632"/>
            </a:xfrm>
            <a:custGeom>
              <a:avLst/>
              <a:gdLst/>
              <a:ahLst/>
              <a:cxnLst/>
              <a:rect r="r" b="b" t="t" l="l"/>
              <a:pathLst>
                <a:path h="2483632" w="4544931">
                  <a:moveTo>
                    <a:pt x="0" y="0"/>
                  </a:moveTo>
                  <a:lnTo>
                    <a:pt x="4544931" y="0"/>
                  </a:lnTo>
                  <a:lnTo>
                    <a:pt x="4544931" y="2483632"/>
                  </a:lnTo>
                  <a:lnTo>
                    <a:pt x="0" y="2483632"/>
                  </a:lnTo>
                  <a:close/>
                </a:path>
              </a:pathLst>
            </a:custGeom>
            <a:solidFill>
              <a:srgbClr val="FFF4D3"/>
            </a:solidFill>
            <a:ln w="76200" cap="sq">
              <a:solidFill>
                <a:srgbClr val="000000"/>
              </a:solidFill>
              <a:prstDash val="solid"/>
              <a:miter/>
            </a:ln>
          </p:spPr>
        </p:sp>
        <p:sp>
          <p:nvSpPr>
            <p:cNvPr name="TextBox 4" id="4"/>
            <p:cNvSpPr txBox="true"/>
            <p:nvPr/>
          </p:nvSpPr>
          <p:spPr>
            <a:xfrm>
              <a:off x="0" y="-38100"/>
              <a:ext cx="4544931" cy="25217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847972"/>
            <a:ext cx="5176975" cy="6591056"/>
          </a:xfrm>
          <a:custGeom>
            <a:avLst/>
            <a:gdLst/>
            <a:ahLst/>
            <a:cxnLst/>
            <a:rect r="r" b="b" t="t" l="l"/>
            <a:pathLst>
              <a:path h="6591056" w="5176975">
                <a:moveTo>
                  <a:pt x="0" y="0"/>
                </a:moveTo>
                <a:lnTo>
                  <a:pt x="5176975" y="0"/>
                </a:lnTo>
                <a:lnTo>
                  <a:pt x="5176975" y="6591056"/>
                </a:lnTo>
                <a:lnTo>
                  <a:pt x="0" y="65910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937213" y="1129715"/>
            <a:ext cx="1322087" cy="1322087"/>
          </a:xfrm>
          <a:custGeom>
            <a:avLst/>
            <a:gdLst/>
            <a:ahLst/>
            <a:cxnLst/>
            <a:rect r="r" b="b" t="t" l="l"/>
            <a:pathLst>
              <a:path h="1322087" w="1322087">
                <a:moveTo>
                  <a:pt x="0" y="0"/>
                </a:moveTo>
                <a:lnTo>
                  <a:pt x="1322087" y="0"/>
                </a:lnTo>
                <a:lnTo>
                  <a:pt x="1322087" y="1322087"/>
                </a:lnTo>
                <a:lnTo>
                  <a:pt x="0" y="13220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911847" y="2513690"/>
            <a:ext cx="11347453" cy="3214369"/>
          </a:xfrm>
          <a:prstGeom prst="rect">
            <a:avLst/>
          </a:prstGeom>
        </p:spPr>
        <p:txBody>
          <a:bodyPr anchor="t" rtlCol="false" tIns="0" lIns="0" bIns="0" rIns="0">
            <a:spAutoFit/>
          </a:bodyPr>
          <a:lstStyle/>
          <a:p>
            <a:pPr algn="l" marL="0" indent="0" lvl="0">
              <a:lnSpc>
                <a:spcPts val="12880"/>
              </a:lnSpc>
              <a:spcBef>
                <a:spcPct val="0"/>
              </a:spcBef>
            </a:pPr>
            <a:r>
              <a:rPr lang="en-US" sz="9200">
                <a:solidFill>
                  <a:srgbClr val="000000"/>
                </a:solidFill>
                <a:latin typeface="Bobby Jones"/>
                <a:ea typeface="Bobby Jones"/>
                <a:cs typeface="Bobby Jones"/>
                <a:sym typeface="Bobby Jones"/>
              </a:rPr>
              <a:t>ETL &amp; data analysis      with python          </a:t>
            </a:r>
          </a:p>
        </p:txBody>
      </p:sp>
      <p:sp>
        <p:nvSpPr>
          <p:cNvPr name="Freeform 8" id="8"/>
          <p:cNvSpPr/>
          <p:nvPr/>
        </p:nvSpPr>
        <p:spPr>
          <a:xfrm flipH="false" flipV="false" rot="0">
            <a:off x="15682892" y="1943159"/>
            <a:ext cx="508643" cy="508643"/>
          </a:xfrm>
          <a:custGeom>
            <a:avLst/>
            <a:gdLst/>
            <a:ahLst/>
            <a:cxnLst/>
            <a:rect r="r" b="b" t="t" l="l"/>
            <a:pathLst>
              <a:path h="508643" w="508643">
                <a:moveTo>
                  <a:pt x="0" y="0"/>
                </a:moveTo>
                <a:lnTo>
                  <a:pt x="508643" y="0"/>
                </a:lnTo>
                <a:lnTo>
                  <a:pt x="508643" y="508643"/>
                </a:lnTo>
                <a:lnTo>
                  <a:pt x="0" y="5086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5937213" y="1028700"/>
            <a:ext cx="508643" cy="508643"/>
          </a:xfrm>
          <a:custGeom>
            <a:avLst/>
            <a:gdLst/>
            <a:ahLst/>
            <a:cxnLst/>
            <a:rect r="r" b="b" t="t" l="l"/>
            <a:pathLst>
              <a:path h="508643" w="508643">
                <a:moveTo>
                  <a:pt x="0" y="0"/>
                </a:moveTo>
                <a:lnTo>
                  <a:pt x="508644" y="0"/>
                </a:lnTo>
                <a:lnTo>
                  <a:pt x="508644" y="508643"/>
                </a:lnTo>
                <a:lnTo>
                  <a:pt x="0" y="5086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6814375" y="6042385"/>
            <a:ext cx="9783882" cy="887095"/>
          </a:xfrm>
          <a:prstGeom prst="rect">
            <a:avLst/>
          </a:prstGeom>
        </p:spPr>
        <p:txBody>
          <a:bodyPr anchor="t" rtlCol="false" tIns="0" lIns="0" bIns="0" rIns="0">
            <a:spAutoFit/>
          </a:bodyPr>
          <a:lstStyle/>
          <a:p>
            <a:pPr algn="r" marL="0" indent="0" lvl="0">
              <a:lnSpc>
                <a:spcPts val="7279"/>
              </a:lnSpc>
              <a:spcBef>
                <a:spcPct val="0"/>
              </a:spcBef>
            </a:pPr>
            <a:r>
              <a:rPr lang="en-US" sz="5199">
                <a:solidFill>
                  <a:srgbClr val="000000"/>
                </a:solidFill>
                <a:latin typeface="Sniglet"/>
                <a:ea typeface="Sniglet"/>
                <a:cs typeface="Sniglet"/>
                <a:sym typeface="Sniglet"/>
              </a:rPr>
              <a:t>presented by Salma Essam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DD7C"/>
        </a:solidFill>
      </p:bgPr>
    </p:bg>
    <p:spTree>
      <p:nvGrpSpPr>
        <p:cNvPr id="1" name=""/>
        <p:cNvGrpSpPr/>
        <p:nvPr/>
      </p:nvGrpSpPr>
      <p:grpSpPr>
        <a:xfrm>
          <a:off x="0" y="0"/>
          <a:ext cx="0" cy="0"/>
          <a:chOff x="0" y="0"/>
          <a:chExt cx="0" cy="0"/>
        </a:xfrm>
      </p:grpSpPr>
      <p:grpSp>
        <p:nvGrpSpPr>
          <p:cNvPr name="Group 2" id="2"/>
          <p:cNvGrpSpPr/>
          <p:nvPr/>
        </p:nvGrpSpPr>
        <p:grpSpPr>
          <a:xfrm rot="0">
            <a:off x="515733" y="428479"/>
            <a:ext cx="17256534" cy="9430041"/>
            <a:chOff x="0" y="0"/>
            <a:chExt cx="4544931" cy="2483632"/>
          </a:xfrm>
        </p:grpSpPr>
        <p:sp>
          <p:nvSpPr>
            <p:cNvPr name="Freeform 3" id="3"/>
            <p:cNvSpPr/>
            <p:nvPr/>
          </p:nvSpPr>
          <p:spPr>
            <a:xfrm flipH="false" flipV="false" rot="0">
              <a:off x="0" y="0"/>
              <a:ext cx="4544931" cy="2483632"/>
            </a:xfrm>
            <a:custGeom>
              <a:avLst/>
              <a:gdLst/>
              <a:ahLst/>
              <a:cxnLst/>
              <a:rect r="r" b="b" t="t" l="l"/>
              <a:pathLst>
                <a:path h="2483632" w="4544931">
                  <a:moveTo>
                    <a:pt x="0" y="0"/>
                  </a:moveTo>
                  <a:lnTo>
                    <a:pt x="4544931" y="0"/>
                  </a:lnTo>
                  <a:lnTo>
                    <a:pt x="4544931" y="2483632"/>
                  </a:lnTo>
                  <a:lnTo>
                    <a:pt x="0" y="2483632"/>
                  </a:lnTo>
                  <a:close/>
                </a:path>
              </a:pathLst>
            </a:custGeom>
            <a:solidFill>
              <a:srgbClr val="FFF4D3"/>
            </a:solidFill>
            <a:ln w="76200" cap="sq">
              <a:solidFill>
                <a:srgbClr val="000000"/>
              </a:solidFill>
              <a:prstDash val="solid"/>
              <a:miter/>
            </a:ln>
          </p:spPr>
        </p:sp>
        <p:sp>
          <p:nvSpPr>
            <p:cNvPr name="TextBox 4" id="4"/>
            <p:cNvSpPr txBox="true"/>
            <p:nvPr/>
          </p:nvSpPr>
          <p:spPr>
            <a:xfrm>
              <a:off x="0" y="-38100"/>
              <a:ext cx="4544931" cy="25217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5937213" y="1129715"/>
            <a:ext cx="1322087" cy="1322087"/>
          </a:xfrm>
          <a:custGeom>
            <a:avLst/>
            <a:gdLst/>
            <a:ahLst/>
            <a:cxnLst/>
            <a:rect r="r" b="b" t="t" l="l"/>
            <a:pathLst>
              <a:path h="1322087" w="1322087">
                <a:moveTo>
                  <a:pt x="0" y="0"/>
                </a:moveTo>
                <a:lnTo>
                  <a:pt x="1322087" y="0"/>
                </a:lnTo>
                <a:lnTo>
                  <a:pt x="1322087" y="1322087"/>
                </a:lnTo>
                <a:lnTo>
                  <a:pt x="0" y="1322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2729906"/>
            <a:ext cx="14654192" cy="4899025"/>
          </a:xfrm>
          <a:prstGeom prst="rect">
            <a:avLst/>
          </a:prstGeom>
        </p:spPr>
        <p:txBody>
          <a:bodyPr anchor="t" rtlCol="false" tIns="0" lIns="0" bIns="0" rIns="0">
            <a:spAutoFit/>
          </a:bodyPr>
          <a:lstStyle/>
          <a:p>
            <a:pPr algn="l" marL="0" indent="0" lvl="0">
              <a:lnSpc>
                <a:spcPts val="5599"/>
              </a:lnSpc>
              <a:spcBef>
                <a:spcPct val="0"/>
              </a:spcBef>
            </a:pPr>
            <a:r>
              <a:rPr lang="en-US" sz="3999">
                <a:solidFill>
                  <a:srgbClr val="000000"/>
                </a:solidFill>
                <a:latin typeface="Sniglet"/>
                <a:ea typeface="Sniglet"/>
                <a:cs typeface="Sniglet"/>
                <a:sym typeface="Sniglet"/>
              </a:rPr>
              <a:t>The problem we're addressing is the presence of null values in the product data, specifically in the category_name column. These missing values make it difficult to get an accurate count of products in each category, leading to gaps in understanding product distribution. To solve this, we need to clean the data by either removing or filling these null values to ensure a complete analysis.</a:t>
            </a:r>
          </a:p>
        </p:txBody>
      </p:sp>
      <p:sp>
        <p:nvSpPr>
          <p:cNvPr name="Freeform 7" id="7"/>
          <p:cNvSpPr/>
          <p:nvPr/>
        </p:nvSpPr>
        <p:spPr>
          <a:xfrm flipH="false" flipV="false" rot="0">
            <a:off x="15682892" y="1943159"/>
            <a:ext cx="508643" cy="508643"/>
          </a:xfrm>
          <a:custGeom>
            <a:avLst/>
            <a:gdLst/>
            <a:ahLst/>
            <a:cxnLst/>
            <a:rect r="r" b="b" t="t" l="l"/>
            <a:pathLst>
              <a:path h="508643" w="508643">
                <a:moveTo>
                  <a:pt x="0" y="0"/>
                </a:moveTo>
                <a:lnTo>
                  <a:pt x="508643" y="0"/>
                </a:lnTo>
                <a:lnTo>
                  <a:pt x="508643" y="508643"/>
                </a:lnTo>
                <a:lnTo>
                  <a:pt x="0" y="508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937213" y="1028700"/>
            <a:ext cx="508643" cy="508643"/>
          </a:xfrm>
          <a:custGeom>
            <a:avLst/>
            <a:gdLst/>
            <a:ahLst/>
            <a:cxnLst/>
            <a:rect r="r" b="b" t="t" l="l"/>
            <a:pathLst>
              <a:path h="508643" w="508643">
                <a:moveTo>
                  <a:pt x="0" y="0"/>
                </a:moveTo>
                <a:lnTo>
                  <a:pt x="508644" y="0"/>
                </a:lnTo>
                <a:lnTo>
                  <a:pt x="508644" y="508643"/>
                </a:lnTo>
                <a:lnTo>
                  <a:pt x="0" y="508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3889207" y="6923865"/>
            <a:ext cx="2709049" cy="2334435"/>
          </a:xfrm>
          <a:custGeom>
            <a:avLst/>
            <a:gdLst/>
            <a:ahLst/>
            <a:cxnLst/>
            <a:rect r="r" b="b" t="t" l="l"/>
            <a:pathLst>
              <a:path h="2334435" w="2709049">
                <a:moveTo>
                  <a:pt x="0" y="0"/>
                </a:moveTo>
                <a:lnTo>
                  <a:pt x="2709050" y="0"/>
                </a:lnTo>
                <a:lnTo>
                  <a:pt x="2709050" y="2334435"/>
                </a:lnTo>
                <a:lnTo>
                  <a:pt x="0" y="23344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028700" y="939215"/>
            <a:ext cx="12476110" cy="1585594"/>
          </a:xfrm>
          <a:prstGeom prst="rect">
            <a:avLst/>
          </a:prstGeom>
        </p:spPr>
        <p:txBody>
          <a:bodyPr anchor="t" rtlCol="false" tIns="0" lIns="0" bIns="0" rIns="0">
            <a:spAutoFit/>
          </a:bodyPr>
          <a:lstStyle/>
          <a:p>
            <a:pPr algn="l" marL="0" indent="0" lvl="0">
              <a:lnSpc>
                <a:spcPts val="12880"/>
              </a:lnSpc>
              <a:spcBef>
                <a:spcPct val="0"/>
              </a:spcBef>
            </a:pPr>
            <a:r>
              <a:rPr lang="en-US" sz="9200">
                <a:solidFill>
                  <a:srgbClr val="000000"/>
                </a:solidFill>
                <a:latin typeface="Bobby Jones"/>
                <a:ea typeface="Bobby Jones"/>
                <a:cs typeface="Bobby Jones"/>
                <a:sym typeface="Bobby Jones"/>
              </a:rPr>
              <a:t>data before analysis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78D8FA"/>
        </a:solidFill>
      </p:bgPr>
    </p:bg>
    <p:spTree>
      <p:nvGrpSpPr>
        <p:cNvPr id="1" name=""/>
        <p:cNvGrpSpPr/>
        <p:nvPr/>
      </p:nvGrpSpPr>
      <p:grpSpPr>
        <a:xfrm>
          <a:off x="0" y="0"/>
          <a:ext cx="0" cy="0"/>
          <a:chOff x="0" y="0"/>
          <a:chExt cx="0" cy="0"/>
        </a:xfrm>
      </p:grpSpPr>
      <p:grpSp>
        <p:nvGrpSpPr>
          <p:cNvPr name="Group 2" id="2"/>
          <p:cNvGrpSpPr/>
          <p:nvPr/>
        </p:nvGrpSpPr>
        <p:grpSpPr>
          <a:xfrm rot="0">
            <a:off x="515733" y="428479"/>
            <a:ext cx="17256534" cy="9430041"/>
            <a:chOff x="0" y="0"/>
            <a:chExt cx="4544931" cy="2483632"/>
          </a:xfrm>
        </p:grpSpPr>
        <p:sp>
          <p:nvSpPr>
            <p:cNvPr name="Freeform 3" id="3"/>
            <p:cNvSpPr/>
            <p:nvPr/>
          </p:nvSpPr>
          <p:spPr>
            <a:xfrm flipH="false" flipV="false" rot="0">
              <a:off x="0" y="0"/>
              <a:ext cx="4544931" cy="2483632"/>
            </a:xfrm>
            <a:custGeom>
              <a:avLst/>
              <a:gdLst/>
              <a:ahLst/>
              <a:cxnLst/>
              <a:rect r="r" b="b" t="t" l="l"/>
              <a:pathLst>
                <a:path h="2483632" w="4544931">
                  <a:moveTo>
                    <a:pt x="0" y="0"/>
                  </a:moveTo>
                  <a:lnTo>
                    <a:pt x="4544931" y="0"/>
                  </a:lnTo>
                  <a:lnTo>
                    <a:pt x="4544931" y="2483632"/>
                  </a:lnTo>
                  <a:lnTo>
                    <a:pt x="0" y="2483632"/>
                  </a:lnTo>
                  <a:close/>
                </a:path>
              </a:pathLst>
            </a:custGeom>
            <a:solidFill>
              <a:srgbClr val="FFF4D3"/>
            </a:solidFill>
            <a:ln w="76200" cap="sq">
              <a:solidFill>
                <a:srgbClr val="000000"/>
              </a:solidFill>
              <a:prstDash val="solid"/>
              <a:miter/>
            </a:ln>
          </p:spPr>
        </p:sp>
        <p:sp>
          <p:nvSpPr>
            <p:cNvPr name="TextBox 4" id="4"/>
            <p:cNvSpPr txBox="true"/>
            <p:nvPr/>
          </p:nvSpPr>
          <p:spPr>
            <a:xfrm>
              <a:off x="0" y="-38100"/>
              <a:ext cx="4544931" cy="25217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904884" y="1895078"/>
            <a:ext cx="16478233" cy="6496845"/>
          </a:xfrm>
          <a:custGeom>
            <a:avLst/>
            <a:gdLst/>
            <a:ahLst/>
            <a:cxnLst/>
            <a:rect r="r" b="b" t="t" l="l"/>
            <a:pathLst>
              <a:path h="6496845" w="16478233">
                <a:moveTo>
                  <a:pt x="0" y="0"/>
                </a:moveTo>
                <a:lnTo>
                  <a:pt x="16478232" y="0"/>
                </a:lnTo>
                <a:lnTo>
                  <a:pt x="16478232" y="6496844"/>
                </a:lnTo>
                <a:lnTo>
                  <a:pt x="0" y="6496844"/>
                </a:lnTo>
                <a:lnTo>
                  <a:pt x="0" y="0"/>
                </a:lnTo>
                <a:close/>
              </a:path>
            </a:pathLst>
          </a:custGeom>
          <a:blipFill>
            <a:blip r:embed="rId2"/>
            <a:stretch>
              <a:fillRect l="0" t="0" r="-41287"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DD7C"/>
        </a:solidFill>
      </p:bgPr>
    </p:bg>
    <p:spTree>
      <p:nvGrpSpPr>
        <p:cNvPr id="1" name=""/>
        <p:cNvGrpSpPr/>
        <p:nvPr/>
      </p:nvGrpSpPr>
      <p:grpSpPr>
        <a:xfrm>
          <a:off x="0" y="0"/>
          <a:ext cx="0" cy="0"/>
          <a:chOff x="0" y="0"/>
          <a:chExt cx="0" cy="0"/>
        </a:xfrm>
      </p:grpSpPr>
      <p:grpSp>
        <p:nvGrpSpPr>
          <p:cNvPr name="Group 2" id="2"/>
          <p:cNvGrpSpPr/>
          <p:nvPr/>
        </p:nvGrpSpPr>
        <p:grpSpPr>
          <a:xfrm rot="0">
            <a:off x="515733" y="428479"/>
            <a:ext cx="17256534" cy="9430041"/>
            <a:chOff x="0" y="0"/>
            <a:chExt cx="4544931" cy="2483632"/>
          </a:xfrm>
        </p:grpSpPr>
        <p:sp>
          <p:nvSpPr>
            <p:cNvPr name="Freeform 3" id="3"/>
            <p:cNvSpPr/>
            <p:nvPr/>
          </p:nvSpPr>
          <p:spPr>
            <a:xfrm flipH="false" flipV="false" rot="0">
              <a:off x="0" y="0"/>
              <a:ext cx="4544931" cy="2483632"/>
            </a:xfrm>
            <a:custGeom>
              <a:avLst/>
              <a:gdLst/>
              <a:ahLst/>
              <a:cxnLst/>
              <a:rect r="r" b="b" t="t" l="l"/>
              <a:pathLst>
                <a:path h="2483632" w="4544931">
                  <a:moveTo>
                    <a:pt x="0" y="0"/>
                  </a:moveTo>
                  <a:lnTo>
                    <a:pt x="4544931" y="0"/>
                  </a:lnTo>
                  <a:lnTo>
                    <a:pt x="4544931" y="2483632"/>
                  </a:lnTo>
                  <a:lnTo>
                    <a:pt x="0" y="2483632"/>
                  </a:lnTo>
                  <a:close/>
                </a:path>
              </a:pathLst>
            </a:custGeom>
            <a:solidFill>
              <a:srgbClr val="FFF4D3"/>
            </a:solidFill>
            <a:ln w="76200" cap="sq">
              <a:solidFill>
                <a:srgbClr val="000000"/>
              </a:solidFill>
              <a:prstDash val="solid"/>
              <a:miter/>
            </a:ln>
          </p:spPr>
        </p:sp>
        <p:sp>
          <p:nvSpPr>
            <p:cNvPr name="TextBox 4" id="4"/>
            <p:cNvSpPr txBox="true"/>
            <p:nvPr/>
          </p:nvSpPr>
          <p:spPr>
            <a:xfrm>
              <a:off x="0" y="-38100"/>
              <a:ext cx="4544931" cy="25217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5937213" y="1129715"/>
            <a:ext cx="1322087" cy="1322087"/>
          </a:xfrm>
          <a:custGeom>
            <a:avLst/>
            <a:gdLst/>
            <a:ahLst/>
            <a:cxnLst/>
            <a:rect r="r" b="b" t="t" l="l"/>
            <a:pathLst>
              <a:path h="1322087" w="1322087">
                <a:moveTo>
                  <a:pt x="0" y="0"/>
                </a:moveTo>
                <a:lnTo>
                  <a:pt x="1322087" y="0"/>
                </a:lnTo>
                <a:lnTo>
                  <a:pt x="1322087" y="1322087"/>
                </a:lnTo>
                <a:lnTo>
                  <a:pt x="0" y="1322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2729906"/>
            <a:ext cx="14654192" cy="4899025"/>
          </a:xfrm>
          <a:prstGeom prst="rect">
            <a:avLst/>
          </a:prstGeom>
        </p:spPr>
        <p:txBody>
          <a:bodyPr anchor="t" rtlCol="false" tIns="0" lIns="0" bIns="0" rIns="0">
            <a:spAutoFit/>
          </a:bodyPr>
          <a:lstStyle/>
          <a:p>
            <a:pPr algn="l">
              <a:lnSpc>
                <a:spcPts val="5599"/>
              </a:lnSpc>
            </a:pPr>
            <a:r>
              <a:rPr lang="en-US" sz="3999">
                <a:solidFill>
                  <a:srgbClr val="000000"/>
                </a:solidFill>
                <a:latin typeface="Sniglet"/>
                <a:ea typeface="Sniglet"/>
                <a:cs typeface="Sniglet"/>
                <a:sym typeface="Sniglet"/>
              </a:rPr>
              <a:t>To proceed with the analysis after identifying and handling the null values, we follow these steps:</a:t>
            </a:r>
          </a:p>
          <a:p>
            <a:pPr algn="l" marL="863599" indent="-431800" lvl="1">
              <a:lnSpc>
                <a:spcPts val="5599"/>
              </a:lnSpc>
              <a:buFont typeface="Arial"/>
              <a:buChar char="•"/>
            </a:pPr>
            <a:r>
              <a:rPr lang="en-US" sz="3999">
                <a:solidFill>
                  <a:srgbClr val="000000"/>
                </a:solidFill>
                <a:latin typeface="Sniglet"/>
                <a:ea typeface="Sniglet"/>
                <a:cs typeface="Sniglet"/>
                <a:sym typeface="Sniglet"/>
              </a:rPr>
              <a:t>Data Cleaning: First, we decide how to handle the null values in the category_name column. We can either:</a:t>
            </a:r>
          </a:p>
          <a:p>
            <a:pPr algn="l" marL="863599" indent="-431800" lvl="1">
              <a:lnSpc>
                <a:spcPts val="5599"/>
              </a:lnSpc>
              <a:buFont typeface="Arial"/>
              <a:buChar char="•"/>
            </a:pPr>
            <a:r>
              <a:rPr lang="en-US" sz="3999">
                <a:solidFill>
                  <a:srgbClr val="000000"/>
                </a:solidFill>
                <a:latin typeface="Sniglet"/>
                <a:ea typeface="Sniglet"/>
                <a:cs typeface="Sniglet"/>
                <a:sym typeface="Sniglet"/>
              </a:rPr>
              <a:t>Remove rows with null values .</a:t>
            </a:r>
          </a:p>
          <a:p>
            <a:pPr algn="l" marL="863599" indent="-431800" lvl="1">
              <a:lnSpc>
                <a:spcPts val="5599"/>
              </a:lnSpc>
              <a:spcBef>
                <a:spcPct val="0"/>
              </a:spcBef>
              <a:buFont typeface="Arial"/>
              <a:buChar char="•"/>
            </a:pPr>
            <a:r>
              <a:rPr lang="en-US" sz="3999">
                <a:solidFill>
                  <a:srgbClr val="000000"/>
                </a:solidFill>
                <a:latin typeface="Sniglet"/>
                <a:ea typeface="Sniglet"/>
                <a:cs typeface="Sniglet"/>
                <a:sym typeface="Sniglet"/>
              </a:rPr>
              <a:t>Fill the null values with appropriate substitutes.</a:t>
            </a:r>
          </a:p>
          <a:p>
            <a:pPr algn="l" marL="0" indent="0" lvl="0">
              <a:lnSpc>
                <a:spcPts val="5599"/>
              </a:lnSpc>
              <a:spcBef>
                <a:spcPct val="0"/>
              </a:spcBef>
            </a:pPr>
          </a:p>
        </p:txBody>
      </p:sp>
      <p:sp>
        <p:nvSpPr>
          <p:cNvPr name="Freeform 7" id="7"/>
          <p:cNvSpPr/>
          <p:nvPr/>
        </p:nvSpPr>
        <p:spPr>
          <a:xfrm flipH="false" flipV="false" rot="0">
            <a:off x="15682892" y="1943159"/>
            <a:ext cx="508643" cy="508643"/>
          </a:xfrm>
          <a:custGeom>
            <a:avLst/>
            <a:gdLst/>
            <a:ahLst/>
            <a:cxnLst/>
            <a:rect r="r" b="b" t="t" l="l"/>
            <a:pathLst>
              <a:path h="508643" w="508643">
                <a:moveTo>
                  <a:pt x="0" y="0"/>
                </a:moveTo>
                <a:lnTo>
                  <a:pt x="508643" y="0"/>
                </a:lnTo>
                <a:lnTo>
                  <a:pt x="508643" y="508643"/>
                </a:lnTo>
                <a:lnTo>
                  <a:pt x="0" y="508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937213" y="1028700"/>
            <a:ext cx="508643" cy="508643"/>
          </a:xfrm>
          <a:custGeom>
            <a:avLst/>
            <a:gdLst/>
            <a:ahLst/>
            <a:cxnLst/>
            <a:rect r="r" b="b" t="t" l="l"/>
            <a:pathLst>
              <a:path h="508643" w="508643">
                <a:moveTo>
                  <a:pt x="0" y="0"/>
                </a:moveTo>
                <a:lnTo>
                  <a:pt x="508644" y="0"/>
                </a:lnTo>
                <a:lnTo>
                  <a:pt x="508644" y="508643"/>
                </a:lnTo>
                <a:lnTo>
                  <a:pt x="0" y="508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939215"/>
            <a:ext cx="12476110" cy="1585594"/>
          </a:xfrm>
          <a:prstGeom prst="rect">
            <a:avLst/>
          </a:prstGeom>
        </p:spPr>
        <p:txBody>
          <a:bodyPr anchor="t" rtlCol="false" tIns="0" lIns="0" bIns="0" rIns="0">
            <a:spAutoFit/>
          </a:bodyPr>
          <a:lstStyle/>
          <a:p>
            <a:pPr algn="l" marL="0" indent="0" lvl="0">
              <a:lnSpc>
                <a:spcPts val="12880"/>
              </a:lnSpc>
              <a:spcBef>
                <a:spcPct val="0"/>
              </a:spcBef>
            </a:pPr>
            <a:r>
              <a:rPr lang="en-US" sz="9200">
                <a:solidFill>
                  <a:srgbClr val="000000"/>
                </a:solidFill>
                <a:latin typeface="Bobby Jones"/>
                <a:ea typeface="Bobby Jones"/>
                <a:cs typeface="Bobby Jones"/>
                <a:sym typeface="Bobby Jones"/>
              </a:rPr>
              <a:t>analysis with python</a:t>
            </a:r>
          </a:p>
        </p:txBody>
      </p:sp>
      <p:sp>
        <p:nvSpPr>
          <p:cNvPr name="Freeform 10" id="10"/>
          <p:cNvSpPr/>
          <p:nvPr/>
        </p:nvSpPr>
        <p:spPr>
          <a:xfrm flipH="false" flipV="false" rot="0">
            <a:off x="13558930" y="6247419"/>
            <a:ext cx="3039327" cy="2763024"/>
          </a:xfrm>
          <a:custGeom>
            <a:avLst/>
            <a:gdLst/>
            <a:ahLst/>
            <a:cxnLst/>
            <a:rect r="r" b="b" t="t" l="l"/>
            <a:pathLst>
              <a:path h="2763024" w="3039327">
                <a:moveTo>
                  <a:pt x="0" y="0"/>
                </a:moveTo>
                <a:lnTo>
                  <a:pt x="3039327" y="0"/>
                </a:lnTo>
                <a:lnTo>
                  <a:pt x="3039327" y="2763024"/>
                </a:lnTo>
                <a:lnTo>
                  <a:pt x="0" y="27630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78D8FA"/>
        </a:solidFill>
      </p:bgPr>
    </p:bg>
    <p:spTree>
      <p:nvGrpSpPr>
        <p:cNvPr id="1" name=""/>
        <p:cNvGrpSpPr/>
        <p:nvPr/>
      </p:nvGrpSpPr>
      <p:grpSpPr>
        <a:xfrm>
          <a:off x="0" y="0"/>
          <a:ext cx="0" cy="0"/>
          <a:chOff x="0" y="0"/>
          <a:chExt cx="0" cy="0"/>
        </a:xfrm>
      </p:grpSpPr>
      <p:grpSp>
        <p:nvGrpSpPr>
          <p:cNvPr name="Group 2" id="2"/>
          <p:cNvGrpSpPr/>
          <p:nvPr/>
        </p:nvGrpSpPr>
        <p:grpSpPr>
          <a:xfrm rot="0">
            <a:off x="515733" y="428479"/>
            <a:ext cx="17256534" cy="9430041"/>
            <a:chOff x="0" y="0"/>
            <a:chExt cx="4544931" cy="2483632"/>
          </a:xfrm>
        </p:grpSpPr>
        <p:sp>
          <p:nvSpPr>
            <p:cNvPr name="Freeform 3" id="3"/>
            <p:cNvSpPr/>
            <p:nvPr/>
          </p:nvSpPr>
          <p:spPr>
            <a:xfrm flipH="false" flipV="false" rot="0">
              <a:off x="0" y="0"/>
              <a:ext cx="4544931" cy="2483632"/>
            </a:xfrm>
            <a:custGeom>
              <a:avLst/>
              <a:gdLst/>
              <a:ahLst/>
              <a:cxnLst/>
              <a:rect r="r" b="b" t="t" l="l"/>
              <a:pathLst>
                <a:path h="2483632" w="4544931">
                  <a:moveTo>
                    <a:pt x="0" y="0"/>
                  </a:moveTo>
                  <a:lnTo>
                    <a:pt x="4544931" y="0"/>
                  </a:lnTo>
                  <a:lnTo>
                    <a:pt x="4544931" y="2483632"/>
                  </a:lnTo>
                  <a:lnTo>
                    <a:pt x="0" y="2483632"/>
                  </a:lnTo>
                  <a:close/>
                </a:path>
              </a:pathLst>
            </a:custGeom>
            <a:solidFill>
              <a:srgbClr val="FFF4D3"/>
            </a:solidFill>
            <a:ln w="76200" cap="sq">
              <a:solidFill>
                <a:srgbClr val="000000"/>
              </a:solidFill>
              <a:prstDash val="solid"/>
              <a:miter/>
            </a:ln>
          </p:spPr>
        </p:sp>
        <p:sp>
          <p:nvSpPr>
            <p:cNvPr name="TextBox 4" id="4"/>
            <p:cNvSpPr txBox="true"/>
            <p:nvPr/>
          </p:nvSpPr>
          <p:spPr>
            <a:xfrm>
              <a:off x="0" y="-38100"/>
              <a:ext cx="4544931" cy="25217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910195" y="1045622"/>
            <a:ext cx="11430947" cy="2009240"/>
          </a:xfrm>
          <a:custGeom>
            <a:avLst/>
            <a:gdLst/>
            <a:ahLst/>
            <a:cxnLst/>
            <a:rect r="r" b="b" t="t" l="l"/>
            <a:pathLst>
              <a:path h="2009240" w="11430947">
                <a:moveTo>
                  <a:pt x="0" y="0"/>
                </a:moveTo>
                <a:lnTo>
                  <a:pt x="11430948" y="0"/>
                </a:lnTo>
                <a:lnTo>
                  <a:pt x="11430948" y="2009240"/>
                </a:lnTo>
                <a:lnTo>
                  <a:pt x="0" y="2009240"/>
                </a:lnTo>
                <a:lnTo>
                  <a:pt x="0" y="0"/>
                </a:lnTo>
                <a:close/>
              </a:path>
            </a:pathLst>
          </a:custGeom>
          <a:blipFill>
            <a:blip r:embed="rId2"/>
            <a:stretch>
              <a:fillRect l="0" t="0" r="0" b="0"/>
            </a:stretch>
          </a:blipFill>
        </p:spPr>
      </p:sp>
      <p:sp>
        <p:nvSpPr>
          <p:cNvPr name="Freeform 6" id="6"/>
          <p:cNvSpPr/>
          <p:nvPr/>
        </p:nvSpPr>
        <p:spPr>
          <a:xfrm flipH="false" flipV="false" rot="0">
            <a:off x="6201297" y="4018717"/>
            <a:ext cx="11150424" cy="1717728"/>
          </a:xfrm>
          <a:custGeom>
            <a:avLst/>
            <a:gdLst/>
            <a:ahLst/>
            <a:cxnLst/>
            <a:rect r="r" b="b" t="t" l="l"/>
            <a:pathLst>
              <a:path h="1717728" w="11150424">
                <a:moveTo>
                  <a:pt x="0" y="0"/>
                </a:moveTo>
                <a:lnTo>
                  <a:pt x="11150423" y="0"/>
                </a:lnTo>
                <a:lnTo>
                  <a:pt x="11150423" y="1717728"/>
                </a:lnTo>
                <a:lnTo>
                  <a:pt x="0" y="1717728"/>
                </a:lnTo>
                <a:lnTo>
                  <a:pt x="0" y="0"/>
                </a:lnTo>
                <a:close/>
              </a:path>
            </a:pathLst>
          </a:custGeom>
          <a:blipFill>
            <a:blip r:embed="rId3"/>
            <a:stretch>
              <a:fillRect l="0" t="0" r="0" b="0"/>
            </a:stretch>
          </a:blipFill>
        </p:spPr>
      </p:sp>
      <p:sp>
        <p:nvSpPr>
          <p:cNvPr name="Freeform 7" id="7"/>
          <p:cNvSpPr/>
          <p:nvPr/>
        </p:nvSpPr>
        <p:spPr>
          <a:xfrm flipH="false" flipV="false" rot="0">
            <a:off x="1136957" y="6708360"/>
            <a:ext cx="11415755" cy="2264057"/>
          </a:xfrm>
          <a:custGeom>
            <a:avLst/>
            <a:gdLst/>
            <a:ahLst/>
            <a:cxnLst/>
            <a:rect r="r" b="b" t="t" l="l"/>
            <a:pathLst>
              <a:path h="2264057" w="11415755">
                <a:moveTo>
                  <a:pt x="0" y="0"/>
                </a:moveTo>
                <a:lnTo>
                  <a:pt x="11415755" y="0"/>
                </a:lnTo>
                <a:lnTo>
                  <a:pt x="11415755" y="2264057"/>
                </a:lnTo>
                <a:lnTo>
                  <a:pt x="0" y="2264057"/>
                </a:lnTo>
                <a:lnTo>
                  <a:pt x="0" y="0"/>
                </a:lnTo>
                <a:close/>
              </a:path>
            </a:pathLst>
          </a:custGeom>
          <a:blipFill>
            <a:blip r:embed="rId4"/>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DD7C"/>
        </a:solidFill>
      </p:bgPr>
    </p:bg>
    <p:spTree>
      <p:nvGrpSpPr>
        <p:cNvPr id="1" name=""/>
        <p:cNvGrpSpPr/>
        <p:nvPr/>
      </p:nvGrpSpPr>
      <p:grpSpPr>
        <a:xfrm>
          <a:off x="0" y="0"/>
          <a:ext cx="0" cy="0"/>
          <a:chOff x="0" y="0"/>
          <a:chExt cx="0" cy="0"/>
        </a:xfrm>
      </p:grpSpPr>
      <p:grpSp>
        <p:nvGrpSpPr>
          <p:cNvPr name="Group 2" id="2"/>
          <p:cNvGrpSpPr/>
          <p:nvPr/>
        </p:nvGrpSpPr>
        <p:grpSpPr>
          <a:xfrm rot="0">
            <a:off x="515733" y="428479"/>
            <a:ext cx="17256534" cy="9430041"/>
            <a:chOff x="0" y="0"/>
            <a:chExt cx="4544931" cy="2483632"/>
          </a:xfrm>
        </p:grpSpPr>
        <p:sp>
          <p:nvSpPr>
            <p:cNvPr name="Freeform 3" id="3"/>
            <p:cNvSpPr/>
            <p:nvPr/>
          </p:nvSpPr>
          <p:spPr>
            <a:xfrm flipH="false" flipV="false" rot="0">
              <a:off x="0" y="0"/>
              <a:ext cx="4544931" cy="2483632"/>
            </a:xfrm>
            <a:custGeom>
              <a:avLst/>
              <a:gdLst/>
              <a:ahLst/>
              <a:cxnLst/>
              <a:rect r="r" b="b" t="t" l="l"/>
              <a:pathLst>
                <a:path h="2483632" w="4544931">
                  <a:moveTo>
                    <a:pt x="0" y="0"/>
                  </a:moveTo>
                  <a:lnTo>
                    <a:pt x="4544931" y="0"/>
                  </a:lnTo>
                  <a:lnTo>
                    <a:pt x="4544931" y="2483632"/>
                  </a:lnTo>
                  <a:lnTo>
                    <a:pt x="0" y="2483632"/>
                  </a:lnTo>
                  <a:close/>
                </a:path>
              </a:pathLst>
            </a:custGeom>
            <a:solidFill>
              <a:srgbClr val="FFF4D3"/>
            </a:solidFill>
            <a:ln w="76200" cap="sq">
              <a:solidFill>
                <a:srgbClr val="000000"/>
              </a:solidFill>
              <a:prstDash val="solid"/>
              <a:miter/>
            </a:ln>
          </p:spPr>
        </p:sp>
        <p:sp>
          <p:nvSpPr>
            <p:cNvPr name="TextBox 4" id="4"/>
            <p:cNvSpPr txBox="true"/>
            <p:nvPr/>
          </p:nvSpPr>
          <p:spPr>
            <a:xfrm>
              <a:off x="0" y="-38100"/>
              <a:ext cx="4544931" cy="25217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5937213" y="1129715"/>
            <a:ext cx="1322087" cy="1322087"/>
          </a:xfrm>
          <a:custGeom>
            <a:avLst/>
            <a:gdLst/>
            <a:ahLst/>
            <a:cxnLst/>
            <a:rect r="r" b="b" t="t" l="l"/>
            <a:pathLst>
              <a:path h="1322087" w="1322087">
                <a:moveTo>
                  <a:pt x="0" y="0"/>
                </a:moveTo>
                <a:lnTo>
                  <a:pt x="1322087" y="0"/>
                </a:lnTo>
                <a:lnTo>
                  <a:pt x="1322087" y="1322087"/>
                </a:lnTo>
                <a:lnTo>
                  <a:pt x="0" y="1322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2729906"/>
            <a:ext cx="14654192" cy="5603875"/>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Sniglet"/>
                <a:ea typeface="Sniglet"/>
                <a:cs typeface="Sniglet"/>
                <a:sym typeface="Sniglet"/>
              </a:rPr>
              <a:t>Grouping and Counting: After cleaning the data, we group the products by their category_name and count the number of products in each category. </a:t>
            </a:r>
          </a:p>
          <a:p>
            <a:pPr algn="l" marL="863599" indent="-431800" lvl="1">
              <a:lnSpc>
                <a:spcPts val="5599"/>
              </a:lnSpc>
              <a:buFont typeface="Arial"/>
              <a:buChar char="•"/>
            </a:pPr>
            <a:r>
              <a:rPr lang="en-US" sz="3999">
                <a:solidFill>
                  <a:srgbClr val="000000"/>
                </a:solidFill>
                <a:latin typeface="Sniglet"/>
                <a:ea typeface="Sniglet"/>
                <a:cs typeface="Sniglet"/>
                <a:sym typeface="Sniglet"/>
              </a:rPr>
              <a:t>Visualization: We create a bar plot to visually display the number of products in each category.</a:t>
            </a:r>
          </a:p>
          <a:p>
            <a:pPr algn="l" marL="863599" indent="-431800" lvl="1">
              <a:lnSpc>
                <a:spcPts val="5599"/>
              </a:lnSpc>
              <a:spcBef>
                <a:spcPct val="0"/>
              </a:spcBef>
              <a:buFont typeface="Arial"/>
              <a:buChar char="•"/>
            </a:pPr>
            <a:r>
              <a:rPr lang="en-US" sz="3999">
                <a:solidFill>
                  <a:srgbClr val="000000"/>
                </a:solidFill>
                <a:latin typeface="Sniglet"/>
                <a:ea typeface="Sniglet"/>
                <a:cs typeface="Sniglet"/>
                <a:sym typeface="Sniglet"/>
              </a:rPr>
              <a:t>Interpretation: Finally, we interpret the results by looking at which categories have the most and least products. </a:t>
            </a:r>
          </a:p>
          <a:p>
            <a:pPr algn="l" marL="0" indent="0" lvl="0">
              <a:lnSpc>
                <a:spcPts val="5599"/>
              </a:lnSpc>
              <a:spcBef>
                <a:spcPct val="0"/>
              </a:spcBef>
            </a:pPr>
          </a:p>
        </p:txBody>
      </p:sp>
      <p:sp>
        <p:nvSpPr>
          <p:cNvPr name="Freeform 7" id="7"/>
          <p:cNvSpPr/>
          <p:nvPr/>
        </p:nvSpPr>
        <p:spPr>
          <a:xfrm flipH="false" flipV="false" rot="0">
            <a:off x="15682892" y="1943159"/>
            <a:ext cx="508643" cy="508643"/>
          </a:xfrm>
          <a:custGeom>
            <a:avLst/>
            <a:gdLst/>
            <a:ahLst/>
            <a:cxnLst/>
            <a:rect r="r" b="b" t="t" l="l"/>
            <a:pathLst>
              <a:path h="508643" w="508643">
                <a:moveTo>
                  <a:pt x="0" y="0"/>
                </a:moveTo>
                <a:lnTo>
                  <a:pt x="508643" y="0"/>
                </a:lnTo>
                <a:lnTo>
                  <a:pt x="508643" y="508643"/>
                </a:lnTo>
                <a:lnTo>
                  <a:pt x="0" y="508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937213" y="1028700"/>
            <a:ext cx="508643" cy="508643"/>
          </a:xfrm>
          <a:custGeom>
            <a:avLst/>
            <a:gdLst/>
            <a:ahLst/>
            <a:cxnLst/>
            <a:rect r="r" b="b" t="t" l="l"/>
            <a:pathLst>
              <a:path h="508643" w="508643">
                <a:moveTo>
                  <a:pt x="0" y="0"/>
                </a:moveTo>
                <a:lnTo>
                  <a:pt x="508644" y="0"/>
                </a:lnTo>
                <a:lnTo>
                  <a:pt x="508644" y="508643"/>
                </a:lnTo>
                <a:lnTo>
                  <a:pt x="0" y="508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939215"/>
            <a:ext cx="12476110" cy="1585594"/>
          </a:xfrm>
          <a:prstGeom prst="rect">
            <a:avLst/>
          </a:prstGeom>
        </p:spPr>
        <p:txBody>
          <a:bodyPr anchor="t" rtlCol="false" tIns="0" lIns="0" bIns="0" rIns="0">
            <a:spAutoFit/>
          </a:bodyPr>
          <a:lstStyle/>
          <a:p>
            <a:pPr algn="l" marL="0" indent="0" lvl="0">
              <a:lnSpc>
                <a:spcPts val="12880"/>
              </a:lnSpc>
              <a:spcBef>
                <a:spcPct val="0"/>
              </a:spcBef>
            </a:pPr>
            <a:r>
              <a:rPr lang="en-US" sz="9200">
                <a:solidFill>
                  <a:srgbClr val="000000"/>
                </a:solidFill>
                <a:latin typeface="Bobby Jones"/>
                <a:ea typeface="Bobby Jones"/>
                <a:cs typeface="Bobby Jones"/>
                <a:sym typeface="Bobby Jones"/>
              </a:rPr>
              <a:t>analysis with python</a:t>
            </a:r>
          </a:p>
        </p:txBody>
      </p:sp>
      <p:sp>
        <p:nvSpPr>
          <p:cNvPr name="Freeform 10" id="10"/>
          <p:cNvSpPr/>
          <p:nvPr/>
        </p:nvSpPr>
        <p:spPr>
          <a:xfrm flipH="false" flipV="false" rot="0">
            <a:off x="14256447" y="7176698"/>
            <a:ext cx="2852890" cy="2314167"/>
          </a:xfrm>
          <a:custGeom>
            <a:avLst/>
            <a:gdLst/>
            <a:ahLst/>
            <a:cxnLst/>
            <a:rect r="r" b="b" t="t" l="l"/>
            <a:pathLst>
              <a:path h="2314167" w="2852890">
                <a:moveTo>
                  <a:pt x="0" y="0"/>
                </a:moveTo>
                <a:lnTo>
                  <a:pt x="2852890" y="0"/>
                </a:lnTo>
                <a:lnTo>
                  <a:pt x="2852890" y="2314167"/>
                </a:lnTo>
                <a:lnTo>
                  <a:pt x="0" y="23141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6AAB70"/>
        </a:solidFill>
      </p:bgPr>
    </p:bg>
    <p:spTree>
      <p:nvGrpSpPr>
        <p:cNvPr id="1" name=""/>
        <p:cNvGrpSpPr/>
        <p:nvPr/>
      </p:nvGrpSpPr>
      <p:grpSpPr>
        <a:xfrm>
          <a:off x="0" y="0"/>
          <a:ext cx="0" cy="0"/>
          <a:chOff x="0" y="0"/>
          <a:chExt cx="0" cy="0"/>
        </a:xfrm>
      </p:grpSpPr>
      <p:grpSp>
        <p:nvGrpSpPr>
          <p:cNvPr name="Group 2" id="2"/>
          <p:cNvGrpSpPr/>
          <p:nvPr/>
        </p:nvGrpSpPr>
        <p:grpSpPr>
          <a:xfrm rot="0">
            <a:off x="515733" y="428479"/>
            <a:ext cx="17256534" cy="9430041"/>
            <a:chOff x="0" y="0"/>
            <a:chExt cx="4544931" cy="2483632"/>
          </a:xfrm>
        </p:grpSpPr>
        <p:sp>
          <p:nvSpPr>
            <p:cNvPr name="Freeform 3" id="3"/>
            <p:cNvSpPr/>
            <p:nvPr/>
          </p:nvSpPr>
          <p:spPr>
            <a:xfrm flipH="false" flipV="false" rot="0">
              <a:off x="0" y="0"/>
              <a:ext cx="4544931" cy="2483632"/>
            </a:xfrm>
            <a:custGeom>
              <a:avLst/>
              <a:gdLst/>
              <a:ahLst/>
              <a:cxnLst/>
              <a:rect r="r" b="b" t="t" l="l"/>
              <a:pathLst>
                <a:path h="2483632" w="4544931">
                  <a:moveTo>
                    <a:pt x="0" y="0"/>
                  </a:moveTo>
                  <a:lnTo>
                    <a:pt x="4544931" y="0"/>
                  </a:lnTo>
                  <a:lnTo>
                    <a:pt x="4544931" y="2483632"/>
                  </a:lnTo>
                  <a:lnTo>
                    <a:pt x="0" y="2483632"/>
                  </a:lnTo>
                  <a:close/>
                </a:path>
              </a:pathLst>
            </a:custGeom>
            <a:solidFill>
              <a:srgbClr val="FFF4D3"/>
            </a:solidFill>
            <a:ln w="76200" cap="sq">
              <a:solidFill>
                <a:srgbClr val="000000"/>
              </a:solidFill>
              <a:prstDash val="solid"/>
              <a:miter/>
            </a:ln>
          </p:spPr>
        </p:sp>
        <p:sp>
          <p:nvSpPr>
            <p:cNvPr name="TextBox 4" id="4"/>
            <p:cNvSpPr txBox="true"/>
            <p:nvPr/>
          </p:nvSpPr>
          <p:spPr>
            <a:xfrm>
              <a:off x="0" y="-38100"/>
              <a:ext cx="4544931" cy="25217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15733" y="428479"/>
            <a:ext cx="17459649" cy="9318833"/>
          </a:xfrm>
          <a:custGeom>
            <a:avLst/>
            <a:gdLst/>
            <a:ahLst/>
            <a:cxnLst/>
            <a:rect r="r" b="b" t="t" l="l"/>
            <a:pathLst>
              <a:path h="9318833" w="17459649">
                <a:moveTo>
                  <a:pt x="0" y="0"/>
                </a:moveTo>
                <a:lnTo>
                  <a:pt x="17459649" y="0"/>
                </a:lnTo>
                <a:lnTo>
                  <a:pt x="17459649" y="9318833"/>
                </a:lnTo>
                <a:lnTo>
                  <a:pt x="0" y="9318833"/>
                </a:lnTo>
                <a:lnTo>
                  <a:pt x="0" y="0"/>
                </a:lnTo>
                <a:close/>
              </a:path>
            </a:pathLst>
          </a:custGeom>
          <a:blipFill>
            <a:blip r:embed="rId2"/>
            <a:stretch>
              <a:fillRect l="0" t="-5865" r="0" b="-5865"/>
            </a:stretch>
          </a:blipFill>
        </p:spPr>
      </p:sp>
      <p:sp>
        <p:nvSpPr>
          <p:cNvPr name="TextBox 6" id="6"/>
          <p:cNvSpPr txBox="true"/>
          <p:nvPr/>
        </p:nvSpPr>
        <p:spPr>
          <a:xfrm rot="0">
            <a:off x="7166054" y="5048250"/>
            <a:ext cx="9783882" cy="887095"/>
          </a:xfrm>
          <a:prstGeom prst="rect">
            <a:avLst/>
          </a:prstGeom>
        </p:spPr>
        <p:txBody>
          <a:bodyPr anchor="t" rtlCol="false" tIns="0" lIns="0" bIns="0" rIns="0">
            <a:spAutoFit/>
          </a:bodyPr>
          <a:lstStyle/>
          <a:p>
            <a:pPr algn="l" marL="0" indent="0" lvl="0">
              <a:lnSpc>
                <a:spcPts val="7279"/>
              </a:lnSpc>
              <a:spcBef>
                <a:spcPct val="0"/>
              </a:spcBef>
            </a:pPr>
            <a:r>
              <a:rPr lang="en-US" sz="5199">
                <a:solidFill>
                  <a:srgbClr val="000000"/>
                </a:solidFill>
                <a:latin typeface="Sniglet"/>
                <a:ea typeface="Sniglet"/>
                <a:cs typeface="Sniglet"/>
                <a:sym typeface="Sniglet"/>
              </a:rPr>
              <a:t># Product by category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6AAB70"/>
        </a:solidFill>
      </p:bgPr>
    </p:bg>
    <p:spTree>
      <p:nvGrpSpPr>
        <p:cNvPr id="1" name=""/>
        <p:cNvGrpSpPr/>
        <p:nvPr/>
      </p:nvGrpSpPr>
      <p:grpSpPr>
        <a:xfrm>
          <a:off x="0" y="0"/>
          <a:ext cx="0" cy="0"/>
          <a:chOff x="0" y="0"/>
          <a:chExt cx="0" cy="0"/>
        </a:xfrm>
      </p:grpSpPr>
      <p:grpSp>
        <p:nvGrpSpPr>
          <p:cNvPr name="Group 2" id="2"/>
          <p:cNvGrpSpPr/>
          <p:nvPr/>
        </p:nvGrpSpPr>
        <p:grpSpPr>
          <a:xfrm rot="0">
            <a:off x="515733" y="428479"/>
            <a:ext cx="17256534" cy="9430041"/>
            <a:chOff x="0" y="0"/>
            <a:chExt cx="4544931" cy="2483632"/>
          </a:xfrm>
        </p:grpSpPr>
        <p:sp>
          <p:nvSpPr>
            <p:cNvPr name="Freeform 3" id="3"/>
            <p:cNvSpPr/>
            <p:nvPr/>
          </p:nvSpPr>
          <p:spPr>
            <a:xfrm flipH="false" flipV="false" rot="0">
              <a:off x="0" y="0"/>
              <a:ext cx="4544931" cy="2483632"/>
            </a:xfrm>
            <a:custGeom>
              <a:avLst/>
              <a:gdLst/>
              <a:ahLst/>
              <a:cxnLst/>
              <a:rect r="r" b="b" t="t" l="l"/>
              <a:pathLst>
                <a:path h="2483632" w="4544931">
                  <a:moveTo>
                    <a:pt x="0" y="0"/>
                  </a:moveTo>
                  <a:lnTo>
                    <a:pt x="4544931" y="0"/>
                  </a:lnTo>
                  <a:lnTo>
                    <a:pt x="4544931" y="2483632"/>
                  </a:lnTo>
                  <a:lnTo>
                    <a:pt x="0" y="2483632"/>
                  </a:lnTo>
                  <a:close/>
                </a:path>
              </a:pathLst>
            </a:custGeom>
            <a:solidFill>
              <a:srgbClr val="FFF4D3"/>
            </a:solidFill>
            <a:ln w="76200" cap="sq">
              <a:solidFill>
                <a:srgbClr val="000000"/>
              </a:solidFill>
              <a:prstDash val="solid"/>
              <a:miter/>
            </a:ln>
          </p:spPr>
        </p:sp>
        <p:sp>
          <p:nvSpPr>
            <p:cNvPr name="TextBox 4" id="4"/>
            <p:cNvSpPr txBox="true"/>
            <p:nvPr/>
          </p:nvSpPr>
          <p:spPr>
            <a:xfrm>
              <a:off x="0" y="-38100"/>
              <a:ext cx="4544931" cy="25217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7898079" y="728590"/>
            <a:ext cx="9686130" cy="8829821"/>
          </a:xfrm>
          <a:custGeom>
            <a:avLst/>
            <a:gdLst/>
            <a:ahLst/>
            <a:cxnLst/>
            <a:rect r="r" b="b" t="t" l="l"/>
            <a:pathLst>
              <a:path h="8829821" w="9686130">
                <a:moveTo>
                  <a:pt x="0" y="0"/>
                </a:moveTo>
                <a:lnTo>
                  <a:pt x="9686130" y="0"/>
                </a:lnTo>
                <a:lnTo>
                  <a:pt x="9686130" y="8829820"/>
                </a:lnTo>
                <a:lnTo>
                  <a:pt x="0" y="8829820"/>
                </a:lnTo>
                <a:lnTo>
                  <a:pt x="0" y="0"/>
                </a:lnTo>
                <a:close/>
              </a:path>
            </a:pathLst>
          </a:custGeom>
          <a:blipFill>
            <a:blip r:embed="rId2"/>
            <a:stretch>
              <a:fillRect l="-2985" t="-6797" r="-384" b="0"/>
            </a:stretch>
          </a:blipFill>
        </p:spPr>
      </p:sp>
      <p:sp>
        <p:nvSpPr>
          <p:cNvPr name="TextBox 6" id="6"/>
          <p:cNvSpPr txBox="true"/>
          <p:nvPr/>
        </p:nvSpPr>
        <p:spPr>
          <a:xfrm rot="0">
            <a:off x="1028700" y="1511324"/>
            <a:ext cx="10883480" cy="4068906"/>
          </a:xfrm>
          <a:prstGeom prst="rect">
            <a:avLst/>
          </a:prstGeom>
        </p:spPr>
        <p:txBody>
          <a:bodyPr anchor="t" rtlCol="false" tIns="0" lIns="0" bIns="0" rIns="0">
            <a:spAutoFit/>
          </a:bodyPr>
          <a:lstStyle/>
          <a:p>
            <a:pPr algn="l">
              <a:lnSpc>
                <a:spcPts val="8098"/>
              </a:lnSpc>
            </a:pPr>
            <a:r>
              <a:rPr lang="en-US" sz="5784">
                <a:solidFill>
                  <a:srgbClr val="000000"/>
                </a:solidFill>
                <a:latin typeface="Sniglet"/>
                <a:ea typeface="Sniglet"/>
                <a:cs typeface="Sniglet"/>
                <a:sym typeface="Sniglet"/>
              </a:rPr>
              <a:t>Distribution of</a:t>
            </a:r>
          </a:p>
          <a:p>
            <a:pPr algn="l">
              <a:lnSpc>
                <a:spcPts val="8098"/>
              </a:lnSpc>
            </a:pPr>
            <a:r>
              <a:rPr lang="en-US" sz="5784">
                <a:solidFill>
                  <a:srgbClr val="000000"/>
                </a:solidFill>
                <a:latin typeface="Sniglet"/>
                <a:ea typeface="Sniglet"/>
                <a:cs typeface="Sniglet"/>
                <a:sym typeface="Sniglet"/>
              </a:rPr>
              <a:t> Branches</a:t>
            </a:r>
          </a:p>
          <a:p>
            <a:pPr algn="l">
              <a:lnSpc>
                <a:spcPts val="8098"/>
              </a:lnSpc>
            </a:pPr>
            <a:r>
              <a:rPr lang="en-US" sz="5784">
                <a:solidFill>
                  <a:srgbClr val="000000"/>
                </a:solidFill>
                <a:latin typeface="Sniglet"/>
                <a:ea typeface="Sniglet"/>
                <a:cs typeface="Sniglet"/>
                <a:sym typeface="Sniglet"/>
              </a:rPr>
              <a:t> in Cities (Count &gt; 2)</a:t>
            </a:r>
          </a:p>
          <a:p>
            <a:pPr algn="l" marL="0" indent="0" lvl="0">
              <a:lnSpc>
                <a:spcPts val="8098"/>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6AAB70"/>
        </a:solidFill>
      </p:bgPr>
    </p:bg>
    <p:spTree>
      <p:nvGrpSpPr>
        <p:cNvPr id="1" name=""/>
        <p:cNvGrpSpPr/>
        <p:nvPr/>
      </p:nvGrpSpPr>
      <p:grpSpPr>
        <a:xfrm>
          <a:off x="0" y="0"/>
          <a:ext cx="0" cy="0"/>
          <a:chOff x="0" y="0"/>
          <a:chExt cx="0" cy="0"/>
        </a:xfrm>
      </p:grpSpPr>
      <p:grpSp>
        <p:nvGrpSpPr>
          <p:cNvPr name="Group 2" id="2"/>
          <p:cNvGrpSpPr/>
          <p:nvPr/>
        </p:nvGrpSpPr>
        <p:grpSpPr>
          <a:xfrm rot="0">
            <a:off x="515733" y="428479"/>
            <a:ext cx="17256534" cy="9430041"/>
            <a:chOff x="0" y="0"/>
            <a:chExt cx="4544931" cy="2483632"/>
          </a:xfrm>
        </p:grpSpPr>
        <p:sp>
          <p:nvSpPr>
            <p:cNvPr name="Freeform 3" id="3"/>
            <p:cNvSpPr/>
            <p:nvPr/>
          </p:nvSpPr>
          <p:spPr>
            <a:xfrm flipH="false" flipV="false" rot="0">
              <a:off x="0" y="0"/>
              <a:ext cx="4544931" cy="2483632"/>
            </a:xfrm>
            <a:custGeom>
              <a:avLst/>
              <a:gdLst/>
              <a:ahLst/>
              <a:cxnLst/>
              <a:rect r="r" b="b" t="t" l="l"/>
              <a:pathLst>
                <a:path h="2483632" w="4544931">
                  <a:moveTo>
                    <a:pt x="0" y="0"/>
                  </a:moveTo>
                  <a:lnTo>
                    <a:pt x="4544931" y="0"/>
                  </a:lnTo>
                  <a:lnTo>
                    <a:pt x="4544931" y="2483632"/>
                  </a:lnTo>
                  <a:lnTo>
                    <a:pt x="0" y="2483632"/>
                  </a:lnTo>
                  <a:close/>
                </a:path>
              </a:pathLst>
            </a:custGeom>
            <a:solidFill>
              <a:srgbClr val="FFF4D3"/>
            </a:solidFill>
            <a:ln w="76200" cap="sq">
              <a:solidFill>
                <a:srgbClr val="000000"/>
              </a:solidFill>
              <a:prstDash val="solid"/>
              <a:miter/>
            </a:ln>
          </p:spPr>
        </p:sp>
        <p:sp>
          <p:nvSpPr>
            <p:cNvPr name="TextBox 4" id="4"/>
            <p:cNvSpPr txBox="true"/>
            <p:nvPr/>
          </p:nvSpPr>
          <p:spPr>
            <a:xfrm>
              <a:off x="0" y="-38100"/>
              <a:ext cx="4544931" cy="25217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470440" y="728590"/>
            <a:ext cx="11113769" cy="8829821"/>
          </a:xfrm>
          <a:custGeom>
            <a:avLst/>
            <a:gdLst/>
            <a:ahLst/>
            <a:cxnLst/>
            <a:rect r="r" b="b" t="t" l="l"/>
            <a:pathLst>
              <a:path h="8829821" w="11113769">
                <a:moveTo>
                  <a:pt x="0" y="0"/>
                </a:moveTo>
                <a:lnTo>
                  <a:pt x="11113769" y="0"/>
                </a:lnTo>
                <a:lnTo>
                  <a:pt x="11113769" y="8829820"/>
                </a:lnTo>
                <a:lnTo>
                  <a:pt x="0" y="8829820"/>
                </a:lnTo>
                <a:lnTo>
                  <a:pt x="0" y="0"/>
                </a:lnTo>
                <a:close/>
              </a:path>
            </a:pathLst>
          </a:custGeom>
          <a:blipFill>
            <a:blip r:embed="rId2"/>
            <a:stretch>
              <a:fillRect l="-10392" t="0" r="-23238" b="0"/>
            </a:stretch>
          </a:blipFill>
        </p:spPr>
      </p:sp>
      <p:sp>
        <p:nvSpPr>
          <p:cNvPr name="TextBox 6" id="6"/>
          <p:cNvSpPr txBox="true"/>
          <p:nvPr/>
        </p:nvSpPr>
        <p:spPr>
          <a:xfrm rot="0">
            <a:off x="1028700" y="1511324"/>
            <a:ext cx="10883480" cy="2013378"/>
          </a:xfrm>
          <a:prstGeom prst="rect">
            <a:avLst/>
          </a:prstGeom>
        </p:spPr>
        <p:txBody>
          <a:bodyPr anchor="t" rtlCol="false" tIns="0" lIns="0" bIns="0" rIns="0">
            <a:spAutoFit/>
          </a:bodyPr>
          <a:lstStyle/>
          <a:p>
            <a:pPr algn="l">
              <a:lnSpc>
                <a:spcPts val="8098"/>
              </a:lnSpc>
            </a:pPr>
            <a:r>
              <a:rPr lang="en-US" sz="5784">
                <a:solidFill>
                  <a:srgbClr val="000000"/>
                </a:solidFill>
                <a:latin typeface="Sniglet"/>
                <a:ea typeface="Sniglet"/>
                <a:cs typeface="Sniglet"/>
                <a:sym typeface="Sniglet"/>
              </a:rPr>
              <a:t># branches </a:t>
            </a:r>
          </a:p>
          <a:p>
            <a:pPr algn="l" marL="0" indent="0" lvl="0">
              <a:lnSpc>
                <a:spcPts val="8098"/>
              </a:lnSpc>
              <a:spcBef>
                <a:spcPct val="0"/>
              </a:spcBef>
            </a:pPr>
            <a:r>
              <a:rPr lang="en-US" sz="5784">
                <a:solidFill>
                  <a:srgbClr val="000000"/>
                </a:solidFill>
                <a:latin typeface="Sniglet"/>
                <a:ea typeface="Sniglet"/>
                <a:cs typeface="Sniglet"/>
                <a:sym typeface="Sniglet"/>
              </a:rPr>
              <a:t>by region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B08DF8"/>
        </a:solidFill>
      </p:bgPr>
    </p:bg>
    <p:spTree>
      <p:nvGrpSpPr>
        <p:cNvPr id="1" name=""/>
        <p:cNvGrpSpPr/>
        <p:nvPr/>
      </p:nvGrpSpPr>
      <p:grpSpPr>
        <a:xfrm>
          <a:off x="0" y="0"/>
          <a:ext cx="0" cy="0"/>
          <a:chOff x="0" y="0"/>
          <a:chExt cx="0" cy="0"/>
        </a:xfrm>
      </p:grpSpPr>
      <p:grpSp>
        <p:nvGrpSpPr>
          <p:cNvPr name="Group 2" id="2"/>
          <p:cNvGrpSpPr/>
          <p:nvPr/>
        </p:nvGrpSpPr>
        <p:grpSpPr>
          <a:xfrm rot="0">
            <a:off x="515733" y="428479"/>
            <a:ext cx="17256534" cy="9430041"/>
            <a:chOff x="0" y="0"/>
            <a:chExt cx="4544931" cy="2483632"/>
          </a:xfrm>
        </p:grpSpPr>
        <p:sp>
          <p:nvSpPr>
            <p:cNvPr name="Freeform 3" id="3"/>
            <p:cNvSpPr/>
            <p:nvPr/>
          </p:nvSpPr>
          <p:spPr>
            <a:xfrm flipH="false" flipV="false" rot="0">
              <a:off x="0" y="0"/>
              <a:ext cx="4544931" cy="2483632"/>
            </a:xfrm>
            <a:custGeom>
              <a:avLst/>
              <a:gdLst/>
              <a:ahLst/>
              <a:cxnLst/>
              <a:rect r="r" b="b" t="t" l="l"/>
              <a:pathLst>
                <a:path h="2483632" w="4544931">
                  <a:moveTo>
                    <a:pt x="0" y="0"/>
                  </a:moveTo>
                  <a:lnTo>
                    <a:pt x="4544931" y="0"/>
                  </a:lnTo>
                  <a:lnTo>
                    <a:pt x="4544931" y="2483632"/>
                  </a:lnTo>
                  <a:lnTo>
                    <a:pt x="0" y="2483632"/>
                  </a:lnTo>
                  <a:close/>
                </a:path>
              </a:pathLst>
            </a:custGeom>
            <a:solidFill>
              <a:srgbClr val="FFF4D3"/>
            </a:solidFill>
            <a:ln w="76200" cap="sq">
              <a:solidFill>
                <a:srgbClr val="000000"/>
              </a:solidFill>
              <a:prstDash val="solid"/>
              <a:miter/>
            </a:ln>
          </p:spPr>
        </p:sp>
        <p:sp>
          <p:nvSpPr>
            <p:cNvPr name="TextBox 4" id="4"/>
            <p:cNvSpPr txBox="true"/>
            <p:nvPr/>
          </p:nvSpPr>
          <p:spPr>
            <a:xfrm>
              <a:off x="0" y="-38100"/>
              <a:ext cx="4544931" cy="25217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5937213" y="1129715"/>
            <a:ext cx="1322087" cy="1322087"/>
          </a:xfrm>
          <a:custGeom>
            <a:avLst/>
            <a:gdLst/>
            <a:ahLst/>
            <a:cxnLst/>
            <a:rect r="r" b="b" t="t" l="l"/>
            <a:pathLst>
              <a:path h="1322087" w="1322087">
                <a:moveTo>
                  <a:pt x="0" y="0"/>
                </a:moveTo>
                <a:lnTo>
                  <a:pt x="1322087" y="0"/>
                </a:lnTo>
                <a:lnTo>
                  <a:pt x="1322087" y="1322087"/>
                </a:lnTo>
                <a:lnTo>
                  <a:pt x="0" y="1322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682892" y="1943159"/>
            <a:ext cx="508643" cy="508643"/>
          </a:xfrm>
          <a:custGeom>
            <a:avLst/>
            <a:gdLst/>
            <a:ahLst/>
            <a:cxnLst/>
            <a:rect r="r" b="b" t="t" l="l"/>
            <a:pathLst>
              <a:path h="508643" w="508643">
                <a:moveTo>
                  <a:pt x="0" y="0"/>
                </a:moveTo>
                <a:lnTo>
                  <a:pt x="508643" y="0"/>
                </a:lnTo>
                <a:lnTo>
                  <a:pt x="508643" y="508643"/>
                </a:lnTo>
                <a:lnTo>
                  <a:pt x="0" y="508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937213" y="1028700"/>
            <a:ext cx="508643" cy="508643"/>
          </a:xfrm>
          <a:custGeom>
            <a:avLst/>
            <a:gdLst/>
            <a:ahLst/>
            <a:cxnLst/>
            <a:rect r="r" b="b" t="t" l="l"/>
            <a:pathLst>
              <a:path h="508643" w="508643">
                <a:moveTo>
                  <a:pt x="0" y="0"/>
                </a:moveTo>
                <a:lnTo>
                  <a:pt x="508644" y="0"/>
                </a:lnTo>
                <a:lnTo>
                  <a:pt x="508644" y="508643"/>
                </a:lnTo>
                <a:lnTo>
                  <a:pt x="0" y="508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4545547" y="6201891"/>
            <a:ext cx="1900310" cy="2736048"/>
          </a:xfrm>
          <a:custGeom>
            <a:avLst/>
            <a:gdLst/>
            <a:ahLst/>
            <a:cxnLst/>
            <a:rect r="r" b="b" t="t" l="l"/>
            <a:pathLst>
              <a:path h="2736048" w="1900310">
                <a:moveTo>
                  <a:pt x="0" y="0"/>
                </a:moveTo>
                <a:lnTo>
                  <a:pt x="1900310" y="0"/>
                </a:lnTo>
                <a:lnTo>
                  <a:pt x="1900310" y="2736048"/>
                </a:lnTo>
                <a:lnTo>
                  <a:pt x="0" y="27360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4847052" y="2987521"/>
            <a:ext cx="9330295" cy="3214369"/>
          </a:xfrm>
          <a:prstGeom prst="rect">
            <a:avLst/>
          </a:prstGeom>
        </p:spPr>
        <p:txBody>
          <a:bodyPr anchor="t" rtlCol="false" tIns="0" lIns="0" bIns="0" rIns="0">
            <a:spAutoFit/>
          </a:bodyPr>
          <a:lstStyle/>
          <a:p>
            <a:pPr algn="l">
              <a:lnSpc>
                <a:spcPts val="12880"/>
              </a:lnSpc>
            </a:pPr>
            <a:r>
              <a:rPr lang="en-US" sz="9200">
                <a:solidFill>
                  <a:srgbClr val="000000"/>
                </a:solidFill>
                <a:latin typeface="Bobby Jones"/>
                <a:ea typeface="Bobby Jones"/>
                <a:cs typeface="Bobby Jones"/>
                <a:sym typeface="Bobby Jones"/>
              </a:rPr>
              <a:t>Thank you  for </a:t>
            </a:r>
          </a:p>
          <a:p>
            <a:pPr algn="l" marL="0" indent="0" lvl="0">
              <a:lnSpc>
                <a:spcPts val="12880"/>
              </a:lnSpc>
              <a:spcBef>
                <a:spcPct val="0"/>
              </a:spcBef>
            </a:pPr>
            <a:r>
              <a:rPr lang="en-US" sz="9200">
                <a:solidFill>
                  <a:srgbClr val="000000"/>
                </a:solidFill>
                <a:latin typeface="Bobby Jones"/>
                <a:ea typeface="Bobby Jones"/>
                <a:cs typeface="Bobby Jones"/>
                <a:sym typeface="Bobby Jones"/>
              </a:rPr>
              <a:t>your attention !</a:t>
            </a:r>
          </a:p>
        </p:txBody>
      </p:sp>
      <p:sp>
        <p:nvSpPr>
          <p:cNvPr name="Freeform 10" id="10"/>
          <p:cNvSpPr/>
          <p:nvPr/>
        </p:nvSpPr>
        <p:spPr>
          <a:xfrm flipH="false" flipV="false" rot="0">
            <a:off x="1012701" y="7936213"/>
            <a:ext cx="1322087" cy="1322087"/>
          </a:xfrm>
          <a:custGeom>
            <a:avLst/>
            <a:gdLst/>
            <a:ahLst/>
            <a:cxnLst/>
            <a:rect r="r" b="b" t="t" l="l"/>
            <a:pathLst>
              <a:path h="1322087" w="1322087">
                <a:moveTo>
                  <a:pt x="0" y="0"/>
                </a:moveTo>
                <a:lnTo>
                  <a:pt x="1322087" y="0"/>
                </a:lnTo>
                <a:lnTo>
                  <a:pt x="1322087" y="1322087"/>
                </a:lnTo>
                <a:lnTo>
                  <a:pt x="0" y="1322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826144" y="7681892"/>
            <a:ext cx="508643" cy="508643"/>
          </a:xfrm>
          <a:custGeom>
            <a:avLst/>
            <a:gdLst/>
            <a:ahLst/>
            <a:cxnLst/>
            <a:rect r="r" b="b" t="t" l="l"/>
            <a:pathLst>
              <a:path h="508643" w="508643">
                <a:moveTo>
                  <a:pt x="0" y="0"/>
                </a:moveTo>
                <a:lnTo>
                  <a:pt x="508644" y="0"/>
                </a:lnTo>
                <a:lnTo>
                  <a:pt x="508644" y="508643"/>
                </a:lnTo>
                <a:lnTo>
                  <a:pt x="0" y="508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080466" y="8597257"/>
            <a:ext cx="508643" cy="508643"/>
          </a:xfrm>
          <a:custGeom>
            <a:avLst/>
            <a:gdLst/>
            <a:ahLst/>
            <a:cxnLst/>
            <a:rect r="r" b="b" t="t" l="l"/>
            <a:pathLst>
              <a:path h="508643" w="508643">
                <a:moveTo>
                  <a:pt x="0" y="0"/>
                </a:moveTo>
                <a:lnTo>
                  <a:pt x="508643" y="0"/>
                </a:lnTo>
                <a:lnTo>
                  <a:pt x="508643" y="508643"/>
                </a:lnTo>
                <a:lnTo>
                  <a:pt x="0" y="508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158350" y="977950"/>
            <a:ext cx="3320502" cy="2439060"/>
          </a:xfrm>
          <a:custGeom>
            <a:avLst/>
            <a:gdLst/>
            <a:ahLst/>
            <a:cxnLst/>
            <a:rect r="r" b="b" t="t" l="l"/>
            <a:pathLst>
              <a:path h="2439060" w="3320502">
                <a:moveTo>
                  <a:pt x="0" y="0"/>
                </a:moveTo>
                <a:lnTo>
                  <a:pt x="3320502" y="0"/>
                </a:lnTo>
                <a:lnTo>
                  <a:pt x="3320502" y="2439060"/>
                </a:lnTo>
                <a:lnTo>
                  <a:pt x="0" y="2439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EC9E4"/>
        </a:solidFill>
      </p:bgPr>
    </p:bg>
    <p:spTree>
      <p:nvGrpSpPr>
        <p:cNvPr id="1" name=""/>
        <p:cNvGrpSpPr/>
        <p:nvPr/>
      </p:nvGrpSpPr>
      <p:grpSpPr>
        <a:xfrm>
          <a:off x="0" y="0"/>
          <a:ext cx="0" cy="0"/>
          <a:chOff x="0" y="0"/>
          <a:chExt cx="0" cy="0"/>
        </a:xfrm>
      </p:grpSpPr>
      <p:grpSp>
        <p:nvGrpSpPr>
          <p:cNvPr name="Group 2" id="2"/>
          <p:cNvGrpSpPr/>
          <p:nvPr/>
        </p:nvGrpSpPr>
        <p:grpSpPr>
          <a:xfrm rot="0">
            <a:off x="515733" y="428479"/>
            <a:ext cx="17256534" cy="9430041"/>
            <a:chOff x="0" y="0"/>
            <a:chExt cx="4544931" cy="2483632"/>
          </a:xfrm>
        </p:grpSpPr>
        <p:sp>
          <p:nvSpPr>
            <p:cNvPr name="Freeform 3" id="3"/>
            <p:cNvSpPr/>
            <p:nvPr/>
          </p:nvSpPr>
          <p:spPr>
            <a:xfrm flipH="false" flipV="false" rot="0">
              <a:off x="0" y="0"/>
              <a:ext cx="4544931" cy="2483632"/>
            </a:xfrm>
            <a:custGeom>
              <a:avLst/>
              <a:gdLst/>
              <a:ahLst/>
              <a:cxnLst/>
              <a:rect r="r" b="b" t="t" l="l"/>
              <a:pathLst>
                <a:path h="2483632" w="4544931">
                  <a:moveTo>
                    <a:pt x="0" y="0"/>
                  </a:moveTo>
                  <a:lnTo>
                    <a:pt x="4544931" y="0"/>
                  </a:lnTo>
                  <a:lnTo>
                    <a:pt x="4544931" y="2483632"/>
                  </a:lnTo>
                  <a:lnTo>
                    <a:pt x="0" y="2483632"/>
                  </a:lnTo>
                  <a:close/>
                </a:path>
              </a:pathLst>
            </a:custGeom>
            <a:solidFill>
              <a:srgbClr val="FFF4D3"/>
            </a:solidFill>
            <a:ln w="76200" cap="sq">
              <a:solidFill>
                <a:srgbClr val="000000"/>
              </a:solidFill>
              <a:prstDash val="solid"/>
              <a:miter/>
            </a:ln>
          </p:spPr>
        </p:sp>
        <p:sp>
          <p:nvSpPr>
            <p:cNvPr name="TextBox 4" id="4"/>
            <p:cNvSpPr txBox="true"/>
            <p:nvPr/>
          </p:nvSpPr>
          <p:spPr>
            <a:xfrm>
              <a:off x="0" y="-38100"/>
              <a:ext cx="4544931" cy="252173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1101140"/>
            <a:ext cx="10200566" cy="1585594"/>
          </a:xfrm>
          <a:prstGeom prst="rect">
            <a:avLst/>
          </a:prstGeom>
        </p:spPr>
        <p:txBody>
          <a:bodyPr anchor="t" rtlCol="false" tIns="0" lIns="0" bIns="0" rIns="0">
            <a:spAutoFit/>
          </a:bodyPr>
          <a:lstStyle/>
          <a:p>
            <a:pPr algn="l" marL="0" indent="0" lvl="0">
              <a:lnSpc>
                <a:spcPts val="12880"/>
              </a:lnSpc>
              <a:spcBef>
                <a:spcPct val="0"/>
              </a:spcBef>
            </a:pPr>
            <a:r>
              <a:rPr lang="en-US" sz="9200">
                <a:solidFill>
                  <a:srgbClr val="000000"/>
                </a:solidFill>
                <a:latin typeface="Bobby Jones"/>
                <a:ea typeface="Bobby Jones"/>
                <a:cs typeface="Bobby Jones"/>
                <a:sym typeface="Bobby Jones"/>
              </a:rPr>
              <a:t>about us </a:t>
            </a:r>
          </a:p>
        </p:txBody>
      </p:sp>
      <p:sp>
        <p:nvSpPr>
          <p:cNvPr name="Freeform 6" id="6"/>
          <p:cNvSpPr/>
          <p:nvPr/>
        </p:nvSpPr>
        <p:spPr>
          <a:xfrm flipH="false" flipV="false" rot="0">
            <a:off x="15937213" y="1129715"/>
            <a:ext cx="1322087" cy="1322087"/>
          </a:xfrm>
          <a:custGeom>
            <a:avLst/>
            <a:gdLst/>
            <a:ahLst/>
            <a:cxnLst/>
            <a:rect r="r" b="b" t="t" l="l"/>
            <a:pathLst>
              <a:path h="1322087" w="1322087">
                <a:moveTo>
                  <a:pt x="0" y="0"/>
                </a:moveTo>
                <a:lnTo>
                  <a:pt x="1322087" y="0"/>
                </a:lnTo>
                <a:lnTo>
                  <a:pt x="1322087" y="1322087"/>
                </a:lnTo>
                <a:lnTo>
                  <a:pt x="0" y="1322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682892" y="1943159"/>
            <a:ext cx="508643" cy="508643"/>
          </a:xfrm>
          <a:custGeom>
            <a:avLst/>
            <a:gdLst/>
            <a:ahLst/>
            <a:cxnLst/>
            <a:rect r="r" b="b" t="t" l="l"/>
            <a:pathLst>
              <a:path h="508643" w="508643">
                <a:moveTo>
                  <a:pt x="0" y="0"/>
                </a:moveTo>
                <a:lnTo>
                  <a:pt x="508643" y="0"/>
                </a:lnTo>
                <a:lnTo>
                  <a:pt x="508643" y="508643"/>
                </a:lnTo>
                <a:lnTo>
                  <a:pt x="0" y="508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937213" y="1028700"/>
            <a:ext cx="508643" cy="508643"/>
          </a:xfrm>
          <a:custGeom>
            <a:avLst/>
            <a:gdLst/>
            <a:ahLst/>
            <a:cxnLst/>
            <a:rect r="r" b="b" t="t" l="l"/>
            <a:pathLst>
              <a:path h="508643" w="508643">
                <a:moveTo>
                  <a:pt x="0" y="0"/>
                </a:moveTo>
                <a:lnTo>
                  <a:pt x="508644" y="0"/>
                </a:lnTo>
                <a:lnTo>
                  <a:pt x="508644" y="508643"/>
                </a:lnTo>
                <a:lnTo>
                  <a:pt x="0" y="508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2663231"/>
            <a:ext cx="14654192" cy="5946775"/>
          </a:xfrm>
          <a:prstGeom prst="rect">
            <a:avLst/>
          </a:prstGeom>
        </p:spPr>
        <p:txBody>
          <a:bodyPr anchor="t" rtlCol="false" tIns="0" lIns="0" bIns="0" rIns="0">
            <a:spAutoFit/>
          </a:bodyPr>
          <a:lstStyle/>
          <a:p>
            <a:pPr algn="l" marL="863599" indent="-431800" lvl="1">
              <a:lnSpc>
                <a:spcPts val="7999"/>
              </a:lnSpc>
              <a:buFont typeface="Arial"/>
              <a:buChar char="•"/>
            </a:pPr>
            <a:r>
              <a:rPr lang="en-US" sz="3999">
                <a:solidFill>
                  <a:srgbClr val="000000"/>
                </a:solidFill>
                <a:latin typeface="Sniglet"/>
                <a:ea typeface="Sniglet"/>
                <a:cs typeface="Sniglet"/>
                <a:sym typeface="Sniglet"/>
              </a:rPr>
              <a:t>Alaa Atef Mustafa</a:t>
            </a:r>
          </a:p>
          <a:p>
            <a:pPr algn="l" marL="863599" indent="-431800" lvl="1">
              <a:lnSpc>
                <a:spcPts val="7999"/>
              </a:lnSpc>
              <a:buFont typeface="Arial"/>
              <a:buChar char="•"/>
            </a:pPr>
            <a:r>
              <a:rPr lang="en-US" sz="3999">
                <a:solidFill>
                  <a:srgbClr val="000000"/>
                </a:solidFill>
                <a:latin typeface="Sniglet"/>
                <a:ea typeface="Sniglet"/>
                <a:cs typeface="Sniglet"/>
                <a:sym typeface="Sniglet"/>
              </a:rPr>
              <a:t>Gehad Emad Mohamed </a:t>
            </a:r>
          </a:p>
          <a:p>
            <a:pPr algn="l" marL="863599" indent="-431800" lvl="1">
              <a:lnSpc>
                <a:spcPts val="7999"/>
              </a:lnSpc>
              <a:buFont typeface="Arial"/>
              <a:buChar char="•"/>
            </a:pPr>
            <a:r>
              <a:rPr lang="en-US" sz="3999">
                <a:solidFill>
                  <a:srgbClr val="000000"/>
                </a:solidFill>
                <a:latin typeface="Sniglet"/>
                <a:ea typeface="Sniglet"/>
                <a:cs typeface="Sniglet"/>
                <a:sym typeface="Sniglet"/>
              </a:rPr>
              <a:t>Haneen Alaa</a:t>
            </a:r>
          </a:p>
          <a:p>
            <a:pPr algn="l" marL="863599" indent="-431800" lvl="1">
              <a:lnSpc>
                <a:spcPts val="7999"/>
              </a:lnSpc>
              <a:buFont typeface="Arial"/>
              <a:buChar char="•"/>
            </a:pPr>
            <a:r>
              <a:rPr lang="en-US" sz="3999">
                <a:solidFill>
                  <a:srgbClr val="000000"/>
                </a:solidFill>
                <a:latin typeface="Sniglet"/>
                <a:ea typeface="Sniglet"/>
                <a:cs typeface="Sniglet"/>
                <a:sym typeface="Sniglet"/>
              </a:rPr>
              <a:t>Salma Essam Mohamed</a:t>
            </a:r>
          </a:p>
          <a:p>
            <a:pPr algn="l" marL="863599" indent="-431800" lvl="1">
              <a:lnSpc>
                <a:spcPts val="7999"/>
              </a:lnSpc>
              <a:buFont typeface="Arial"/>
              <a:buChar char="•"/>
            </a:pPr>
            <a:r>
              <a:rPr lang="en-US" sz="3999">
                <a:solidFill>
                  <a:srgbClr val="000000"/>
                </a:solidFill>
                <a:latin typeface="Sniglet"/>
                <a:ea typeface="Sniglet"/>
                <a:cs typeface="Sniglet"/>
                <a:sym typeface="Sniglet"/>
              </a:rPr>
              <a:t>Mirna Sherif Zayed</a:t>
            </a:r>
          </a:p>
          <a:p>
            <a:pPr algn="l" marL="0" indent="0" lvl="0">
              <a:lnSpc>
                <a:spcPts val="799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8D8FA"/>
        </a:solidFill>
      </p:bgPr>
    </p:bg>
    <p:spTree>
      <p:nvGrpSpPr>
        <p:cNvPr id="1" name=""/>
        <p:cNvGrpSpPr/>
        <p:nvPr/>
      </p:nvGrpSpPr>
      <p:grpSpPr>
        <a:xfrm>
          <a:off x="0" y="0"/>
          <a:ext cx="0" cy="0"/>
          <a:chOff x="0" y="0"/>
          <a:chExt cx="0" cy="0"/>
        </a:xfrm>
      </p:grpSpPr>
      <p:grpSp>
        <p:nvGrpSpPr>
          <p:cNvPr name="Group 2" id="2"/>
          <p:cNvGrpSpPr/>
          <p:nvPr/>
        </p:nvGrpSpPr>
        <p:grpSpPr>
          <a:xfrm rot="0">
            <a:off x="515733" y="428479"/>
            <a:ext cx="17256534" cy="9430041"/>
            <a:chOff x="0" y="0"/>
            <a:chExt cx="4544931" cy="2483632"/>
          </a:xfrm>
        </p:grpSpPr>
        <p:sp>
          <p:nvSpPr>
            <p:cNvPr name="Freeform 3" id="3"/>
            <p:cNvSpPr/>
            <p:nvPr/>
          </p:nvSpPr>
          <p:spPr>
            <a:xfrm flipH="false" flipV="false" rot="0">
              <a:off x="0" y="0"/>
              <a:ext cx="4544931" cy="2483632"/>
            </a:xfrm>
            <a:custGeom>
              <a:avLst/>
              <a:gdLst/>
              <a:ahLst/>
              <a:cxnLst/>
              <a:rect r="r" b="b" t="t" l="l"/>
              <a:pathLst>
                <a:path h="2483632" w="4544931">
                  <a:moveTo>
                    <a:pt x="0" y="0"/>
                  </a:moveTo>
                  <a:lnTo>
                    <a:pt x="4544931" y="0"/>
                  </a:lnTo>
                  <a:lnTo>
                    <a:pt x="4544931" y="2483632"/>
                  </a:lnTo>
                  <a:lnTo>
                    <a:pt x="0" y="2483632"/>
                  </a:lnTo>
                  <a:close/>
                </a:path>
              </a:pathLst>
            </a:custGeom>
            <a:solidFill>
              <a:srgbClr val="FFF4D3"/>
            </a:solidFill>
            <a:ln w="76200" cap="sq">
              <a:solidFill>
                <a:srgbClr val="000000"/>
              </a:solidFill>
              <a:prstDash val="solid"/>
              <a:miter/>
            </a:ln>
          </p:spPr>
        </p:sp>
        <p:sp>
          <p:nvSpPr>
            <p:cNvPr name="TextBox 4" id="4"/>
            <p:cNvSpPr txBox="true"/>
            <p:nvPr/>
          </p:nvSpPr>
          <p:spPr>
            <a:xfrm>
              <a:off x="0" y="-38100"/>
              <a:ext cx="4544931" cy="25217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5937213" y="1129715"/>
            <a:ext cx="1322087" cy="1322087"/>
          </a:xfrm>
          <a:custGeom>
            <a:avLst/>
            <a:gdLst/>
            <a:ahLst/>
            <a:cxnLst/>
            <a:rect r="r" b="b" t="t" l="l"/>
            <a:pathLst>
              <a:path h="1322087" w="1322087">
                <a:moveTo>
                  <a:pt x="0" y="0"/>
                </a:moveTo>
                <a:lnTo>
                  <a:pt x="1322087" y="0"/>
                </a:lnTo>
                <a:lnTo>
                  <a:pt x="1322087" y="1322087"/>
                </a:lnTo>
                <a:lnTo>
                  <a:pt x="0" y="1322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2729906"/>
            <a:ext cx="14654192" cy="4194175"/>
          </a:xfrm>
          <a:prstGeom prst="rect">
            <a:avLst/>
          </a:prstGeom>
        </p:spPr>
        <p:txBody>
          <a:bodyPr anchor="t" rtlCol="false" tIns="0" lIns="0" bIns="0" rIns="0">
            <a:spAutoFit/>
          </a:bodyPr>
          <a:lstStyle/>
          <a:p>
            <a:pPr algn="l" marL="0" indent="0" lvl="0">
              <a:lnSpc>
                <a:spcPts val="5599"/>
              </a:lnSpc>
              <a:spcBef>
                <a:spcPct val="0"/>
              </a:spcBef>
            </a:pPr>
            <a:r>
              <a:rPr lang="en-US" sz="3999">
                <a:solidFill>
                  <a:srgbClr val="000000"/>
                </a:solidFill>
                <a:latin typeface="Sniglet"/>
                <a:ea typeface="Sniglet"/>
                <a:cs typeface="Sniglet"/>
                <a:sym typeface="Sniglet"/>
              </a:rPr>
              <a:t>our team has successfully transitioned all SSIS packages to use PostgreSQL as the destination by leveraging ODBC destination components. This change likely involved modifying each SSIS package to replace the existing destination components (which were likely pointing to SQL Server or other databases) with ODBC components that connect to the PostgreSQL database.</a:t>
            </a:r>
          </a:p>
        </p:txBody>
      </p:sp>
      <p:sp>
        <p:nvSpPr>
          <p:cNvPr name="Freeform 7" id="7"/>
          <p:cNvSpPr/>
          <p:nvPr/>
        </p:nvSpPr>
        <p:spPr>
          <a:xfrm flipH="false" flipV="false" rot="0">
            <a:off x="15682892" y="1943159"/>
            <a:ext cx="508643" cy="508643"/>
          </a:xfrm>
          <a:custGeom>
            <a:avLst/>
            <a:gdLst/>
            <a:ahLst/>
            <a:cxnLst/>
            <a:rect r="r" b="b" t="t" l="l"/>
            <a:pathLst>
              <a:path h="508643" w="508643">
                <a:moveTo>
                  <a:pt x="0" y="0"/>
                </a:moveTo>
                <a:lnTo>
                  <a:pt x="508643" y="0"/>
                </a:lnTo>
                <a:lnTo>
                  <a:pt x="508643" y="508643"/>
                </a:lnTo>
                <a:lnTo>
                  <a:pt x="0" y="508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937213" y="1028700"/>
            <a:ext cx="508643" cy="508643"/>
          </a:xfrm>
          <a:custGeom>
            <a:avLst/>
            <a:gdLst/>
            <a:ahLst/>
            <a:cxnLst/>
            <a:rect r="r" b="b" t="t" l="l"/>
            <a:pathLst>
              <a:path h="508643" w="508643">
                <a:moveTo>
                  <a:pt x="0" y="0"/>
                </a:moveTo>
                <a:lnTo>
                  <a:pt x="508644" y="0"/>
                </a:lnTo>
                <a:lnTo>
                  <a:pt x="508644" y="508643"/>
                </a:lnTo>
                <a:lnTo>
                  <a:pt x="0" y="508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939215"/>
            <a:ext cx="10567639" cy="1585594"/>
          </a:xfrm>
          <a:prstGeom prst="rect">
            <a:avLst/>
          </a:prstGeom>
        </p:spPr>
        <p:txBody>
          <a:bodyPr anchor="t" rtlCol="false" tIns="0" lIns="0" bIns="0" rIns="0">
            <a:spAutoFit/>
          </a:bodyPr>
          <a:lstStyle/>
          <a:p>
            <a:pPr algn="l" marL="0" indent="0" lvl="0">
              <a:lnSpc>
                <a:spcPts val="12880"/>
              </a:lnSpc>
              <a:spcBef>
                <a:spcPct val="0"/>
              </a:spcBef>
            </a:pPr>
            <a:r>
              <a:rPr lang="en-US" sz="9200">
                <a:solidFill>
                  <a:srgbClr val="000000"/>
                </a:solidFill>
                <a:latin typeface="Bobby Jones"/>
                <a:ea typeface="Bobby Jones"/>
                <a:cs typeface="Bobby Jones"/>
                <a:sym typeface="Bobby Jones"/>
              </a:rPr>
              <a:t>dwh with postgresql</a:t>
            </a:r>
          </a:p>
        </p:txBody>
      </p:sp>
      <p:sp>
        <p:nvSpPr>
          <p:cNvPr name="Freeform 10" id="10"/>
          <p:cNvSpPr/>
          <p:nvPr/>
        </p:nvSpPr>
        <p:spPr>
          <a:xfrm flipH="false" flipV="false" rot="0">
            <a:off x="1028700" y="6819240"/>
            <a:ext cx="3320502" cy="2439060"/>
          </a:xfrm>
          <a:custGeom>
            <a:avLst/>
            <a:gdLst/>
            <a:ahLst/>
            <a:cxnLst/>
            <a:rect r="r" b="b" t="t" l="l"/>
            <a:pathLst>
              <a:path h="2439060" w="3320502">
                <a:moveTo>
                  <a:pt x="0" y="0"/>
                </a:moveTo>
                <a:lnTo>
                  <a:pt x="3320502" y="0"/>
                </a:lnTo>
                <a:lnTo>
                  <a:pt x="3320502" y="2439060"/>
                </a:lnTo>
                <a:lnTo>
                  <a:pt x="0" y="2439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08DF8"/>
        </a:solidFill>
      </p:bgPr>
    </p:bg>
    <p:spTree>
      <p:nvGrpSpPr>
        <p:cNvPr id="1" name=""/>
        <p:cNvGrpSpPr/>
        <p:nvPr/>
      </p:nvGrpSpPr>
      <p:grpSpPr>
        <a:xfrm>
          <a:off x="0" y="0"/>
          <a:ext cx="0" cy="0"/>
          <a:chOff x="0" y="0"/>
          <a:chExt cx="0" cy="0"/>
        </a:xfrm>
      </p:grpSpPr>
      <p:grpSp>
        <p:nvGrpSpPr>
          <p:cNvPr name="Group 2" id="2"/>
          <p:cNvGrpSpPr/>
          <p:nvPr/>
        </p:nvGrpSpPr>
        <p:grpSpPr>
          <a:xfrm rot="0">
            <a:off x="515733" y="428479"/>
            <a:ext cx="17256534" cy="9430041"/>
            <a:chOff x="0" y="0"/>
            <a:chExt cx="4544931" cy="2483632"/>
          </a:xfrm>
        </p:grpSpPr>
        <p:sp>
          <p:nvSpPr>
            <p:cNvPr name="Freeform 3" id="3"/>
            <p:cNvSpPr/>
            <p:nvPr/>
          </p:nvSpPr>
          <p:spPr>
            <a:xfrm flipH="false" flipV="false" rot="0">
              <a:off x="0" y="0"/>
              <a:ext cx="4544931" cy="2483632"/>
            </a:xfrm>
            <a:custGeom>
              <a:avLst/>
              <a:gdLst/>
              <a:ahLst/>
              <a:cxnLst/>
              <a:rect r="r" b="b" t="t" l="l"/>
              <a:pathLst>
                <a:path h="2483632" w="4544931">
                  <a:moveTo>
                    <a:pt x="0" y="0"/>
                  </a:moveTo>
                  <a:lnTo>
                    <a:pt x="4544931" y="0"/>
                  </a:lnTo>
                  <a:lnTo>
                    <a:pt x="4544931" y="2483632"/>
                  </a:lnTo>
                  <a:lnTo>
                    <a:pt x="0" y="2483632"/>
                  </a:lnTo>
                  <a:close/>
                </a:path>
              </a:pathLst>
            </a:custGeom>
            <a:solidFill>
              <a:srgbClr val="FFF4D3"/>
            </a:solidFill>
            <a:ln w="76200" cap="sq">
              <a:solidFill>
                <a:srgbClr val="000000"/>
              </a:solidFill>
              <a:prstDash val="solid"/>
              <a:miter/>
            </a:ln>
          </p:spPr>
        </p:sp>
        <p:sp>
          <p:nvSpPr>
            <p:cNvPr name="TextBox 4" id="4"/>
            <p:cNvSpPr txBox="true"/>
            <p:nvPr/>
          </p:nvSpPr>
          <p:spPr>
            <a:xfrm>
              <a:off x="0" y="-38100"/>
              <a:ext cx="4544931" cy="25217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15733" y="428479"/>
            <a:ext cx="17256534" cy="9430041"/>
          </a:xfrm>
          <a:custGeom>
            <a:avLst/>
            <a:gdLst/>
            <a:ahLst/>
            <a:cxnLst/>
            <a:rect r="r" b="b" t="t" l="l"/>
            <a:pathLst>
              <a:path h="9430041" w="17256534">
                <a:moveTo>
                  <a:pt x="0" y="0"/>
                </a:moveTo>
                <a:lnTo>
                  <a:pt x="17256534" y="0"/>
                </a:lnTo>
                <a:lnTo>
                  <a:pt x="17256534" y="9430042"/>
                </a:lnTo>
                <a:lnTo>
                  <a:pt x="0" y="9430042"/>
                </a:lnTo>
                <a:lnTo>
                  <a:pt x="0" y="0"/>
                </a:lnTo>
                <a:close/>
              </a:path>
            </a:pathLst>
          </a:custGeom>
          <a:blipFill>
            <a:blip r:embed="rId2"/>
            <a:stretch>
              <a:fillRect l="-1998" t="0" r="-1998" b="0"/>
            </a:stretch>
          </a:blipFill>
        </p:spPr>
      </p:sp>
      <p:sp>
        <p:nvSpPr>
          <p:cNvPr name="TextBox 6" id="6"/>
          <p:cNvSpPr txBox="true"/>
          <p:nvPr/>
        </p:nvSpPr>
        <p:spPr>
          <a:xfrm rot="0">
            <a:off x="7037362" y="933450"/>
            <a:ext cx="9783882" cy="887095"/>
          </a:xfrm>
          <a:prstGeom prst="rect">
            <a:avLst/>
          </a:prstGeom>
        </p:spPr>
        <p:txBody>
          <a:bodyPr anchor="t" rtlCol="false" tIns="0" lIns="0" bIns="0" rIns="0">
            <a:spAutoFit/>
          </a:bodyPr>
          <a:lstStyle/>
          <a:p>
            <a:pPr algn="ctr" marL="0" indent="0" lvl="0">
              <a:lnSpc>
                <a:spcPts val="7279"/>
              </a:lnSpc>
              <a:spcBef>
                <a:spcPct val="0"/>
              </a:spcBef>
            </a:pPr>
            <a:r>
              <a:rPr lang="en-US" sz="5199">
                <a:solidFill>
                  <a:srgbClr val="000000"/>
                </a:solidFill>
                <a:latin typeface="Sniglet"/>
                <a:ea typeface="Sniglet"/>
                <a:cs typeface="Sniglet"/>
                <a:sym typeface="Sniglet"/>
              </a:rPr>
              <a:t>fact table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EC9E4"/>
        </a:solidFill>
      </p:bgPr>
    </p:bg>
    <p:spTree>
      <p:nvGrpSpPr>
        <p:cNvPr id="1" name=""/>
        <p:cNvGrpSpPr/>
        <p:nvPr/>
      </p:nvGrpSpPr>
      <p:grpSpPr>
        <a:xfrm>
          <a:off x="0" y="0"/>
          <a:ext cx="0" cy="0"/>
          <a:chOff x="0" y="0"/>
          <a:chExt cx="0" cy="0"/>
        </a:xfrm>
      </p:grpSpPr>
      <p:grpSp>
        <p:nvGrpSpPr>
          <p:cNvPr name="Group 2" id="2"/>
          <p:cNvGrpSpPr/>
          <p:nvPr/>
        </p:nvGrpSpPr>
        <p:grpSpPr>
          <a:xfrm rot="0">
            <a:off x="515733" y="428479"/>
            <a:ext cx="17256534" cy="9430041"/>
            <a:chOff x="0" y="0"/>
            <a:chExt cx="4544931" cy="2483632"/>
          </a:xfrm>
        </p:grpSpPr>
        <p:sp>
          <p:nvSpPr>
            <p:cNvPr name="Freeform 3" id="3"/>
            <p:cNvSpPr/>
            <p:nvPr/>
          </p:nvSpPr>
          <p:spPr>
            <a:xfrm flipH="false" flipV="false" rot="0">
              <a:off x="0" y="0"/>
              <a:ext cx="4544931" cy="2483632"/>
            </a:xfrm>
            <a:custGeom>
              <a:avLst/>
              <a:gdLst/>
              <a:ahLst/>
              <a:cxnLst/>
              <a:rect r="r" b="b" t="t" l="l"/>
              <a:pathLst>
                <a:path h="2483632" w="4544931">
                  <a:moveTo>
                    <a:pt x="0" y="0"/>
                  </a:moveTo>
                  <a:lnTo>
                    <a:pt x="4544931" y="0"/>
                  </a:lnTo>
                  <a:lnTo>
                    <a:pt x="4544931" y="2483632"/>
                  </a:lnTo>
                  <a:lnTo>
                    <a:pt x="0" y="2483632"/>
                  </a:lnTo>
                  <a:close/>
                </a:path>
              </a:pathLst>
            </a:custGeom>
            <a:solidFill>
              <a:srgbClr val="FFF4D3"/>
            </a:solidFill>
            <a:ln w="76200" cap="sq">
              <a:solidFill>
                <a:srgbClr val="000000"/>
              </a:solidFill>
              <a:prstDash val="solid"/>
              <a:miter/>
            </a:ln>
          </p:spPr>
        </p:sp>
        <p:sp>
          <p:nvSpPr>
            <p:cNvPr name="TextBox 4" id="4"/>
            <p:cNvSpPr txBox="true"/>
            <p:nvPr/>
          </p:nvSpPr>
          <p:spPr>
            <a:xfrm>
              <a:off x="0" y="-38100"/>
              <a:ext cx="4544931" cy="25217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25258" y="428479"/>
            <a:ext cx="17256534" cy="9430041"/>
          </a:xfrm>
          <a:custGeom>
            <a:avLst/>
            <a:gdLst/>
            <a:ahLst/>
            <a:cxnLst/>
            <a:rect r="r" b="b" t="t" l="l"/>
            <a:pathLst>
              <a:path h="9430041" w="17256534">
                <a:moveTo>
                  <a:pt x="0" y="0"/>
                </a:moveTo>
                <a:lnTo>
                  <a:pt x="17256534" y="0"/>
                </a:lnTo>
                <a:lnTo>
                  <a:pt x="17256534" y="9430042"/>
                </a:lnTo>
                <a:lnTo>
                  <a:pt x="0" y="9430042"/>
                </a:lnTo>
                <a:lnTo>
                  <a:pt x="0" y="0"/>
                </a:lnTo>
                <a:close/>
              </a:path>
            </a:pathLst>
          </a:custGeom>
          <a:blipFill>
            <a:blip r:embed="rId2"/>
            <a:stretch>
              <a:fillRect l="-10486" t="-6154" r="-13211" b="-13047"/>
            </a:stretch>
          </a:blipFill>
        </p:spPr>
      </p:sp>
      <p:sp>
        <p:nvSpPr>
          <p:cNvPr name="TextBox 6" id="6"/>
          <p:cNvSpPr txBox="true"/>
          <p:nvPr/>
        </p:nvSpPr>
        <p:spPr>
          <a:xfrm rot="0">
            <a:off x="6827346" y="933450"/>
            <a:ext cx="9783882" cy="887095"/>
          </a:xfrm>
          <a:prstGeom prst="rect">
            <a:avLst/>
          </a:prstGeom>
        </p:spPr>
        <p:txBody>
          <a:bodyPr anchor="t" rtlCol="false" tIns="0" lIns="0" bIns="0" rIns="0">
            <a:spAutoFit/>
          </a:bodyPr>
          <a:lstStyle/>
          <a:p>
            <a:pPr algn="l" marL="0" indent="0" lvl="0">
              <a:lnSpc>
                <a:spcPts val="7279"/>
              </a:lnSpc>
              <a:spcBef>
                <a:spcPct val="0"/>
              </a:spcBef>
            </a:pPr>
            <a:r>
              <a:rPr lang="en-US" sz="5199">
                <a:solidFill>
                  <a:srgbClr val="000000"/>
                </a:solidFill>
                <a:latin typeface="Sniglet"/>
                <a:ea typeface="Sniglet"/>
                <a:cs typeface="Sniglet"/>
                <a:sym typeface="Sniglet"/>
              </a:rPr>
              <a:t>Customer dimension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78D8FA"/>
        </a:solidFill>
      </p:bgPr>
    </p:bg>
    <p:spTree>
      <p:nvGrpSpPr>
        <p:cNvPr id="1" name=""/>
        <p:cNvGrpSpPr/>
        <p:nvPr/>
      </p:nvGrpSpPr>
      <p:grpSpPr>
        <a:xfrm>
          <a:off x="0" y="0"/>
          <a:ext cx="0" cy="0"/>
          <a:chOff x="0" y="0"/>
          <a:chExt cx="0" cy="0"/>
        </a:xfrm>
      </p:grpSpPr>
      <p:grpSp>
        <p:nvGrpSpPr>
          <p:cNvPr name="Group 2" id="2"/>
          <p:cNvGrpSpPr/>
          <p:nvPr/>
        </p:nvGrpSpPr>
        <p:grpSpPr>
          <a:xfrm rot="0">
            <a:off x="515733" y="428479"/>
            <a:ext cx="17256534" cy="9430041"/>
            <a:chOff x="0" y="0"/>
            <a:chExt cx="4544931" cy="2483632"/>
          </a:xfrm>
        </p:grpSpPr>
        <p:sp>
          <p:nvSpPr>
            <p:cNvPr name="Freeform 3" id="3"/>
            <p:cNvSpPr/>
            <p:nvPr/>
          </p:nvSpPr>
          <p:spPr>
            <a:xfrm flipH="false" flipV="false" rot="0">
              <a:off x="0" y="0"/>
              <a:ext cx="4544931" cy="2483632"/>
            </a:xfrm>
            <a:custGeom>
              <a:avLst/>
              <a:gdLst/>
              <a:ahLst/>
              <a:cxnLst/>
              <a:rect r="r" b="b" t="t" l="l"/>
              <a:pathLst>
                <a:path h="2483632" w="4544931">
                  <a:moveTo>
                    <a:pt x="0" y="0"/>
                  </a:moveTo>
                  <a:lnTo>
                    <a:pt x="4544931" y="0"/>
                  </a:lnTo>
                  <a:lnTo>
                    <a:pt x="4544931" y="2483632"/>
                  </a:lnTo>
                  <a:lnTo>
                    <a:pt x="0" y="2483632"/>
                  </a:lnTo>
                  <a:close/>
                </a:path>
              </a:pathLst>
            </a:custGeom>
            <a:solidFill>
              <a:srgbClr val="FFF4D3"/>
            </a:solidFill>
            <a:ln w="76200" cap="sq">
              <a:solidFill>
                <a:srgbClr val="000000"/>
              </a:solidFill>
              <a:prstDash val="solid"/>
              <a:miter/>
            </a:ln>
          </p:spPr>
        </p:sp>
        <p:sp>
          <p:nvSpPr>
            <p:cNvPr name="TextBox 4" id="4"/>
            <p:cNvSpPr txBox="true"/>
            <p:nvPr/>
          </p:nvSpPr>
          <p:spPr>
            <a:xfrm>
              <a:off x="0" y="-38100"/>
              <a:ext cx="4544931" cy="25217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15733" y="428479"/>
            <a:ext cx="17256534" cy="9430041"/>
          </a:xfrm>
          <a:custGeom>
            <a:avLst/>
            <a:gdLst/>
            <a:ahLst/>
            <a:cxnLst/>
            <a:rect r="r" b="b" t="t" l="l"/>
            <a:pathLst>
              <a:path h="9430041" w="17256534">
                <a:moveTo>
                  <a:pt x="0" y="0"/>
                </a:moveTo>
                <a:lnTo>
                  <a:pt x="17256534" y="0"/>
                </a:lnTo>
                <a:lnTo>
                  <a:pt x="17256534" y="9430042"/>
                </a:lnTo>
                <a:lnTo>
                  <a:pt x="0" y="9430042"/>
                </a:lnTo>
                <a:lnTo>
                  <a:pt x="0" y="0"/>
                </a:lnTo>
                <a:close/>
              </a:path>
            </a:pathLst>
          </a:custGeom>
          <a:blipFill>
            <a:blip r:embed="rId2"/>
            <a:stretch>
              <a:fillRect l="0" t="-4732" r="0" b="-4732"/>
            </a:stretch>
          </a:blipFill>
        </p:spPr>
      </p:sp>
      <p:sp>
        <p:nvSpPr>
          <p:cNvPr name="TextBox 6" id="6"/>
          <p:cNvSpPr txBox="true"/>
          <p:nvPr/>
        </p:nvSpPr>
        <p:spPr>
          <a:xfrm rot="0">
            <a:off x="6150628" y="933450"/>
            <a:ext cx="9783882" cy="887095"/>
          </a:xfrm>
          <a:prstGeom prst="rect">
            <a:avLst/>
          </a:prstGeom>
        </p:spPr>
        <p:txBody>
          <a:bodyPr anchor="t" rtlCol="false" tIns="0" lIns="0" bIns="0" rIns="0">
            <a:spAutoFit/>
          </a:bodyPr>
          <a:lstStyle/>
          <a:p>
            <a:pPr algn="l" marL="0" indent="0" lvl="0">
              <a:lnSpc>
                <a:spcPts val="7279"/>
              </a:lnSpc>
              <a:spcBef>
                <a:spcPct val="0"/>
              </a:spcBef>
            </a:pPr>
            <a:r>
              <a:rPr lang="en-US" sz="5199">
                <a:solidFill>
                  <a:srgbClr val="000000"/>
                </a:solidFill>
                <a:latin typeface="Sniglet"/>
                <a:ea typeface="Sniglet"/>
                <a:cs typeface="Sniglet"/>
                <a:sym typeface="Sniglet"/>
              </a:rPr>
              <a:t>Time dimension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08DF8"/>
        </a:solidFill>
      </p:bgPr>
    </p:bg>
    <p:spTree>
      <p:nvGrpSpPr>
        <p:cNvPr id="1" name=""/>
        <p:cNvGrpSpPr/>
        <p:nvPr/>
      </p:nvGrpSpPr>
      <p:grpSpPr>
        <a:xfrm>
          <a:off x="0" y="0"/>
          <a:ext cx="0" cy="0"/>
          <a:chOff x="0" y="0"/>
          <a:chExt cx="0" cy="0"/>
        </a:xfrm>
      </p:grpSpPr>
      <p:grpSp>
        <p:nvGrpSpPr>
          <p:cNvPr name="Group 2" id="2"/>
          <p:cNvGrpSpPr/>
          <p:nvPr/>
        </p:nvGrpSpPr>
        <p:grpSpPr>
          <a:xfrm rot="0">
            <a:off x="515733" y="428479"/>
            <a:ext cx="17256534" cy="9430041"/>
            <a:chOff x="0" y="0"/>
            <a:chExt cx="4544931" cy="2483632"/>
          </a:xfrm>
        </p:grpSpPr>
        <p:sp>
          <p:nvSpPr>
            <p:cNvPr name="Freeform 3" id="3"/>
            <p:cNvSpPr/>
            <p:nvPr/>
          </p:nvSpPr>
          <p:spPr>
            <a:xfrm flipH="false" flipV="false" rot="0">
              <a:off x="0" y="0"/>
              <a:ext cx="4544931" cy="2483632"/>
            </a:xfrm>
            <a:custGeom>
              <a:avLst/>
              <a:gdLst/>
              <a:ahLst/>
              <a:cxnLst/>
              <a:rect r="r" b="b" t="t" l="l"/>
              <a:pathLst>
                <a:path h="2483632" w="4544931">
                  <a:moveTo>
                    <a:pt x="0" y="0"/>
                  </a:moveTo>
                  <a:lnTo>
                    <a:pt x="4544931" y="0"/>
                  </a:lnTo>
                  <a:lnTo>
                    <a:pt x="4544931" y="2483632"/>
                  </a:lnTo>
                  <a:lnTo>
                    <a:pt x="0" y="2483632"/>
                  </a:lnTo>
                  <a:close/>
                </a:path>
              </a:pathLst>
            </a:custGeom>
            <a:solidFill>
              <a:srgbClr val="FFF4D3"/>
            </a:solidFill>
            <a:ln w="76200" cap="sq">
              <a:solidFill>
                <a:srgbClr val="000000"/>
              </a:solidFill>
              <a:prstDash val="solid"/>
              <a:miter/>
            </a:ln>
          </p:spPr>
        </p:sp>
        <p:sp>
          <p:nvSpPr>
            <p:cNvPr name="TextBox 4" id="4"/>
            <p:cNvSpPr txBox="true"/>
            <p:nvPr/>
          </p:nvSpPr>
          <p:spPr>
            <a:xfrm>
              <a:off x="0" y="-38100"/>
              <a:ext cx="4544931" cy="25217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15733" y="428479"/>
            <a:ext cx="17256534" cy="9430041"/>
          </a:xfrm>
          <a:custGeom>
            <a:avLst/>
            <a:gdLst/>
            <a:ahLst/>
            <a:cxnLst/>
            <a:rect r="r" b="b" t="t" l="l"/>
            <a:pathLst>
              <a:path h="9430041" w="17256534">
                <a:moveTo>
                  <a:pt x="0" y="0"/>
                </a:moveTo>
                <a:lnTo>
                  <a:pt x="17256534" y="0"/>
                </a:lnTo>
                <a:lnTo>
                  <a:pt x="17256534" y="9430042"/>
                </a:lnTo>
                <a:lnTo>
                  <a:pt x="0" y="9430042"/>
                </a:lnTo>
                <a:lnTo>
                  <a:pt x="0" y="0"/>
                </a:lnTo>
                <a:close/>
              </a:path>
            </a:pathLst>
          </a:custGeom>
          <a:blipFill>
            <a:blip r:embed="rId2"/>
            <a:stretch>
              <a:fillRect l="-941" t="0" r="-941" b="0"/>
            </a:stretch>
          </a:blipFill>
        </p:spPr>
      </p:sp>
      <p:sp>
        <p:nvSpPr>
          <p:cNvPr name="TextBox 6" id="6"/>
          <p:cNvSpPr txBox="true"/>
          <p:nvPr/>
        </p:nvSpPr>
        <p:spPr>
          <a:xfrm rot="0">
            <a:off x="6687335" y="933450"/>
            <a:ext cx="9783882" cy="887095"/>
          </a:xfrm>
          <a:prstGeom prst="rect">
            <a:avLst/>
          </a:prstGeom>
        </p:spPr>
        <p:txBody>
          <a:bodyPr anchor="t" rtlCol="false" tIns="0" lIns="0" bIns="0" rIns="0">
            <a:spAutoFit/>
          </a:bodyPr>
          <a:lstStyle/>
          <a:p>
            <a:pPr algn="l" marL="0" indent="0" lvl="0">
              <a:lnSpc>
                <a:spcPts val="7279"/>
              </a:lnSpc>
              <a:spcBef>
                <a:spcPct val="0"/>
              </a:spcBef>
            </a:pPr>
            <a:r>
              <a:rPr lang="en-US" sz="5199">
                <a:solidFill>
                  <a:srgbClr val="000000"/>
                </a:solidFill>
                <a:latin typeface="Sniglet"/>
                <a:ea typeface="Sniglet"/>
                <a:cs typeface="Sniglet"/>
                <a:sym typeface="Sniglet"/>
              </a:rPr>
              <a:t>Product dimension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EC9E4"/>
        </a:solidFill>
      </p:bgPr>
    </p:bg>
    <p:spTree>
      <p:nvGrpSpPr>
        <p:cNvPr id="1" name=""/>
        <p:cNvGrpSpPr/>
        <p:nvPr/>
      </p:nvGrpSpPr>
      <p:grpSpPr>
        <a:xfrm>
          <a:off x="0" y="0"/>
          <a:ext cx="0" cy="0"/>
          <a:chOff x="0" y="0"/>
          <a:chExt cx="0" cy="0"/>
        </a:xfrm>
      </p:grpSpPr>
      <p:grpSp>
        <p:nvGrpSpPr>
          <p:cNvPr name="Group 2" id="2"/>
          <p:cNvGrpSpPr/>
          <p:nvPr/>
        </p:nvGrpSpPr>
        <p:grpSpPr>
          <a:xfrm rot="0">
            <a:off x="515733" y="428479"/>
            <a:ext cx="17256534" cy="9430041"/>
            <a:chOff x="0" y="0"/>
            <a:chExt cx="4544931" cy="2483632"/>
          </a:xfrm>
        </p:grpSpPr>
        <p:sp>
          <p:nvSpPr>
            <p:cNvPr name="Freeform 3" id="3"/>
            <p:cNvSpPr/>
            <p:nvPr/>
          </p:nvSpPr>
          <p:spPr>
            <a:xfrm flipH="false" flipV="false" rot="0">
              <a:off x="0" y="0"/>
              <a:ext cx="4544931" cy="2483632"/>
            </a:xfrm>
            <a:custGeom>
              <a:avLst/>
              <a:gdLst/>
              <a:ahLst/>
              <a:cxnLst/>
              <a:rect r="r" b="b" t="t" l="l"/>
              <a:pathLst>
                <a:path h="2483632" w="4544931">
                  <a:moveTo>
                    <a:pt x="0" y="0"/>
                  </a:moveTo>
                  <a:lnTo>
                    <a:pt x="4544931" y="0"/>
                  </a:lnTo>
                  <a:lnTo>
                    <a:pt x="4544931" y="2483632"/>
                  </a:lnTo>
                  <a:lnTo>
                    <a:pt x="0" y="2483632"/>
                  </a:lnTo>
                  <a:close/>
                </a:path>
              </a:pathLst>
            </a:custGeom>
            <a:solidFill>
              <a:srgbClr val="FFF4D3"/>
            </a:solidFill>
            <a:ln w="76200" cap="sq">
              <a:solidFill>
                <a:srgbClr val="000000"/>
              </a:solidFill>
              <a:prstDash val="solid"/>
              <a:miter/>
            </a:ln>
          </p:spPr>
        </p:sp>
        <p:sp>
          <p:nvSpPr>
            <p:cNvPr name="TextBox 4" id="4"/>
            <p:cNvSpPr txBox="true"/>
            <p:nvPr/>
          </p:nvSpPr>
          <p:spPr>
            <a:xfrm>
              <a:off x="0" y="-38100"/>
              <a:ext cx="4544931" cy="25217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313696" y="428479"/>
            <a:ext cx="13458571" cy="9430041"/>
          </a:xfrm>
          <a:custGeom>
            <a:avLst/>
            <a:gdLst/>
            <a:ahLst/>
            <a:cxnLst/>
            <a:rect r="r" b="b" t="t" l="l"/>
            <a:pathLst>
              <a:path h="9430041" w="13458571">
                <a:moveTo>
                  <a:pt x="0" y="0"/>
                </a:moveTo>
                <a:lnTo>
                  <a:pt x="13458571" y="0"/>
                </a:lnTo>
                <a:lnTo>
                  <a:pt x="13458571" y="9430042"/>
                </a:lnTo>
                <a:lnTo>
                  <a:pt x="0" y="9430042"/>
                </a:lnTo>
                <a:lnTo>
                  <a:pt x="0" y="0"/>
                </a:lnTo>
                <a:close/>
              </a:path>
            </a:pathLst>
          </a:custGeom>
          <a:blipFill>
            <a:blip r:embed="rId2"/>
            <a:stretch>
              <a:fillRect l="-2442" t="0" r="-11478" b="-11151"/>
            </a:stretch>
          </a:blipFill>
        </p:spPr>
      </p:sp>
      <p:sp>
        <p:nvSpPr>
          <p:cNvPr name="Freeform 6" id="6"/>
          <p:cNvSpPr/>
          <p:nvPr/>
        </p:nvSpPr>
        <p:spPr>
          <a:xfrm flipH="false" flipV="false" rot="0">
            <a:off x="440158" y="428479"/>
            <a:ext cx="4073936" cy="9423594"/>
          </a:xfrm>
          <a:custGeom>
            <a:avLst/>
            <a:gdLst/>
            <a:ahLst/>
            <a:cxnLst/>
            <a:rect r="r" b="b" t="t" l="l"/>
            <a:pathLst>
              <a:path h="9423594" w="4073936">
                <a:moveTo>
                  <a:pt x="0" y="0"/>
                </a:moveTo>
                <a:lnTo>
                  <a:pt x="4073936" y="0"/>
                </a:lnTo>
                <a:lnTo>
                  <a:pt x="4073936" y="9423595"/>
                </a:lnTo>
                <a:lnTo>
                  <a:pt x="0" y="9423595"/>
                </a:lnTo>
                <a:lnTo>
                  <a:pt x="0" y="0"/>
                </a:lnTo>
                <a:close/>
              </a:path>
            </a:pathLst>
          </a:custGeom>
          <a:blipFill>
            <a:blip r:embed="rId2"/>
            <a:stretch>
              <a:fillRect l="-277230" t="0" r="-1207" b="-11865"/>
            </a:stretch>
          </a:blipFill>
        </p:spPr>
      </p:sp>
      <p:sp>
        <p:nvSpPr>
          <p:cNvPr name="TextBox 7" id="7"/>
          <p:cNvSpPr txBox="true"/>
          <p:nvPr/>
        </p:nvSpPr>
        <p:spPr>
          <a:xfrm rot="0">
            <a:off x="1028700" y="1829574"/>
            <a:ext cx="9783882" cy="887095"/>
          </a:xfrm>
          <a:prstGeom prst="rect">
            <a:avLst/>
          </a:prstGeom>
        </p:spPr>
        <p:txBody>
          <a:bodyPr anchor="t" rtlCol="false" tIns="0" lIns="0" bIns="0" rIns="0">
            <a:spAutoFit/>
          </a:bodyPr>
          <a:lstStyle/>
          <a:p>
            <a:pPr algn="l" marL="0" indent="0" lvl="0">
              <a:lnSpc>
                <a:spcPts val="7279"/>
              </a:lnSpc>
              <a:spcBef>
                <a:spcPct val="0"/>
              </a:spcBef>
            </a:pPr>
            <a:r>
              <a:rPr lang="en-US" sz="5199">
                <a:solidFill>
                  <a:srgbClr val="000000"/>
                </a:solidFill>
                <a:latin typeface="Sniglet"/>
                <a:ea typeface="Sniglet"/>
                <a:cs typeface="Sniglet"/>
                <a:sym typeface="Sniglet"/>
              </a:rPr>
              <a:t>branch dimension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78D8FA"/>
        </a:solidFill>
      </p:bgPr>
    </p:bg>
    <p:spTree>
      <p:nvGrpSpPr>
        <p:cNvPr id="1" name=""/>
        <p:cNvGrpSpPr/>
        <p:nvPr/>
      </p:nvGrpSpPr>
      <p:grpSpPr>
        <a:xfrm>
          <a:off x="0" y="0"/>
          <a:ext cx="0" cy="0"/>
          <a:chOff x="0" y="0"/>
          <a:chExt cx="0" cy="0"/>
        </a:xfrm>
      </p:grpSpPr>
      <p:grpSp>
        <p:nvGrpSpPr>
          <p:cNvPr name="Group 2" id="2"/>
          <p:cNvGrpSpPr/>
          <p:nvPr/>
        </p:nvGrpSpPr>
        <p:grpSpPr>
          <a:xfrm rot="0">
            <a:off x="515733" y="428479"/>
            <a:ext cx="17256534" cy="9430041"/>
            <a:chOff x="0" y="0"/>
            <a:chExt cx="4544931" cy="2483632"/>
          </a:xfrm>
        </p:grpSpPr>
        <p:sp>
          <p:nvSpPr>
            <p:cNvPr name="Freeform 3" id="3"/>
            <p:cNvSpPr/>
            <p:nvPr/>
          </p:nvSpPr>
          <p:spPr>
            <a:xfrm flipH="false" flipV="false" rot="0">
              <a:off x="0" y="0"/>
              <a:ext cx="4544931" cy="2483632"/>
            </a:xfrm>
            <a:custGeom>
              <a:avLst/>
              <a:gdLst/>
              <a:ahLst/>
              <a:cxnLst/>
              <a:rect r="r" b="b" t="t" l="l"/>
              <a:pathLst>
                <a:path h="2483632" w="4544931">
                  <a:moveTo>
                    <a:pt x="0" y="0"/>
                  </a:moveTo>
                  <a:lnTo>
                    <a:pt x="4544931" y="0"/>
                  </a:lnTo>
                  <a:lnTo>
                    <a:pt x="4544931" y="2483632"/>
                  </a:lnTo>
                  <a:lnTo>
                    <a:pt x="0" y="2483632"/>
                  </a:lnTo>
                  <a:close/>
                </a:path>
              </a:pathLst>
            </a:custGeom>
            <a:solidFill>
              <a:srgbClr val="FFF4D3"/>
            </a:solidFill>
            <a:ln w="76200" cap="sq">
              <a:solidFill>
                <a:srgbClr val="000000"/>
              </a:solidFill>
              <a:prstDash val="solid"/>
              <a:miter/>
            </a:ln>
          </p:spPr>
        </p:sp>
        <p:sp>
          <p:nvSpPr>
            <p:cNvPr name="TextBox 4" id="4"/>
            <p:cNvSpPr txBox="true"/>
            <p:nvPr/>
          </p:nvSpPr>
          <p:spPr>
            <a:xfrm>
              <a:off x="0" y="-38100"/>
              <a:ext cx="4544931" cy="25217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814505" y="511663"/>
            <a:ext cx="11957762" cy="9263674"/>
          </a:xfrm>
          <a:custGeom>
            <a:avLst/>
            <a:gdLst/>
            <a:ahLst/>
            <a:cxnLst/>
            <a:rect r="r" b="b" t="t" l="l"/>
            <a:pathLst>
              <a:path h="9263674" w="11957762">
                <a:moveTo>
                  <a:pt x="0" y="0"/>
                </a:moveTo>
                <a:lnTo>
                  <a:pt x="11957762" y="0"/>
                </a:lnTo>
                <a:lnTo>
                  <a:pt x="11957762" y="9263674"/>
                </a:lnTo>
                <a:lnTo>
                  <a:pt x="0" y="9263674"/>
                </a:lnTo>
                <a:lnTo>
                  <a:pt x="0" y="0"/>
                </a:lnTo>
                <a:close/>
              </a:path>
            </a:pathLst>
          </a:custGeom>
          <a:blipFill>
            <a:blip r:embed="rId2"/>
            <a:stretch>
              <a:fillRect l="0" t="-333" r="-825" b="-333"/>
            </a:stretch>
          </a:blipFill>
        </p:spPr>
      </p:sp>
      <p:sp>
        <p:nvSpPr>
          <p:cNvPr name="Freeform 6" id="6"/>
          <p:cNvSpPr/>
          <p:nvPr/>
        </p:nvSpPr>
        <p:spPr>
          <a:xfrm flipH="false" flipV="false" rot="0">
            <a:off x="956911" y="511663"/>
            <a:ext cx="1313339" cy="9263674"/>
          </a:xfrm>
          <a:custGeom>
            <a:avLst/>
            <a:gdLst/>
            <a:ahLst/>
            <a:cxnLst/>
            <a:rect r="r" b="b" t="t" l="l"/>
            <a:pathLst>
              <a:path h="9263674" w="1313339">
                <a:moveTo>
                  <a:pt x="0" y="0"/>
                </a:moveTo>
                <a:lnTo>
                  <a:pt x="1313339" y="0"/>
                </a:lnTo>
                <a:lnTo>
                  <a:pt x="1313339" y="9263674"/>
                </a:lnTo>
                <a:lnTo>
                  <a:pt x="0" y="9263674"/>
                </a:lnTo>
                <a:lnTo>
                  <a:pt x="0" y="0"/>
                </a:lnTo>
                <a:close/>
              </a:path>
            </a:pathLst>
          </a:custGeom>
          <a:blipFill>
            <a:blip r:embed="rId2"/>
            <a:stretch>
              <a:fillRect l="0" t="0" r="-811920" b="0"/>
            </a:stretch>
          </a:blipFill>
        </p:spPr>
      </p:sp>
      <p:sp>
        <p:nvSpPr>
          <p:cNvPr name="Freeform 7" id="7"/>
          <p:cNvSpPr/>
          <p:nvPr/>
        </p:nvSpPr>
        <p:spPr>
          <a:xfrm flipH="false" flipV="false" rot="0">
            <a:off x="4844729" y="511663"/>
            <a:ext cx="1313339" cy="9263674"/>
          </a:xfrm>
          <a:custGeom>
            <a:avLst/>
            <a:gdLst/>
            <a:ahLst/>
            <a:cxnLst/>
            <a:rect r="r" b="b" t="t" l="l"/>
            <a:pathLst>
              <a:path h="9263674" w="1313339">
                <a:moveTo>
                  <a:pt x="0" y="0"/>
                </a:moveTo>
                <a:lnTo>
                  <a:pt x="1313339" y="0"/>
                </a:lnTo>
                <a:lnTo>
                  <a:pt x="1313339" y="9263674"/>
                </a:lnTo>
                <a:lnTo>
                  <a:pt x="0" y="9263674"/>
                </a:lnTo>
                <a:lnTo>
                  <a:pt x="0" y="0"/>
                </a:lnTo>
                <a:close/>
              </a:path>
            </a:pathLst>
          </a:custGeom>
          <a:blipFill>
            <a:blip r:embed="rId2"/>
            <a:stretch>
              <a:fillRect l="0" t="0" r="-811920" b="0"/>
            </a:stretch>
          </a:blipFill>
        </p:spPr>
      </p:sp>
      <p:sp>
        <p:nvSpPr>
          <p:cNvPr name="Freeform 8" id="8"/>
          <p:cNvSpPr/>
          <p:nvPr/>
        </p:nvSpPr>
        <p:spPr>
          <a:xfrm flipH="false" flipV="false" rot="0">
            <a:off x="3892414" y="511663"/>
            <a:ext cx="1313339" cy="9263674"/>
          </a:xfrm>
          <a:custGeom>
            <a:avLst/>
            <a:gdLst/>
            <a:ahLst/>
            <a:cxnLst/>
            <a:rect r="r" b="b" t="t" l="l"/>
            <a:pathLst>
              <a:path h="9263674" w="1313339">
                <a:moveTo>
                  <a:pt x="0" y="0"/>
                </a:moveTo>
                <a:lnTo>
                  <a:pt x="1313339" y="0"/>
                </a:lnTo>
                <a:lnTo>
                  <a:pt x="1313339" y="9263674"/>
                </a:lnTo>
                <a:lnTo>
                  <a:pt x="0" y="9263674"/>
                </a:lnTo>
                <a:lnTo>
                  <a:pt x="0" y="0"/>
                </a:lnTo>
                <a:close/>
              </a:path>
            </a:pathLst>
          </a:custGeom>
          <a:blipFill>
            <a:blip r:embed="rId2"/>
            <a:stretch>
              <a:fillRect l="0" t="0" r="-811920" b="0"/>
            </a:stretch>
          </a:blipFill>
        </p:spPr>
      </p:sp>
      <p:sp>
        <p:nvSpPr>
          <p:cNvPr name="Freeform 9" id="9"/>
          <p:cNvSpPr/>
          <p:nvPr/>
        </p:nvSpPr>
        <p:spPr>
          <a:xfrm flipH="false" flipV="false" rot="0">
            <a:off x="2898900" y="511663"/>
            <a:ext cx="1313339" cy="9263674"/>
          </a:xfrm>
          <a:custGeom>
            <a:avLst/>
            <a:gdLst/>
            <a:ahLst/>
            <a:cxnLst/>
            <a:rect r="r" b="b" t="t" l="l"/>
            <a:pathLst>
              <a:path h="9263674" w="1313339">
                <a:moveTo>
                  <a:pt x="0" y="0"/>
                </a:moveTo>
                <a:lnTo>
                  <a:pt x="1313339" y="0"/>
                </a:lnTo>
                <a:lnTo>
                  <a:pt x="1313339" y="9263674"/>
                </a:lnTo>
                <a:lnTo>
                  <a:pt x="0" y="9263674"/>
                </a:lnTo>
                <a:lnTo>
                  <a:pt x="0" y="0"/>
                </a:lnTo>
                <a:close/>
              </a:path>
            </a:pathLst>
          </a:custGeom>
          <a:blipFill>
            <a:blip r:embed="rId2"/>
            <a:stretch>
              <a:fillRect l="0" t="0" r="-811920" b="0"/>
            </a:stretch>
          </a:blipFill>
        </p:spPr>
      </p:sp>
      <p:sp>
        <p:nvSpPr>
          <p:cNvPr name="Freeform 10" id="10"/>
          <p:cNvSpPr/>
          <p:nvPr/>
        </p:nvSpPr>
        <p:spPr>
          <a:xfrm flipH="false" flipV="false" rot="0">
            <a:off x="1969475" y="511663"/>
            <a:ext cx="1313339" cy="9263674"/>
          </a:xfrm>
          <a:custGeom>
            <a:avLst/>
            <a:gdLst/>
            <a:ahLst/>
            <a:cxnLst/>
            <a:rect r="r" b="b" t="t" l="l"/>
            <a:pathLst>
              <a:path h="9263674" w="1313339">
                <a:moveTo>
                  <a:pt x="0" y="0"/>
                </a:moveTo>
                <a:lnTo>
                  <a:pt x="1313339" y="0"/>
                </a:lnTo>
                <a:lnTo>
                  <a:pt x="1313339" y="9263674"/>
                </a:lnTo>
                <a:lnTo>
                  <a:pt x="0" y="9263674"/>
                </a:lnTo>
                <a:lnTo>
                  <a:pt x="0" y="0"/>
                </a:lnTo>
                <a:close/>
              </a:path>
            </a:pathLst>
          </a:custGeom>
          <a:blipFill>
            <a:blip r:embed="rId2"/>
            <a:stretch>
              <a:fillRect l="0" t="0" r="-811920" b="0"/>
            </a:stretch>
          </a:blipFill>
        </p:spPr>
      </p:sp>
      <p:sp>
        <p:nvSpPr>
          <p:cNvPr name="Freeform 11" id="11"/>
          <p:cNvSpPr/>
          <p:nvPr/>
        </p:nvSpPr>
        <p:spPr>
          <a:xfrm flipH="false" flipV="false" rot="0">
            <a:off x="544109" y="511663"/>
            <a:ext cx="769230" cy="9263674"/>
          </a:xfrm>
          <a:custGeom>
            <a:avLst/>
            <a:gdLst/>
            <a:ahLst/>
            <a:cxnLst/>
            <a:rect r="r" b="b" t="t" l="l"/>
            <a:pathLst>
              <a:path h="9263674" w="769230">
                <a:moveTo>
                  <a:pt x="0" y="0"/>
                </a:moveTo>
                <a:lnTo>
                  <a:pt x="769230" y="0"/>
                </a:lnTo>
                <a:lnTo>
                  <a:pt x="769230" y="9263674"/>
                </a:lnTo>
                <a:lnTo>
                  <a:pt x="0" y="9263674"/>
                </a:lnTo>
                <a:lnTo>
                  <a:pt x="0" y="0"/>
                </a:lnTo>
                <a:close/>
              </a:path>
            </a:pathLst>
          </a:custGeom>
          <a:blipFill>
            <a:blip r:embed="rId2"/>
            <a:stretch>
              <a:fillRect l="-70734" t="0" r="-1386227" b="0"/>
            </a:stretch>
          </a:blipFill>
        </p:spPr>
      </p:sp>
      <p:sp>
        <p:nvSpPr>
          <p:cNvPr name="TextBox 12" id="12"/>
          <p:cNvSpPr txBox="true"/>
          <p:nvPr/>
        </p:nvSpPr>
        <p:spPr>
          <a:xfrm rot="0">
            <a:off x="956911" y="904875"/>
            <a:ext cx="12118307" cy="2248976"/>
          </a:xfrm>
          <a:prstGeom prst="rect">
            <a:avLst/>
          </a:prstGeom>
        </p:spPr>
        <p:txBody>
          <a:bodyPr anchor="t" rtlCol="false" tIns="0" lIns="0" bIns="0" rIns="0">
            <a:spAutoFit/>
          </a:bodyPr>
          <a:lstStyle/>
          <a:p>
            <a:pPr algn="l">
              <a:lnSpc>
                <a:spcPts val="9016"/>
              </a:lnSpc>
            </a:pPr>
            <a:r>
              <a:rPr lang="en-US" sz="6440">
                <a:solidFill>
                  <a:srgbClr val="000000"/>
                </a:solidFill>
                <a:latin typeface="Sniglet"/>
                <a:ea typeface="Sniglet"/>
                <a:cs typeface="Sniglet"/>
                <a:sym typeface="Sniglet"/>
              </a:rPr>
              <a:t>ERD </a:t>
            </a:r>
          </a:p>
          <a:p>
            <a:pPr algn="l" marL="0" indent="0" lvl="0">
              <a:lnSpc>
                <a:spcPts val="9016"/>
              </a:lnSpc>
              <a:spcBef>
                <a:spcPct val="0"/>
              </a:spcBef>
            </a:pPr>
            <a:r>
              <a:rPr lang="en-US" sz="6440">
                <a:solidFill>
                  <a:srgbClr val="000000"/>
                </a:solidFill>
                <a:latin typeface="Sniglet"/>
                <a:ea typeface="Sniglet"/>
                <a:cs typeface="Sniglet"/>
                <a:sym typeface="Sniglet"/>
              </a:rPr>
              <a:t>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DAGP1bWhUjo</dc:identifier>
  <dcterms:modified xsi:type="dcterms:W3CDTF">2011-08-01T06:04:30Z</dcterms:modified>
  <cp:revision>1</cp:revision>
  <dc:title>Sampling Techniques Mathematics Presentation in Purple, Pink, Blue and Yellow Bold Illustration Style</dc:title>
</cp:coreProperties>
</file>