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 id="270" r:id="rId16"/>
    <p:sldId id="272" r:id="rId17"/>
    <p:sldId id="271" r:id="rId18"/>
    <p:sldId id="281" r:id="rId19"/>
    <p:sldId id="273" r:id="rId20"/>
    <p:sldId id="274" r:id="rId21"/>
    <p:sldId id="276" r:id="rId22"/>
    <p:sldId id="275" r:id="rId23"/>
    <p:sldId id="277" r:id="rId24"/>
    <p:sldId id="278" r:id="rId25"/>
    <p:sldId id="279" r:id="rId26"/>
    <p:sldId id="280" r:id="rId27"/>
  </p:sldIdLst>
  <p:sldSz cx="12204700" cy="68405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9" d="100"/>
          <a:sy n="79" d="100"/>
        </p:scale>
        <p:origin x="744" y="67"/>
      </p:cViewPr>
      <p:guideLst>
        <p:guide orient="horz" pos="2155"/>
        <p:guide pos="384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354" y="2125006"/>
            <a:ext cx="10373996" cy="1466282"/>
          </a:xfrm>
        </p:spPr>
        <p:txBody>
          <a:bodyPr/>
          <a:lstStyle/>
          <a:p>
            <a:r>
              <a:rPr lang="en-US"/>
              <a:t>Click to edit Master title style</a:t>
            </a:r>
          </a:p>
        </p:txBody>
      </p:sp>
      <p:sp>
        <p:nvSpPr>
          <p:cNvPr id="3" name="Subtitle 2"/>
          <p:cNvSpPr>
            <a:spLocks noGrp="1"/>
          </p:cNvSpPr>
          <p:nvPr>
            <p:ph type="subTitle" idx="1"/>
          </p:nvPr>
        </p:nvSpPr>
        <p:spPr>
          <a:xfrm>
            <a:off x="1830709" y="3876305"/>
            <a:ext cx="8543291" cy="174813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8409" y="273945"/>
            <a:ext cx="2746056" cy="58366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0240" y="273945"/>
            <a:ext cx="8034761" cy="5836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4088" y="4395685"/>
            <a:ext cx="10373996" cy="1358607"/>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4088" y="2899314"/>
            <a:ext cx="10373996" cy="149636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0240" y="1596132"/>
            <a:ext cx="5390409"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4059" y="1596132"/>
            <a:ext cx="5390409"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238" y="1531205"/>
            <a:ext cx="5392529"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0238" y="2169339"/>
            <a:ext cx="5392529" cy="39412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9820" y="1531205"/>
            <a:ext cx="5394646"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9820" y="2169339"/>
            <a:ext cx="5394646" cy="39412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236" y="272356"/>
            <a:ext cx="4015262" cy="115909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71701" y="272361"/>
            <a:ext cx="6822765"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236" y="1431449"/>
            <a:ext cx="4015262" cy="46791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2208" y="4788377"/>
            <a:ext cx="7322820" cy="56529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92208" y="611215"/>
            <a:ext cx="7322820" cy="41043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2208" y="5353672"/>
            <a:ext cx="7322820"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239" y="273939"/>
            <a:ext cx="10984231" cy="114008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10239" y="1596132"/>
            <a:ext cx="10984231" cy="45144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0237" y="6340171"/>
            <a:ext cx="2847762" cy="364196"/>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5/21/2023</a:t>
            </a:fld>
            <a:endParaRPr lang="en-US"/>
          </a:p>
        </p:txBody>
      </p:sp>
      <p:sp>
        <p:nvSpPr>
          <p:cNvPr id="5" name="Footer Placeholder 4"/>
          <p:cNvSpPr>
            <a:spLocks noGrp="1"/>
          </p:cNvSpPr>
          <p:nvPr>
            <p:ph type="ftr" sz="quarter" idx="3"/>
          </p:nvPr>
        </p:nvSpPr>
        <p:spPr>
          <a:xfrm>
            <a:off x="4169943" y="6340171"/>
            <a:ext cx="3864823" cy="3641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6703" y="6340171"/>
            <a:ext cx="2847762" cy="364196"/>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711130" y="-2682081"/>
            <a:ext cx="6840537" cy="12204700"/>
          </a:xfrm>
          <a:prstGeom prst="rect">
            <a:avLst/>
          </a:prstGeom>
        </p:spPr>
      </p:pic>
      <p:cxnSp>
        <p:nvCxnSpPr>
          <p:cNvPr id="3" name="Google Shape;193;p22"/>
          <p:cNvCxnSpPr/>
          <p:nvPr/>
        </p:nvCxnSpPr>
        <p:spPr>
          <a:xfrm>
            <a:off x="2366800" y="4106069"/>
            <a:ext cx="9837900" cy="0"/>
          </a:xfrm>
          <a:prstGeom prst="straightConnector1">
            <a:avLst/>
          </a:prstGeom>
          <a:noFill/>
          <a:ln w="9525" cap="flat" cmpd="sng">
            <a:solidFill>
              <a:schemeClr val="dk1"/>
            </a:solidFill>
            <a:prstDash val="solid"/>
            <a:round/>
            <a:headEnd type="none" w="sm" len="sm"/>
            <a:tailEnd type="none" w="sm" len="sm"/>
          </a:ln>
        </p:spPr>
      </p:cxnSp>
      <p:grpSp>
        <p:nvGrpSpPr>
          <p:cNvPr id="4" name="Google Shape;314;p33"/>
          <p:cNvGrpSpPr/>
          <p:nvPr/>
        </p:nvGrpSpPr>
        <p:grpSpPr>
          <a:xfrm>
            <a:off x="-22977" y="-161131"/>
            <a:ext cx="11643885" cy="6048826"/>
            <a:chOff x="-12" y="-20554"/>
            <a:chExt cx="10012800" cy="5456400"/>
          </a:xfrm>
        </p:grpSpPr>
        <p:cxnSp>
          <p:nvCxnSpPr>
            <p:cNvPr id="5" name="Google Shape;315;p33"/>
            <p:cNvCxnSpPr/>
            <p:nvPr/>
          </p:nvCxnSpPr>
          <p:spPr>
            <a:xfrm>
              <a:off x="-12" y="5435846"/>
              <a:ext cx="10012800" cy="0"/>
            </a:xfrm>
            <a:prstGeom prst="straightConnector1">
              <a:avLst/>
            </a:prstGeom>
            <a:noFill/>
            <a:ln w="9525" cap="flat" cmpd="sng">
              <a:solidFill>
                <a:schemeClr val="dk1"/>
              </a:solidFill>
              <a:prstDash val="solid"/>
              <a:round/>
              <a:headEnd type="none" w="sm" len="sm"/>
              <a:tailEnd type="none" w="sm" len="sm"/>
            </a:ln>
          </p:spPr>
        </p:cxnSp>
        <p:cxnSp>
          <p:nvCxnSpPr>
            <p:cNvPr id="6" name="Google Shape;316;p33"/>
            <p:cNvCxnSpPr/>
            <p:nvPr/>
          </p:nvCxnSpPr>
          <p:spPr>
            <a:xfrm rot="10800000">
              <a:off x="10012788" y="-20554"/>
              <a:ext cx="0" cy="5456400"/>
            </a:xfrm>
            <a:prstGeom prst="straightConnector1">
              <a:avLst/>
            </a:prstGeom>
            <a:noFill/>
            <a:ln w="9525" cap="flat" cmpd="sng">
              <a:solidFill>
                <a:schemeClr val="dk1"/>
              </a:solidFill>
              <a:prstDash val="solid"/>
              <a:round/>
              <a:headEnd type="none" w="sm" len="sm"/>
              <a:tailEnd type="none" w="sm" len="sm"/>
            </a:ln>
          </p:spPr>
        </p:cxnSp>
      </p:grpSp>
      <p:sp>
        <p:nvSpPr>
          <p:cNvPr id="7" name="TextBox 6"/>
          <p:cNvSpPr txBox="1"/>
          <p:nvPr/>
        </p:nvSpPr>
        <p:spPr>
          <a:xfrm>
            <a:off x="3445076" y="1462898"/>
            <a:ext cx="5562600" cy="2800767"/>
          </a:xfrm>
          <a:prstGeom prst="rect">
            <a:avLst/>
          </a:prstGeom>
          <a:noFill/>
        </p:spPr>
        <p:txBody>
          <a:bodyPr wrap="square" rtlCol="0">
            <a:spAutoFit/>
          </a:bodyPr>
          <a:lstStyle/>
          <a:p>
            <a:r>
              <a:rPr lang="en-US" sz="8800" dirty="0">
                <a:latin typeface="Times New Roman" pitchFamily="18" charset="0"/>
                <a:cs typeface="Times New Roman" pitchFamily="18" charset="0"/>
              </a:rPr>
              <a:t>Pharmacy DB</a:t>
            </a:r>
          </a:p>
        </p:txBody>
      </p:sp>
      <p:sp>
        <p:nvSpPr>
          <p:cNvPr id="9" name="TextBox 8"/>
          <p:cNvSpPr txBox="1"/>
          <p:nvPr/>
        </p:nvSpPr>
        <p:spPr>
          <a:xfrm>
            <a:off x="7092950" y="4141693"/>
            <a:ext cx="2743200" cy="646331"/>
          </a:xfrm>
          <a:prstGeom prst="rect">
            <a:avLst/>
          </a:prstGeom>
          <a:noFill/>
        </p:spPr>
        <p:txBody>
          <a:bodyPr wrap="square" rtlCol="0">
            <a:spAutoFit/>
          </a:bodyPr>
          <a:lstStyle/>
          <a:p>
            <a:r>
              <a:rPr lang="en-US" sz="3600" b="1" dirty="0">
                <a:latin typeface="Times New Roman" pitchFamily="18" charset="0"/>
                <a:cs typeface="Times New Roman" pitchFamily="18" charset="0"/>
              </a:rPr>
              <a:t>Supervisors:</a:t>
            </a:r>
          </a:p>
        </p:txBody>
      </p:sp>
      <p:sp>
        <p:nvSpPr>
          <p:cNvPr id="10" name="TextBox 9"/>
          <p:cNvSpPr txBox="1"/>
          <p:nvPr/>
        </p:nvSpPr>
        <p:spPr>
          <a:xfrm>
            <a:off x="7186873" y="4639469"/>
            <a:ext cx="4531600" cy="954107"/>
          </a:xfrm>
          <a:prstGeom prst="rect">
            <a:avLst/>
          </a:prstGeom>
          <a:noFill/>
        </p:spPr>
        <p:txBody>
          <a:bodyPr wrap="square" rtlCol="0">
            <a:spAutoFit/>
          </a:bodyPr>
          <a:lstStyle/>
          <a:p>
            <a:r>
              <a:rPr lang="en-US" sz="2800" dirty="0" err="1">
                <a:solidFill>
                  <a:srgbClr val="002060"/>
                </a:solidFill>
                <a:latin typeface="Times New Roman" pitchFamily="18" charset="0"/>
                <a:cs typeface="Times New Roman" pitchFamily="18" charset="0"/>
              </a:rPr>
              <a:t>Dr</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Asmaa</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Saad</a:t>
            </a:r>
            <a:r>
              <a:rPr lang="en-US" sz="2800" dirty="0">
                <a:solidFill>
                  <a:srgbClr val="002060"/>
                </a:solidFill>
                <a:latin typeface="Times New Roman" pitchFamily="18" charset="0"/>
                <a:cs typeface="Times New Roman" pitchFamily="18" charset="0"/>
              </a:rPr>
              <a:t> </a:t>
            </a:r>
          </a:p>
          <a:p>
            <a:r>
              <a:rPr lang="en-US" sz="2800" dirty="0" err="1">
                <a:solidFill>
                  <a:srgbClr val="002060"/>
                </a:solidFill>
                <a:latin typeface="Times New Roman" pitchFamily="18" charset="0"/>
                <a:cs typeface="Times New Roman" pitchFamily="18" charset="0"/>
              </a:rPr>
              <a:t>Eng</a:t>
            </a:r>
            <a:r>
              <a:rPr lang="en-US" sz="2800" dirty="0">
                <a:solidFill>
                  <a:srgbClr val="002060"/>
                </a:solidFill>
                <a:latin typeface="Times New Roman" pitchFamily="18" charset="0"/>
                <a:cs typeface="Times New Roman" pitchFamily="18" charset="0"/>
              </a:rPr>
              <a:t>/ Ahmed </a:t>
            </a:r>
            <a:r>
              <a:rPr lang="en-US" sz="2800" dirty="0" err="1">
                <a:solidFill>
                  <a:srgbClr val="002060"/>
                </a:solidFill>
                <a:latin typeface="Times New Roman" pitchFamily="18" charset="0"/>
                <a:cs typeface="Times New Roman" pitchFamily="18" charset="0"/>
              </a:rPr>
              <a:t>Abdelsalam</a:t>
            </a:r>
            <a:endParaRPr lang="en-US" sz="2800" dirty="0">
              <a:solidFill>
                <a:srgbClr val="002060"/>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77990846-061C-47B4-8CF9-491346AF04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8474" y="381259"/>
            <a:ext cx="1962705" cy="1889332"/>
          </a:xfrm>
          <a:prstGeom prst="rect">
            <a:avLst/>
          </a:prstGeom>
        </p:spPr>
      </p:pic>
      <p:pic>
        <p:nvPicPr>
          <p:cNvPr id="12" name="Picture 11" descr="Logo, company name&#10;&#10;Description automatically generated">
            <a:extLst>
              <a:ext uri="{FF2B5EF4-FFF2-40B4-BE49-F238E27FC236}">
                <a16:creationId xmlns:a16="http://schemas.microsoft.com/office/drawing/2014/main" id="{7428D8D3-8BE8-4DFE-A13A-3EA8DAFD1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542" y="381259"/>
            <a:ext cx="1889332" cy="1889332"/>
          </a:xfrm>
          <a:prstGeom prst="rect">
            <a:avLst/>
          </a:prstGeom>
        </p:spPr>
      </p:pic>
    </p:spTree>
    <p:extLst>
      <p:ext uri="{BB962C8B-B14F-4D97-AF65-F5344CB8AC3E}">
        <p14:creationId xmlns:p14="http://schemas.microsoft.com/office/powerpoint/2010/main" val="3134381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Rectangle 2"/>
          <p:cNvSpPr/>
          <p:nvPr/>
        </p:nvSpPr>
        <p:spPr>
          <a:xfrm>
            <a:off x="82550" y="143669"/>
            <a:ext cx="2394373" cy="1311449"/>
          </a:xfrm>
          <a:prstGeom prst="rect">
            <a:avLst/>
          </a:prstGeom>
        </p:spPr>
        <p:txBody>
          <a:bodyPr wrap="none">
            <a:spAutoFit/>
          </a:bodyPr>
          <a:lstStyle/>
          <a:p>
            <a:pPr>
              <a:lnSpc>
                <a:spcPct val="150000"/>
              </a:lnSpc>
            </a:pPr>
            <a:r>
              <a:rPr lang="en-US" sz="6000" dirty="0">
                <a:latin typeface="Times New Roman" pitchFamily="18" charset="0"/>
                <a:cs typeface="Times New Roman" pitchFamily="18" charset="0"/>
              </a:rPr>
              <a:t>Tables:</a:t>
            </a:r>
          </a:p>
        </p:txBody>
      </p:sp>
      <p:pic>
        <p:nvPicPr>
          <p:cNvPr id="6" name="Picture 5">
            <a:extLst>
              <a:ext uri="{FF2B5EF4-FFF2-40B4-BE49-F238E27FC236}">
                <a16:creationId xmlns:a16="http://schemas.microsoft.com/office/drawing/2014/main" id="{2F5141AA-8401-CFF4-029E-6959DA638066}"/>
              </a:ext>
            </a:extLst>
          </p:cNvPr>
          <p:cNvPicPr>
            <a:picLocks noChangeAspect="1"/>
          </p:cNvPicPr>
          <p:nvPr/>
        </p:nvPicPr>
        <p:blipFill>
          <a:blip r:embed="rId3"/>
          <a:stretch>
            <a:fillRect/>
          </a:stretch>
        </p:blipFill>
        <p:spPr>
          <a:xfrm>
            <a:off x="83820" y="1743869"/>
            <a:ext cx="12045950" cy="4212699"/>
          </a:xfrm>
          <a:prstGeom prst="rect">
            <a:avLst/>
          </a:prstGeom>
        </p:spPr>
      </p:pic>
    </p:spTree>
    <p:extLst>
      <p:ext uri="{BB962C8B-B14F-4D97-AF65-F5344CB8AC3E}">
        <p14:creationId xmlns:p14="http://schemas.microsoft.com/office/powerpoint/2010/main" val="2754032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Rectangle 2"/>
          <p:cNvSpPr/>
          <p:nvPr/>
        </p:nvSpPr>
        <p:spPr>
          <a:xfrm>
            <a:off x="82550" y="143669"/>
            <a:ext cx="2394373" cy="1311449"/>
          </a:xfrm>
          <a:prstGeom prst="rect">
            <a:avLst/>
          </a:prstGeom>
        </p:spPr>
        <p:txBody>
          <a:bodyPr wrap="none">
            <a:spAutoFit/>
          </a:bodyPr>
          <a:lstStyle/>
          <a:p>
            <a:pPr>
              <a:lnSpc>
                <a:spcPct val="150000"/>
              </a:lnSpc>
            </a:pPr>
            <a:r>
              <a:rPr lang="en-US" sz="6000" dirty="0">
                <a:latin typeface="Times New Roman" pitchFamily="18" charset="0"/>
                <a:cs typeface="Times New Roman" pitchFamily="18" charset="0"/>
              </a:rPr>
              <a:t>Tables:</a:t>
            </a:r>
          </a:p>
        </p:txBody>
      </p:sp>
      <p:pic>
        <p:nvPicPr>
          <p:cNvPr id="6" name="Picture 5">
            <a:extLst>
              <a:ext uri="{FF2B5EF4-FFF2-40B4-BE49-F238E27FC236}">
                <a16:creationId xmlns:a16="http://schemas.microsoft.com/office/drawing/2014/main" id="{BCB4E3AB-CA59-2D2D-51F5-96873788EE41}"/>
              </a:ext>
            </a:extLst>
          </p:cNvPr>
          <p:cNvPicPr>
            <a:picLocks noChangeAspect="1"/>
          </p:cNvPicPr>
          <p:nvPr/>
        </p:nvPicPr>
        <p:blipFill>
          <a:blip r:embed="rId3"/>
          <a:stretch>
            <a:fillRect/>
          </a:stretch>
        </p:blipFill>
        <p:spPr>
          <a:xfrm>
            <a:off x="138212" y="1300389"/>
            <a:ext cx="11882322" cy="5482752"/>
          </a:xfrm>
          <a:prstGeom prst="rect">
            <a:avLst/>
          </a:prstGeom>
        </p:spPr>
      </p:pic>
    </p:spTree>
    <p:extLst>
      <p:ext uri="{BB962C8B-B14F-4D97-AF65-F5344CB8AC3E}">
        <p14:creationId xmlns:p14="http://schemas.microsoft.com/office/powerpoint/2010/main" val="3857477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Rectangle 2"/>
          <p:cNvSpPr/>
          <p:nvPr/>
        </p:nvSpPr>
        <p:spPr>
          <a:xfrm>
            <a:off x="82550" y="143669"/>
            <a:ext cx="2394373" cy="1311449"/>
          </a:xfrm>
          <a:prstGeom prst="rect">
            <a:avLst/>
          </a:prstGeom>
        </p:spPr>
        <p:txBody>
          <a:bodyPr wrap="none">
            <a:spAutoFit/>
          </a:bodyPr>
          <a:lstStyle/>
          <a:p>
            <a:pPr>
              <a:lnSpc>
                <a:spcPct val="150000"/>
              </a:lnSpc>
            </a:pPr>
            <a:r>
              <a:rPr lang="en-US" sz="6000" dirty="0">
                <a:latin typeface="Times New Roman" pitchFamily="18" charset="0"/>
                <a:cs typeface="Times New Roman" pitchFamily="18" charset="0"/>
              </a:rPr>
              <a:t>Tables:</a:t>
            </a:r>
          </a:p>
        </p:txBody>
      </p:sp>
      <p:pic>
        <p:nvPicPr>
          <p:cNvPr id="6" name="Picture 5">
            <a:extLst>
              <a:ext uri="{FF2B5EF4-FFF2-40B4-BE49-F238E27FC236}">
                <a16:creationId xmlns:a16="http://schemas.microsoft.com/office/drawing/2014/main" id="{C8DF7D00-4767-772B-D9C1-31D8C09AEF77}"/>
              </a:ext>
            </a:extLst>
          </p:cNvPr>
          <p:cNvPicPr>
            <a:picLocks noChangeAspect="1"/>
          </p:cNvPicPr>
          <p:nvPr/>
        </p:nvPicPr>
        <p:blipFill>
          <a:blip r:embed="rId3"/>
          <a:stretch>
            <a:fillRect/>
          </a:stretch>
        </p:blipFill>
        <p:spPr>
          <a:xfrm>
            <a:off x="1911350" y="1743869"/>
            <a:ext cx="9168158" cy="3924539"/>
          </a:xfrm>
          <a:prstGeom prst="rect">
            <a:avLst/>
          </a:prstGeom>
        </p:spPr>
      </p:pic>
    </p:spTree>
    <p:extLst>
      <p:ext uri="{BB962C8B-B14F-4D97-AF65-F5344CB8AC3E}">
        <p14:creationId xmlns:p14="http://schemas.microsoft.com/office/powerpoint/2010/main" val="3757233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Rectangle 2"/>
          <p:cNvSpPr/>
          <p:nvPr/>
        </p:nvSpPr>
        <p:spPr>
          <a:xfrm>
            <a:off x="82550" y="143669"/>
            <a:ext cx="2394373" cy="1311449"/>
          </a:xfrm>
          <a:prstGeom prst="rect">
            <a:avLst/>
          </a:prstGeom>
        </p:spPr>
        <p:txBody>
          <a:bodyPr wrap="none">
            <a:spAutoFit/>
          </a:bodyPr>
          <a:lstStyle/>
          <a:p>
            <a:pPr>
              <a:lnSpc>
                <a:spcPct val="150000"/>
              </a:lnSpc>
            </a:pPr>
            <a:r>
              <a:rPr lang="en-US" sz="6000" dirty="0">
                <a:latin typeface="Times New Roman" pitchFamily="18" charset="0"/>
                <a:cs typeface="Times New Roman" pitchFamily="18" charset="0"/>
              </a:rPr>
              <a:t>Tables:</a:t>
            </a:r>
          </a:p>
        </p:txBody>
      </p:sp>
      <p:pic>
        <p:nvPicPr>
          <p:cNvPr id="6" name="Picture 5">
            <a:extLst>
              <a:ext uri="{FF2B5EF4-FFF2-40B4-BE49-F238E27FC236}">
                <a16:creationId xmlns:a16="http://schemas.microsoft.com/office/drawing/2014/main" id="{ABC01AEA-B6A5-AE5E-F82C-F65C04C4CD3F}"/>
              </a:ext>
            </a:extLst>
          </p:cNvPr>
          <p:cNvPicPr>
            <a:picLocks noChangeAspect="1"/>
          </p:cNvPicPr>
          <p:nvPr/>
        </p:nvPicPr>
        <p:blipFill>
          <a:blip r:embed="rId3"/>
          <a:stretch>
            <a:fillRect/>
          </a:stretch>
        </p:blipFill>
        <p:spPr>
          <a:xfrm>
            <a:off x="2582450" y="600869"/>
            <a:ext cx="8955408" cy="5911233"/>
          </a:xfrm>
          <a:prstGeom prst="rect">
            <a:avLst/>
          </a:prstGeom>
        </p:spPr>
      </p:pic>
    </p:spTree>
    <p:extLst>
      <p:ext uri="{BB962C8B-B14F-4D97-AF65-F5344CB8AC3E}">
        <p14:creationId xmlns:p14="http://schemas.microsoft.com/office/powerpoint/2010/main" val="1108022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Rectangle 2"/>
          <p:cNvSpPr/>
          <p:nvPr/>
        </p:nvSpPr>
        <p:spPr>
          <a:xfrm>
            <a:off x="82550" y="143669"/>
            <a:ext cx="2394373" cy="1311449"/>
          </a:xfrm>
          <a:prstGeom prst="rect">
            <a:avLst/>
          </a:prstGeom>
        </p:spPr>
        <p:txBody>
          <a:bodyPr wrap="none">
            <a:spAutoFit/>
          </a:bodyPr>
          <a:lstStyle/>
          <a:p>
            <a:pPr>
              <a:lnSpc>
                <a:spcPct val="150000"/>
              </a:lnSpc>
            </a:pPr>
            <a:r>
              <a:rPr lang="en-US" sz="6000" dirty="0">
                <a:latin typeface="Times New Roman" pitchFamily="18" charset="0"/>
                <a:cs typeface="Times New Roman" pitchFamily="18" charset="0"/>
              </a:rPr>
              <a:t>Tables:</a:t>
            </a:r>
          </a:p>
        </p:txBody>
      </p:sp>
      <p:pic>
        <p:nvPicPr>
          <p:cNvPr id="8" name="Picture 7">
            <a:extLst>
              <a:ext uri="{FF2B5EF4-FFF2-40B4-BE49-F238E27FC236}">
                <a16:creationId xmlns:a16="http://schemas.microsoft.com/office/drawing/2014/main" id="{EDDB122B-5E70-A1B5-E11A-7FB6199B914A}"/>
              </a:ext>
            </a:extLst>
          </p:cNvPr>
          <p:cNvPicPr>
            <a:picLocks noChangeAspect="1"/>
          </p:cNvPicPr>
          <p:nvPr/>
        </p:nvPicPr>
        <p:blipFill>
          <a:blip r:embed="rId3"/>
          <a:stretch>
            <a:fillRect/>
          </a:stretch>
        </p:blipFill>
        <p:spPr>
          <a:xfrm>
            <a:off x="3287606" y="0"/>
            <a:ext cx="8083435" cy="6840538"/>
          </a:xfrm>
          <a:prstGeom prst="rect">
            <a:avLst/>
          </a:prstGeom>
        </p:spPr>
      </p:pic>
    </p:spTree>
    <p:extLst>
      <p:ext uri="{BB962C8B-B14F-4D97-AF65-F5344CB8AC3E}">
        <p14:creationId xmlns:p14="http://schemas.microsoft.com/office/powerpoint/2010/main" val="1334117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4186A3-7441-24BB-C03B-74D3E0A7D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AAD669A3-C315-8BCC-88DC-16F1A390117F}"/>
              </a:ext>
            </a:extLst>
          </p:cNvPr>
          <p:cNvSpPr txBox="1"/>
          <p:nvPr/>
        </p:nvSpPr>
        <p:spPr>
          <a:xfrm>
            <a:off x="539750" y="296069"/>
            <a:ext cx="3352800" cy="830997"/>
          </a:xfrm>
          <a:prstGeom prst="rect">
            <a:avLst/>
          </a:prstGeom>
          <a:noFill/>
        </p:spPr>
        <p:txBody>
          <a:bodyPr wrap="square" rtlCol="0">
            <a:spAutoFit/>
          </a:bodyPr>
          <a:lstStyle/>
          <a:p>
            <a:r>
              <a:rPr lang="en-US" sz="4800" b="1" dirty="0">
                <a:latin typeface="Bodoni MT" panose="02070603080606020203" pitchFamily="18" charset="0"/>
              </a:rPr>
              <a:t>Forms :</a:t>
            </a:r>
            <a:endParaRPr lang="en-GB" sz="4800" b="1" dirty="0">
              <a:latin typeface="Bodoni MT" panose="02070603080606020203" pitchFamily="18" charset="0"/>
            </a:endParaRPr>
          </a:p>
        </p:txBody>
      </p:sp>
      <p:pic>
        <p:nvPicPr>
          <p:cNvPr id="5" name="Picture 4">
            <a:extLst>
              <a:ext uri="{FF2B5EF4-FFF2-40B4-BE49-F238E27FC236}">
                <a16:creationId xmlns:a16="http://schemas.microsoft.com/office/drawing/2014/main" id="{A6494449-9F16-3458-C7CD-BC144D547521}"/>
              </a:ext>
            </a:extLst>
          </p:cNvPr>
          <p:cNvPicPr>
            <a:picLocks noChangeAspect="1"/>
          </p:cNvPicPr>
          <p:nvPr/>
        </p:nvPicPr>
        <p:blipFill>
          <a:blip r:embed="rId3"/>
          <a:stretch>
            <a:fillRect/>
          </a:stretch>
        </p:blipFill>
        <p:spPr>
          <a:xfrm>
            <a:off x="1208287" y="1027202"/>
            <a:ext cx="9788126" cy="5865259"/>
          </a:xfrm>
          <a:prstGeom prst="rect">
            <a:avLst/>
          </a:prstGeom>
        </p:spPr>
      </p:pic>
    </p:spTree>
    <p:extLst>
      <p:ext uri="{BB962C8B-B14F-4D97-AF65-F5344CB8AC3E}">
        <p14:creationId xmlns:p14="http://schemas.microsoft.com/office/powerpoint/2010/main" val="160563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690AE0-D7BF-1D7B-D94D-C1B187F0F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83CE90FD-2154-E528-45DC-C6EC6D248524}"/>
              </a:ext>
            </a:extLst>
          </p:cNvPr>
          <p:cNvSpPr txBox="1"/>
          <p:nvPr/>
        </p:nvSpPr>
        <p:spPr>
          <a:xfrm>
            <a:off x="539750" y="296069"/>
            <a:ext cx="3352800" cy="830997"/>
          </a:xfrm>
          <a:prstGeom prst="rect">
            <a:avLst/>
          </a:prstGeom>
          <a:noFill/>
        </p:spPr>
        <p:txBody>
          <a:bodyPr wrap="square" rtlCol="0">
            <a:spAutoFit/>
          </a:bodyPr>
          <a:lstStyle/>
          <a:p>
            <a:r>
              <a:rPr lang="en-US" sz="4800" b="1" dirty="0">
                <a:latin typeface="Bodoni MT" panose="02070603080606020203" pitchFamily="18" charset="0"/>
              </a:rPr>
              <a:t>Forms :</a:t>
            </a:r>
            <a:endParaRPr lang="en-GB" sz="4800" b="1" dirty="0">
              <a:latin typeface="Bodoni MT" panose="02070603080606020203" pitchFamily="18" charset="0"/>
            </a:endParaRPr>
          </a:p>
        </p:txBody>
      </p:sp>
      <p:pic>
        <p:nvPicPr>
          <p:cNvPr id="4" name="Picture 3"/>
          <p:cNvPicPr>
            <a:picLocks noChangeAspect="1"/>
          </p:cNvPicPr>
          <p:nvPr/>
        </p:nvPicPr>
        <p:blipFill>
          <a:blip r:embed="rId3"/>
          <a:stretch>
            <a:fillRect/>
          </a:stretch>
        </p:blipFill>
        <p:spPr>
          <a:xfrm>
            <a:off x="2216150" y="1102122"/>
            <a:ext cx="8458200" cy="5488748"/>
          </a:xfrm>
          <a:prstGeom prst="rect">
            <a:avLst/>
          </a:prstGeom>
        </p:spPr>
      </p:pic>
    </p:spTree>
    <p:extLst>
      <p:ext uri="{BB962C8B-B14F-4D97-AF65-F5344CB8AC3E}">
        <p14:creationId xmlns:p14="http://schemas.microsoft.com/office/powerpoint/2010/main" val="195509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E3E861-FB26-F3D0-EECC-820DC0C4C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pic>
        <p:nvPicPr>
          <p:cNvPr id="4" name="Picture 3">
            <a:extLst>
              <a:ext uri="{FF2B5EF4-FFF2-40B4-BE49-F238E27FC236}">
                <a16:creationId xmlns:a16="http://schemas.microsoft.com/office/drawing/2014/main" id="{38CBEC93-0AD8-DDBB-B3E9-1F072C6F224B}"/>
              </a:ext>
            </a:extLst>
          </p:cNvPr>
          <p:cNvPicPr>
            <a:picLocks noChangeAspect="1"/>
          </p:cNvPicPr>
          <p:nvPr/>
        </p:nvPicPr>
        <p:blipFill>
          <a:blip r:embed="rId3"/>
          <a:stretch>
            <a:fillRect/>
          </a:stretch>
        </p:blipFill>
        <p:spPr>
          <a:xfrm>
            <a:off x="2139950" y="1058069"/>
            <a:ext cx="9807799" cy="5592937"/>
          </a:xfrm>
          <a:prstGeom prst="rect">
            <a:avLst/>
          </a:prstGeom>
        </p:spPr>
      </p:pic>
      <p:sp>
        <p:nvSpPr>
          <p:cNvPr id="5" name="TextBox 4">
            <a:extLst>
              <a:ext uri="{FF2B5EF4-FFF2-40B4-BE49-F238E27FC236}">
                <a16:creationId xmlns:a16="http://schemas.microsoft.com/office/drawing/2014/main" id="{245BE246-5152-A0F1-13D1-E03CB62B0E8A}"/>
              </a:ext>
            </a:extLst>
          </p:cNvPr>
          <p:cNvSpPr txBox="1"/>
          <p:nvPr/>
        </p:nvSpPr>
        <p:spPr>
          <a:xfrm>
            <a:off x="539750" y="296069"/>
            <a:ext cx="3352800" cy="830997"/>
          </a:xfrm>
          <a:prstGeom prst="rect">
            <a:avLst/>
          </a:prstGeom>
          <a:noFill/>
        </p:spPr>
        <p:txBody>
          <a:bodyPr wrap="square" rtlCol="0">
            <a:spAutoFit/>
          </a:bodyPr>
          <a:lstStyle/>
          <a:p>
            <a:r>
              <a:rPr lang="en-US" sz="4800" b="1" dirty="0">
                <a:latin typeface="Bodoni MT" panose="02070603080606020203" pitchFamily="18" charset="0"/>
              </a:rPr>
              <a:t>Forms :</a:t>
            </a:r>
            <a:endParaRPr lang="en-GB" sz="4800" b="1" dirty="0">
              <a:latin typeface="Bodoni MT" panose="02070603080606020203" pitchFamily="18" charset="0"/>
            </a:endParaRPr>
          </a:p>
        </p:txBody>
      </p:sp>
    </p:spTree>
    <p:extLst>
      <p:ext uri="{BB962C8B-B14F-4D97-AF65-F5344CB8AC3E}">
        <p14:creationId xmlns:p14="http://schemas.microsoft.com/office/powerpoint/2010/main" val="1386359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8A23D9-B181-95A8-7CCF-28864F8B7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E0C28A50-8B80-88CD-52AE-4652BD8FF5AF}"/>
              </a:ext>
            </a:extLst>
          </p:cNvPr>
          <p:cNvSpPr txBox="1"/>
          <p:nvPr/>
        </p:nvSpPr>
        <p:spPr>
          <a:xfrm>
            <a:off x="539750" y="296069"/>
            <a:ext cx="3352800" cy="830997"/>
          </a:xfrm>
          <a:prstGeom prst="rect">
            <a:avLst/>
          </a:prstGeom>
          <a:noFill/>
        </p:spPr>
        <p:txBody>
          <a:bodyPr wrap="square" rtlCol="0">
            <a:spAutoFit/>
          </a:bodyPr>
          <a:lstStyle/>
          <a:p>
            <a:r>
              <a:rPr lang="en-US" sz="4800" b="1" dirty="0">
                <a:latin typeface="Bodoni MT" panose="02070603080606020203" pitchFamily="18" charset="0"/>
              </a:rPr>
              <a:t>Forms :</a:t>
            </a:r>
            <a:endParaRPr lang="en-GB" sz="4800" b="1" dirty="0">
              <a:latin typeface="Bodoni MT" panose="02070603080606020203" pitchFamily="18" charset="0"/>
            </a:endParaRPr>
          </a:p>
        </p:txBody>
      </p:sp>
      <p:pic>
        <p:nvPicPr>
          <p:cNvPr id="7" name="Picture 6"/>
          <p:cNvPicPr>
            <a:picLocks noChangeAspect="1"/>
          </p:cNvPicPr>
          <p:nvPr/>
        </p:nvPicPr>
        <p:blipFill>
          <a:blip r:embed="rId3"/>
          <a:stretch>
            <a:fillRect/>
          </a:stretch>
        </p:blipFill>
        <p:spPr>
          <a:xfrm>
            <a:off x="2139950" y="1127066"/>
            <a:ext cx="8534399" cy="5188803"/>
          </a:xfrm>
          <a:prstGeom prst="rect">
            <a:avLst/>
          </a:prstGeom>
        </p:spPr>
      </p:pic>
    </p:spTree>
    <p:extLst>
      <p:ext uri="{BB962C8B-B14F-4D97-AF65-F5344CB8AC3E}">
        <p14:creationId xmlns:p14="http://schemas.microsoft.com/office/powerpoint/2010/main" val="2723935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8A23D9-B181-95A8-7CCF-28864F8B7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E0C28A50-8B80-88CD-52AE-4652BD8FF5AF}"/>
              </a:ext>
            </a:extLst>
          </p:cNvPr>
          <p:cNvSpPr txBox="1"/>
          <p:nvPr/>
        </p:nvSpPr>
        <p:spPr>
          <a:xfrm>
            <a:off x="539750" y="296069"/>
            <a:ext cx="3352800" cy="830997"/>
          </a:xfrm>
          <a:prstGeom prst="rect">
            <a:avLst/>
          </a:prstGeom>
          <a:noFill/>
        </p:spPr>
        <p:txBody>
          <a:bodyPr wrap="square" rtlCol="0">
            <a:spAutoFit/>
          </a:bodyPr>
          <a:lstStyle/>
          <a:p>
            <a:r>
              <a:rPr lang="en-US" sz="4800" b="1" dirty="0">
                <a:latin typeface="Bodoni MT" panose="02070603080606020203" pitchFamily="18" charset="0"/>
              </a:rPr>
              <a:t>Forms :</a:t>
            </a:r>
            <a:endParaRPr lang="en-GB" sz="4800" b="1" dirty="0">
              <a:latin typeface="Bodoni MT" panose="02070603080606020203" pitchFamily="18" charset="0"/>
            </a:endParaRPr>
          </a:p>
        </p:txBody>
      </p:sp>
      <p:pic>
        <p:nvPicPr>
          <p:cNvPr id="4" name="Picture 3"/>
          <p:cNvPicPr>
            <a:picLocks noChangeAspect="1"/>
          </p:cNvPicPr>
          <p:nvPr/>
        </p:nvPicPr>
        <p:blipFill>
          <a:blip r:embed="rId3"/>
          <a:stretch>
            <a:fillRect/>
          </a:stretch>
        </p:blipFill>
        <p:spPr>
          <a:xfrm>
            <a:off x="2246818" y="1127066"/>
            <a:ext cx="8656131" cy="5494218"/>
          </a:xfrm>
          <a:prstGeom prst="rect">
            <a:avLst/>
          </a:prstGeom>
        </p:spPr>
      </p:pic>
    </p:spTree>
    <p:extLst>
      <p:ext uri="{BB962C8B-B14F-4D97-AF65-F5344CB8AC3E}">
        <p14:creationId xmlns:p14="http://schemas.microsoft.com/office/powerpoint/2010/main" val="3592477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grpSp>
        <p:nvGrpSpPr>
          <p:cNvPr id="4" name="Google Shape;314;p33"/>
          <p:cNvGrpSpPr/>
          <p:nvPr/>
        </p:nvGrpSpPr>
        <p:grpSpPr>
          <a:xfrm>
            <a:off x="-22977" y="-161131"/>
            <a:ext cx="11643885" cy="6048826"/>
            <a:chOff x="-12" y="-20554"/>
            <a:chExt cx="10012800" cy="5456400"/>
          </a:xfrm>
        </p:grpSpPr>
        <p:cxnSp>
          <p:nvCxnSpPr>
            <p:cNvPr id="5" name="Google Shape;315;p33"/>
            <p:cNvCxnSpPr/>
            <p:nvPr/>
          </p:nvCxnSpPr>
          <p:spPr>
            <a:xfrm>
              <a:off x="-12" y="5435846"/>
              <a:ext cx="10012800" cy="0"/>
            </a:xfrm>
            <a:prstGeom prst="straightConnector1">
              <a:avLst/>
            </a:prstGeom>
            <a:noFill/>
            <a:ln w="9525" cap="flat" cmpd="sng">
              <a:solidFill>
                <a:schemeClr val="dk1"/>
              </a:solidFill>
              <a:prstDash val="solid"/>
              <a:round/>
              <a:headEnd type="none" w="sm" len="sm"/>
              <a:tailEnd type="none" w="sm" len="sm"/>
            </a:ln>
          </p:spPr>
        </p:cxnSp>
        <p:cxnSp>
          <p:nvCxnSpPr>
            <p:cNvPr id="6" name="Google Shape;316;p33"/>
            <p:cNvCxnSpPr/>
            <p:nvPr/>
          </p:nvCxnSpPr>
          <p:spPr>
            <a:xfrm rot="10800000">
              <a:off x="10012788" y="-20554"/>
              <a:ext cx="0" cy="5456400"/>
            </a:xfrm>
            <a:prstGeom prst="straightConnector1">
              <a:avLst/>
            </a:prstGeom>
            <a:noFill/>
            <a:ln w="9525" cap="flat" cmpd="sng">
              <a:solidFill>
                <a:schemeClr val="dk1"/>
              </a:solidFill>
              <a:prstDash val="solid"/>
              <a:round/>
              <a:headEnd type="none" w="sm" len="sm"/>
              <a:tailEnd type="none" w="sm" len="sm"/>
            </a:ln>
          </p:spPr>
        </p:cxnSp>
      </p:grpSp>
      <p:sp>
        <p:nvSpPr>
          <p:cNvPr id="7" name="TextBox 6"/>
          <p:cNvSpPr txBox="1"/>
          <p:nvPr/>
        </p:nvSpPr>
        <p:spPr>
          <a:xfrm>
            <a:off x="625990" y="829469"/>
            <a:ext cx="5257800" cy="1015663"/>
          </a:xfrm>
          <a:prstGeom prst="rect">
            <a:avLst/>
          </a:prstGeom>
          <a:noFill/>
        </p:spPr>
        <p:txBody>
          <a:bodyPr wrap="square" rtlCol="0">
            <a:spAutoFit/>
          </a:bodyPr>
          <a:lstStyle/>
          <a:p>
            <a:r>
              <a:rPr lang="en-US" sz="6000" dirty="0">
                <a:latin typeface="Times New Roman" pitchFamily="18" charset="0"/>
                <a:cs typeface="Times New Roman" pitchFamily="18" charset="0"/>
              </a:rPr>
              <a:t>Team members :</a:t>
            </a:r>
          </a:p>
        </p:txBody>
      </p:sp>
      <p:sp>
        <p:nvSpPr>
          <p:cNvPr id="8" name="TextBox 7"/>
          <p:cNvSpPr txBox="1"/>
          <p:nvPr/>
        </p:nvSpPr>
        <p:spPr>
          <a:xfrm>
            <a:off x="844550" y="2078452"/>
            <a:ext cx="5039240" cy="1569660"/>
          </a:xfrm>
          <a:prstGeom prst="rect">
            <a:avLst/>
          </a:prstGeom>
          <a:noFill/>
        </p:spPr>
        <p:txBody>
          <a:bodyPr wrap="square" rtlCol="0">
            <a:spAutoFit/>
          </a:bodyPr>
          <a:lstStyle/>
          <a:p>
            <a:r>
              <a:rPr lang="en-US" sz="2400" dirty="0" err="1">
                <a:solidFill>
                  <a:srgbClr val="002060"/>
                </a:solidFill>
                <a:latin typeface="Times New Roman" pitchFamily="18" charset="0"/>
                <a:cs typeface="Times New Roman" pitchFamily="18" charset="0"/>
              </a:rPr>
              <a:t>Eng</a:t>
            </a:r>
            <a:r>
              <a:rPr lang="en-US" sz="2400" dirty="0">
                <a:solidFill>
                  <a:srgbClr val="002060"/>
                </a:solidFill>
                <a:latin typeface="Times New Roman" pitchFamily="18" charset="0"/>
                <a:cs typeface="Times New Roman" pitchFamily="18" charset="0"/>
              </a:rPr>
              <a:t>/ Mohamed Ashraf </a:t>
            </a:r>
            <a:r>
              <a:rPr lang="en-US" sz="2400" dirty="0" err="1">
                <a:solidFill>
                  <a:srgbClr val="002060"/>
                </a:solidFill>
                <a:latin typeface="Times New Roman" pitchFamily="18" charset="0"/>
                <a:cs typeface="Times New Roman" pitchFamily="18" charset="0"/>
              </a:rPr>
              <a:t>Omara</a:t>
            </a:r>
            <a:r>
              <a:rPr lang="en-US" sz="2400" dirty="0">
                <a:solidFill>
                  <a:srgbClr val="002060"/>
                </a:solidFill>
                <a:latin typeface="Times New Roman" pitchFamily="18" charset="0"/>
                <a:cs typeface="Times New Roman" pitchFamily="18" charset="0"/>
              </a:rPr>
              <a:t> </a:t>
            </a: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r>
              <a:rPr lang="en-US" sz="2400" dirty="0" err="1">
                <a:solidFill>
                  <a:srgbClr val="002060"/>
                </a:solidFill>
                <a:latin typeface="Times New Roman" pitchFamily="18" charset="0"/>
                <a:cs typeface="Times New Roman" pitchFamily="18" charset="0"/>
              </a:rPr>
              <a:t>Eng</a:t>
            </a:r>
            <a:r>
              <a:rPr lang="en-US" sz="2400" dirty="0">
                <a:solidFill>
                  <a:srgbClr val="002060"/>
                </a:solidFill>
                <a:latin typeface="Times New Roman" pitchFamily="18" charset="0"/>
                <a:cs typeface="Times New Roman" pitchFamily="18" charset="0"/>
              </a:rPr>
              <a:t>/ Salma Yasser </a:t>
            </a:r>
            <a:r>
              <a:rPr lang="en-US" sz="2400" dirty="0" err="1">
                <a:solidFill>
                  <a:srgbClr val="002060"/>
                </a:solidFill>
                <a:latin typeface="Times New Roman" pitchFamily="18" charset="0"/>
                <a:cs typeface="Times New Roman" pitchFamily="18" charset="0"/>
              </a:rPr>
              <a:t>Mostafa</a:t>
            </a:r>
            <a:r>
              <a:rPr lang="en-US" sz="2400" dirty="0">
                <a:solidFill>
                  <a:srgbClr val="002060"/>
                </a:solidFill>
                <a:latin typeface="Times New Roman" pitchFamily="18" charset="0"/>
                <a:cs typeface="Times New Roman" pitchFamily="18" charset="0"/>
              </a:rPr>
              <a:t> </a:t>
            </a:r>
          </a:p>
        </p:txBody>
      </p:sp>
      <p:sp>
        <p:nvSpPr>
          <p:cNvPr id="9" name="TextBox 8"/>
          <p:cNvSpPr txBox="1"/>
          <p:nvPr/>
        </p:nvSpPr>
        <p:spPr>
          <a:xfrm>
            <a:off x="6274748" y="2078452"/>
            <a:ext cx="5029200" cy="1569660"/>
          </a:xfrm>
          <a:prstGeom prst="rect">
            <a:avLst/>
          </a:prstGeom>
          <a:noFill/>
        </p:spPr>
        <p:txBody>
          <a:bodyPr wrap="square" rtlCol="0">
            <a:spAutoFit/>
          </a:bodyPr>
          <a:lstStyle/>
          <a:p>
            <a:r>
              <a:rPr lang="en-US" sz="2400" dirty="0" err="1">
                <a:solidFill>
                  <a:srgbClr val="002060"/>
                </a:solidFill>
                <a:latin typeface="Times New Roman" pitchFamily="18" charset="0"/>
                <a:cs typeface="Times New Roman" pitchFamily="18" charset="0"/>
              </a:rPr>
              <a:t>Eng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wafaa</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gamal</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okasha</a:t>
            </a:r>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r>
              <a:rPr lang="en-US" sz="2400" dirty="0" err="1">
                <a:solidFill>
                  <a:srgbClr val="002060"/>
                </a:solidFill>
                <a:latin typeface="Times New Roman" pitchFamily="18" charset="0"/>
                <a:cs typeface="Times New Roman" pitchFamily="18" charset="0"/>
              </a:rPr>
              <a:t>Eng</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ola</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farhat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ibrahim</a:t>
            </a:r>
            <a:r>
              <a:rPr lang="en-US" sz="2400" dirty="0">
                <a:solidFill>
                  <a:srgbClr val="002060"/>
                </a:solidFill>
                <a:latin typeface="Times New Roman" pitchFamily="18" charset="0"/>
                <a:cs typeface="Times New Roman" pitchFamily="18" charset="0"/>
              </a:rPr>
              <a:t> </a:t>
            </a:r>
          </a:p>
        </p:txBody>
      </p:sp>
    </p:spTree>
    <p:extLst>
      <p:ext uri="{BB962C8B-B14F-4D97-AF65-F5344CB8AC3E}">
        <p14:creationId xmlns:p14="http://schemas.microsoft.com/office/powerpoint/2010/main" val="2739642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E59139-C16A-D065-8BFF-6742592EB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CF1DFF9B-C656-1DAF-8855-B508AF75DF64}"/>
              </a:ext>
            </a:extLst>
          </p:cNvPr>
          <p:cNvSpPr txBox="1"/>
          <p:nvPr/>
        </p:nvSpPr>
        <p:spPr>
          <a:xfrm>
            <a:off x="539750" y="296069"/>
            <a:ext cx="3352800" cy="830997"/>
          </a:xfrm>
          <a:prstGeom prst="rect">
            <a:avLst/>
          </a:prstGeom>
          <a:noFill/>
        </p:spPr>
        <p:txBody>
          <a:bodyPr wrap="square" rtlCol="0">
            <a:spAutoFit/>
          </a:bodyPr>
          <a:lstStyle/>
          <a:p>
            <a:r>
              <a:rPr lang="en-US" sz="4800" b="1" dirty="0">
                <a:latin typeface="Bodoni MT" panose="02070603080606020203" pitchFamily="18" charset="0"/>
              </a:rPr>
              <a:t>Forms :</a:t>
            </a:r>
            <a:endParaRPr lang="en-GB" sz="4800" b="1" dirty="0">
              <a:latin typeface="Bodoni MT" panose="02070603080606020203" pitchFamily="18" charset="0"/>
            </a:endParaRPr>
          </a:p>
        </p:txBody>
      </p:sp>
      <p:pic>
        <p:nvPicPr>
          <p:cNvPr id="5" name="Picture 4">
            <a:extLst>
              <a:ext uri="{FF2B5EF4-FFF2-40B4-BE49-F238E27FC236}">
                <a16:creationId xmlns:a16="http://schemas.microsoft.com/office/drawing/2014/main" id="{D8A46C7D-3522-7217-6A18-965ECD980DD3}"/>
              </a:ext>
            </a:extLst>
          </p:cNvPr>
          <p:cNvPicPr>
            <a:picLocks noChangeAspect="1"/>
          </p:cNvPicPr>
          <p:nvPr/>
        </p:nvPicPr>
        <p:blipFill>
          <a:blip r:embed="rId3"/>
          <a:stretch>
            <a:fillRect/>
          </a:stretch>
        </p:blipFill>
        <p:spPr>
          <a:xfrm>
            <a:off x="-22977" y="1177172"/>
            <a:ext cx="11969750" cy="5057536"/>
          </a:xfrm>
          <a:prstGeom prst="rect">
            <a:avLst/>
          </a:prstGeom>
        </p:spPr>
      </p:pic>
    </p:spTree>
    <p:extLst>
      <p:ext uri="{BB962C8B-B14F-4D97-AF65-F5344CB8AC3E}">
        <p14:creationId xmlns:p14="http://schemas.microsoft.com/office/powerpoint/2010/main" val="277616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0C4531-52F2-636D-CADF-D50A0AB7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FEA051D0-0848-7BDD-1B65-D41B77A274F6}"/>
              </a:ext>
            </a:extLst>
          </p:cNvPr>
          <p:cNvSpPr txBox="1"/>
          <p:nvPr/>
        </p:nvSpPr>
        <p:spPr>
          <a:xfrm>
            <a:off x="387350" y="296069"/>
            <a:ext cx="3962400" cy="769441"/>
          </a:xfrm>
          <a:prstGeom prst="rect">
            <a:avLst/>
          </a:prstGeom>
          <a:noFill/>
        </p:spPr>
        <p:txBody>
          <a:bodyPr wrap="square" rtlCol="0">
            <a:spAutoFit/>
          </a:bodyPr>
          <a:lstStyle/>
          <a:p>
            <a:r>
              <a:rPr lang="en-US" sz="4400" b="1" dirty="0">
                <a:latin typeface="Bodoni MT" panose="02070603080606020203" pitchFamily="18" charset="0"/>
              </a:rPr>
              <a:t>Reports :</a:t>
            </a:r>
            <a:endParaRPr lang="en-GB" sz="4400" b="1" dirty="0">
              <a:latin typeface="Bodoni MT" panose="02070603080606020203" pitchFamily="18" charset="0"/>
            </a:endParaRPr>
          </a:p>
        </p:txBody>
      </p:sp>
      <p:pic>
        <p:nvPicPr>
          <p:cNvPr id="5" name="Picture 4">
            <a:extLst>
              <a:ext uri="{FF2B5EF4-FFF2-40B4-BE49-F238E27FC236}">
                <a16:creationId xmlns:a16="http://schemas.microsoft.com/office/drawing/2014/main" id="{783CB432-C65B-4545-0934-DD6CB1402849}"/>
              </a:ext>
            </a:extLst>
          </p:cNvPr>
          <p:cNvPicPr>
            <a:picLocks noChangeAspect="1"/>
          </p:cNvPicPr>
          <p:nvPr/>
        </p:nvPicPr>
        <p:blipFill>
          <a:blip r:embed="rId3"/>
          <a:stretch>
            <a:fillRect/>
          </a:stretch>
        </p:blipFill>
        <p:spPr>
          <a:xfrm>
            <a:off x="79375" y="1065510"/>
            <a:ext cx="12045950" cy="5735024"/>
          </a:xfrm>
          <a:prstGeom prst="rect">
            <a:avLst/>
          </a:prstGeom>
        </p:spPr>
      </p:pic>
    </p:spTree>
    <p:extLst>
      <p:ext uri="{BB962C8B-B14F-4D97-AF65-F5344CB8AC3E}">
        <p14:creationId xmlns:p14="http://schemas.microsoft.com/office/powerpoint/2010/main" val="1596613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0C4531-52F2-636D-CADF-D50A0AB7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ADA0588D-0709-A3EC-1753-90731F491226}"/>
              </a:ext>
            </a:extLst>
          </p:cNvPr>
          <p:cNvSpPr txBox="1"/>
          <p:nvPr/>
        </p:nvSpPr>
        <p:spPr>
          <a:xfrm>
            <a:off x="387350" y="296069"/>
            <a:ext cx="3962400" cy="769441"/>
          </a:xfrm>
          <a:prstGeom prst="rect">
            <a:avLst/>
          </a:prstGeom>
          <a:noFill/>
        </p:spPr>
        <p:txBody>
          <a:bodyPr wrap="square" rtlCol="0">
            <a:spAutoFit/>
          </a:bodyPr>
          <a:lstStyle/>
          <a:p>
            <a:r>
              <a:rPr lang="en-US" sz="4400" b="1" dirty="0">
                <a:latin typeface="Bodoni MT" panose="02070603080606020203" pitchFamily="18" charset="0"/>
              </a:rPr>
              <a:t>Reports :</a:t>
            </a:r>
            <a:endParaRPr lang="en-GB" sz="4400" b="1" dirty="0">
              <a:latin typeface="Bodoni MT" panose="02070603080606020203" pitchFamily="18" charset="0"/>
            </a:endParaRPr>
          </a:p>
        </p:txBody>
      </p:sp>
      <p:pic>
        <p:nvPicPr>
          <p:cNvPr id="5" name="Picture 4">
            <a:extLst>
              <a:ext uri="{FF2B5EF4-FFF2-40B4-BE49-F238E27FC236}">
                <a16:creationId xmlns:a16="http://schemas.microsoft.com/office/drawing/2014/main" id="{545DD8E5-A43D-9582-2A7A-A67469A6AD71}"/>
              </a:ext>
            </a:extLst>
          </p:cNvPr>
          <p:cNvPicPr>
            <a:picLocks noChangeAspect="1"/>
          </p:cNvPicPr>
          <p:nvPr/>
        </p:nvPicPr>
        <p:blipFill>
          <a:blip r:embed="rId3"/>
          <a:stretch>
            <a:fillRect/>
          </a:stretch>
        </p:blipFill>
        <p:spPr>
          <a:xfrm>
            <a:off x="2127531" y="883205"/>
            <a:ext cx="10019903" cy="5957333"/>
          </a:xfrm>
          <a:prstGeom prst="rect">
            <a:avLst/>
          </a:prstGeom>
        </p:spPr>
      </p:pic>
    </p:spTree>
    <p:extLst>
      <p:ext uri="{BB962C8B-B14F-4D97-AF65-F5344CB8AC3E}">
        <p14:creationId xmlns:p14="http://schemas.microsoft.com/office/powerpoint/2010/main" val="3634023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0C4531-52F2-636D-CADF-D50A0AB7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00B1AB48-B5BA-D4B5-D2D9-F1C346819E6F}"/>
              </a:ext>
            </a:extLst>
          </p:cNvPr>
          <p:cNvSpPr txBox="1"/>
          <p:nvPr/>
        </p:nvSpPr>
        <p:spPr>
          <a:xfrm>
            <a:off x="387350" y="296069"/>
            <a:ext cx="3962400" cy="769441"/>
          </a:xfrm>
          <a:prstGeom prst="rect">
            <a:avLst/>
          </a:prstGeom>
          <a:noFill/>
        </p:spPr>
        <p:txBody>
          <a:bodyPr wrap="square" rtlCol="0">
            <a:spAutoFit/>
          </a:bodyPr>
          <a:lstStyle/>
          <a:p>
            <a:r>
              <a:rPr lang="en-US" sz="4400" b="1" dirty="0">
                <a:latin typeface="Bodoni MT" panose="02070603080606020203" pitchFamily="18" charset="0"/>
              </a:rPr>
              <a:t>Reports :</a:t>
            </a:r>
            <a:endParaRPr lang="en-GB" sz="4400" b="1" dirty="0">
              <a:latin typeface="Bodoni MT" panose="02070603080606020203" pitchFamily="18" charset="0"/>
            </a:endParaRPr>
          </a:p>
        </p:txBody>
      </p:sp>
      <p:pic>
        <p:nvPicPr>
          <p:cNvPr id="5" name="Picture 4">
            <a:extLst>
              <a:ext uri="{FF2B5EF4-FFF2-40B4-BE49-F238E27FC236}">
                <a16:creationId xmlns:a16="http://schemas.microsoft.com/office/drawing/2014/main" id="{8BFCDAE7-1D42-5967-923E-AD1BCD63EF99}"/>
              </a:ext>
            </a:extLst>
          </p:cNvPr>
          <p:cNvPicPr>
            <a:picLocks noChangeAspect="1"/>
          </p:cNvPicPr>
          <p:nvPr/>
        </p:nvPicPr>
        <p:blipFill>
          <a:blip r:embed="rId3"/>
          <a:stretch>
            <a:fillRect/>
          </a:stretch>
        </p:blipFill>
        <p:spPr>
          <a:xfrm>
            <a:off x="1835150" y="1021843"/>
            <a:ext cx="10044610" cy="5522626"/>
          </a:xfrm>
          <a:prstGeom prst="rect">
            <a:avLst/>
          </a:prstGeom>
        </p:spPr>
      </p:pic>
    </p:spTree>
    <p:extLst>
      <p:ext uri="{BB962C8B-B14F-4D97-AF65-F5344CB8AC3E}">
        <p14:creationId xmlns:p14="http://schemas.microsoft.com/office/powerpoint/2010/main" val="1155897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0C4531-52F2-636D-CADF-D50A0AB7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A07B2103-6777-9826-20F6-D543B7E2FD14}"/>
              </a:ext>
            </a:extLst>
          </p:cNvPr>
          <p:cNvSpPr txBox="1"/>
          <p:nvPr/>
        </p:nvSpPr>
        <p:spPr>
          <a:xfrm>
            <a:off x="387350" y="296069"/>
            <a:ext cx="3962400" cy="769441"/>
          </a:xfrm>
          <a:prstGeom prst="rect">
            <a:avLst/>
          </a:prstGeom>
          <a:noFill/>
        </p:spPr>
        <p:txBody>
          <a:bodyPr wrap="square" rtlCol="0">
            <a:spAutoFit/>
          </a:bodyPr>
          <a:lstStyle/>
          <a:p>
            <a:r>
              <a:rPr lang="en-US" sz="4400" b="1" dirty="0">
                <a:latin typeface="Bodoni MT" panose="02070603080606020203" pitchFamily="18" charset="0"/>
              </a:rPr>
              <a:t>Reports :</a:t>
            </a:r>
            <a:endParaRPr lang="en-GB" sz="4400" b="1" dirty="0">
              <a:latin typeface="Bodoni MT" panose="02070603080606020203" pitchFamily="18" charset="0"/>
            </a:endParaRPr>
          </a:p>
        </p:txBody>
      </p:sp>
      <p:pic>
        <p:nvPicPr>
          <p:cNvPr id="5" name="Picture 4">
            <a:extLst>
              <a:ext uri="{FF2B5EF4-FFF2-40B4-BE49-F238E27FC236}">
                <a16:creationId xmlns:a16="http://schemas.microsoft.com/office/drawing/2014/main" id="{2BC60D11-0DA3-3578-3412-8079195358AD}"/>
              </a:ext>
            </a:extLst>
          </p:cNvPr>
          <p:cNvPicPr>
            <a:picLocks noChangeAspect="1"/>
          </p:cNvPicPr>
          <p:nvPr/>
        </p:nvPicPr>
        <p:blipFill>
          <a:blip r:embed="rId3"/>
          <a:stretch>
            <a:fillRect/>
          </a:stretch>
        </p:blipFill>
        <p:spPr>
          <a:xfrm>
            <a:off x="4959350" y="143669"/>
            <a:ext cx="7106365" cy="4722167"/>
          </a:xfrm>
          <a:prstGeom prst="rect">
            <a:avLst/>
          </a:prstGeom>
        </p:spPr>
      </p:pic>
      <p:pic>
        <p:nvPicPr>
          <p:cNvPr id="7" name="Picture 6">
            <a:extLst>
              <a:ext uri="{FF2B5EF4-FFF2-40B4-BE49-F238E27FC236}">
                <a16:creationId xmlns:a16="http://schemas.microsoft.com/office/drawing/2014/main" id="{76263261-E67A-7D25-A3AA-A2EF8FE36BA7}"/>
              </a:ext>
            </a:extLst>
          </p:cNvPr>
          <p:cNvPicPr>
            <a:picLocks noChangeAspect="1"/>
          </p:cNvPicPr>
          <p:nvPr/>
        </p:nvPicPr>
        <p:blipFill>
          <a:blip r:embed="rId4"/>
          <a:stretch>
            <a:fillRect/>
          </a:stretch>
        </p:blipFill>
        <p:spPr>
          <a:xfrm>
            <a:off x="386612" y="2207049"/>
            <a:ext cx="7244476" cy="4489820"/>
          </a:xfrm>
          <a:prstGeom prst="rect">
            <a:avLst/>
          </a:prstGeom>
        </p:spPr>
      </p:pic>
    </p:spTree>
    <p:extLst>
      <p:ext uri="{BB962C8B-B14F-4D97-AF65-F5344CB8AC3E}">
        <p14:creationId xmlns:p14="http://schemas.microsoft.com/office/powerpoint/2010/main" val="2301005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0C4531-52F2-636D-CADF-D50A0AB7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EA0EA6C2-83CF-5D76-1DA9-281926C4168F}"/>
              </a:ext>
            </a:extLst>
          </p:cNvPr>
          <p:cNvSpPr txBox="1"/>
          <p:nvPr/>
        </p:nvSpPr>
        <p:spPr>
          <a:xfrm>
            <a:off x="387350" y="296069"/>
            <a:ext cx="3962400" cy="769441"/>
          </a:xfrm>
          <a:prstGeom prst="rect">
            <a:avLst/>
          </a:prstGeom>
          <a:noFill/>
        </p:spPr>
        <p:txBody>
          <a:bodyPr wrap="square" rtlCol="0">
            <a:spAutoFit/>
          </a:bodyPr>
          <a:lstStyle/>
          <a:p>
            <a:r>
              <a:rPr lang="en-US" sz="4400" b="1" dirty="0">
                <a:latin typeface="Bodoni MT" panose="02070603080606020203" pitchFamily="18" charset="0"/>
              </a:rPr>
              <a:t>Reports :</a:t>
            </a:r>
            <a:endParaRPr lang="en-GB" sz="4400" b="1" dirty="0">
              <a:latin typeface="Bodoni MT" panose="02070603080606020203" pitchFamily="18" charset="0"/>
            </a:endParaRPr>
          </a:p>
        </p:txBody>
      </p:sp>
      <p:pic>
        <p:nvPicPr>
          <p:cNvPr id="5" name="Picture 4">
            <a:extLst>
              <a:ext uri="{FF2B5EF4-FFF2-40B4-BE49-F238E27FC236}">
                <a16:creationId xmlns:a16="http://schemas.microsoft.com/office/drawing/2014/main" id="{6A54A1A9-F055-C7AD-5D4D-76FE4DD991B7}"/>
              </a:ext>
            </a:extLst>
          </p:cNvPr>
          <p:cNvPicPr>
            <a:picLocks noChangeAspect="1"/>
          </p:cNvPicPr>
          <p:nvPr/>
        </p:nvPicPr>
        <p:blipFill>
          <a:blip r:embed="rId3"/>
          <a:stretch>
            <a:fillRect/>
          </a:stretch>
        </p:blipFill>
        <p:spPr>
          <a:xfrm>
            <a:off x="757452" y="981869"/>
            <a:ext cx="10251393" cy="5785519"/>
          </a:xfrm>
          <a:prstGeom prst="rect">
            <a:avLst/>
          </a:prstGeom>
        </p:spPr>
      </p:pic>
    </p:spTree>
    <p:extLst>
      <p:ext uri="{BB962C8B-B14F-4D97-AF65-F5344CB8AC3E}">
        <p14:creationId xmlns:p14="http://schemas.microsoft.com/office/powerpoint/2010/main" val="504542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0C4531-52F2-636D-CADF-D50A0AB7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8B483471-2732-85B9-B194-0946B9DD5287}"/>
              </a:ext>
            </a:extLst>
          </p:cNvPr>
          <p:cNvSpPr txBox="1"/>
          <p:nvPr/>
        </p:nvSpPr>
        <p:spPr>
          <a:xfrm>
            <a:off x="2673350" y="2658269"/>
            <a:ext cx="7543800" cy="1323439"/>
          </a:xfrm>
          <a:prstGeom prst="rect">
            <a:avLst/>
          </a:prstGeom>
          <a:noFill/>
        </p:spPr>
        <p:txBody>
          <a:bodyPr wrap="square" rtlCol="0">
            <a:spAutoFit/>
          </a:bodyPr>
          <a:lstStyle/>
          <a:p>
            <a:r>
              <a:rPr lang="en-US" sz="8000" b="1" dirty="0">
                <a:solidFill>
                  <a:srgbClr val="002060"/>
                </a:solidFill>
                <a:latin typeface="Times New Roman" panose="02020603050405020304" pitchFamily="18" charset="0"/>
                <a:cs typeface="Times New Roman" panose="02020603050405020304" pitchFamily="18" charset="0"/>
              </a:rPr>
              <a:t>THANK YOU</a:t>
            </a:r>
            <a:endParaRPr lang="en-GB" sz="8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875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cxnSp>
        <p:nvCxnSpPr>
          <p:cNvPr id="3" name="Google Shape;193;p22"/>
          <p:cNvCxnSpPr/>
          <p:nvPr/>
        </p:nvCxnSpPr>
        <p:spPr>
          <a:xfrm>
            <a:off x="2366800" y="1439069"/>
            <a:ext cx="9837900" cy="0"/>
          </a:xfrm>
          <a:prstGeom prst="straightConnector1">
            <a:avLst/>
          </a:prstGeom>
          <a:noFill/>
          <a:ln w="9525" cap="flat" cmpd="sng">
            <a:solidFill>
              <a:schemeClr val="dk1"/>
            </a:solidFill>
            <a:prstDash val="solid"/>
            <a:round/>
            <a:headEnd type="none" w="sm" len="sm"/>
            <a:tailEnd type="none" w="sm" len="sm"/>
          </a:ln>
        </p:spPr>
      </p:cxnSp>
      <p:sp>
        <p:nvSpPr>
          <p:cNvPr id="4" name="TextBox 3"/>
          <p:cNvSpPr txBox="1"/>
          <p:nvPr/>
        </p:nvSpPr>
        <p:spPr>
          <a:xfrm>
            <a:off x="2343823" y="331073"/>
            <a:ext cx="3735549" cy="1107996"/>
          </a:xfrm>
          <a:prstGeom prst="rect">
            <a:avLst/>
          </a:prstGeom>
          <a:noFill/>
        </p:spPr>
        <p:txBody>
          <a:bodyPr wrap="square" rtlCol="0">
            <a:spAutoFit/>
          </a:bodyPr>
          <a:lstStyle/>
          <a:p>
            <a:r>
              <a:rPr lang="en-US" sz="6600" dirty="0">
                <a:latin typeface="Times New Roman" pitchFamily="18" charset="0"/>
                <a:cs typeface="Times New Roman" pitchFamily="18" charset="0"/>
              </a:rPr>
              <a:t>Agenda</a:t>
            </a:r>
          </a:p>
        </p:txBody>
      </p:sp>
      <p:sp>
        <p:nvSpPr>
          <p:cNvPr id="5" name="TextBox 4"/>
          <p:cNvSpPr txBox="1"/>
          <p:nvPr/>
        </p:nvSpPr>
        <p:spPr>
          <a:xfrm>
            <a:off x="2316054" y="1591469"/>
            <a:ext cx="3910927" cy="5011949"/>
          </a:xfrm>
          <a:prstGeom prst="rect">
            <a:avLst/>
          </a:prstGeom>
          <a:noFill/>
        </p:spPr>
        <p:txBody>
          <a:bodyPr wrap="square" rtlCol="0">
            <a:spAutoFit/>
          </a:bodyPr>
          <a:lstStyle/>
          <a:p>
            <a:pPr marL="285750" indent="-285750">
              <a:lnSpc>
                <a:spcPct val="150000"/>
              </a:lnSpc>
              <a:buFont typeface="Arial" pitchFamily="34" charset="0"/>
              <a:buChar char="•"/>
            </a:pPr>
            <a:r>
              <a:rPr lang="en-US" sz="2400" dirty="0">
                <a:latin typeface="Times New Roman" pitchFamily="18" charset="0"/>
                <a:cs typeface="Times New Roman" pitchFamily="18" charset="0"/>
              </a:rPr>
              <a:t>Problem definition</a:t>
            </a:r>
          </a:p>
          <a:p>
            <a:pPr marL="285750" indent="-285750">
              <a:lnSpc>
                <a:spcPct val="150000"/>
              </a:lnSpc>
              <a:buFont typeface="Arial" pitchFamily="34" charset="0"/>
              <a:buChar char="•"/>
            </a:pPr>
            <a:r>
              <a:rPr lang="en-US" sz="2400" dirty="0">
                <a:latin typeface="Times New Roman" pitchFamily="18" charset="0"/>
                <a:cs typeface="Times New Roman" pitchFamily="18" charset="0"/>
              </a:rPr>
              <a:t>Introduction</a:t>
            </a:r>
          </a:p>
          <a:p>
            <a:pPr marL="285750" indent="-285750">
              <a:lnSpc>
                <a:spcPct val="150000"/>
              </a:lnSpc>
              <a:buFont typeface="Arial" pitchFamily="34" charset="0"/>
              <a:buChar char="•"/>
            </a:pPr>
            <a:r>
              <a:rPr lang="en-US" sz="2400" dirty="0">
                <a:latin typeface="Times New Roman" pitchFamily="18" charset="0"/>
                <a:cs typeface="Times New Roman" pitchFamily="18" charset="0"/>
              </a:rPr>
              <a:t>ERD</a:t>
            </a:r>
          </a:p>
          <a:p>
            <a:pPr marL="285750" indent="-285750">
              <a:lnSpc>
                <a:spcPct val="150000"/>
              </a:lnSpc>
              <a:buFont typeface="Arial" pitchFamily="34" charset="0"/>
              <a:buChar char="•"/>
            </a:pPr>
            <a:r>
              <a:rPr lang="en-US" sz="2400" dirty="0">
                <a:latin typeface="Times New Roman" pitchFamily="18" charset="0"/>
                <a:cs typeface="Times New Roman" pitchFamily="18" charset="0"/>
              </a:rPr>
              <a:t>Schema</a:t>
            </a:r>
          </a:p>
          <a:p>
            <a:pPr marL="285750" indent="-285750">
              <a:lnSpc>
                <a:spcPct val="150000"/>
              </a:lnSpc>
              <a:buFont typeface="Arial" pitchFamily="34" charset="0"/>
              <a:buChar char="•"/>
            </a:pPr>
            <a:r>
              <a:rPr lang="en-US" sz="2400" dirty="0">
                <a:latin typeface="Times New Roman" pitchFamily="18" charset="0"/>
                <a:cs typeface="Times New Roman" pitchFamily="18" charset="0"/>
              </a:rPr>
              <a:t>Relationships</a:t>
            </a:r>
          </a:p>
          <a:p>
            <a:pPr marL="285750" indent="-285750">
              <a:lnSpc>
                <a:spcPct val="150000"/>
              </a:lnSpc>
              <a:buFont typeface="Arial" pitchFamily="34" charset="0"/>
              <a:buChar char="•"/>
            </a:pPr>
            <a:r>
              <a:rPr lang="en-US" sz="2400" dirty="0">
                <a:latin typeface="Times New Roman" pitchFamily="18" charset="0"/>
                <a:cs typeface="Times New Roman" pitchFamily="18" charset="0"/>
              </a:rPr>
              <a:t>Tables</a:t>
            </a:r>
          </a:p>
          <a:p>
            <a:pPr marL="285750" indent="-285750">
              <a:lnSpc>
                <a:spcPct val="150000"/>
              </a:lnSpc>
              <a:buFont typeface="Arial" pitchFamily="34" charset="0"/>
              <a:buChar char="•"/>
            </a:pPr>
            <a:r>
              <a:rPr lang="en-US" sz="2400" dirty="0">
                <a:latin typeface="Times New Roman" pitchFamily="18" charset="0"/>
                <a:cs typeface="Times New Roman" pitchFamily="18" charset="0"/>
              </a:rPr>
              <a:t>Forms</a:t>
            </a:r>
          </a:p>
          <a:p>
            <a:pPr marL="285750" indent="-285750">
              <a:lnSpc>
                <a:spcPct val="150000"/>
              </a:lnSpc>
              <a:buFont typeface="Arial" pitchFamily="34" charset="0"/>
              <a:buChar char="•"/>
            </a:pPr>
            <a:r>
              <a:rPr lang="en-US" sz="2400" dirty="0">
                <a:latin typeface="Times New Roman" pitchFamily="18" charset="0"/>
                <a:cs typeface="Times New Roman" pitchFamily="18" charset="0"/>
              </a:rPr>
              <a:t>Reports</a:t>
            </a:r>
          </a:p>
          <a:p>
            <a:pPr>
              <a:lnSpc>
                <a:spcPct val="150000"/>
              </a:lnSpc>
            </a:pP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2715702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grpSp>
        <p:nvGrpSpPr>
          <p:cNvPr id="3" name="Google Shape;314;p33"/>
          <p:cNvGrpSpPr/>
          <p:nvPr/>
        </p:nvGrpSpPr>
        <p:grpSpPr>
          <a:xfrm>
            <a:off x="-22977" y="-161131"/>
            <a:ext cx="11643885" cy="6048826"/>
            <a:chOff x="-12" y="-20554"/>
            <a:chExt cx="10012800" cy="5456400"/>
          </a:xfrm>
        </p:grpSpPr>
        <p:cxnSp>
          <p:nvCxnSpPr>
            <p:cNvPr id="4" name="Google Shape;315;p33"/>
            <p:cNvCxnSpPr/>
            <p:nvPr/>
          </p:nvCxnSpPr>
          <p:spPr>
            <a:xfrm>
              <a:off x="-12" y="5435846"/>
              <a:ext cx="10012800" cy="0"/>
            </a:xfrm>
            <a:prstGeom prst="straightConnector1">
              <a:avLst/>
            </a:prstGeom>
            <a:noFill/>
            <a:ln w="9525" cap="flat" cmpd="sng">
              <a:solidFill>
                <a:schemeClr val="dk1"/>
              </a:solidFill>
              <a:prstDash val="solid"/>
              <a:round/>
              <a:headEnd type="none" w="sm" len="sm"/>
              <a:tailEnd type="none" w="sm" len="sm"/>
            </a:ln>
          </p:spPr>
        </p:cxnSp>
        <p:cxnSp>
          <p:nvCxnSpPr>
            <p:cNvPr id="5" name="Google Shape;316;p33"/>
            <p:cNvCxnSpPr/>
            <p:nvPr/>
          </p:nvCxnSpPr>
          <p:spPr>
            <a:xfrm rot="10800000">
              <a:off x="10012788" y="-20554"/>
              <a:ext cx="0" cy="5456400"/>
            </a:xfrm>
            <a:prstGeom prst="straightConnector1">
              <a:avLst/>
            </a:prstGeom>
            <a:noFill/>
            <a:ln w="9525" cap="flat" cmpd="sng">
              <a:solidFill>
                <a:schemeClr val="dk1"/>
              </a:solidFill>
              <a:prstDash val="solid"/>
              <a:round/>
              <a:headEnd type="none" w="sm" len="sm"/>
              <a:tailEnd type="none" w="sm" len="sm"/>
            </a:ln>
          </p:spPr>
        </p:cxnSp>
      </p:grpSp>
      <p:sp>
        <p:nvSpPr>
          <p:cNvPr id="6" name="Rectangle 5"/>
          <p:cNvSpPr/>
          <p:nvPr/>
        </p:nvSpPr>
        <p:spPr>
          <a:xfrm>
            <a:off x="130788" y="219869"/>
            <a:ext cx="5973110" cy="1311449"/>
          </a:xfrm>
          <a:prstGeom prst="rect">
            <a:avLst/>
          </a:prstGeom>
        </p:spPr>
        <p:txBody>
          <a:bodyPr wrap="none">
            <a:spAutoFit/>
          </a:bodyPr>
          <a:lstStyle/>
          <a:p>
            <a:pPr>
              <a:lnSpc>
                <a:spcPct val="150000"/>
              </a:lnSpc>
            </a:pPr>
            <a:r>
              <a:rPr lang="en-US" sz="6000" u="sng" dirty="0">
                <a:latin typeface="Times New Roman" pitchFamily="18" charset="0"/>
                <a:cs typeface="Times New Roman" pitchFamily="18" charset="0"/>
              </a:rPr>
              <a:t>Problem definition</a:t>
            </a:r>
          </a:p>
        </p:txBody>
      </p:sp>
      <p:sp>
        <p:nvSpPr>
          <p:cNvPr id="7" name="Rectangle 6"/>
          <p:cNvSpPr/>
          <p:nvPr/>
        </p:nvSpPr>
        <p:spPr>
          <a:xfrm>
            <a:off x="278127" y="1820069"/>
            <a:ext cx="11342781" cy="3108543"/>
          </a:xfrm>
          <a:prstGeom prst="rect">
            <a:avLst/>
          </a:prstGeom>
        </p:spPr>
        <p:txBody>
          <a:bodyPr wrap="square">
            <a:spAutoFit/>
          </a:bodyPr>
          <a:lstStyle/>
          <a:p>
            <a:r>
              <a:rPr lang="en-US" sz="2800" dirty="0">
                <a:latin typeface="Times New Roman" pitchFamily="18" charset="0"/>
                <a:cs typeface="Times New Roman" pitchFamily="18" charset="0"/>
              </a:rPr>
              <a:t>We Want to develop Pharmacy Management Project Using MS Access ,pharmacy consists of Customers , Employees , Products and Invoices</a:t>
            </a:r>
          </a:p>
          <a:p>
            <a:r>
              <a:rPr lang="en-US" sz="2800" dirty="0">
                <a:latin typeface="Times New Roman" pitchFamily="18" charset="0"/>
                <a:cs typeface="Times New Roman" pitchFamily="18" charset="0"/>
              </a:rPr>
              <a:t> • Customer data is recorded in the pharmacy management system, such as name, address, phone number, date of birth, and the initial date of the pharmacy visit. </a:t>
            </a:r>
          </a:p>
          <a:p>
            <a:r>
              <a:rPr lang="en-US" sz="2800" dirty="0">
                <a:latin typeface="Times New Roman" pitchFamily="18" charset="0"/>
                <a:cs typeface="Times New Roman" pitchFamily="18" charset="0"/>
              </a:rPr>
              <a:t>• Employee data is recorded in the pharmacy, such as name, position, salary, employment history, and tasks assigned to each employee.  </a:t>
            </a:r>
          </a:p>
        </p:txBody>
      </p:sp>
    </p:spTree>
    <p:extLst>
      <p:ext uri="{BB962C8B-B14F-4D97-AF65-F5344CB8AC3E}">
        <p14:creationId xmlns:p14="http://schemas.microsoft.com/office/powerpoint/2010/main" val="3968276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39036" y="-2682082"/>
            <a:ext cx="6840537" cy="12204700"/>
          </a:xfrm>
          <a:prstGeom prst="rect">
            <a:avLst/>
          </a:prstGeom>
        </p:spPr>
      </p:pic>
      <p:sp>
        <p:nvSpPr>
          <p:cNvPr id="4" name="Rectangle 3"/>
          <p:cNvSpPr/>
          <p:nvPr/>
        </p:nvSpPr>
        <p:spPr>
          <a:xfrm>
            <a:off x="349077" y="1743869"/>
            <a:ext cx="10899775" cy="3108543"/>
          </a:xfrm>
          <a:prstGeom prst="rect">
            <a:avLst/>
          </a:prstGeom>
        </p:spPr>
        <p:txBody>
          <a:bodyPr wrap="square">
            <a:spAutoFit/>
          </a:bodyPr>
          <a:lstStyle/>
          <a:p>
            <a:r>
              <a:rPr lang="en-US" sz="2800" dirty="0">
                <a:latin typeface="Times New Roman" pitchFamily="18" charset="0"/>
                <a:cs typeface="Times New Roman" pitchFamily="18" charset="0"/>
              </a:rPr>
              <a:t>• Invoices are issued to customers when purchasing medicines , and the invoice includes details of the purchased products, price, taxes, and total cost. </a:t>
            </a:r>
          </a:p>
          <a:p>
            <a:r>
              <a:rPr lang="en-US" sz="2800" dirty="0">
                <a:latin typeface="Times New Roman" pitchFamily="18" charset="0"/>
                <a:cs typeface="Times New Roman" pitchFamily="18" charset="0"/>
              </a:rPr>
              <a:t>• Product data is recorded in the pharmacy, such as name, price, units, manufacturing date, expiry date, and supplier information. </a:t>
            </a:r>
          </a:p>
          <a:p>
            <a:r>
              <a:rPr lang="en-US" sz="2800" dirty="0">
                <a:latin typeface="Times New Roman" pitchFamily="18" charset="0"/>
                <a:cs typeface="Times New Roman" pitchFamily="18" charset="0"/>
              </a:rPr>
              <a:t>• Sales data is recorded in the pharmacy, such as the date of sale, products purchased, sale quantity, price, and total amount. </a:t>
            </a:r>
          </a:p>
        </p:txBody>
      </p:sp>
      <p:sp>
        <p:nvSpPr>
          <p:cNvPr id="5" name="Rectangle 4"/>
          <p:cNvSpPr/>
          <p:nvPr/>
        </p:nvSpPr>
        <p:spPr>
          <a:xfrm>
            <a:off x="130788" y="219869"/>
            <a:ext cx="5973110" cy="1311449"/>
          </a:xfrm>
          <a:prstGeom prst="rect">
            <a:avLst/>
          </a:prstGeom>
        </p:spPr>
        <p:txBody>
          <a:bodyPr wrap="none">
            <a:spAutoFit/>
          </a:bodyPr>
          <a:lstStyle/>
          <a:p>
            <a:pPr>
              <a:lnSpc>
                <a:spcPct val="150000"/>
              </a:lnSpc>
            </a:pPr>
            <a:r>
              <a:rPr lang="en-US" sz="6000" u="sng" dirty="0">
                <a:latin typeface="Times New Roman" pitchFamily="18" charset="0"/>
                <a:cs typeface="Times New Roman" pitchFamily="18" charset="0"/>
              </a:rPr>
              <a:t>Problem definition</a:t>
            </a:r>
          </a:p>
        </p:txBody>
      </p:sp>
      <p:grpSp>
        <p:nvGrpSpPr>
          <p:cNvPr id="6" name="Google Shape;314;p33"/>
          <p:cNvGrpSpPr/>
          <p:nvPr/>
        </p:nvGrpSpPr>
        <p:grpSpPr>
          <a:xfrm>
            <a:off x="-22977" y="-161131"/>
            <a:ext cx="11643885" cy="6048826"/>
            <a:chOff x="-12" y="-20554"/>
            <a:chExt cx="10012800" cy="5456400"/>
          </a:xfrm>
        </p:grpSpPr>
        <p:cxnSp>
          <p:nvCxnSpPr>
            <p:cNvPr id="7" name="Google Shape;315;p33"/>
            <p:cNvCxnSpPr/>
            <p:nvPr/>
          </p:nvCxnSpPr>
          <p:spPr>
            <a:xfrm>
              <a:off x="-12" y="5435846"/>
              <a:ext cx="10012800" cy="0"/>
            </a:xfrm>
            <a:prstGeom prst="straightConnector1">
              <a:avLst/>
            </a:prstGeom>
            <a:noFill/>
            <a:ln w="9525" cap="flat" cmpd="sng">
              <a:solidFill>
                <a:schemeClr val="dk1"/>
              </a:solidFill>
              <a:prstDash val="solid"/>
              <a:round/>
              <a:headEnd type="none" w="sm" len="sm"/>
              <a:tailEnd type="none" w="sm" len="sm"/>
            </a:ln>
          </p:spPr>
        </p:cxnSp>
        <p:cxnSp>
          <p:nvCxnSpPr>
            <p:cNvPr id="8" name="Google Shape;316;p33"/>
            <p:cNvCxnSpPr/>
            <p:nvPr/>
          </p:nvCxnSpPr>
          <p:spPr>
            <a:xfrm rot="10800000">
              <a:off x="10012788" y="-20554"/>
              <a:ext cx="0" cy="5456400"/>
            </a:xfrm>
            <a:prstGeom prst="straightConnector1">
              <a:avLst/>
            </a:prstGeom>
            <a:noFill/>
            <a:ln w="9525" cap="flat" cmpd="sng">
              <a:solidFill>
                <a:schemeClr val="dk1"/>
              </a:solidFill>
              <a:prstDash val="solid"/>
              <a:round/>
              <a:headEnd type="none" w="sm" len="sm"/>
              <a:tailEnd type="none" w="sm" len="sm"/>
            </a:ln>
          </p:spPr>
        </p:cxnSp>
      </p:grpSp>
    </p:spTree>
    <p:extLst>
      <p:ext uri="{BB962C8B-B14F-4D97-AF65-F5344CB8AC3E}">
        <p14:creationId xmlns:p14="http://schemas.microsoft.com/office/powerpoint/2010/main" val="2409202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4082" y="-2682081"/>
            <a:ext cx="6840537" cy="12204700"/>
          </a:xfrm>
          <a:prstGeom prst="rect">
            <a:avLst/>
          </a:prstGeom>
        </p:spPr>
      </p:pic>
      <p:grpSp>
        <p:nvGrpSpPr>
          <p:cNvPr id="3" name="Google Shape;314;p33"/>
          <p:cNvGrpSpPr/>
          <p:nvPr/>
        </p:nvGrpSpPr>
        <p:grpSpPr>
          <a:xfrm>
            <a:off x="-22977" y="-161131"/>
            <a:ext cx="11643885" cy="6048826"/>
            <a:chOff x="-12" y="-20554"/>
            <a:chExt cx="10012800" cy="5456400"/>
          </a:xfrm>
        </p:grpSpPr>
        <p:cxnSp>
          <p:nvCxnSpPr>
            <p:cNvPr id="4" name="Google Shape;315;p33"/>
            <p:cNvCxnSpPr/>
            <p:nvPr/>
          </p:nvCxnSpPr>
          <p:spPr>
            <a:xfrm>
              <a:off x="-12" y="5435846"/>
              <a:ext cx="10012800" cy="0"/>
            </a:xfrm>
            <a:prstGeom prst="straightConnector1">
              <a:avLst/>
            </a:prstGeom>
            <a:noFill/>
            <a:ln w="9525" cap="flat" cmpd="sng">
              <a:solidFill>
                <a:schemeClr val="dk1"/>
              </a:solidFill>
              <a:prstDash val="solid"/>
              <a:round/>
              <a:headEnd type="none" w="sm" len="sm"/>
              <a:tailEnd type="none" w="sm" len="sm"/>
            </a:ln>
          </p:spPr>
        </p:cxnSp>
        <p:cxnSp>
          <p:nvCxnSpPr>
            <p:cNvPr id="5" name="Google Shape;316;p33"/>
            <p:cNvCxnSpPr/>
            <p:nvPr/>
          </p:nvCxnSpPr>
          <p:spPr>
            <a:xfrm rot="10800000">
              <a:off x="10012788" y="-20554"/>
              <a:ext cx="0" cy="5456400"/>
            </a:xfrm>
            <a:prstGeom prst="straightConnector1">
              <a:avLst/>
            </a:prstGeom>
            <a:noFill/>
            <a:ln w="9525" cap="flat" cmpd="sng">
              <a:solidFill>
                <a:schemeClr val="dk1"/>
              </a:solidFill>
              <a:prstDash val="solid"/>
              <a:round/>
              <a:headEnd type="none" w="sm" len="sm"/>
              <a:tailEnd type="none" w="sm" len="sm"/>
            </a:ln>
          </p:spPr>
        </p:cxnSp>
      </p:grpSp>
      <p:sp>
        <p:nvSpPr>
          <p:cNvPr id="6" name="Rectangle 5"/>
          <p:cNvSpPr/>
          <p:nvPr/>
        </p:nvSpPr>
        <p:spPr>
          <a:xfrm>
            <a:off x="233190" y="1515269"/>
            <a:ext cx="11131549" cy="3847207"/>
          </a:xfrm>
          <a:prstGeom prst="rect">
            <a:avLst/>
          </a:prstGeom>
        </p:spPr>
        <p:txBody>
          <a:bodyPr wrap="square">
            <a:spAutoFit/>
          </a:bodyPr>
          <a:lstStyle/>
          <a:p>
            <a:r>
              <a:rPr lang="en-US" sz="2800" b="1" dirty="0">
                <a:latin typeface="Times New Roman" pitchFamily="18" charset="0"/>
                <a:cs typeface="Times New Roman" pitchFamily="18" charset="0"/>
              </a:rPr>
              <a:t>In our system can make forms, query and generate report.</a:t>
            </a:r>
          </a:p>
          <a:p>
            <a:r>
              <a:rPr lang="en-US" sz="2400" dirty="0">
                <a:latin typeface="Times New Roman" pitchFamily="18" charset="0"/>
                <a:cs typeface="Times New Roman" pitchFamily="18" charset="0"/>
              </a:rPr>
              <a:t>Relationship between employees and invoices is (1: </a:t>
            </a:r>
            <a:r>
              <a:rPr lang="en-US" sz="2400" dirty="0" smtClean="0">
                <a:latin typeface="Times New Roman" pitchFamily="18" charset="0"/>
                <a:cs typeface="Times New Roman" pitchFamily="18" charset="0"/>
              </a:rPr>
              <a:t>m) </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Relationship between customers and invoices is (1: </a:t>
            </a:r>
            <a:r>
              <a:rPr lang="en-US" sz="2400" dirty="0" smtClean="0">
                <a:latin typeface="Times New Roman" pitchFamily="18" charset="0"/>
                <a:cs typeface="Times New Roman" pitchFamily="18" charset="0"/>
              </a:rPr>
              <a:t>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Relationship between customers and products is (m: n</a:t>
            </a:r>
            <a:r>
              <a:rPr lang="en-US" sz="2400" dirty="0" smtClean="0">
                <a:latin typeface="Times New Roman" pitchFamily="18" charset="0"/>
                <a:cs typeface="Times New Roman" pitchFamily="18" charset="0"/>
              </a:rPr>
              <a:t>)</a:t>
            </a:r>
          </a:p>
          <a:p>
            <a:r>
              <a:rPr lang="en-GB" sz="2400" dirty="0">
                <a:cs typeface="+mj-cs"/>
              </a:rPr>
              <a:t>Relationship between invoices and products is (m: n)</a:t>
            </a:r>
            <a:endParaRPr lang="en-US" sz="2400" dirty="0">
              <a:latin typeface="Times New Roman" pitchFamily="18" charset="0"/>
              <a:cs typeface="+mj-cs"/>
            </a:endParaRPr>
          </a:p>
          <a:p>
            <a:r>
              <a:rPr lang="en-US" sz="2400" dirty="0">
                <a:latin typeface="Times New Roman" pitchFamily="18" charset="0"/>
                <a:cs typeface="Times New Roman" pitchFamily="18" charset="0"/>
              </a:rPr>
              <a:t>The pharmacy management system can be used to analyze customer, employee, billing, product and sales data, improve pharmacy services and identify the most effective methods to increase sales and improve customer experience. It can also be used to analyze and evaluate employee performance to improve service quality, identify inventory needs and better introduce new and desired products to the market.</a:t>
            </a:r>
          </a:p>
        </p:txBody>
      </p:sp>
    </p:spTree>
    <p:extLst>
      <p:ext uri="{BB962C8B-B14F-4D97-AF65-F5344CB8AC3E}">
        <p14:creationId xmlns:p14="http://schemas.microsoft.com/office/powerpoint/2010/main" val="3389141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Rectangle 2"/>
          <p:cNvSpPr/>
          <p:nvPr/>
        </p:nvSpPr>
        <p:spPr>
          <a:xfrm>
            <a:off x="387350" y="296069"/>
            <a:ext cx="1415772" cy="1067600"/>
          </a:xfrm>
          <a:prstGeom prst="rect">
            <a:avLst/>
          </a:prstGeom>
        </p:spPr>
        <p:txBody>
          <a:bodyPr wrap="none">
            <a:spAutoFit/>
          </a:bodyPr>
          <a:lstStyle/>
          <a:p>
            <a:pPr>
              <a:lnSpc>
                <a:spcPct val="150000"/>
              </a:lnSpc>
            </a:pPr>
            <a:r>
              <a:rPr lang="en-US" sz="4800" dirty="0">
                <a:latin typeface="Times New Roman" pitchFamily="18" charset="0"/>
                <a:cs typeface="Times New Roman" pitchFamily="18" charset="0"/>
              </a:rPr>
              <a:t>ERD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122" y="1058863"/>
            <a:ext cx="9134475" cy="5781675"/>
          </a:xfrm>
          <a:prstGeom prst="rect">
            <a:avLst/>
          </a:prstGeom>
        </p:spPr>
      </p:pic>
    </p:spTree>
    <p:extLst>
      <p:ext uri="{BB962C8B-B14F-4D97-AF65-F5344CB8AC3E}">
        <p14:creationId xmlns:p14="http://schemas.microsoft.com/office/powerpoint/2010/main" val="108048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82082" y="-2682081"/>
            <a:ext cx="6840537" cy="12204700"/>
          </a:xfrm>
          <a:prstGeom prst="rect">
            <a:avLst/>
          </a:prstGeom>
        </p:spPr>
      </p:pic>
      <p:sp>
        <p:nvSpPr>
          <p:cNvPr id="3" name="Rectangle 2"/>
          <p:cNvSpPr/>
          <p:nvPr/>
        </p:nvSpPr>
        <p:spPr>
          <a:xfrm>
            <a:off x="311150" y="0"/>
            <a:ext cx="2303836" cy="1067600"/>
          </a:xfrm>
          <a:prstGeom prst="rect">
            <a:avLst/>
          </a:prstGeom>
        </p:spPr>
        <p:txBody>
          <a:bodyPr wrap="none">
            <a:spAutoFit/>
          </a:bodyPr>
          <a:lstStyle/>
          <a:p>
            <a:pPr>
              <a:lnSpc>
                <a:spcPct val="150000"/>
              </a:lnSpc>
            </a:pPr>
            <a:r>
              <a:rPr lang="en-US" sz="4800" dirty="0">
                <a:latin typeface="Times New Roman" pitchFamily="18" charset="0"/>
                <a:cs typeface="Times New Roman" pitchFamily="18" charset="0"/>
              </a:rPr>
              <a:t>Schema: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550" y="1134269"/>
            <a:ext cx="9296400" cy="5448300"/>
          </a:xfrm>
          <a:prstGeom prst="rect">
            <a:avLst/>
          </a:prstGeom>
        </p:spPr>
      </p:pic>
    </p:spTree>
    <p:extLst>
      <p:ext uri="{BB962C8B-B14F-4D97-AF65-F5344CB8AC3E}">
        <p14:creationId xmlns:p14="http://schemas.microsoft.com/office/powerpoint/2010/main" val="4229326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59105" y="-2682081"/>
            <a:ext cx="6840537" cy="12204700"/>
          </a:xfrm>
          <a:prstGeom prst="rect">
            <a:avLst/>
          </a:prstGeom>
        </p:spPr>
      </p:pic>
      <p:sp>
        <p:nvSpPr>
          <p:cNvPr id="3" name="TextBox 2">
            <a:extLst>
              <a:ext uri="{FF2B5EF4-FFF2-40B4-BE49-F238E27FC236}">
                <a16:creationId xmlns:a16="http://schemas.microsoft.com/office/drawing/2014/main" id="{9EA5E1C5-24B5-FAC5-4238-8748FEEE2A6D}"/>
              </a:ext>
            </a:extLst>
          </p:cNvPr>
          <p:cNvSpPr txBox="1"/>
          <p:nvPr/>
        </p:nvSpPr>
        <p:spPr>
          <a:xfrm>
            <a:off x="311150" y="219869"/>
            <a:ext cx="4038600" cy="707886"/>
          </a:xfrm>
          <a:prstGeom prst="rect">
            <a:avLst/>
          </a:prstGeom>
          <a:noFill/>
        </p:spPr>
        <p:txBody>
          <a:bodyPr wrap="square" rtlCol="0">
            <a:spAutoFit/>
          </a:bodyPr>
          <a:lstStyle/>
          <a:p>
            <a:r>
              <a:rPr lang="en-US" sz="4000" b="1" dirty="0">
                <a:latin typeface="Bodoni MT" panose="02070603080606020203" pitchFamily="18" charset="0"/>
              </a:rPr>
              <a:t>Relationships :</a:t>
            </a:r>
            <a:endParaRPr lang="en-GB" sz="4000" b="1" dirty="0">
              <a:latin typeface="Bodoni MT" panose="02070603080606020203"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550" y="891462"/>
            <a:ext cx="10058400" cy="5885735"/>
          </a:xfrm>
          <a:prstGeom prst="rect">
            <a:avLst/>
          </a:prstGeom>
        </p:spPr>
      </p:pic>
    </p:spTree>
    <p:extLst>
      <p:ext uri="{BB962C8B-B14F-4D97-AF65-F5344CB8AC3E}">
        <p14:creationId xmlns:p14="http://schemas.microsoft.com/office/powerpoint/2010/main" val="4214692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377</Words>
  <Application>Microsoft Office PowerPoint</Application>
  <PresentationFormat>Custom</PresentationFormat>
  <Paragraphs>57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Bodoni MT</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yaser ali</dc:creator>
  <cp:lastModifiedBy>Mohamed.1702218</cp:lastModifiedBy>
  <cp:revision>18</cp:revision>
  <dcterms:created xsi:type="dcterms:W3CDTF">2006-08-16T00:00:00Z</dcterms:created>
  <dcterms:modified xsi:type="dcterms:W3CDTF">2023-05-21T20:19:22Z</dcterms:modified>
</cp:coreProperties>
</file>