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74" r:id="rId21"/>
    <p:sldId id="289" r:id="rId22"/>
    <p:sldId id="276" r:id="rId23"/>
    <p:sldId id="291"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8"/>
    <p:restoredTop sz="82335"/>
  </p:normalViewPr>
  <p:slideViewPr>
    <p:cSldViewPr snapToGrid="0">
      <p:cViewPr>
        <p:scale>
          <a:sx n="106" d="100"/>
          <a:sy n="106" d="100"/>
        </p:scale>
        <p:origin x="255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868643" y="3166486"/>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F4335C-7A36-4BB5-CF8C-4324B428A833}"/>
              </a:ext>
            </a:extLst>
          </p:cNvPr>
          <p:cNvGrpSpPr/>
          <p:nvPr/>
        </p:nvGrpSpPr>
        <p:grpSpPr>
          <a:xfrm>
            <a:off x="383663" y="279026"/>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grpSp>
      <p:cxnSp>
        <p:nvCxnSpPr>
          <p:cNvPr id="4" name="Straight Connector 3"/>
          <p:cNvCxnSpPr>
            <a:cxnSpLocks/>
            <a:endCxn id="2" idx="0"/>
          </p:cNvCxnSpPr>
          <p:nvPr/>
        </p:nvCxnSpPr>
        <p:spPr>
          <a:xfrm flipH="1">
            <a:off x="1755263" y="-204334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512837" y="621926"/>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6318307" y="-153144"/>
            <a:ext cx="6061365" cy="97031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69492" y="3445456"/>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grpSp>
        <p:nvGrpSpPr>
          <p:cNvPr id="10" name="Group 9">
            <a:extLst>
              <a:ext uri="{FF2B5EF4-FFF2-40B4-BE49-F238E27FC236}">
                <a16:creationId xmlns:a16="http://schemas.microsoft.com/office/drawing/2014/main" id="{B1357A9D-3335-D0EE-01C3-30787C657201}"/>
              </a:ext>
            </a:extLst>
          </p:cNvPr>
          <p:cNvGrpSpPr/>
          <p:nvPr/>
        </p:nvGrpSpPr>
        <p:grpSpPr>
          <a:xfrm>
            <a:off x="3190941" y="916832"/>
            <a:ext cx="8715263" cy="3024909"/>
            <a:chOff x="2293892" y="194833"/>
            <a:chExt cx="8715263" cy="3024909"/>
          </a:xfrm>
        </p:grpSpPr>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4395853" y="3985385"/>
            <a:ext cx="6946135" cy="2467267"/>
          </a:xfrm>
          <a:prstGeom prst="rect">
            <a:avLst/>
          </a:prstGeom>
        </p:spPr>
      </p:pic>
      <p:sp>
        <p:nvSpPr>
          <p:cNvPr id="11" name="Right Triangle 10">
            <a:extLst>
              <a:ext uri="{FF2B5EF4-FFF2-40B4-BE49-F238E27FC236}">
                <a16:creationId xmlns:a16="http://schemas.microsoft.com/office/drawing/2014/main" id="{F8843092-D2C5-1361-AC5F-FA58F32B735F}"/>
              </a:ext>
            </a:extLst>
          </p:cNvPr>
          <p:cNvSpPr/>
          <p:nvPr/>
        </p:nvSpPr>
        <p:spPr>
          <a:xfrm>
            <a:off x="-259354" y="6198861"/>
            <a:ext cx="615482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88067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2262348885"/>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35189" y="-942871"/>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406294" y="732616"/>
            <a:ext cx="6593055" cy="938719"/>
          </a:xfrm>
          <a:prstGeom prst="rect">
            <a:avLst/>
          </a:prstGeom>
          <a:noFill/>
        </p:spPr>
        <p:txBody>
          <a:bodyPr wrap="square" rtlCol="0" anchor="ctr">
            <a:spAutoFit/>
          </a:bodyPr>
          <a:lstStyle/>
          <a:p>
            <a:pPr algn="ctr"/>
            <a:r>
              <a:rPr lang="en-US" sz="5500" spc="-300" dirty="0"/>
              <a:t>Balancing the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4446"/>
          <a:stretch/>
        </p:blipFill>
        <p:spPr>
          <a:xfrm>
            <a:off x="653739" y="2271368"/>
            <a:ext cx="5043445" cy="3319957"/>
          </a:xfrm>
          <a:prstGeom prst="rect">
            <a:avLst/>
          </a:prstGeom>
        </p:spPr>
      </p:pic>
      <p:pic>
        <p:nvPicPr>
          <p:cNvPr id="4" name="Picture 3" descr="Chart, bar chart, waterfall chart&#10;&#10;Description automatically generated">
            <a:extLst>
              <a:ext uri="{FF2B5EF4-FFF2-40B4-BE49-F238E27FC236}">
                <a16:creationId xmlns:a16="http://schemas.microsoft.com/office/drawing/2014/main" id="{E4DA02FD-3CB1-D236-5DC8-4623643112A7}"/>
              </a:ext>
            </a:extLst>
          </p:cNvPr>
          <p:cNvPicPr>
            <a:picLocks noChangeAspect="1"/>
          </p:cNvPicPr>
          <p:nvPr/>
        </p:nvPicPr>
        <p:blipFill rotWithShape="1">
          <a:blip r:embed="rId3"/>
          <a:srcRect l="53019"/>
          <a:stretch/>
        </p:blipFill>
        <p:spPr>
          <a:xfrm>
            <a:off x="6164388" y="2271368"/>
            <a:ext cx="5201443" cy="3319957"/>
          </a:xfrm>
          <a:prstGeom prst="rect">
            <a:avLst/>
          </a:prstGeom>
        </p:spPr>
      </p:pic>
      <p:grpSp>
        <p:nvGrpSpPr>
          <p:cNvPr id="11" name="Group 10">
            <a:extLst>
              <a:ext uri="{FF2B5EF4-FFF2-40B4-BE49-F238E27FC236}">
                <a16:creationId xmlns:a16="http://schemas.microsoft.com/office/drawing/2014/main" id="{722691F5-52E3-E068-ED8E-D50D088C5AB2}"/>
              </a:ext>
            </a:extLst>
          </p:cNvPr>
          <p:cNvGrpSpPr/>
          <p:nvPr/>
        </p:nvGrpSpPr>
        <p:grpSpPr>
          <a:xfrm>
            <a:off x="846265" y="434459"/>
            <a:ext cx="1772973" cy="1660454"/>
            <a:chOff x="583891" y="2057400"/>
            <a:chExt cx="2743200" cy="2743200"/>
          </a:xfrm>
        </p:grpSpPr>
        <p:sp>
          <p:nvSpPr>
            <p:cNvPr id="13" name="Oval 12">
              <a:extLst>
                <a:ext uri="{FF2B5EF4-FFF2-40B4-BE49-F238E27FC236}">
                  <a16:creationId xmlns:a16="http://schemas.microsoft.com/office/drawing/2014/main" id="{62B92898-7B97-9C6D-B54C-C56DE871E42A}"/>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6C9828-1FB5-3C85-5E17-689690D745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19</a:t>
              </a:r>
            </a:p>
          </p:txBody>
        </p:sp>
      </p:grpSp>
    </p:spTree>
    <p:extLst>
      <p:ext uri="{BB962C8B-B14F-4D97-AF65-F5344CB8AC3E}">
        <p14:creationId xmlns:p14="http://schemas.microsoft.com/office/powerpoint/2010/main" val="38680270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6A1367-C223-AFC6-0B76-DB1833E6217E}"/>
              </a:ext>
            </a:extLst>
          </p:cNvPr>
          <p:cNvSpPr txBox="1"/>
          <p:nvPr/>
        </p:nvSpPr>
        <p:spPr>
          <a:xfrm>
            <a:off x="3646730" y="0"/>
            <a:ext cx="4582870" cy="861774"/>
          </a:xfrm>
          <a:prstGeom prst="rect">
            <a:avLst/>
          </a:prstGeom>
          <a:noFill/>
        </p:spPr>
        <p:txBody>
          <a:bodyPr wrap="square" rtlCol="0" anchor="ctr">
            <a:spAutoFit/>
          </a:bodyPr>
          <a:lstStyle/>
          <a:p>
            <a:pPr algn="ctr"/>
            <a:r>
              <a:rPr lang="en-US" sz="50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extLst>
              <p:ext uri="{D42A27DB-BD31-4B8C-83A1-F6EECF244321}">
                <p14:modId xmlns:p14="http://schemas.microsoft.com/office/powerpoint/2010/main" val="2386638547"/>
              </p:ext>
            </p:extLst>
          </p:nvPr>
        </p:nvGraphicFramePr>
        <p:xfrm>
          <a:off x="561837" y="861774"/>
          <a:ext cx="11337394" cy="5852160"/>
        </p:xfrm>
        <a:graphic>
          <a:graphicData uri="http://schemas.openxmlformats.org/drawingml/2006/table">
            <a:tbl>
              <a:tblPr firstRow="1" bandRow="1">
                <a:tableStyleId>{93296810-A885-4BE3-A3E7-6D5BEEA58F35}</a:tableStyleId>
              </a:tblPr>
              <a:tblGrid>
                <a:gridCol w="3334874">
                  <a:extLst>
                    <a:ext uri="{9D8B030D-6E8A-4147-A177-3AD203B41FA5}">
                      <a16:colId xmlns:a16="http://schemas.microsoft.com/office/drawing/2014/main" val="1994754570"/>
                    </a:ext>
                  </a:extLst>
                </a:gridCol>
                <a:gridCol w="3901173">
                  <a:extLst>
                    <a:ext uri="{9D8B030D-6E8A-4147-A177-3AD203B41FA5}">
                      <a16:colId xmlns:a16="http://schemas.microsoft.com/office/drawing/2014/main" val="2012792393"/>
                    </a:ext>
                  </a:extLst>
                </a:gridCol>
                <a:gridCol w="1447210">
                  <a:extLst>
                    <a:ext uri="{9D8B030D-6E8A-4147-A177-3AD203B41FA5}">
                      <a16:colId xmlns:a16="http://schemas.microsoft.com/office/drawing/2014/main" val="3723623844"/>
                    </a:ext>
                  </a:extLst>
                </a:gridCol>
                <a:gridCol w="1468183">
                  <a:extLst>
                    <a:ext uri="{9D8B030D-6E8A-4147-A177-3AD203B41FA5}">
                      <a16:colId xmlns:a16="http://schemas.microsoft.com/office/drawing/2014/main" val="2557942447"/>
                    </a:ext>
                  </a:extLst>
                </a:gridCol>
                <a:gridCol w="1185954">
                  <a:extLst>
                    <a:ext uri="{9D8B030D-6E8A-4147-A177-3AD203B41FA5}">
                      <a16:colId xmlns:a16="http://schemas.microsoft.com/office/drawing/2014/main" val="3095269196"/>
                    </a:ext>
                  </a:extLst>
                </a:gridCol>
              </a:tblGrid>
              <a:tr h="322337">
                <a:tc>
                  <a:txBody>
                    <a:bodyPr/>
                    <a:lstStyle/>
                    <a:p>
                      <a:endParaRPr lang="en-US" dirty="0"/>
                    </a:p>
                  </a:txBody>
                  <a:tcPr/>
                </a:tc>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3497891174"/>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In Class 0 (Non-fraudulent)</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7426363"/>
                  </a:ext>
                </a:extLst>
              </a:tr>
              <a:tr h="322337">
                <a:tc>
                  <a:txBody>
                    <a:bodyPr/>
                    <a:lstStyle/>
                    <a:p>
                      <a:endParaRPr lang="en-US" dirty="0"/>
                    </a:p>
                  </a:txBody>
                  <a:tcPr/>
                </a:tc>
                <a:tc>
                  <a:txBody>
                    <a:bodyPr/>
                    <a:lstStyle/>
                    <a:p>
                      <a:r>
                        <a:rPr lang="en-US" dirty="0"/>
                        <a:t>All Models</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730654497"/>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In Class 1 (Fraudulent)</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48562658"/>
                  </a:ext>
                </a:extLst>
              </a:tr>
              <a:tr h="322337">
                <a:tc>
                  <a:txBody>
                    <a:bodyPr/>
                    <a:lstStyle/>
                    <a:p>
                      <a:endParaRPr lang="en-US" dirty="0"/>
                    </a:p>
                  </a:txBody>
                  <a:tcPr/>
                </a:tc>
                <a:tc>
                  <a:txBody>
                    <a:bodyPr/>
                    <a:lstStyle/>
                    <a:p>
                      <a:r>
                        <a:rPr lang="en-US" dirty="0"/>
                        <a:t>Logistic Regression</a:t>
                      </a:r>
                    </a:p>
                  </a:txBody>
                  <a:tcPr/>
                </a:tc>
                <a:tc>
                  <a:txBody>
                    <a:bodyPr/>
                    <a:lstStyle/>
                    <a:p>
                      <a:r>
                        <a:rPr lang="en-US" dirty="0"/>
                        <a:t>0.82</a:t>
                      </a:r>
                    </a:p>
                  </a:txBody>
                  <a:tcPr/>
                </a:tc>
                <a:tc>
                  <a:txBody>
                    <a:bodyPr/>
                    <a:lstStyle/>
                    <a:p>
                      <a:r>
                        <a:rPr lang="en-US" dirty="0"/>
                        <a:t>0.52</a:t>
                      </a:r>
                    </a:p>
                  </a:txBody>
                  <a:tcPr/>
                </a:tc>
                <a:tc>
                  <a:txBody>
                    <a:bodyPr/>
                    <a:lstStyle/>
                    <a:p>
                      <a:r>
                        <a:rPr lang="en-US" dirty="0"/>
                        <a:t>0.64</a:t>
                      </a:r>
                    </a:p>
                  </a:txBody>
                  <a:tcPr/>
                </a:tc>
                <a:extLst>
                  <a:ext uri="{0D108BD9-81ED-4DB2-BD59-A6C34878D82A}">
                    <a16:rowId xmlns:a16="http://schemas.microsoft.com/office/drawing/2014/main" val="1584418784"/>
                  </a:ext>
                </a:extLst>
              </a:tr>
              <a:tr h="322337">
                <a:tc>
                  <a:txBody>
                    <a:bodyPr/>
                    <a:lstStyle/>
                    <a:p>
                      <a:endParaRPr lang="en-US" dirty="0"/>
                    </a:p>
                  </a:txBody>
                  <a:tcPr/>
                </a:tc>
                <a:tc>
                  <a:txBody>
                    <a:bodyPr/>
                    <a:lstStyle/>
                    <a:p>
                      <a:r>
                        <a:rPr lang="en-US" dirty="0"/>
                        <a:t>K Nearest Neighbors</a:t>
                      </a:r>
                    </a:p>
                  </a:txBody>
                  <a:tcPr/>
                </a:tc>
                <a:tc>
                  <a:txBody>
                    <a:bodyPr/>
                    <a:lstStyle/>
                    <a:p>
                      <a:r>
                        <a:rPr lang="en-US" dirty="0"/>
                        <a:t>0.88</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3031235174"/>
                  </a:ext>
                </a:extLst>
              </a:tr>
              <a:tr h="322337">
                <a:tc>
                  <a:txBody>
                    <a:bodyPr/>
                    <a:lstStyle/>
                    <a:p>
                      <a:endParaRPr lang="en-US" dirty="0"/>
                    </a:p>
                  </a:txBody>
                  <a:tcPr/>
                </a:tc>
                <a:tc>
                  <a:txBody>
                    <a:bodyPr/>
                    <a:lstStyle/>
                    <a:p>
                      <a:r>
                        <a:rPr lang="en-US" dirty="0"/>
                        <a:t>SVM (Equal Class Weight)</a:t>
                      </a:r>
                    </a:p>
                  </a:txBody>
                  <a:tcPr/>
                </a:tc>
                <a:tc>
                  <a:txBody>
                    <a:bodyPr/>
                    <a:lstStyle/>
                    <a:p>
                      <a:r>
                        <a:rPr lang="en-US" dirty="0"/>
                        <a:t>0.81</a:t>
                      </a:r>
                    </a:p>
                  </a:txBody>
                  <a:tcPr/>
                </a:tc>
                <a:tc>
                  <a:txBody>
                    <a:bodyPr/>
                    <a:lstStyle/>
                    <a:p>
                      <a:r>
                        <a:rPr lang="en-US" dirty="0"/>
                        <a:t>0.78</a:t>
                      </a:r>
                    </a:p>
                  </a:txBody>
                  <a:tcPr/>
                </a:tc>
                <a:tc>
                  <a:txBody>
                    <a:bodyPr/>
                    <a:lstStyle/>
                    <a:p>
                      <a:r>
                        <a:rPr lang="en-US" dirty="0"/>
                        <a:t>0.80</a:t>
                      </a:r>
                    </a:p>
                  </a:txBody>
                  <a:tcPr/>
                </a:tc>
                <a:extLst>
                  <a:ext uri="{0D108BD9-81ED-4DB2-BD59-A6C34878D82A}">
                    <a16:rowId xmlns:a16="http://schemas.microsoft.com/office/drawing/2014/main" val="3013987274"/>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(1:2 Weight for Class 1)</a:t>
                      </a:r>
                    </a:p>
                  </a:txBody>
                  <a:tcPr/>
                </a:tc>
                <a:tc>
                  <a:txBody>
                    <a:bodyPr/>
                    <a:lstStyle/>
                    <a:p>
                      <a:r>
                        <a:rPr lang="en-US" dirty="0"/>
                        <a:t>0.75</a:t>
                      </a:r>
                    </a:p>
                  </a:txBody>
                  <a:tcPr/>
                </a:tc>
                <a:tc>
                  <a:txBody>
                    <a:bodyPr/>
                    <a:lstStyle/>
                    <a:p>
                      <a:r>
                        <a:rPr lang="en-US" dirty="0"/>
                        <a:t>0.81</a:t>
                      </a:r>
                    </a:p>
                  </a:txBody>
                  <a:tcPr/>
                </a:tc>
                <a:tc>
                  <a:txBody>
                    <a:bodyPr/>
                    <a:lstStyle/>
                    <a:p>
                      <a:r>
                        <a:rPr lang="en-US" dirty="0"/>
                        <a:t>0.78</a:t>
                      </a:r>
                    </a:p>
                  </a:txBody>
                  <a:tcPr/>
                </a:tc>
                <a:extLst>
                  <a:ext uri="{0D108BD9-81ED-4DB2-BD59-A6C34878D82A}">
                    <a16:rowId xmlns:a16="http://schemas.microsoft.com/office/drawing/2014/main" val="3695110445"/>
                  </a:ext>
                </a:extLst>
              </a:tr>
              <a:tr h="322337">
                <a:tc>
                  <a:txBody>
                    <a:bodyPr/>
                    <a:lstStyle/>
                    <a:p>
                      <a:endParaRPr lang="en-US" dirty="0">
                        <a:solidFill>
                          <a:srgbClr val="0F16E8"/>
                        </a:solidFill>
                      </a:endParaRPr>
                    </a:p>
                  </a:txBody>
                  <a:tcPr/>
                </a:tc>
                <a:tc>
                  <a:txBody>
                    <a:bodyPr/>
                    <a:lstStyle/>
                    <a:p>
                      <a:r>
                        <a:rPr lang="en-US" dirty="0">
                          <a:solidFill>
                            <a:srgbClr val="0F16E8"/>
                          </a:solidFill>
                        </a:rPr>
                        <a:t>Random Forest Classifier</a:t>
                      </a:r>
                    </a:p>
                  </a:txBody>
                  <a:tcPr/>
                </a:tc>
                <a:tc>
                  <a:txBody>
                    <a:bodyPr/>
                    <a:lstStyle/>
                    <a:p>
                      <a:r>
                        <a:rPr lang="en-US" dirty="0">
                          <a:solidFill>
                            <a:schemeClr val="tx2">
                              <a:lumMod val="75000"/>
                            </a:schemeClr>
                          </a:solidFill>
                        </a:rPr>
                        <a:t>0.93</a:t>
                      </a:r>
                    </a:p>
                  </a:txBody>
                  <a:tcPr/>
                </a:tc>
                <a:tc>
                  <a:txBody>
                    <a:bodyPr/>
                    <a:lstStyle/>
                    <a:p>
                      <a:r>
                        <a:rPr lang="en-US" dirty="0">
                          <a:solidFill>
                            <a:schemeClr val="tx2">
                              <a:lumMod val="75000"/>
                            </a:schemeClr>
                          </a:solidFill>
                        </a:rPr>
                        <a:t>0.80</a:t>
                      </a:r>
                    </a:p>
                  </a:txBody>
                  <a:tcPr/>
                </a:tc>
                <a:tc>
                  <a:txBody>
                    <a:bodyPr/>
                    <a:lstStyle/>
                    <a:p>
                      <a:r>
                        <a:rPr lang="en-US" dirty="0">
                          <a:solidFill>
                            <a:schemeClr val="tx2">
                              <a:lumMod val="75000"/>
                            </a:schemeClr>
                          </a:solidFill>
                        </a:rPr>
                        <a:t>0.86</a:t>
                      </a:r>
                    </a:p>
                  </a:txBody>
                  <a:tcPr/>
                </a:tc>
                <a:extLst>
                  <a:ext uri="{0D108BD9-81ED-4DB2-BD59-A6C34878D82A}">
                    <a16:rowId xmlns:a16="http://schemas.microsoft.com/office/drawing/2014/main" val="3925564001"/>
                  </a:ext>
                </a:extLst>
              </a:tr>
              <a:tr h="322337">
                <a:tc>
                  <a:txBody>
                    <a:bodyPr/>
                    <a:lstStyle/>
                    <a:p>
                      <a:endParaRPr lang="en-US" dirty="0"/>
                    </a:p>
                  </a:txBody>
                  <a:tcPr/>
                </a:tc>
                <a:tc>
                  <a:txBody>
                    <a:bodyPr/>
                    <a:lstStyle/>
                    <a:p>
                      <a:r>
                        <a:rPr lang="en-US" dirty="0"/>
                        <a:t>Extra Tree Classifier</a:t>
                      </a:r>
                    </a:p>
                  </a:txBody>
                  <a:tcPr/>
                </a:tc>
                <a:tc>
                  <a:txBody>
                    <a:bodyPr/>
                    <a:lstStyle/>
                    <a:p>
                      <a:r>
                        <a:rPr lang="en-US" dirty="0"/>
                        <a:t>0.91</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2090420694"/>
                  </a:ext>
                </a:extLst>
              </a:tr>
              <a:tr h="322337">
                <a:tc>
                  <a:txBody>
                    <a:bodyPr/>
                    <a:lstStyle/>
                    <a:p>
                      <a:endParaRPr lang="en-US" dirty="0"/>
                    </a:p>
                  </a:txBody>
                  <a:tcPr/>
                </a:tc>
                <a:tc>
                  <a:txBody>
                    <a:bodyPr/>
                    <a:lstStyle/>
                    <a:p>
                      <a:r>
                        <a:rPr lang="en-US" dirty="0"/>
                        <a:t>Adaboost</a:t>
                      </a:r>
                    </a:p>
                  </a:txBody>
                  <a:tcPr/>
                </a:tc>
                <a:tc>
                  <a:txBody>
                    <a:bodyPr/>
                    <a:lstStyle/>
                    <a:p>
                      <a:r>
                        <a:rPr lang="en-US" dirty="0"/>
                        <a:t>0.78</a:t>
                      </a:r>
                    </a:p>
                  </a:txBody>
                  <a:tcPr/>
                </a:tc>
                <a:tc>
                  <a:txBody>
                    <a:bodyPr/>
                    <a:lstStyle/>
                    <a:p>
                      <a:r>
                        <a:rPr lang="en-US" dirty="0"/>
                        <a:t>0.70</a:t>
                      </a:r>
                    </a:p>
                  </a:txBody>
                  <a:tcPr/>
                </a:tc>
                <a:tc>
                  <a:txBody>
                    <a:bodyPr/>
                    <a:lstStyle/>
                    <a:p>
                      <a:r>
                        <a:rPr lang="en-US" dirty="0"/>
                        <a:t>0.74</a:t>
                      </a:r>
                    </a:p>
                  </a:txBody>
                  <a:tcPr/>
                </a:tc>
                <a:extLst>
                  <a:ext uri="{0D108BD9-81ED-4DB2-BD59-A6C34878D82A}">
                    <a16:rowId xmlns:a16="http://schemas.microsoft.com/office/drawing/2014/main" val="563908153"/>
                  </a:ext>
                </a:extLst>
              </a:tr>
              <a:tr h="322337">
                <a:tc>
                  <a:txBody>
                    <a:bodyPr/>
                    <a:lstStyle/>
                    <a:p>
                      <a:endParaRPr lang="en-US" dirty="0"/>
                    </a:p>
                  </a:txBody>
                  <a:tcPr/>
                </a:tc>
                <a:tc>
                  <a:txBody>
                    <a:bodyPr/>
                    <a:lstStyle/>
                    <a:p>
                      <a:r>
                        <a:rPr lang="en-US" dirty="0"/>
                        <a:t>SelectFromModel</a:t>
                      </a:r>
                    </a:p>
                  </a:txBody>
                  <a:tcPr/>
                </a:tc>
                <a:tc>
                  <a:txBody>
                    <a:bodyPr/>
                    <a:lstStyle/>
                    <a:p>
                      <a:r>
                        <a:rPr lang="en-US" dirty="0"/>
                        <a:t>0.90</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3337018683"/>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ANN (Testing Scores)</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98926966"/>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Threshold - </a:t>
                      </a:r>
                      <a:r>
                        <a:rPr lang="en-US" dirty="0">
                          <a:solidFill>
                            <a:schemeClr val="tx1"/>
                          </a:solidFill>
                        </a:rPr>
                        <a:t>0.5 (Bi-accuracy)</a:t>
                      </a:r>
                    </a:p>
                  </a:txBody>
                  <a:tcPr/>
                </a:tc>
                <a:tc>
                  <a:txBody>
                    <a:bodyPr/>
                    <a:lstStyle/>
                    <a:p>
                      <a:r>
                        <a:rPr lang="en-GB" sz="1800" kern="1200" dirty="0">
                          <a:solidFill>
                            <a:schemeClr val="dk1"/>
                          </a:solidFill>
                          <a:effectLst/>
                          <a:latin typeface="+mn-lt"/>
                          <a:ea typeface="+mn-ea"/>
                          <a:cs typeface="+mn-cs"/>
                        </a:rPr>
                        <a:t>0.99</a:t>
                      </a:r>
                      <a:endParaRPr lang="en-US" dirty="0"/>
                    </a:p>
                  </a:txBody>
                  <a:tcPr/>
                </a:tc>
                <a:tc>
                  <a:txBody>
                    <a:bodyPr/>
                    <a:lstStyle/>
                    <a:p>
                      <a:r>
                        <a:rPr lang="en-GB" sz="1800" kern="1200" dirty="0">
                          <a:solidFill>
                            <a:schemeClr val="dk1"/>
                          </a:solidFill>
                          <a:effectLst/>
                          <a:latin typeface="+mn-lt"/>
                          <a:ea typeface="+mn-ea"/>
                          <a:cs typeface="+mn-cs"/>
                        </a:rPr>
                        <a:t>0.93</a:t>
                      </a:r>
                      <a:endParaRPr lang="en-US" dirty="0"/>
                    </a:p>
                  </a:txBody>
                  <a:tcPr/>
                </a:tc>
                <a:tc>
                  <a:txBody>
                    <a:bodyPr/>
                    <a:lstStyle/>
                    <a:p>
                      <a:r>
                        <a:rPr lang="en-GB" sz="1800" kern="1200" dirty="0">
                          <a:solidFill>
                            <a:schemeClr val="dk1"/>
                          </a:solidFill>
                          <a:effectLst/>
                          <a:latin typeface="+mn-lt"/>
                          <a:ea typeface="+mn-ea"/>
                          <a:cs typeface="+mn-cs"/>
                        </a:rPr>
                        <a:t>0.72</a:t>
                      </a:r>
                      <a:endParaRPr lang="en-US" dirty="0"/>
                    </a:p>
                  </a:txBody>
                  <a:tcPr/>
                </a:tc>
                <a:extLst>
                  <a:ext uri="{0D108BD9-81ED-4DB2-BD59-A6C34878D82A}">
                    <a16:rowId xmlns:a16="http://schemas.microsoft.com/office/drawing/2014/main" val="1856533137"/>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txBody>
                  <a:tcPr/>
                </a:tc>
                <a:tc>
                  <a:txBody>
                    <a:bodyPr/>
                    <a:lstStyle/>
                    <a:p>
                      <a:r>
                        <a:rPr lang="en-GB" sz="1800" kern="1200" dirty="0">
                          <a:solidFill>
                            <a:srgbClr val="0F16E8"/>
                          </a:solidFill>
                          <a:effectLst/>
                          <a:latin typeface="+mn-lt"/>
                          <a:ea typeface="+mn-ea"/>
                          <a:cs typeface="+mn-cs"/>
                        </a:rPr>
                        <a:t>0.99</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a:t>
                      </a:r>
                      <a:endParaRPr lang="en-US" dirty="0">
                        <a:solidFill>
                          <a:srgbClr val="0F16E8"/>
                        </a:solidFill>
                      </a:endParaRPr>
                    </a:p>
                  </a:txBody>
                  <a:tcPr/>
                </a:tc>
                <a:extLst>
                  <a:ext uri="{0D108BD9-81ED-4DB2-BD59-A6C34878D82A}">
                    <a16:rowId xmlns:a16="http://schemas.microsoft.com/office/drawing/2014/main" val="3398396663"/>
                  </a:ext>
                </a:extLst>
              </a:tr>
              <a:tr h="3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GB" sz="1800" kern="1200" dirty="0">
                          <a:solidFill>
                            <a:schemeClr val="dk1"/>
                          </a:solidFill>
                          <a:effectLst/>
                          <a:latin typeface="+mn-lt"/>
                          <a:ea typeface="+mn-ea"/>
                          <a:cs typeface="+mn-cs"/>
                        </a:rPr>
                        <a:t>0.99</a:t>
                      </a:r>
                      <a:endParaRPr lang="en-US" dirty="0"/>
                    </a:p>
                  </a:txBody>
                  <a:tcPr/>
                </a:tc>
                <a:tc>
                  <a:txBody>
                    <a:bodyPr/>
                    <a:lstStyle/>
                    <a:p>
                      <a:r>
                        <a:rPr lang="en-GB" sz="1800" kern="1200" dirty="0">
                          <a:solidFill>
                            <a:schemeClr val="dk1"/>
                          </a:solidFill>
                          <a:effectLst/>
                          <a:latin typeface="+mn-lt"/>
                          <a:ea typeface="+mn-ea"/>
                          <a:cs typeface="+mn-cs"/>
                        </a:rPr>
                        <a:t>0.94</a:t>
                      </a:r>
                      <a:endParaRPr lang="en-US" dirty="0"/>
                    </a:p>
                  </a:txBody>
                  <a:tcPr/>
                </a:tc>
                <a:tc>
                  <a:txBody>
                    <a:bodyPr/>
                    <a:lstStyle/>
                    <a:p>
                      <a:r>
                        <a:rPr lang="en-GB" sz="1800" kern="1200" dirty="0">
                          <a:solidFill>
                            <a:schemeClr val="dk1"/>
                          </a:solidFill>
                          <a:effectLst/>
                          <a:latin typeface="+mn-lt"/>
                          <a:ea typeface="+mn-ea"/>
                          <a:cs typeface="+mn-cs"/>
                        </a:rPr>
                        <a:t>0.77</a:t>
                      </a:r>
                      <a:endParaRPr lang="en-US" dirty="0"/>
                    </a:p>
                  </a:txBody>
                  <a:tcPr/>
                </a:tc>
                <a:extLst>
                  <a:ext uri="{0D108BD9-81ED-4DB2-BD59-A6C34878D82A}">
                    <a16:rowId xmlns:a16="http://schemas.microsoft.com/office/drawing/2014/main" val="2360945555"/>
                  </a:ext>
                </a:extLst>
              </a:tr>
            </a:tbl>
          </a:graphicData>
        </a:graphic>
      </p:graphicFrame>
    </p:spTree>
    <p:extLst>
      <p:ext uri="{BB962C8B-B14F-4D97-AF65-F5344CB8AC3E}">
        <p14:creationId xmlns:p14="http://schemas.microsoft.com/office/powerpoint/2010/main" val="42772130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6761026" cy="923330"/>
            <a:chOff x="7342968" y="5026948"/>
            <a:chExt cx="6761026"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5953857"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large number of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277484" y="48380"/>
            <a:ext cx="8461210" cy="861774"/>
          </a:xfrm>
          <a:prstGeom prst="rect">
            <a:avLst/>
          </a:prstGeom>
          <a:noFill/>
        </p:spPr>
        <p:txBody>
          <a:bodyPr wrap="square" rtlCol="0" anchor="ctr">
            <a:spAutoFit/>
          </a:bodyPr>
          <a:lstStyle/>
          <a:p>
            <a:pPr algn="ctr"/>
            <a:r>
              <a:rPr lang="en-US" sz="5000" spc="-300" dirty="0"/>
              <a:t>Key Findings &amp; Reflection</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modeling algorithms with ‘best possible’ Precision and Recall without making any modification to the class distribution in the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9229373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70710" y="2339671"/>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912336" y="63655"/>
            <a:ext cx="6422935"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91005" y="3294146"/>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005" y="5043581"/>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469048" y="1009343"/>
            <a:ext cx="5716293" cy="1200329"/>
            <a:chOff x="469048" y="1009343"/>
            <a:chExt cx="5716293" cy="1200329"/>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2773</TotalTime>
  <Words>977</Words>
  <Application>Microsoft Macintosh PowerPoint</Application>
  <PresentationFormat>Widescreen</PresentationFormat>
  <Paragraphs>265</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Salma Abdirahman</cp:lastModifiedBy>
  <cp:revision>36</cp:revision>
  <dcterms:created xsi:type="dcterms:W3CDTF">2023-02-16T18:41:26Z</dcterms:created>
  <dcterms:modified xsi:type="dcterms:W3CDTF">2023-02-22T13:13:00Z</dcterms:modified>
</cp:coreProperties>
</file>