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57" r:id="rId3"/>
    <p:sldId id="267" r:id="rId4"/>
    <p:sldId id="258"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74" r:id="rId21"/>
    <p:sldId id="289" r:id="rId22"/>
    <p:sldId id="276" r:id="rId23"/>
    <p:sldId id="291"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6E8"/>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29"/>
    <p:restoredTop sz="82320"/>
  </p:normalViewPr>
  <p:slideViewPr>
    <p:cSldViewPr snapToGrid="0">
      <p:cViewPr>
        <p:scale>
          <a:sx n="80" d="100"/>
          <a:sy n="80" d="100"/>
        </p:scale>
        <p:origin x="133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21/02/2023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0.sv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2.jp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0.sv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3890" y="912075"/>
            <a:ext cx="10591895" cy="548640"/>
            <a:chOff x="7342968" y="4937294"/>
            <a:chExt cx="10607647"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9868761" cy="400110"/>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0" y="45617"/>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698690" y="1515910"/>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48243"/>
            <a:ext cx="5260321" cy="769441"/>
          </a:xfrm>
          <a:prstGeom prst="rect">
            <a:avLst/>
          </a:prstGeom>
          <a:noFill/>
        </p:spPr>
        <p:txBody>
          <a:bodyPr wrap="square" rtlCol="0" anchor="ctr">
            <a:spAutoFit/>
          </a:bodyPr>
          <a:lstStyle/>
          <a:p>
            <a:pPr algn="ctr"/>
            <a:r>
              <a:rPr lang="en-US" sz="44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grpSp>
        <p:nvGrpSpPr>
          <p:cNvPr id="17" name="Group 16">
            <a:extLst>
              <a:ext uri="{FF2B5EF4-FFF2-40B4-BE49-F238E27FC236}">
                <a16:creationId xmlns:a16="http://schemas.microsoft.com/office/drawing/2014/main" id="{5906FBD9-E3B3-6531-70EA-ADD35C6C1617}"/>
              </a:ext>
            </a:extLst>
          </p:cNvPr>
          <p:cNvGrpSpPr/>
          <p:nvPr/>
        </p:nvGrpSpPr>
        <p:grpSpPr>
          <a:xfrm>
            <a:off x="1327088" y="4159431"/>
            <a:ext cx="6059783" cy="400110"/>
            <a:chOff x="7440636" y="5002432"/>
            <a:chExt cx="5865318"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5484989"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264490" y="1456700"/>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69295" y="286112"/>
            <a:ext cx="5452772" cy="769441"/>
          </a:xfrm>
          <a:prstGeom prst="rect">
            <a:avLst/>
          </a:prstGeom>
          <a:noFill/>
        </p:spPr>
        <p:txBody>
          <a:bodyPr wrap="square" rtlCol="0" anchor="ctr">
            <a:spAutoFit/>
          </a:bodyPr>
          <a:lstStyle/>
          <a:p>
            <a:pPr algn="ctr"/>
            <a:r>
              <a:rPr lang="en-US" sz="4400" spc="-300" dirty="0"/>
              <a:t>Random Forest Classifier</a:t>
            </a:r>
          </a:p>
        </p:txBody>
      </p:sp>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3"/>
          <a:stretch>
            <a:fillRect/>
          </a:stretch>
        </p:blipFill>
        <p:spPr>
          <a:xfrm>
            <a:off x="4760327" y="4375425"/>
            <a:ext cx="5536658" cy="2300706"/>
          </a:xfrm>
          <a:prstGeom prst="rect">
            <a:avLst/>
          </a:prstGeom>
        </p:spPr>
      </p:pic>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21940"/>
          <a:stretch/>
        </p:blipFill>
        <p:spPr>
          <a:xfrm>
            <a:off x="149114" y="1306875"/>
            <a:ext cx="5447852" cy="3249946"/>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10</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04710" y="1023184"/>
            <a:ext cx="8660399" cy="2101792"/>
          </a:xfrm>
          <a:prstGeom prst="rect">
            <a:avLst/>
          </a:prstGeom>
        </p:spPr>
      </p:pic>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0" y="150889"/>
            <a:ext cx="4698680" cy="769441"/>
          </a:xfrm>
          <a:prstGeom prst="rect">
            <a:avLst/>
          </a:prstGeom>
          <a:noFill/>
        </p:spPr>
        <p:txBody>
          <a:bodyPr wrap="square" rtlCol="0" anchor="ctr">
            <a:spAutoFit/>
          </a:bodyPr>
          <a:lstStyle/>
          <a:p>
            <a:pPr algn="ctr"/>
            <a:r>
              <a:rPr lang="en-US" sz="4400" spc="-300" dirty="0"/>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4979952" y="207059"/>
            <a:ext cx="5179620" cy="3635695"/>
          </a:xfrm>
          <a:prstGeom prst="rect">
            <a:avLst/>
          </a:prstGeom>
        </p:spPr>
      </p:pic>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680829"/>
            <a:ext cx="8256542" cy="525297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12</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300377" y="1574043"/>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2670320" y="-2725899"/>
            <a:ext cx="1595297" cy="690207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7166" y="0"/>
            <a:ext cx="8658189" cy="769441"/>
          </a:xfrm>
          <a:prstGeom prst="rect">
            <a:avLst/>
          </a:prstGeom>
          <a:noFill/>
        </p:spPr>
        <p:txBody>
          <a:bodyPr wrap="square" rtlCol="0" anchor="ctr">
            <a:spAutoFit/>
          </a:bodyPr>
          <a:lstStyle/>
          <a:p>
            <a:pPr algn="ctr"/>
            <a:r>
              <a:rPr lang="en-US" sz="44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338653" y="852495"/>
            <a:ext cx="4951280" cy="3676325"/>
          </a:xfrm>
          <a:prstGeom prst="rect">
            <a:avLst/>
          </a:prstGeom>
        </p:spPr>
      </p:pic>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1503234" y="52314"/>
            <a:ext cx="5260321" cy="769441"/>
          </a:xfrm>
          <a:prstGeom prst="rect">
            <a:avLst/>
          </a:prstGeom>
          <a:noFill/>
        </p:spPr>
        <p:txBody>
          <a:bodyPr wrap="square" rtlCol="0" anchor="ctr">
            <a:spAutoFit/>
          </a:bodyPr>
          <a:lstStyle/>
          <a:p>
            <a:pPr algn="ctr"/>
            <a:r>
              <a:rPr lang="en-US" sz="4400" spc="-300" dirty="0">
                <a:solidFill>
                  <a:srgbClr val="0F16E8"/>
                </a:solidFill>
              </a:rPr>
              <a:t>Unsupervised ML Models</a:t>
            </a:r>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8025" y="1197012"/>
            <a:ext cx="705907" cy="705907"/>
          </a:xfrm>
          <a:prstGeom prst="rect">
            <a:avLst/>
          </a:prstGeom>
        </p:spPr>
      </p:pic>
      <p:sp>
        <p:nvSpPr>
          <p:cNvPr id="20" name="TextBox 19">
            <a:extLst>
              <a:ext uri="{FF2B5EF4-FFF2-40B4-BE49-F238E27FC236}">
                <a16:creationId xmlns:a16="http://schemas.microsoft.com/office/drawing/2014/main" id="{D7D55CF8-FB75-D1C7-658F-D800496E49E9}"/>
              </a:ext>
            </a:extLst>
          </p:cNvPr>
          <p:cNvSpPr txBox="1"/>
          <p:nvPr/>
        </p:nvSpPr>
        <p:spPr>
          <a:xfrm>
            <a:off x="1358854" y="1167478"/>
            <a:ext cx="8777839"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a:blip r:embed="rId4"/>
          <a:stretch>
            <a:fillRect/>
          </a:stretch>
        </p:blipFill>
        <p:spPr>
          <a:xfrm>
            <a:off x="930004" y="3285295"/>
            <a:ext cx="7111659" cy="2957323"/>
          </a:xfrm>
          <a:prstGeom prst="rect">
            <a:avLst/>
          </a:prstGeom>
        </p:spPr>
      </p:pic>
      <p:grpSp>
        <p:nvGrpSpPr>
          <p:cNvPr id="28" name="Group 27">
            <a:extLst>
              <a:ext uri="{FF2B5EF4-FFF2-40B4-BE49-F238E27FC236}">
                <a16:creationId xmlns:a16="http://schemas.microsoft.com/office/drawing/2014/main" id="{620BA477-2328-6C1A-77E4-4F8E724CBD3F}"/>
              </a:ext>
            </a:extLst>
          </p:cNvPr>
          <p:cNvGrpSpPr/>
          <p:nvPr/>
        </p:nvGrpSpPr>
        <p:grpSpPr>
          <a:xfrm>
            <a:off x="599307" y="2385905"/>
            <a:ext cx="8929704" cy="452536"/>
            <a:chOff x="5082348" y="5306525"/>
            <a:chExt cx="7934181" cy="452536"/>
          </a:xfrm>
        </p:grpSpPr>
        <p:sp>
          <p:nvSpPr>
            <p:cNvPr id="29" name="TextBox 28">
              <a:extLst>
                <a:ext uri="{FF2B5EF4-FFF2-40B4-BE49-F238E27FC236}">
                  <a16:creationId xmlns:a16="http://schemas.microsoft.com/office/drawing/2014/main" id="{FA0D5A5E-4B26-A1C6-2A8F-0F2E3D0905D6}"/>
                </a:ext>
              </a:extLst>
            </p:cNvPr>
            <p:cNvSpPr txBox="1"/>
            <p:nvPr/>
          </p:nvSpPr>
          <p:spPr>
            <a:xfrm>
              <a:off x="5632611" y="5306525"/>
              <a:ext cx="7383918" cy="400110"/>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sp>
        <p:nvSpPr>
          <p:cNvPr id="46" name="Oval 45">
            <a:extLst>
              <a:ext uri="{FF2B5EF4-FFF2-40B4-BE49-F238E27FC236}">
                <a16:creationId xmlns:a16="http://schemas.microsoft.com/office/drawing/2014/main" id="{854FBDDC-BE06-B47D-0312-26D4932D310A}"/>
              </a:ext>
            </a:extLst>
          </p:cNvPr>
          <p:cNvSpPr/>
          <p:nvPr/>
        </p:nvSpPr>
        <p:spPr>
          <a:xfrm>
            <a:off x="507612" y="2322456"/>
            <a:ext cx="617479"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124" y="2377559"/>
            <a:ext cx="438434" cy="438434"/>
          </a:xfrm>
          <a:prstGeom prst="rect">
            <a:avLst/>
          </a:prstGeom>
        </p:spPr>
      </p:pic>
    </p:spTree>
    <p:extLst>
      <p:ext uri="{BB962C8B-B14F-4D97-AF65-F5344CB8AC3E}">
        <p14:creationId xmlns:p14="http://schemas.microsoft.com/office/powerpoint/2010/main" val="1637713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503234" y="52314"/>
            <a:ext cx="5260321" cy="769441"/>
          </a:xfrm>
          <a:prstGeom prst="rect">
            <a:avLst/>
          </a:prstGeom>
          <a:noFill/>
        </p:spPr>
        <p:txBody>
          <a:bodyPr wrap="square" rtlCol="0" anchor="ctr">
            <a:spAutoFit/>
          </a:bodyPr>
          <a:lstStyle/>
          <a:p>
            <a:pPr algn="ctr"/>
            <a:r>
              <a:rPr lang="en-US" sz="4400" spc="-300" dirty="0">
                <a:solidFill>
                  <a:srgbClr val="0F16E8"/>
                </a:solidFill>
              </a:rPr>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1338870" y="1877445"/>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612006" y="5724617"/>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574484" y="1183578"/>
            <a:ext cx="8646103" cy="517751"/>
            <a:chOff x="670676" y="4593370"/>
            <a:chExt cx="8113253"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7473103"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76303" y="182178"/>
            <a:ext cx="3268372" cy="769441"/>
          </a:xfrm>
          <a:prstGeom prst="rect">
            <a:avLst/>
          </a:prstGeom>
          <a:noFill/>
        </p:spPr>
        <p:txBody>
          <a:bodyPr wrap="square" rtlCol="0" anchor="ctr">
            <a:spAutoFit/>
          </a:bodyPr>
          <a:lstStyle/>
          <a:p>
            <a:pPr algn="ctr"/>
            <a:r>
              <a:rPr lang="en-US" sz="44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236458" y="1398666"/>
            <a:ext cx="5711223" cy="4060665"/>
          </a:xfrm>
          <a:prstGeom prst="rect">
            <a:avLst/>
          </a:prstGeom>
        </p:spPr>
      </p:pic>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7492652" cy="548640"/>
            <a:chOff x="670676" y="3689982"/>
            <a:chExt cx="5783849"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163845" y="3722144"/>
              <a:ext cx="5290680"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420730" y="126162"/>
            <a:ext cx="4512847" cy="769441"/>
          </a:xfrm>
          <a:prstGeom prst="rect">
            <a:avLst/>
          </a:prstGeom>
          <a:noFill/>
        </p:spPr>
        <p:txBody>
          <a:bodyPr wrap="square" rtlCol="0" anchor="ctr">
            <a:spAutoFit/>
          </a:bodyPr>
          <a:lstStyle/>
          <a:p>
            <a:pPr algn="ctr"/>
            <a:r>
              <a:rPr lang="en-US" sz="44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4"/>
          <a:stretch>
            <a:fillRect/>
          </a:stretch>
        </p:blipFill>
        <p:spPr>
          <a:xfrm>
            <a:off x="3013072" y="1414377"/>
            <a:ext cx="5092700" cy="332740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5"/>
          <a:stretch>
            <a:fillRect/>
          </a:stretch>
        </p:blipFill>
        <p:spPr>
          <a:xfrm>
            <a:off x="3725334" y="5131449"/>
            <a:ext cx="3067050" cy="1404538"/>
          </a:xfrm>
          <a:prstGeom prst="rect">
            <a:avLst/>
          </a:prstGeom>
        </p:spPr>
      </p:pic>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613171"/>
            <a:ext cx="6946135" cy="2467267"/>
          </a:xfrm>
          <a:prstGeom prst="rect">
            <a:avLst/>
          </a:prstGeom>
        </p:spPr>
      </p:pic>
    </p:spTree>
    <p:extLst>
      <p:ext uri="{BB962C8B-B14F-4D97-AF65-F5344CB8AC3E}">
        <p14:creationId xmlns:p14="http://schemas.microsoft.com/office/powerpoint/2010/main" val="78188067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78075"/>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9078204" y="3961655"/>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342606" y="4225259"/>
            <a:ext cx="2214395" cy="2215991"/>
          </a:xfrm>
          <a:prstGeom prst="rect">
            <a:avLst/>
          </a:prstGeom>
          <a:noFill/>
        </p:spPr>
        <p:txBody>
          <a:bodyPr wrap="square" rtlCol="0" anchor="ctr">
            <a:spAutoFit/>
          </a:bodyPr>
          <a:lstStyle/>
          <a:p>
            <a:pPr algn="ctr"/>
            <a:r>
              <a:rPr lang="en-US" sz="13800" b="1" spc="-300" dirty="0">
                <a:solidFill>
                  <a:schemeClr val="accent2"/>
                </a:solidFill>
              </a:rPr>
              <a:t>18</a:t>
            </a:r>
          </a:p>
        </p:txBody>
      </p:sp>
      <p:cxnSp>
        <p:nvCxnSpPr>
          <p:cNvPr id="10108" name="Straight Connector 10107"/>
          <p:cNvCxnSpPr>
            <a:endCxn id="10106" idx="6"/>
          </p:cNvCxnSpPr>
          <p:nvPr/>
        </p:nvCxnSpPr>
        <p:spPr>
          <a:xfrm flipH="1">
            <a:off x="11821404" y="533325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20439" y="-15811"/>
            <a:ext cx="6946135" cy="769441"/>
          </a:xfrm>
          <a:prstGeom prst="rect">
            <a:avLst/>
          </a:prstGeom>
          <a:noFill/>
        </p:spPr>
        <p:txBody>
          <a:bodyPr wrap="square" rtlCol="0" anchor="ctr">
            <a:spAutoFit/>
          </a:bodyPr>
          <a:lstStyle/>
          <a:p>
            <a:pPr algn="ctr"/>
            <a:r>
              <a:rPr lang="en-US" sz="4400" spc="-300" dirty="0">
                <a:solidFill>
                  <a:srgbClr val="0F16E8"/>
                </a:solidFill>
              </a:rPr>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4279948427"/>
              </p:ext>
            </p:extLst>
          </p:nvPr>
        </p:nvGraphicFramePr>
        <p:xfrm>
          <a:off x="219165" y="1150855"/>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19</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428227" y="-26809"/>
            <a:ext cx="5260321" cy="769441"/>
          </a:xfrm>
          <a:prstGeom prst="rect">
            <a:avLst/>
          </a:prstGeom>
          <a:noFill/>
        </p:spPr>
        <p:txBody>
          <a:bodyPr wrap="square" rtlCol="0" anchor="ctr">
            <a:spAutoFit/>
          </a:bodyPr>
          <a:lstStyle/>
          <a:p>
            <a:pPr algn="ctr"/>
            <a:r>
              <a:rPr lang="en-US" sz="4400" spc="-300" dirty="0">
                <a:solidFill>
                  <a:srgbClr val="0F16E8"/>
                </a:solidFill>
              </a:rPr>
              <a:t>Balancing the Dataset</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a:blip r:embed="rId3"/>
          <a:stretch>
            <a:fillRect/>
          </a:stretch>
        </p:blipFill>
        <p:spPr>
          <a:xfrm>
            <a:off x="435580" y="1066363"/>
            <a:ext cx="7606084" cy="2435998"/>
          </a:xfrm>
          <a:prstGeom prst="rect">
            <a:avLst/>
          </a:prstGeom>
        </p:spPr>
      </p:pic>
    </p:spTree>
    <p:extLst>
      <p:ext uri="{BB962C8B-B14F-4D97-AF65-F5344CB8AC3E}">
        <p14:creationId xmlns:p14="http://schemas.microsoft.com/office/powerpoint/2010/main" val="38680270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0092171" y="122838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0092171" y="1248227"/>
            <a:ext cx="2214395" cy="2437590"/>
          </a:xfrm>
          <a:prstGeom prst="rect">
            <a:avLst/>
          </a:prstGeom>
          <a:noFill/>
        </p:spPr>
        <p:txBody>
          <a:bodyPr wrap="square" rtlCol="0" anchor="ctr">
            <a:spAutoFit/>
          </a:bodyPr>
          <a:lstStyle/>
          <a:p>
            <a:pPr algn="ctr"/>
            <a:r>
              <a:rPr lang="en-US" sz="13800" b="1" spc="-300" dirty="0">
                <a:solidFill>
                  <a:schemeClr val="accent2"/>
                </a:solidFill>
              </a:rPr>
              <a:t>20</a:t>
            </a:r>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0" y="-1"/>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extLst>
              <p:ext uri="{D42A27DB-BD31-4B8C-83A1-F6EECF244321}">
                <p14:modId xmlns:p14="http://schemas.microsoft.com/office/powerpoint/2010/main" val="1985975625"/>
              </p:ext>
            </p:extLst>
          </p:nvPr>
        </p:nvGraphicFramePr>
        <p:xfrm>
          <a:off x="187139" y="736877"/>
          <a:ext cx="9717893" cy="5897880"/>
        </p:xfrm>
        <a:graphic>
          <a:graphicData uri="http://schemas.openxmlformats.org/drawingml/2006/table">
            <a:tbl>
              <a:tblPr firstRow="1" bandRow="1">
                <a:tableStyleId>{93296810-A885-4BE3-A3E7-6D5BEEA58F35}</a:tableStyleId>
              </a:tblPr>
              <a:tblGrid>
                <a:gridCol w="2858501">
                  <a:extLst>
                    <a:ext uri="{9D8B030D-6E8A-4147-A177-3AD203B41FA5}">
                      <a16:colId xmlns:a16="http://schemas.microsoft.com/office/drawing/2014/main" val="1994754570"/>
                    </a:ext>
                  </a:extLst>
                </a:gridCol>
                <a:gridCol w="3343906">
                  <a:extLst>
                    <a:ext uri="{9D8B030D-6E8A-4147-A177-3AD203B41FA5}">
                      <a16:colId xmlns:a16="http://schemas.microsoft.com/office/drawing/2014/main" val="2012792393"/>
                    </a:ext>
                  </a:extLst>
                </a:gridCol>
                <a:gridCol w="1240482">
                  <a:extLst>
                    <a:ext uri="{9D8B030D-6E8A-4147-A177-3AD203B41FA5}">
                      <a16:colId xmlns:a16="http://schemas.microsoft.com/office/drawing/2014/main" val="3723623844"/>
                    </a:ext>
                  </a:extLst>
                </a:gridCol>
                <a:gridCol w="1258459">
                  <a:extLst>
                    <a:ext uri="{9D8B030D-6E8A-4147-A177-3AD203B41FA5}">
                      <a16:colId xmlns:a16="http://schemas.microsoft.com/office/drawing/2014/main" val="2557942447"/>
                    </a:ext>
                  </a:extLst>
                </a:gridCol>
                <a:gridCol w="1016545">
                  <a:extLst>
                    <a:ext uri="{9D8B030D-6E8A-4147-A177-3AD203B41FA5}">
                      <a16:colId xmlns:a16="http://schemas.microsoft.com/office/drawing/2014/main" val="3095269196"/>
                    </a:ext>
                  </a:extLst>
                </a:gridCol>
              </a:tblGrid>
              <a:tr h="370840">
                <a:tc>
                  <a:txBody>
                    <a:bodyPr/>
                    <a:lstStyle/>
                    <a:p>
                      <a:endParaRPr lang="en-US" dirty="0"/>
                    </a:p>
                  </a:txBody>
                  <a:tcPr/>
                </a:tc>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In Class 0 (Non-fraudulent)</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27426363"/>
                  </a:ext>
                </a:extLst>
              </a:tr>
              <a:tr h="370840">
                <a:tc>
                  <a:txBody>
                    <a:bodyPr/>
                    <a:lstStyle/>
                    <a:p>
                      <a:endParaRPr lang="en-US" dirty="0"/>
                    </a:p>
                  </a:txBody>
                  <a:tcPr/>
                </a:tc>
                <a:tc>
                  <a:txBody>
                    <a:bodyPr/>
                    <a:lstStyle/>
                    <a:p>
                      <a:r>
                        <a:rPr lang="en-US" dirty="0"/>
                        <a:t>All Models</a:t>
                      </a:r>
                    </a:p>
                  </a:txBody>
                  <a:tcPr/>
                </a:tc>
                <a:tc>
                  <a:txBody>
                    <a:bodyPr/>
                    <a:lstStyle/>
                    <a:p>
                      <a:r>
                        <a:rPr lang="en-US" dirty="0"/>
                        <a:t>1.00</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7306544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In Class 1 (Fraudulent)</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48562658"/>
                  </a:ext>
                </a:extLst>
              </a:tr>
              <a:tr h="370840">
                <a:tc>
                  <a:txBody>
                    <a:bodyPr/>
                    <a:lstStyle/>
                    <a:p>
                      <a:endParaRPr lang="en-US" dirty="0"/>
                    </a:p>
                  </a:txBody>
                  <a:tcPr/>
                </a:tc>
                <a:tc>
                  <a:txBody>
                    <a:bodyPr/>
                    <a:lstStyle/>
                    <a:p>
                      <a:r>
                        <a:rPr lang="en-US" dirty="0"/>
                        <a:t>Logistic Regression</a:t>
                      </a:r>
                    </a:p>
                  </a:txBody>
                  <a:tcPr/>
                </a:tc>
                <a:tc>
                  <a:txBody>
                    <a:bodyPr/>
                    <a:lstStyle/>
                    <a:p>
                      <a:r>
                        <a:rPr lang="en-US" dirty="0"/>
                        <a:t>0.82</a:t>
                      </a:r>
                    </a:p>
                  </a:txBody>
                  <a:tcPr/>
                </a:tc>
                <a:tc>
                  <a:txBody>
                    <a:bodyPr/>
                    <a:lstStyle/>
                    <a:p>
                      <a:r>
                        <a:rPr lang="en-US" dirty="0"/>
                        <a:t>0.52</a:t>
                      </a:r>
                    </a:p>
                  </a:txBody>
                  <a:tcPr/>
                </a:tc>
                <a:tc>
                  <a:txBody>
                    <a:bodyPr/>
                    <a:lstStyle/>
                    <a:p>
                      <a:r>
                        <a:rPr lang="en-US" dirty="0"/>
                        <a:t>0.64</a:t>
                      </a:r>
                    </a:p>
                  </a:txBody>
                  <a:tcPr/>
                </a:tc>
                <a:extLst>
                  <a:ext uri="{0D108BD9-81ED-4DB2-BD59-A6C34878D82A}">
                    <a16:rowId xmlns:a16="http://schemas.microsoft.com/office/drawing/2014/main" val="1584418784"/>
                  </a:ext>
                </a:extLst>
              </a:tr>
              <a:tr h="370840">
                <a:tc>
                  <a:txBody>
                    <a:bodyPr/>
                    <a:lstStyle/>
                    <a:p>
                      <a:endParaRPr lang="en-US" dirty="0"/>
                    </a:p>
                  </a:txBody>
                  <a:tcPr/>
                </a:tc>
                <a:tc>
                  <a:txBody>
                    <a:bodyPr/>
                    <a:lstStyle/>
                    <a:p>
                      <a:r>
                        <a:rPr lang="en-US" dirty="0"/>
                        <a:t>K Nearest Neighbors</a:t>
                      </a:r>
                    </a:p>
                  </a:txBody>
                  <a:tcPr/>
                </a:tc>
                <a:tc>
                  <a:txBody>
                    <a:bodyPr/>
                    <a:lstStyle/>
                    <a:p>
                      <a:r>
                        <a:rPr lang="en-US" dirty="0"/>
                        <a:t>0.88</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3031235174"/>
                  </a:ext>
                </a:extLst>
              </a:tr>
              <a:tr h="370840">
                <a:tc>
                  <a:txBody>
                    <a:bodyPr/>
                    <a:lstStyle/>
                    <a:p>
                      <a:endParaRPr lang="en-US" dirty="0"/>
                    </a:p>
                  </a:txBody>
                  <a:tcPr/>
                </a:tc>
                <a:tc>
                  <a:txBody>
                    <a:bodyPr/>
                    <a:lstStyle/>
                    <a:p>
                      <a:r>
                        <a:rPr lang="en-US" dirty="0"/>
                        <a:t>SVM (Equal Class Weight)</a:t>
                      </a:r>
                    </a:p>
                  </a:txBody>
                  <a:tcPr/>
                </a:tc>
                <a:tc>
                  <a:txBody>
                    <a:bodyPr/>
                    <a:lstStyle/>
                    <a:p>
                      <a:r>
                        <a:rPr lang="en-US" dirty="0"/>
                        <a:t>0.81</a:t>
                      </a:r>
                    </a:p>
                  </a:txBody>
                  <a:tcPr/>
                </a:tc>
                <a:tc>
                  <a:txBody>
                    <a:bodyPr/>
                    <a:lstStyle/>
                    <a:p>
                      <a:r>
                        <a:rPr lang="en-US" dirty="0"/>
                        <a:t>0.78</a:t>
                      </a:r>
                    </a:p>
                  </a:txBody>
                  <a:tcPr/>
                </a:tc>
                <a:tc>
                  <a:txBody>
                    <a:bodyPr/>
                    <a:lstStyle/>
                    <a:p>
                      <a:r>
                        <a:rPr lang="en-US" dirty="0"/>
                        <a:t>0.80</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SVM (1:2 Weight for Class 1)</a:t>
                      </a:r>
                    </a:p>
                  </a:txBody>
                  <a:tcPr/>
                </a:tc>
                <a:tc>
                  <a:txBody>
                    <a:bodyPr/>
                    <a:lstStyle/>
                    <a:p>
                      <a:r>
                        <a:rPr lang="en-US" dirty="0"/>
                        <a:t>0.75</a:t>
                      </a:r>
                    </a:p>
                  </a:txBody>
                  <a:tcPr/>
                </a:tc>
                <a:tc>
                  <a:txBody>
                    <a:bodyPr/>
                    <a:lstStyle/>
                    <a:p>
                      <a:r>
                        <a:rPr lang="en-US" dirty="0"/>
                        <a:t>0.81</a:t>
                      </a:r>
                    </a:p>
                  </a:txBody>
                  <a:tcPr/>
                </a:tc>
                <a:tc>
                  <a:txBody>
                    <a:bodyPr/>
                    <a:lstStyle/>
                    <a:p>
                      <a:r>
                        <a:rPr lang="en-US" dirty="0"/>
                        <a:t>0.78</a:t>
                      </a:r>
                    </a:p>
                  </a:txBody>
                  <a:tcPr/>
                </a:tc>
                <a:extLst>
                  <a:ext uri="{0D108BD9-81ED-4DB2-BD59-A6C34878D82A}">
                    <a16:rowId xmlns:a16="http://schemas.microsoft.com/office/drawing/2014/main" val="3695110445"/>
                  </a:ext>
                </a:extLst>
              </a:tr>
              <a:tr h="370840">
                <a:tc>
                  <a:txBody>
                    <a:bodyPr/>
                    <a:lstStyle/>
                    <a:p>
                      <a:endParaRPr lang="en-US" dirty="0">
                        <a:solidFill>
                          <a:srgbClr val="0F16E8"/>
                        </a:solidFill>
                      </a:endParaRPr>
                    </a:p>
                  </a:txBody>
                  <a:tcPr/>
                </a:tc>
                <a:tc>
                  <a:txBody>
                    <a:bodyPr/>
                    <a:lstStyle/>
                    <a:p>
                      <a:r>
                        <a:rPr lang="en-US" dirty="0">
                          <a:solidFill>
                            <a:srgbClr val="0F16E8"/>
                          </a:solidFill>
                        </a:rPr>
                        <a:t>Random Forest Classifier</a:t>
                      </a:r>
                    </a:p>
                  </a:txBody>
                  <a:tcPr/>
                </a:tc>
                <a:tc>
                  <a:txBody>
                    <a:bodyPr/>
                    <a:lstStyle/>
                    <a:p>
                      <a:r>
                        <a:rPr lang="en-US" dirty="0">
                          <a:solidFill>
                            <a:schemeClr val="tx2">
                              <a:lumMod val="75000"/>
                            </a:schemeClr>
                          </a:solidFill>
                        </a:rPr>
                        <a:t>0.93</a:t>
                      </a:r>
                    </a:p>
                  </a:txBody>
                  <a:tcPr/>
                </a:tc>
                <a:tc>
                  <a:txBody>
                    <a:bodyPr/>
                    <a:lstStyle/>
                    <a:p>
                      <a:r>
                        <a:rPr lang="en-US" dirty="0">
                          <a:solidFill>
                            <a:schemeClr val="tx2">
                              <a:lumMod val="75000"/>
                            </a:schemeClr>
                          </a:solidFill>
                        </a:rPr>
                        <a:t>0.80</a:t>
                      </a:r>
                    </a:p>
                  </a:txBody>
                  <a:tcPr/>
                </a:tc>
                <a:tc>
                  <a:txBody>
                    <a:bodyPr/>
                    <a:lstStyle/>
                    <a:p>
                      <a:r>
                        <a:rPr lang="en-US" dirty="0">
                          <a:solidFill>
                            <a:schemeClr val="tx2">
                              <a:lumMod val="75000"/>
                            </a:schemeClr>
                          </a:solidFill>
                        </a:rPr>
                        <a:t>0.86</a:t>
                      </a:r>
                    </a:p>
                  </a:txBody>
                  <a:tcPr/>
                </a:tc>
                <a:extLst>
                  <a:ext uri="{0D108BD9-81ED-4DB2-BD59-A6C34878D82A}">
                    <a16:rowId xmlns:a16="http://schemas.microsoft.com/office/drawing/2014/main" val="3925564001"/>
                  </a:ext>
                </a:extLst>
              </a:tr>
              <a:tr h="249601">
                <a:tc>
                  <a:txBody>
                    <a:bodyPr/>
                    <a:lstStyle/>
                    <a:p>
                      <a:endParaRPr lang="en-US" dirty="0"/>
                    </a:p>
                  </a:txBody>
                  <a:tcPr/>
                </a:tc>
                <a:tc>
                  <a:txBody>
                    <a:bodyPr/>
                    <a:lstStyle/>
                    <a:p>
                      <a:r>
                        <a:rPr lang="en-US" dirty="0"/>
                        <a:t>Extra Tree Classifier</a:t>
                      </a:r>
                    </a:p>
                  </a:txBody>
                  <a:tcPr/>
                </a:tc>
                <a:tc>
                  <a:txBody>
                    <a:bodyPr/>
                    <a:lstStyle/>
                    <a:p>
                      <a:r>
                        <a:rPr lang="en-US" dirty="0"/>
                        <a:t>0.91</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2090420694"/>
                  </a:ext>
                </a:extLst>
              </a:tr>
              <a:tr h="249601">
                <a:tc>
                  <a:txBody>
                    <a:bodyPr/>
                    <a:lstStyle/>
                    <a:p>
                      <a:endParaRPr lang="en-US" dirty="0"/>
                    </a:p>
                  </a:txBody>
                  <a:tcPr/>
                </a:tc>
                <a:tc>
                  <a:txBody>
                    <a:bodyPr/>
                    <a:lstStyle/>
                    <a:p>
                      <a:r>
                        <a:rPr lang="en-US" dirty="0"/>
                        <a:t>Adaboost</a:t>
                      </a:r>
                    </a:p>
                  </a:txBody>
                  <a:tcPr/>
                </a:tc>
                <a:tc>
                  <a:txBody>
                    <a:bodyPr/>
                    <a:lstStyle/>
                    <a:p>
                      <a:r>
                        <a:rPr lang="en-US" dirty="0"/>
                        <a:t>0.78</a:t>
                      </a:r>
                    </a:p>
                  </a:txBody>
                  <a:tcPr/>
                </a:tc>
                <a:tc>
                  <a:txBody>
                    <a:bodyPr/>
                    <a:lstStyle/>
                    <a:p>
                      <a:r>
                        <a:rPr lang="en-US" dirty="0"/>
                        <a:t>0.70</a:t>
                      </a:r>
                    </a:p>
                  </a:txBody>
                  <a:tcPr/>
                </a:tc>
                <a:tc>
                  <a:txBody>
                    <a:bodyPr/>
                    <a:lstStyle/>
                    <a:p>
                      <a:r>
                        <a:rPr lang="en-US" dirty="0"/>
                        <a:t>0.74</a:t>
                      </a:r>
                    </a:p>
                  </a:txBody>
                  <a:tcPr/>
                </a:tc>
                <a:extLst>
                  <a:ext uri="{0D108BD9-81ED-4DB2-BD59-A6C34878D82A}">
                    <a16:rowId xmlns:a16="http://schemas.microsoft.com/office/drawing/2014/main" val="563908153"/>
                  </a:ext>
                </a:extLst>
              </a:tr>
              <a:tr h="249601">
                <a:tc>
                  <a:txBody>
                    <a:bodyPr/>
                    <a:lstStyle/>
                    <a:p>
                      <a:endParaRPr lang="en-US" dirty="0"/>
                    </a:p>
                  </a:txBody>
                  <a:tcPr/>
                </a:tc>
                <a:tc>
                  <a:txBody>
                    <a:bodyPr/>
                    <a:lstStyle/>
                    <a:p>
                      <a:r>
                        <a:rPr lang="en-US" dirty="0"/>
                        <a:t>SelectFromModel</a:t>
                      </a:r>
                    </a:p>
                  </a:txBody>
                  <a:tcPr/>
                </a:tc>
                <a:tc>
                  <a:txBody>
                    <a:bodyPr/>
                    <a:lstStyle/>
                    <a:p>
                      <a:r>
                        <a:rPr lang="en-US" dirty="0"/>
                        <a:t>0.90</a:t>
                      </a:r>
                    </a:p>
                  </a:txBody>
                  <a:tcPr/>
                </a:tc>
                <a:tc>
                  <a:txBody>
                    <a:bodyPr/>
                    <a:lstStyle/>
                    <a:p>
                      <a:r>
                        <a:rPr lang="en-US" dirty="0"/>
                        <a:t>0.74</a:t>
                      </a:r>
                    </a:p>
                  </a:txBody>
                  <a:tcPr/>
                </a:tc>
                <a:tc>
                  <a:txBody>
                    <a:bodyPr/>
                    <a:lstStyle/>
                    <a:p>
                      <a:r>
                        <a:rPr lang="en-US" dirty="0"/>
                        <a:t>0.81</a:t>
                      </a:r>
                    </a:p>
                  </a:txBody>
                  <a:tcPr/>
                </a:tc>
                <a:extLst>
                  <a:ext uri="{0D108BD9-81ED-4DB2-BD59-A6C34878D82A}">
                    <a16:rowId xmlns:a16="http://schemas.microsoft.com/office/drawing/2014/main" val="333701868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ANN (Testing Scores)</a:t>
                      </a:r>
                    </a:p>
                  </a:txBody>
                  <a:tcPr/>
                </a:tc>
                <a:tc>
                  <a:txBody>
                    <a:bodyPr/>
                    <a:lstStyle/>
                    <a:p>
                      <a:endParaRPr lang="en-US" b="1" dirty="0">
                        <a:solidFill>
                          <a:srgbClr val="C0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Threshold - </a:t>
                      </a:r>
                      <a:r>
                        <a:rPr lang="en-US" dirty="0">
                          <a:solidFill>
                            <a:schemeClr val="tx1"/>
                          </a:solidFill>
                        </a:rPr>
                        <a:t>0.5 (Bi-accuracy)</a:t>
                      </a:r>
                    </a:p>
                  </a:txBody>
                  <a:tcPr/>
                </a:tc>
                <a:tc>
                  <a:txBody>
                    <a:bodyPr/>
                    <a:lstStyle/>
                    <a:p>
                      <a:r>
                        <a:rPr lang="en-GB" sz="1800" kern="1200" dirty="0">
                          <a:solidFill>
                            <a:schemeClr val="dk1"/>
                          </a:solidFill>
                          <a:effectLst/>
                          <a:latin typeface="+mn-lt"/>
                          <a:ea typeface="+mn-ea"/>
                          <a:cs typeface="+mn-cs"/>
                        </a:rPr>
                        <a:t>0.99</a:t>
                      </a:r>
                      <a:endParaRPr lang="en-US" dirty="0"/>
                    </a:p>
                  </a:txBody>
                  <a:tcPr/>
                </a:tc>
                <a:tc>
                  <a:txBody>
                    <a:bodyPr/>
                    <a:lstStyle/>
                    <a:p>
                      <a:r>
                        <a:rPr lang="en-GB" sz="1800" kern="1200" dirty="0">
                          <a:solidFill>
                            <a:schemeClr val="dk1"/>
                          </a:solidFill>
                          <a:effectLst/>
                          <a:latin typeface="+mn-lt"/>
                          <a:ea typeface="+mn-ea"/>
                          <a:cs typeface="+mn-cs"/>
                        </a:rPr>
                        <a:t>0.93</a:t>
                      </a:r>
                      <a:endParaRPr lang="en-US" dirty="0"/>
                    </a:p>
                  </a:txBody>
                  <a:tcPr/>
                </a:tc>
                <a:tc>
                  <a:txBody>
                    <a:bodyPr/>
                    <a:lstStyle/>
                    <a:p>
                      <a:r>
                        <a:rPr lang="en-GB" sz="1800" kern="1200" dirty="0">
                          <a:solidFill>
                            <a:schemeClr val="dk1"/>
                          </a:solidFill>
                          <a:effectLst/>
                          <a:latin typeface="+mn-lt"/>
                          <a:ea typeface="+mn-ea"/>
                          <a:cs typeface="+mn-cs"/>
                        </a:rPr>
                        <a:t>0.72</a:t>
                      </a:r>
                      <a:endParaRPr lang="en-US" dirty="0"/>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txBody>
                  <a:tcPr/>
                </a:tc>
                <a:tc>
                  <a:txBody>
                    <a:bodyPr/>
                    <a:lstStyle/>
                    <a:p>
                      <a:r>
                        <a:rPr lang="en-GB" sz="1800" kern="1200" dirty="0">
                          <a:solidFill>
                            <a:srgbClr val="0F16E8"/>
                          </a:solidFill>
                          <a:effectLst/>
                          <a:latin typeface="+mn-lt"/>
                          <a:ea typeface="+mn-ea"/>
                          <a:cs typeface="+mn-cs"/>
                        </a:rPr>
                        <a:t>0.99</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a:t>
                      </a:r>
                      <a:endParaRPr lang="en-US" dirty="0">
                        <a:solidFill>
                          <a:srgbClr val="0F16E8"/>
                        </a:solidFill>
                      </a:endParaRP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GB" sz="1800" kern="1200" dirty="0">
                          <a:solidFill>
                            <a:schemeClr val="dk1"/>
                          </a:solidFill>
                          <a:effectLst/>
                          <a:latin typeface="+mn-lt"/>
                          <a:ea typeface="+mn-ea"/>
                          <a:cs typeface="+mn-cs"/>
                        </a:rPr>
                        <a:t>0.99</a:t>
                      </a:r>
                      <a:endParaRPr lang="en-US" dirty="0"/>
                    </a:p>
                  </a:txBody>
                  <a:tcPr/>
                </a:tc>
                <a:tc>
                  <a:txBody>
                    <a:bodyPr/>
                    <a:lstStyle/>
                    <a:p>
                      <a:r>
                        <a:rPr lang="en-GB" sz="1800" kern="1200" dirty="0">
                          <a:solidFill>
                            <a:schemeClr val="dk1"/>
                          </a:solidFill>
                          <a:effectLst/>
                          <a:latin typeface="+mn-lt"/>
                          <a:ea typeface="+mn-ea"/>
                          <a:cs typeface="+mn-cs"/>
                        </a:rPr>
                        <a:t>0.94</a:t>
                      </a:r>
                      <a:endParaRPr lang="en-US" dirty="0"/>
                    </a:p>
                  </a:txBody>
                  <a:tcPr/>
                </a:tc>
                <a:tc>
                  <a:txBody>
                    <a:bodyPr/>
                    <a:lstStyle/>
                    <a:p>
                      <a:r>
                        <a:rPr lang="en-GB" sz="1800" kern="1200" dirty="0">
                          <a:solidFill>
                            <a:schemeClr val="dk1"/>
                          </a:solidFill>
                          <a:effectLst/>
                          <a:latin typeface="+mn-lt"/>
                          <a:ea typeface="+mn-ea"/>
                          <a:cs typeface="+mn-cs"/>
                        </a:rPr>
                        <a:t>0.77</a:t>
                      </a:r>
                      <a:endParaRPr lang="en-US" dirty="0"/>
                    </a:p>
                  </a:txBody>
                  <a:tcPr/>
                </a:tc>
                <a:extLst>
                  <a:ext uri="{0D108BD9-81ED-4DB2-BD59-A6C34878D82A}">
                    <a16:rowId xmlns:a16="http://schemas.microsoft.com/office/drawing/2014/main" val="2360945555"/>
                  </a:ext>
                </a:extLst>
              </a:tr>
            </a:tbl>
          </a:graphicData>
        </a:graphic>
      </p:graphicFrame>
    </p:spTree>
    <p:extLst>
      <p:ext uri="{BB962C8B-B14F-4D97-AF65-F5344CB8AC3E}">
        <p14:creationId xmlns:p14="http://schemas.microsoft.com/office/powerpoint/2010/main" val="42772130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6761026" cy="923330"/>
            <a:chOff x="7342968" y="5026948"/>
            <a:chExt cx="6761026"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5953857"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large number of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Key Findings &amp; Reflection</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modeling algorithms with ‘best possible’ Precision and Recall without making any modification to the class distribution in the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9229373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384733" y="929313"/>
            <a:ext cx="6801282"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202328" y="849265"/>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202328" y="4166476"/>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28008" y="1129805"/>
            <a:ext cx="4512847" cy="769441"/>
          </a:xfrm>
          <a:prstGeom prst="rect">
            <a:avLst/>
          </a:prstGeom>
          <a:noFill/>
        </p:spPr>
        <p:txBody>
          <a:bodyPr wrap="square" rtlCol="0" anchor="ctr">
            <a:spAutoFit/>
          </a:bodyPr>
          <a:lstStyle/>
          <a:p>
            <a:pPr algn="ctr"/>
            <a:r>
              <a:rPr lang="en-US" sz="44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505041" y="94047"/>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505041" y="1274325"/>
            <a:ext cx="5434826" cy="731520"/>
            <a:chOff x="7800924" y="5366255"/>
            <a:chExt cx="5434826" cy="731520"/>
          </a:xfrm>
        </p:grpSpPr>
        <p:grpSp>
          <p:nvGrpSpPr>
            <p:cNvPr id="27" name="Group 26"/>
            <p:cNvGrpSpPr/>
            <p:nvPr/>
          </p:nvGrpSpPr>
          <p:grpSpPr>
            <a:xfrm>
              <a:off x="7800924" y="5366255"/>
              <a:ext cx="5434826" cy="731520"/>
              <a:chOff x="7800924" y="5366255"/>
              <a:chExt cx="5434826" cy="731520"/>
            </a:xfrm>
          </p:grpSpPr>
          <p:sp>
            <p:nvSpPr>
              <p:cNvPr id="25" name="Rectangle 24"/>
              <p:cNvSpPr/>
              <p:nvPr/>
            </p:nvSpPr>
            <p:spPr>
              <a:xfrm>
                <a:off x="8532444" y="5556993"/>
                <a:ext cx="4703306" cy="523220"/>
              </a:xfrm>
              <a:prstGeom prst="rect">
                <a:avLst/>
              </a:prstGeom>
            </p:spPr>
            <p:txBody>
              <a:bodyPr wrap="square">
                <a:spAutoFit/>
              </a:bodyPr>
              <a:lstStyle/>
              <a:p>
                <a:r>
                  <a:rPr lang="en-US" sz="2800"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6586373" y="833565"/>
            <a:ext cx="4258272" cy="646331"/>
          </a:xfrm>
          <a:prstGeom prst="rect">
            <a:avLst/>
          </a:prstGeom>
          <a:noFill/>
        </p:spPr>
        <p:txBody>
          <a:bodyPr wrap="square" rtlCol="0">
            <a:spAutoFit/>
          </a:bodyPr>
          <a:lstStyle/>
          <a:p>
            <a:r>
              <a:rPr lang="en-US" dirty="0"/>
              <a:t>Duplicate/</a:t>
            </a:r>
            <a:r>
              <a:rPr lang="en-US" dirty="0" err="1"/>
              <a:t>NaN</a:t>
            </a:r>
            <a:r>
              <a:rPr lang="en-US" dirty="0"/>
              <a:t> values were taken out </a:t>
            </a:r>
          </a:p>
          <a:p>
            <a:endParaRPr lang="en-US" dirty="0"/>
          </a:p>
        </p:txBody>
      </p:sp>
      <p:sp>
        <p:nvSpPr>
          <p:cNvPr id="3" name="TextBox 2">
            <a:extLst>
              <a:ext uri="{FF2B5EF4-FFF2-40B4-BE49-F238E27FC236}">
                <a16:creationId xmlns:a16="http://schemas.microsoft.com/office/drawing/2014/main" id="{F3E97221-E431-8E15-B2D4-99751C9ADEBE}"/>
              </a:ext>
            </a:extLst>
          </p:cNvPr>
          <p:cNvSpPr txBox="1"/>
          <p:nvPr/>
        </p:nvSpPr>
        <p:spPr>
          <a:xfrm>
            <a:off x="6586373" y="2008649"/>
            <a:ext cx="4258272" cy="646331"/>
          </a:xfrm>
          <a:prstGeom prst="rect">
            <a:avLst/>
          </a:prstGeom>
          <a:noFill/>
        </p:spPr>
        <p:txBody>
          <a:bodyPr wrap="square" rtlCol="0">
            <a:spAutoFit/>
          </a:bodyPr>
          <a:lstStyle/>
          <a:p>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5774269" y="2411595"/>
            <a:ext cx="5317054" cy="4250800"/>
          </a:xfrm>
          <a:prstGeom prst="rect">
            <a:avLst/>
          </a:prstGeom>
        </p:spPr>
      </p:pic>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1227668"/>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1491272"/>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a:cxnSpLocks/>
          </p:cNvCxnSpPr>
          <p:nvPr/>
        </p:nvCxnSpPr>
        <p:spPr>
          <a:xfrm>
            <a:off x="1955491" y="0"/>
            <a:ext cx="0" cy="122766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1050799"/>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955490" y="106108"/>
            <a:ext cx="6422935" cy="769441"/>
          </a:xfrm>
          <a:prstGeom prst="rect">
            <a:avLst/>
          </a:prstGeom>
          <a:noFill/>
        </p:spPr>
        <p:txBody>
          <a:bodyPr wrap="square" rtlCol="0" anchor="ctr">
            <a:spAutoFit/>
          </a:bodyPr>
          <a:lstStyle/>
          <a:p>
            <a:pPr algn="ctr"/>
            <a:r>
              <a:rPr lang="en-US" sz="44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3688730" y="1176459"/>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848293" y="4841446"/>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847294" y="5692612"/>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7854864" y="2079498"/>
            <a:ext cx="4337136" cy="3139321"/>
          </a:xfrm>
          <a:prstGeom prst="rect">
            <a:avLst/>
          </a:prstGeom>
          <a:noFill/>
        </p:spPr>
        <p:txBody>
          <a:bodyPr wrap="square" rtlCol="0">
            <a:spAutoFit/>
          </a:bodyPr>
          <a:lstStyle/>
          <a:p>
            <a:pPr lvl="0">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dirty="0">
                <a:latin typeface="Calibri" panose="020F0502020204030204" pitchFamily="34" charset="0"/>
                <a:ea typeface="Calibri" panose="020F0502020204030204" pitchFamily="34" charset="0"/>
                <a:cs typeface="Times New Roman" panose="02020603050405020304" pitchFamily="18" charset="0"/>
              </a:rPr>
              <a:t>c</a:t>
            </a:r>
            <a:r>
              <a:rPr lang="en-GB"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6095497" cy="830997"/>
            <a:chOff x="4986622" y="5306525"/>
            <a:chExt cx="5415944" cy="830997"/>
          </a:xfrm>
        </p:grpSpPr>
        <p:sp>
          <p:nvSpPr>
            <p:cNvPr id="10145" name="TextBox 10144"/>
            <p:cNvSpPr txBox="1"/>
            <p:nvPr/>
          </p:nvSpPr>
          <p:spPr>
            <a:xfrm>
              <a:off x="5632611" y="5306525"/>
              <a:ext cx="476995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Methodology</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331103"/>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20583" y="1247159"/>
            <a:ext cx="9787018"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831773" y="2386695"/>
            <a:ext cx="7772400" cy="3632078"/>
          </a:xfrm>
          <a:prstGeom prst="rect">
            <a:avLst/>
          </a:prstGeom>
        </p:spPr>
      </p:pic>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3021944" y="-2938487"/>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0" y="149217"/>
            <a:ext cx="5452772" cy="769441"/>
          </a:xfrm>
          <a:prstGeom prst="rect">
            <a:avLst/>
          </a:prstGeom>
          <a:noFill/>
        </p:spPr>
        <p:txBody>
          <a:bodyPr wrap="square" rtlCol="0" anchor="ctr">
            <a:spAutoFit/>
          </a:bodyPr>
          <a:lstStyle/>
          <a:p>
            <a:pPr algn="ctr"/>
            <a:r>
              <a:rPr lang="en-US" sz="4400" spc="-300" dirty="0">
                <a:solidFill>
                  <a:schemeClr val="bg1"/>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18425" y="4240744"/>
            <a:ext cx="5315016" cy="2214590"/>
          </a:xfrm>
          <a:prstGeom prst="rect">
            <a:avLst/>
          </a:prstGeom>
        </p:spPr>
      </p:pic>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cxnSp>
        <p:nvCxnSpPr>
          <p:cNvPr id="38" name="Straight Connector 37">
            <a:extLst>
              <a:ext uri="{FF2B5EF4-FFF2-40B4-BE49-F238E27FC236}">
                <a16:creationId xmlns:a16="http://schemas.microsoft.com/office/drawing/2014/main" id="{D06406D4-9957-6CF4-FF45-76F697321385}"/>
              </a:ext>
            </a:extLst>
          </p:cNvPr>
          <p:cNvCxnSpPr/>
          <p:nvPr/>
        </p:nvCxnSpPr>
        <p:spPr>
          <a:xfrm>
            <a:off x="2298282" y="5328212"/>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K Nearest Neighbors (KNN)</a:t>
            </a:r>
          </a:p>
        </p:txBody>
      </p:sp>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2"/>
          <a:stretch>
            <a:fillRect/>
          </a:stretch>
        </p:blipFill>
        <p:spPr>
          <a:xfrm>
            <a:off x="80015" y="925668"/>
            <a:ext cx="5039950" cy="3679400"/>
          </a:xfrm>
          <a:prstGeom prst="rect">
            <a:avLst/>
          </a:prstGeom>
        </p:spPr>
      </p:pic>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3"/>
          <a:stretch>
            <a:fillRect/>
          </a:stretch>
        </p:blipFill>
        <p:spPr>
          <a:xfrm>
            <a:off x="5152863" y="986017"/>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4841446"/>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7294" y="5692612"/>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2728</TotalTime>
  <Words>1051</Words>
  <Application>Microsoft Macintosh PowerPoint</Application>
  <PresentationFormat>Widescreen</PresentationFormat>
  <Paragraphs>268</Paragraphs>
  <Slides>24</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30</cp:revision>
  <dcterms:created xsi:type="dcterms:W3CDTF">2023-02-16T18:41:26Z</dcterms:created>
  <dcterms:modified xsi:type="dcterms:W3CDTF">2023-02-22T11:02:13Z</dcterms:modified>
</cp:coreProperties>
</file>