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22"/>
  </p:notesMasterIdLst>
  <p:handoutMasterIdLst>
    <p:handoutMasterId r:id="rId23"/>
  </p:handoutMasterIdLst>
  <p:sldIdLst>
    <p:sldId id="350" r:id="rId5"/>
    <p:sldId id="352" r:id="rId6"/>
    <p:sldId id="361" r:id="rId7"/>
    <p:sldId id="368" r:id="rId8"/>
    <p:sldId id="373" r:id="rId9"/>
    <p:sldId id="375" r:id="rId10"/>
    <p:sldId id="376" r:id="rId11"/>
    <p:sldId id="377" r:id="rId12"/>
    <p:sldId id="379" r:id="rId13"/>
    <p:sldId id="381" r:id="rId14"/>
    <p:sldId id="383" r:id="rId15"/>
    <p:sldId id="380" r:id="rId16"/>
    <p:sldId id="382" r:id="rId17"/>
    <p:sldId id="385" r:id="rId18"/>
    <p:sldId id="387" r:id="rId19"/>
    <p:sldId id="364" r:id="rId20"/>
    <p:sldId id="34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16E74D-39F8-E441-A3C2-483F351578B7}" v="2" dt="2022-10-19T14:23:54.9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91"/>
    <p:restoredTop sz="94674"/>
  </p:normalViewPr>
  <p:slideViewPr>
    <p:cSldViewPr snapToGrid="0">
      <p:cViewPr varScale="1">
        <p:scale>
          <a:sx n="102" d="100"/>
          <a:sy n="102" d="100"/>
        </p:scale>
        <p:origin x="544" y="184"/>
      </p:cViewPr>
      <p:guideLst/>
    </p:cSldViewPr>
  </p:slideViewPr>
  <p:outlineViewPr>
    <p:cViewPr>
      <p:scale>
        <a:sx n="33" d="100"/>
        <a:sy n="33" d="100"/>
      </p:scale>
      <p:origin x="0" y="-3064"/>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10/19/22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a:p>
        </p:txBody>
      </p:sp>
    </p:spTree>
    <p:extLst>
      <p:ext uri="{BB962C8B-B14F-4D97-AF65-F5344CB8AC3E}">
        <p14:creationId xmlns:p14="http://schemas.microsoft.com/office/powerpoint/2010/main" val="32490892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upward trend continued on for the transport sector too.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However, in case of the energy sector there has been a slow but definite downward trend. I am not sure whether this downward movement is due to UK governments initiative to phase out of </a:t>
            </a:r>
            <a:r>
              <a:rPr lang="en-GB" b="0" i="0" u="none" strike="noStrike" dirty="0">
                <a:solidFill>
                  <a:srgbClr val="141414"/>
                </a:solidFill>
                <a:effectLst/>
                <a:latin typeface="ReithSerif"/>
              </a:rPr>
              <a:t>coal plants by 2025 or not?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u="none" strike="noStrike" dirty="0">
              <a:solidFill>
                <a:srgbClr val="141414"/>
              </a:solidFill>
              <a:effectLst/>
              <a:latin typeface="ReithSerif"/>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u="none" strike="noStrike" dirty="0">
                <a:solidFill>
                  <a:srgbClr val="141414"/>
                </a:solidFill>
                <a:effectLst/>
                <a:latin typeface="ReithSerif"/>
              </a:rPr>
              <a:t>However, with our looming energy crisis, whether they would be able to stick to their plan or not, is to be seen</a:t>
            </a:r>
            <a:endParaRPr lang="en-US" dirty="0"/>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10</a:t>
            </a:fld>
            <a:endParaRPr lang="en-US"/>
          </a:p>
        </p:txBody>
      </p:sp>
    </p:spTree>
    <p:extLst>
      <p:ext uri="{BB962C8B-B14F-4D97-AF65-F5344CB8AC3E}">
        <p14:creationId xmlns:p14="http://schemas.microsoft.com/office/powerpoint/2010/main" val="1108296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summarize what we have presented so far with regards to sectors we looked at major activities irrespective of sectors.</a:t>
            </a:r>
          </a:p>
          <a:p>
            <a:endParaRPr lang="en-US" dirty="0"/>
          </a:p>
          <a:p>
            <a:r>
              <a:rPr lang="en-US" dirty="0"/>
              <a:t>Here we can see it is </a:t>
            </a:r>
          </a:p>
          <a:p>
            <a:r>
              <a:rPr lang="en-US" dirty="0"/>
              <a:t>industrial combustion, </a:t>
            </a:r>
          </a:p>
          <a:p>
            <a:r>
              <a:rPr lang="en-US" dirty="0"/>
              <a:t>agricultural soil management, </a:t>
            </a:r>
          </a:p>
          <a:p>
            <a:r>
              <a:rPr lang="en-US" dirty="0"/>
              <a:t>refrigeration and air conditioning </a:t>
            </a:r>
          </a:p>
          <a:p>
            <a:endParaRPr lang="en-US" dirty="0"/>
          </a:p>
          <a:p>
            <a:r>
              <a:rPr lang="en-US" dirty="0"/>
              <a:t>that contributes to more than 80% of the emission.</a:t>
            </a:r>
          </a:p>
        </p:txBody>
      </p:sp>
      <p:sp>
        <p:nvSpPr>
          <p:cNvPr id="4" name="Slide Number Placeholder 3"/>
          <p:cNvSpPr>
            <a:spLocks noGrp="1"/>
          </p:cNvSpPr>
          <p:nvPr>
            <p:ph type="sldNum" sz="quarter" idx="5"/>
          </p:nvPr>
        </p:nvSpPr>
        <p:spPr/>
        <p:txBody>
          <a:bodyPr/>
          <a:lstStyle/>
          <a:p>
            <a:fld id="{A89C7E07-3C67-C64C-8DA0-0404F6303970}" type="slidenum">
              <a:rPr lang="en-US" smtClean="0"/>
              <a:t>11</a:t>
            </a:fld>
            <a:endParaRPr lang="en-US"/>
          </a:p>
        </p:txBody>
      </p:sp>
    </p:spTree>
    <p:extLst>
      <p:ext uri="{BB962C8B-B14F-4D97-AF65-F5344CB8AC3E}">
        <p14:creationId xmlns:p14="http://schemas.microsoft.com/office/powerpoint/2010/main" val="29972917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slide we looked at the fuel type and its contribution to emission.</a:t>
            </a:r>
          </a:p>
          <a:p>
            <a:r>
              <a:rPr lang="en-US" dirty="0"/>
              <a:t>(1) Burning of the actual fuel contributed to 1/3 of the emission </a:t>
            </a:r>
          </a:p>
          <a:p>
            <a:r>
              <a:rPr lang="en-US" dirty="0"/>
              <a:t>(2) the remaining 2/3 of the emission was contributed by Other emissions which included</a:t>
            </a:r>
          </a:p>
          <a:p>
            <a:r>
              <a:rPr lang="en-US" dirty="0"/>
              <a:t>manufacturing, </a:t>
            </a:r>
          </a:p>
          <a:p>
            <a:r>
              <a:rPr lang="en-US" dirty="0"/>
              <a:t>industrial combustion, </a:t>
            </a:r>
          </a:p>
          <a:p>
            <a:endParaRPr lang="en-US" dirty="0"/>
          </a:p>
          <a:p>
            <a:r>
              <a:rPr lang="en-US" dirty="0"/>
              <a:t>agricultural soil management,</a:t>
            </a:r>
          </a:p>
          <a:p>
            <a:r>
              <a:rPr lang="en-US" dirty="0"/>
              <a:t>waste management and </a:t>
            </a:r>
          </a:p>
          <a:p>
            <a:endParaRPr lang="en-US" dirty="0"/>
          </a:p>
          <a:p>
            <a:r>
              <a:rPr lang="en-US" dirty="0"/>
              <a:t>refrigeration and air conditioning</a:t>
            </a:r>
          </a:p>
        </p:txBody>
      </p:sp>
      <p:sp>
        <p:nvSpPr>
          <p:cNvPr id="4" name="Slide Number Placeholder 3"/>
          <p:cNvSpPr>
            <a:spLocks noGrp="1"/>
          </p:cNvSpPr>
          <p:nvPr>
            <p:ph type="sldNum" sz="quarter" idx="5"/>
          </p:nvPr>
        </p:nvSpPr>
        <p:spPr/>
        <p:txBody>
          <a:bodyPr/>
          <a:lstStyle/>
          <a:p>
            <a:fld id="{A89C7E07-3C67-C64C-8DA0-0404F6303970}" type="slidenum">
              <a:rPr lang="en-US" smtClean="0"/>
              <a:t>12</a:t>
            </a:fld>
            <a:endParaRPr lang="en-US"/>
          </a:p>
        </p:txBody>
      </p:sp>
    </p:spTree>
    <p:extLst>
      <p:ext uri="{BB962C8B-B14F-4D97-AF65-F5344CB8AC3E}">
        <p14:creationId xmlns:p14="http://schemas.microsoft.com/office/powerpoint/2010/main" val="35546438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Greenhouse gases in our dataset agreed with and showed a similar composition of gases to the total emission noted before by other environment protection agencies such as USA. This included CO2 being on the top, followed by Methane, Nitrous oxide and Hydrofluorocarbons. </a:t>
            </a:r>
          </a:p>
          <a:p>
            <a:endParaRPr lang="en-US" dirty="0"/>
          </a:p>
          <a:p>
            <a:r>
              <a:rPr lang="en-US" dirty="0"/>
              <a:t>#Read through the list from slide</a:t>
            </a:r>
          </a:p>
        </p:txBody>
      </p:sp>
      <p:sp>
        <p:nvSpPr>
          <p:cNvPr id="4" name="Slide Number Placeholder 3"/>
          <p:cNvSpPr>
            <a:spLocks noGrp="1"/>
          </p:cNvSpPr>
          <p:nvPr>
            <p:ph type="sldNum" sz="quarter" idx="5"/>
          </p:nvPr>
        </p:nvSpPr>
        <p:spPr/>
        <p:txBody>
          <a:bodyPr/>
          <a:lstStyle/>
          <a:p>
            <a:fld id="{A89C7E07-3C67-C64C-8DA0-0404F6303970}" type="slidenum">
              <a:rPr lang="en-US" smtClean="0"/>
              <a:t>13</a:t>
            </a:fld>
            <a:endParaRPr lang="en-US"/>
          </a:p>
        </p:txBody>
      </p:sp>
    </p:spTree>
    <p:extLst>
      <p:ext uri="{BB962C8B-B14F-4D97-AF65-F5344CB8AC3E}">
        <p14:creationId xmlns:p14="http://schemas.microsoft.com/office/powerpoint/2010/main" val="12896860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are looking at the top emitters of these gases</a:t>
            </a:r>
          </a:p>
          <a:p>
            <a:endParaRPr lang="en-US" dirty="0"/>
          </a:p>
          <a:p>
            <a:r>
              <a:rPr lang="en-US" dirty="0"/>
              <a:t>As expected, CO2 emission was mainly due to industrial combustion, solid fuel industries and power stations.</a:t>
            </a:r>
          </a:p>
          <a:p>
            <a:endParaRPr lang="en-US" dirty="0"/>
          </a:p>
          <a:p>
            <a:r>
              <a:rPr lang="en-US" dirty="0"/>
              <a:t>In case of Methane, the major emitters are industrial combustion, animal wastes management and power stations</a:t>
            </a:r>
          </a:p>
        </p:txBody>
      </p:sp>
      <p:sp>
        <p:nvSpPr>
          <p:cNvPr id="4" name="Slide Number Placeholder 3"/>
          <p:cNvSpPr>
            <a:spLocks noGrp="1"/>
          </p:cNvSpPr>
          <p:nvPr>
            <p:ph type="sldNum" sz="quarter" idx="5"/>
          </p:nvPr>
        </p:nvSpPr>
        <p:spPr/>
        <p:txBody>
          <a:bodyPr/>
          <a:lstStyle/>
          <a:p>
            <a:fld id="{A89C7E07-3C67-C64C-8DA0-0404F6303970}" type="slidenum">
              <a:rPr lang="en-US" smtClean="0"/>
              <a:t>14</a:t>
            </a:fld>
            <a:endParaRPr lang="en-US"/>
          </a:p>
        </p:txBody>
      </p:sp>
    </p:spTree>
    <p:extLst>
      <p:ext uri="{BB962C8B-B14F-4D97-AF65-F5344CB8AC3E}">
        <p14:creationId xmlns:p14="http://schemas.microsoft.com/office/powerpoint/2010/main" val="1669198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top emitters for Nitrous oxide include agricultural soil and waste management, and combustion</a:t>
            </a:r>
          </a:p>
          <a:p>
            <a:endParaRPr lang="en-US" dirty="0"/>
          </a:p>
          <a:p>
            <a:r>
              <a:rPr lang="en-US" dirty="0"/>
              <a:t>While the sole emitter of </a:t>
            </a:r>
            <a:r>
              <a:rPr lang="en-US" dirty="0" err="1"/>
              <a:t>hydroflurocarbons</a:t>
            </a:r>
            <a:r>
              <a:rPr lang="en-US" dirty="0"/>
              <a:t> include refrigeration and air conditioning</a:t>
            </a:r>
          </a:p>
        </p:txBody>
      </p:sp>
      <p:sp>
        <p:nvSpPr>
          <p:cNvPr id="4" name="Slide Number Placeholder 3"/>
          <p:cNvSpPr>
            <a:spLocks noGrp="1"/>
          </p:cNvSpPr>
          <p:nvPr>
            <p:ph type="sldNum" sz="quarter" idx="5"/>
          </p:nvPr>
        </p:nvSpPr>
        <p:spPr/>
        <p:txBody>
          <a:bodyPr/>
          <a:lstStyle/>
          <a:p>
            <a:fld id="{A89C7E07-3C67-C64C-8DA0-0404F6303970}" type="slidenum">
              <a:rPr lang="en-US" smtClean="0"/>
              <a:t>15</a:t>
            </a:fld>
            <a:endParaRPr lang="en-US"/>
          </a:p>
        </p:txBody>
      </p:sp>
    </p:spTree>
    <p:extLst>
      <p:ext uri="{BB962C8B-B14F-4D97-AF65-F5344CB8AC3E}">
        <p14:creationId xmlns:p14="http://schemas.microsoft.com/office/powerpoint/2010/main" val="23657683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a:t>
            </a:r>
            <a:r>
              <a:rPr lang="en-US" dirty="0" err="1"/>
              <a:t>i</a:t>
            </a:r>
            <a:r>
              <a:rPr lang="en-US" dirty="0"/>
              <a:t> want to summarize what we have found so far. </a:t>
            </a:r>
          </a:p>
          <a:p>
            <a:r>
              <a:rPr lang="en-US" dirty="0"/>
              <a:t>With the help of this project we were able to identify the top most sectors that were contributing to around 90% of the emission. </a:t>
            </a:r>
          </a:p>
          <a:p>
            <a:r>
              <a:rPr lang="en-US" dirty="0"/>
              <a:t>Within these sector we were able to look deeper into what major activities that was responsible for the emission. </a:t>
            </a:r>
          </a:p>
          <a:p>
            <a:r>
              <a:rPr lang="en-US" dirty="0"/>
              <a:t>We also looked at the trend of the activities of the sectors to see if there has been any changes pertaining to more recent extreme weather conditions. </a:t>
            </a:r>
          </a:p>
          <a:p>
            <a:endParaRPr lang="en-US" dirty="0"/>
          </a:p>
          <a:p>
            <a:r>
              <a:rPr lang="en-US" dirty="0"/>
              <a:t>Last, but not the least we were able to conclude the studies on the following -</a:t>
            </a:r>
          </a:p>
          <a:p>
            <a:r>
              <a:rPr lang="en-US" dirty="0"/>
              <a:t>(1)  we noticed an upward trend in the activities of the top responsible sector. thus, urging the policy makers to take more stringent measure to both curb and transform the practices of these sectors and finally we suggest we look into modalities that can be used to capture already released greenhouse gases, from the atmosphere and limit its damage.</a:t>
            </a:r>
          </a:p>
        </p:txBody>
      </p:sp>
      <p:sp>
        <p:nvSpPr>
          <p:cNvPr id="4" name="Slide Number Placeholder 3"/>
          <p:cNvSpPr>
            <a:spLocks noGrp="1"/>
          </p:cNvSpPr>
          <p:nvPr>
            <p:ph type="sldNum" sz="quarter" idx="5"/>
          </p:nvPr>
        </p:nvSpPr>
        <p:spPr/>
        <p:txBody>
          <a:bodyPr/>
          <a:lstStyle/>
          <a:p>
            <a:fld id="{A89C7E07-3C67-C64C-8DA0-0404F6303970}" type="slidenum">
              <a:rPr lang="en-US" smtClean="0"/>
              <a:t>16</a:t>
            </a:fld>
            <a:endParaRPr lang="en-US"/>
          </a:p>
        </p:txBody>
      </p:sp>
    </p:spTree>
    <p:extLst>
      <p:ext uri="{BB962C8B-B14F-4D97-AF65-F5344CB8AC3E}">
        <p14:creationId xmlns:p14="http://schemas.microsoft.com/office/powerpoint/2010/main" val="18011491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take your questions!</a:t>
            </a:r>
          </a:p>
        </p:txBody>
      </p:sp>
      <p:sp>
        <p:nvSpPr>
          <p:cNvPr id="4" name="Slide Number Placeholder 3"/>
          <p:cNvSpPr>
            <a:spLocks noGrp="1"/>
          </p:cNvSpPr>
          <p:nvPr>
            <p:ph type="sldNum" sz="quarter" idx="5"/>
          </p:nvPr>
        </p:nvSpPr>
        <p:spPr/>
        <p:txBody>
          <a:bodyPr/>
          <a:lstStyle/>
          <a:p>
            <a:fld id="{A89C7E07-3C67-C64C-8DA0-0404F6303970}" type="slidenum">
              <a:rPr lang="en-US" smtClean="0"/>
              <a:t>17</a:t>
            </a:fld>
            <a:endParaRPr lang="en-US"/>
          </a:p>
        </p:txBody>
      </p:sp>
    </p:spTree>
    <p:extLst>
      <p:ext uri="{BB962C8B-B14F-4D97-AF65-F5344CB8AC3E}">
        <p14:creationId xmlns:p14="http://schemas.microsoft.com/office/powerpoint/2010/main" val="18238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a:p>
        </p:txBody>
      </p:sp>
    </p:spTree>
    <p:extLst>
      <p:ext uri="{BB962C8B-B14F-4D97-AF65-F5344CB8AC3E}">
        <p14:creationId xmlns:p14="http://schemas.microsoft.com/office/powerpoint/2010/main" val="42125684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rgbClr val="1B1B1B"/>
                </a:solidFill>
                <a:latin typeface="Source Sans Pro Web"/>
              </a:rPr>
              <a:t>In the light of all the news we hear about that COVID impacting positively on environment and the COP meetings etc, we wanted to look at how UK fares with regards to the greenhouse emission profile and whether our behaviour has changed over time?.</a:t>
            </a:r>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3</a:t>
            </a:fld>
            <a:endParaRPr lang="en-US"/>
          </a:p>
        </p:txBody>
      </p:sp>
    </p:spTree>
    <p:extLst>
      <p:ext uri="{BB962C8B-B14F-4D97-AF65-F5344CB8AC3E}">
        <p14:creationId xmlns:p14="http://schemas.microsoft.com/office/powerpoint/2010/main" val="35625053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a:t>
            </a:r>
            <a:r>
              <a:rPr lang="en-US" dirty="0" err="1"/>
              <a:t>analysed</a:t>
            </a:r>
            <a:r>
              <a:rPr lang="en-US" dirty="0"/>
              <a:t> the data for both source and end-users. </a:t>
            </a:r>
          </a:p>
          <a:p>
            <a:r>
              <a:rPr lang="en-US" dirty="0"/>
              <a:t>This what we see</a:t>
            </a:r>
          </a:p>
          <a:p>
            <a:r>
              <a:rPr lang="en-US" dirty="0"/>
              <a:t>Unlike the popular belief that transport is the most important driver of the global warming, we noticed agriculture, followed by Business, Transport, Energy supply and Land use, are the top contributors of the greenhouse gas emission accounting to 87%. Therefore, from this point on we decided to  concentrate on these sectors and look into them further</a:t>
            </a:r>
          </a:p>
        </p:txBody>
      </p:sp>
      <p:sp>
        <p:nvSpPr>
          <p:cNvPr id="4" name="Slide Number Placeholder 3"/>
          <p:cNvSpPr>
            <a:spLocks noGrp="1"/>
          </p:cNvSpPr>
          <p:nvPr>
            <p:ph type="sldNum" sz="quarter" idx="5"/>
          </p:nvPr>
        </p:nvSpPr>
        <p:spPr/>
        <p:txBody>
          <a:bodyPr/>
          <a:lstStyle/>
          <a:p>
            <a:fld id="{A89C7E07-3C67-C64C-8DA0-0404F6303970}" type="slidenum">
              <a:rPr lang="en-US" smtClean="0"/>
              <a:t>4</a:t>
            </a:fld>
            <a:endParaRPr lang="en-US"/>
          </a:p>
        </p:txBody>
      </p:sp>
    </p:spTree>
    <p:extLst>
      <p:ext uri="{BB962C8B-B14F-4D97-AF65-F5344CB8AC3E}">
        <p14:creationId xmlns:p14="http://schemas.microsoft.com/office/powerpoint/2010/main" val="7184269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Agriculture is the top contributor to emission (37%), we looked at the </a:t>
            </a:r>
            <a:r>
              <a:rPr lang="en-US" dirty="0" err="1"/>
              <a:t>majot</a:t>
            </a:r>
            <a:r>
              <a:rPr lang="en-US" dirty="0"/>
              <a:t> activities within this sector to understand the problem of emission further.</a:t>
            </a:r>
          </a:p>
          <a:p>
            <a:endParaRPr lang="en-US" dirty="0"/>
          </a:p>
          <a:p>
            <a:r>
              <a:rPr lang="en-US" dirty="0"/>
              <a:t>Spreading constituted for the most, followed by grazing, storage (of agriculture produce) and housing for animals. </a:t>
            </a:r>
          </a:p>
          <a:p>
            <a:endParaRPr lang="en-US" dirty="0"/>
          </a:p>
          <a:p>
            <a:r>
              <a:rPr lang="en-US" dirty="0"/>
              <a:t>When compared the analysis between source and end-users, the results was identical</a:t>
            </a:r>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5</a:t>
            </a:fld>
            <a:endParaRPr lang="en-US"/>
          </a:p>
        </p:txBody>
      </p:sp>
    </p:spTree>
    <p:extLst>
      <p:ext uri="{BB962C8B-B14F-4D97-AF65-F5344CB8AC3E}">
        <p14:creationId xmlns:p14="http://schemas.microsoft.com/office/powerpoint/2010/main" val="11778939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Secondly, we looked at business sector in detail. The top 10 activities within the business sector made use of either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natural gas, coal, gas oil, fuel oil for industrial combustion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made use of various </a:t>
            </a:r>
            <a:r>
              <a:rPr lang="en-US" dirty="0" err="1"/>
              <a:t>hydroflurocarbons</a:t>
            </a:r>
            <a:r>
              <a:rPr lang="en-US" dirty="0"/>
              <a:t> (</a:t>
            </a:r>
            <a:r>
              <a:rPr lang="en-US" dirty="0" err="1"/>
              <a:t>hfc</a:t>
            </a:r>
            <a:r>
              <a:rPr lang="en-US" dirty="0"/>
              <a:t> 134a, </a:t>
            </a:r>
            <a:r>
              <a:rPr lang="en-US" dirty="0" err="1"/>
              <a:t>hfc</a:t>
            </a:r>
            <a:r>
              <a:rPr lang="en-US" dirty="0"/>
              <a:t> 125) in refrigeration and air conditioning.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Other industrial use also included Power </a:t>
            </a:r>
            <a:r>
              <a:rPr lang="en-US" dirty="0" err="1"/>
              <a:t>plants,and</a:t>
            </a:r>
            <a:r>
              <a:rPr lang="en-US" dirty="0"/>
              <a:t>  manufacturing industries.</a:t>
            </a:r>
          </a:p>
        </p:txBody>
      </p:sp>
      <p:sp>
        <p:nvSpPr>
          <p:cNvPr id="4" name="Slide Number Placeholder 3"/>
          <p:cNvSpPr>
            <a:spLocks noGrp="1"/>
          </p:cNvSpPr>
          <p:nvPr>
            <p:ph type="sldNum" sz="quarter" idx="5"/>
          </p:nvPr>
        </p:nvSpPr>
        <p:spPr/>
        <p:txBody>
          <a:bodyPr/>
          <a:lstStyle/>
          <a:p>
            <a:fld id="{A89C7E07-3C67-C64C-8DA0-0404F6303970}" type="slidenum">
              <a:rPr lang="en-US" smtClean="0"/>
              <a:t>6</a:t>
            </a:fld>
            <a:endParaRPr lang="en-US"/>
          </a:p>
        </p:txBody>
      </p:sp>
    </p:spTree>
    <p:extLst>
      <p:ext uri="{BB962C8B-B14F-4D97-AF65-F5344CB8AC3E}">
        <p14:creationId xmlns:p14="http://schemas.microsoft.com/office/powerpoint/2010/main" val="36269779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coming to the third most contributing sector which is transport, top activities included the use of diesel oil, Petrol, Gas oil, Aviation turbine fuel, Fuel oil, Aviation spirit, Natural gas, Lubricants, </a:t>
            </a:r>
            <a:r>
              <a:rPr lang="en-US" dirty="0" err="1"/>
              <a:t>Lpg</a:t>
            </a:r>
            <a:r>
              <a:rPr lang="en-US" dirty="0"/>
              <a:t>, Burning oil, Coal, Biodiesel, </a:t>
            </a:r>
            <a:r>
              <a:rPr lang="en-US" dirty="0" err="1"/>
              <a:t>etc</a:t>
            </a:r>
            <a:endParaRPr lang="en-US" dirty="0"/>
          </a:p>
          <a:p>
            <a:r>
              <a:rPr lang="en-US" dirty="0"/>
              <a:t>These were used in HGVs, passenger cars, light duty vehicles, buses, military aircraft, civil aviation, fishing vessels, national navigation, railway combustion, and motorcycles.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before the results from source or end-users were identical</a:t>
            </a:r>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7</a:t>
            </a:fld>
            <a:endParaRPr lang="en-US"/>
          </a:p>
        </p:txBody>
      </p:sp>
    </p:spTree>
    <p:extLst>
      <p:ext uri="{BB962C8B-B14F-4D97-AF65-F5344CB8AC3E}">
        <p14:creationId xmlns:p14="http://schemas.microsoft.com/office/powerpoint/2010/main" val="23832897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Unlike the top three, the fourth contributors to the emission diverged at this point. When we looked at the data from the source point of view, it was the energy supply sector that faired 4th place and when looked at from the end-users it was the Land use related  activities that contributed the most. </a:t>
            </a:r>
          </a:p>
          <a:p>
            <a:endParaRPr lang="en-US" dirty="0"/>
          </a:p>
          <a:p>
            <a:r>
              <a:rPr lang="en-US" dirty="0"/>
              <a:t>Major activities of the energy sector included </a:t>
            </a:r>
          </a:p>
          <a:p>
            <a:r>
              <a:rPr lang="en-US" dirty="0"/>
              <a:t>the use of natural gas, non-fuel, Gas oil, </a:t>
            </a:r>
            <a:r>
              <a:rPr lang="en-US" dirty="0" err="1"/>
              <a:t>Lpg</a:t>
            </a:r>
            <a:r>
              <a:rPr lang="en-US" dirty="0"/>
              <a:t>, Coal, Fuel oil </a:t>
            </a:r>
            <a:r>
              <a:rPr lang="en-US" dirty="0" err="1"/>
              <a:t>etc</a:t>
            </a:r>
            <a:r>
              <a:rPr lang="en-US" dirty="0"/>
              <a:t>  for power stations, refineries, and manufacturing of solid fuels. </a:t>
            </a:r>
          </a:p>
          <a:p>
            <a:endParaRPr lang="en-US" dirty="0"/>
          </a:p>
          <a:p>
            <a:r>
              <a:rPr lang="en-US" dirty="0"/>
              <a:t>while the top most land use -related activities include Non-fuel-combustion and Biomass. </a:t>
            </a:r>
          </a:p>
          <a:p>
            <a:endParaRPr lang="en-US" dirty="0"/>
          </a:p>
          <a:p>
            <a:r>
              <a:rPr lang="en-US" dirty="0"/>
              <a:t>Non-fuel consumption - Drainage of organic soils releases CO2 and NO2 into the atmosphere), </a:t>
            </a:r>
          </a:p>
          <a:p>
            <a:r>
              <a:rPr lang="en-US" dirty="0"/>
              <a:t>Farming (Cropland), </a:t>
            </a:r>
          </a:p>
          <a:p>
            <a:r>
              <a:rPr lang="en-US" dirty="0"/>
              <a:t>certain species of plants growing in wetlands emit methane to the atmosphere. </a:t>
            </a:r>
          </a:p>
          <a:p>
            <a:endParaRPr lang="en-US" dirty="0"/>
          </a:p>
          <a:p>
            <a:r>
              <a:rPr lang="en-US" dirty="0"/>
              <a:t>Biomass - burning of grassland, crop land, forest land and settlements</a:t>
            </a:r>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8</a:t>
            </a:fld>
            <a:endParaRPr lang="en-US"/>
          </a:p>
        </p:txBody>
      </p:sp>
    </p:spTree>
    <p:extLst>
      <p:ext uri="{BB962C8B-B14F-4D97-AF65-F5344CB8AC3E}">
        <p14:creationId xmlns:p14="http://schemas.microsoft.com/office/powerpoint/2010/main" val="18937169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wanted to determine the trend in the activities of the sectors over time (1990-2020) to see if they has been a </a:t>
            </a:r>
            <a:r>
              <a:rPr lang="en-US" dirty="0" err="1"/>
              <a:t>chnage</a:t>
            </a:r>
            <a:endParaRPr lang="en-US" dirty="0"/>
          </a:p>
          <a:p>
            <a:endParaRPr lang="en-US" dirty="0"/>
          </a:p>
          <a:p>
            <a:r>
              <a:rPr lang="en-US" dirty="0"/>
              <a:t>We have grouped the entire dataset based on sector and looked at the trend in their activities for the whole duration of the dataset. </a:t>
            </a:r>
          </a:p>
          <a:p>
            <a:endParaRPr lang="en-US" dirty="0"/>
          </a:p>
          <a:p>
            <a:r>
              <a:rPr lang="en-US" dirty="0"/>
              <a:t>Here you could see there has been a both continual and upwards trend contributing consistently to the greenhouse gases emission</a:t>
            </a:r>
          </a:p>
        </p:txBody>
      </p:sp>
      <p:sp>
        <p:nvSpPr>
          <p:cNvPr id="4" name="Slide Number Placeholder 3"/>
          <p:cNvSpPr>
            <a:spLocks noGrp="1"/>
          </p:cNvSpPr>
          <p:nvPr>
            <p:ph type="sldNum" sz="quarter" idx="5"/>
          </p:nvPr>
        </p:nvSpPr>
        <p:spPr/>
        <p:txBody>
          <a:bodyPr/>
          <a:lstStyle/>
          <a:p>
            <a:fld id="{A89C7E07-3C67-C64C-8DA0-0404F6303970}" type="slidenum">
              <a:rPr lang="en-US" smtClean="0"/>
              <a:t>9</a:t>
            </a:fld>
            <a:endParaRPr lang="en-US"/>
          </a:p>
        </p:txBody>
      </p:sp>
    </p:spTree>
    <p:extLst>
      <p:ext uri="{BB962C8B-B14F-4D97-AF65-F5344CB8AC3E}">
        <p14:creationId xmlns:p14="http://schemas.microsoft.com/office/powerpoint/2010/main" val="3031574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a:t>Click to edit Master title style</a:t>
            </a:r>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4914D182-A7DD-4F7B-B207-262854316EDA}"/>
              </a:ext>
            </a:extLst>
          </p:cNvPr>
          <p:cNvSpPr>
            <a:spLocks noGrp="1"/>
          </p:cNvSpPr>
          <p:nvPr>
            <p:ph type="dt" sz="half" idx="14"/>
          </p:nvPr>
        </p:nvSpPr>
        <p:spPr/>
        <p:txBody>
          <a:bodyPr/>
          <a:lstStyle/>
          <a:p>
            <a:fld id="{6FCA8E82-58CD-E045-8B98-B7A85B79B752}" type="datetime4">
              <a:rPr lang="en-US" smtClean="0"/>
              <a:pPr/>
              <a:t>October 19, 2022</a:t>
            </a:fld>
            <a:endParaRPr lang="en-US">
              <a:latin typeface="+mn-lt"/>
            </a:endParaRPr>
          </a:p>
        </p:txBody>
      </p:sp>
      <p:sp>
        <p:nvSpPr>
          <p:cNvPr id="3" name="Footer Placeholder 2">
            <a:extLst>
              <a:ext uri="{FF2B5EF4-FFF2-40B4-BE49-F238E27FC236}">
                <a16:creationId xmlns:a16="http://schemas.microsoft.com/office/drawing/2014/main" id="{10B29252-5D0B-4B9D-9FBD-8EC0929FE096}"/>
              </a:ext>
            </a:extLst>
          </p:cNvPr>
          <p:cNvSpPr>
            <a:spLocks noGrp="1"/>
          </p:cNvSpPr>
          <p:nvPr>
            <p:ph type="ftr" sz="quarter" idx="15"/>
          </p:nvPr>
        </p:nvSpPr>
        <p:spPr/>
        <p:txBody>
          <a:bodyPr/>
          <a:lstStyle/>
          <a:p>
            <a:r>
              <a:rPr lang="en-US"/>
              <a:t>Annual Review</a:t>
            </a:r>
            <a:endParaRPr lang="en-US" b="0"/>
          </a:p>
        </p:txBody>
      </p:sp>
      <p:sp>
        <p:nvSpPr>
          <p:cNvPr id="4" name="Slide Number Placeholder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a:lstStyle/>
          <a:p>
            <a:fld id="{294A09A9-5501-47C1-A89A-A340965A2BE2}" type="slidenum">
              <a:rPr lang="en-US" smtClean="0"/>
              <a:pPr/>
              <a:t>‹#›</a:t>
            </a:fld>
            <a:endParaRPr lang="en-US">
              <a:latin typeface="+mn-lt"/>
            </a:endParaRP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F0FA07F3-F8E4-4505-85EC-22734AC68792}"/>
              </a:ext>
            </a:extLst>
          </p:cNvPr>
          <p:cNvSpPr>
            <a:spLocks noGrp="1"/>
          </p:cNvSpPr>
          <p:nvPr>
            <p:ph type="dt" sz="half" idx="14"/>
          </p:nvPr>
        </p:nvSpPr>
        <p:spPr/>
        <p:txBody>
          <a:bodyPr/>
          <a:lstStyle/>
          <a:p>
            <a:fld id="{6FCA8E82-58CD-E045-8B98-B7A85B79B752}" type="datetime4">
              <a:rPr lang="en-US" smtClean="0"/>
              <a:pPr/>
              <a:t>October 19, 2022</a:t>
            </a:fld>
            <a:endParaRPr lang="en-US">
              <a:latin typeface="+mn-lt"/>
            </a:endParaRPr>
          </a:p>
        </p:txBody>
      </p:sp>
      <p:sp>
        <p:nvSpPr>
          <p:cNvPr id="3" name="Footer Placeholder 2">
            <a:extLst>
              <a:ext uri="{FF2B5EF4-FFF2-40B4-BE49-F238E27FC236}">
                <a16:creationId xmlns:a16="http://schemas.microsoft.com/office/drawing/2014/main" id="{D5165D22-FEF5-4F30-8822-5D2378806A9B}"/>
              </a:ext>
            </a:extLst>
          </p:cNvPr>
          <p:cNvSpPr>
            <a:spLocks noGrp="1"/>
          </p:cNvSpPr>
          <p:nvPr>
            <p:ph type="ftr" sz="quarter" idx="15"/>
          </p:nvPr>
        </p:nvSpPr>
        <p:spPr/>
        <p:txBody>
          <a:bodyPr/>
          <a:lstStyle/>
          <a:p>
            <a:r>
              <a:rPr lang="en-US"/>
              <a:t>Annual Review</a:t>
            </a:r>
            <a:endParaRPr lang="en-US" b="0"/>
          </a:p>
        </p:txBody>
      </p:sp>
      <p:sp>
        <p:nvSpPr>
          <p:cNvPr id="4" name="Slide Number Placeholder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a:lstStyle/>
          <a:p>
            <a:fld id="{294A09A9-5501-47C1-A89A-A340965A2BE2}" type="slidenum">
              <a:rPr lang="en-US" smtClean="0"/>
              <a:pPr/>
              <a:t>‹#›</a:t>
            </a:fld>
            <a:endParaRPr lang="en-US">
              <a:latin typeface="+mn-lt"/>
            </a:endParaRP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en-US"/>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en-US"/>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 name="Date Placeholder 1">
            <a:extLst>
              <a:ext uri="{FF2B5EF4-FFF2-40B4-BE49-F238E27FC236}">
                <a16:creationId xmlns:a16="http://schemas.microsoft.com/office/drawing/2014/main" id="{EC45E38A-5516-4C3E-88FC-0DCBD876054B}"/>
              </a:ext>
            </a:extLst>
          </p:cNvPr>
          <p:cNvSpPr>
            <a:spLocks noGrp="1"/>
          </p:cNvSpPr>
          <p:nvPr>
            <p:ph type="dt" sz="half" idx="21"/>
          </p:nvPr>
        </p:nvSpPr>
        <p:spPr/>
        <p:txBody>
          <a:bodyPr/>
          <a:lstStyle/>
          <a:p>
            <a:fld id="{6FCA8E82-58CD-E045-8B98-B7A85B79B752}" type="datetime4">
              <a:rPr lang="en-US" smtClean="0"/>
              <a:pPr/>
              <a:t>October 19, 2022</a:t>
            </a:fld>
            <a:endParaRPr lang="en-US">
              <a:latin typeface="+mn-lt"/>
            </a:endParaRPr>
          </a:p>
        </p:txBody>
      </p:sp>
      <p:sp>
        <p:nvSpPr>
          <p:cNvPr id="5" name="Footer Placeholder 4">
            <a:extLst>
              <a:ext uri="{FF2B5EF4-FFF2-40B4-BE49-F238E27FC236}">
                <a16:creationId xmlns:a16="http://schemas.microsoft.com/office/drawing/2014/main" id="{14225273-038D-4F51-A093-83D80104F21A}"/>
              </a:ext>
            </a:extLst>
          </p:cNvPr>
          <p:cNvSpPr>
            <a:spLocks noGrp="1"/>
          </p:cNvSpPr>
          <p:nvPr>
            <p:ph type="ftr" sz="quarter" idx="22"/>
          </p:nvPr>
        </p:nvSpPr>
        <p:spPr/>
        <p:txBody>
          <a:bodyPr/>
          <a:lstStyle/>
          <a:p>
            <a:r>
              <a:rPr lang="en-US"/>
              <a:t>Annual Review</a:t>
            </a:r>
            <a:endParaRPr lang="en-US" b="0"/>
          </a:p>
        </p:txBody>
      </p:sp>
      <p:sp>
        <p:nvSpPr>
          <p:cNvPr id="6" name="Slide Number Placeholder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a:lstStyle/>
          <a:p>
            <a:fld id="{294A09A9-5501-47C1-A89A-A340965A2BE2}" type="slidenum">
              <a:rPr lang="en-US" smtClean="0"/>
              <a:pPr/>
              <a:t>‹#›</a:t>
            </a:fld>
            <a:endParaRPr lang="en-US">
              <a:latin typeface="+mn-lt"/>
            </a:endParaRP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a:lstStyle/>
          <a:p>
            <a:r>
              <a:rPr lang="en-US"/>
              <a:t>Click icon to add picture</a:t>
            </a:r>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en-US"/>
              <a:t>Click to edit Master title style</a:t>
            </a:r>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62655503-4608-4F79-A5D4-B2F67958F263}"/>
              </a:ext>
            </a:extLst>
          </p:cNvPr>
          <p:cNvSpPr>
            <a:spLocks noGrp="1"/>
          </p:cNvSpPr>
          <p:nvPr>
            <p:ph type="dt" sz="half" idx="25"/>
          </p:nvPr>
        </p:nvSpPr>
        <p:spPr/>
        <p:txBody>
          <a:bodyPr/>
          <a:lstStyle/>
          <a:p>
            <a:fld id="{6FCA8E82-58CD-E045-8B98-B7A85B79B752}" type="datetime4">
              <a:rPr lang="en-US" smtClean="0"/>
              <a:pPr/>
              <a:t>October 19, 2022</a:t>
            </a:fld>
            <a:endParaRPr lang="en-US">
              <a:latin typeface="+mn-lt"/>
            </a:endParaRPr>
          </a:p>
        </p:txBody>
      </p:sp>
      <p:sp>
        <p:nvSpPr>
          <p:cNvPr id="3" name="Footer Placeholder 2">
            <a:extLst>
              <a:ext uri="{FF2B5EF4-FFF2-40B4-BE49-F238E27FC236}">
                <a16:creationId xmlns:a16="http://schemas.microsoft.com/office/drawing/2014/main" id="{9DAFA395-FE4C-4A99-A74E-57757D8473E1}"/>
              </a:ext>
            </a:extLst>
          </p:cNvPr>
          <p:cNvSpPr>
            <a:spLocks noGrp="1"/>
          </p:cNvSpPr>
          <p:nvPr>
            <p:ph type="ftr" sz="quarter" idx="26"/>
          </p:nvPr>
        </p:nvSpPr>
        <p:spPr/>
        <p:txBody>
          <a:bodyPr/>
          <a:lstStyle/>
          <a:p>
            <a:r>
              <a:rPr lang="en-US"/>
              <a:t>Annual Review</a:t>
            </a:r>
            <a:endParaRPr lang="en-US" b="0"/>
          </a:p>
        </p:txBody>
      </p:sp>
      <p:sp>
        <p:nvSpPr>
          <p:cNvPr id="4" name="Slide Number Placeholder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a:lstStyle/>
          <a:p>
            <a:fld id="{294A09A9-5501-47C1-A89A-A340965A2BE2}" type="slidenum">
              <a:rPr lang="en-US" smtClean="0"/>
              <a:pPr/>
              <a:t>‹#›</a:t>
            </a:fld>
            <a:endParaRPr lang="en-US">
              <a:latin typeface="+mn-lt"/>
            </a:endParaRPr>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a:lstStyle/>
          <a:p>
            <a:r>
              <a:rPr lang="en-US"/>
              <a:t>Click icon to add picture</a:t>
            </a:r>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CA64E0B3-57C5-4DAF-8531-F39610E77C09}"/>
              </a:ext>
            </a:extLst>
          </p:cNvPr>
          <p:cNvSpPr>
            <a:spLocks noGrp="1"/>
          </p:cNvSpPr>
          <p:nvPr>
            <p:ph type="dt" sz="half" idx="14"/>
          </p:nvPr>
        </p:nvSpPr>
        <p:spPr/>
        <p:txBody>
          <a:bodyPr/>
          <a:lstStyle/>
          <a:p>
            <a:fld id="{6FCA8E82-58CD-E045-8B98-B7A85B79B752}" type="datetime4">
              <a:rPr lang="en-US" smtClean="0"/>
              <a:pPr/>
              <a:t>October 19, 2022</a:t>
            </a:fld>
            <a:endParaRPr lang="en-US">
              <a:latin typeface="+mn-lt"/>
            </a:endParaRPr>
          </a:p>
        </p:txBody>
      </p:sp>
      <p:sp>
        <p:nvSpPr>
          <p:cNvPr id="3" name="Footer Placeholder 2">
            <a:extLst>
              <a:ext uri="{FF2B5EF4-FFF2-40B4-BE49-F238E27FC236}">
                <a16:creationId xmlns:a16="http://schemas.microsoft.com/office/drawing/2014/main" id="{B7E0EC46-C626-4D58-AB64-0B3B850D1482}"/>
              </a:ext>
            </a:extLst>
          </p:cNvPr>
          <p:cNvSpPr>
            <a:spLocks noGrp="1"/>
          </p:cNvSpPr>
          <p:nvPr>
            <p:ph type="ftr" sz="quarter" idx="15"/>
          </p:nvPr>
        </p:nvSpPr>
        <p:spPr/>
        <p:txBody>
          <a:bodyPr/>
          <a:lstStyle/>
          <a:p>
            <a:r>
              <a:rPr lang="en-US"/>
              <a:t>Annual Review</a:t>
            </a:r>
            <a:endParaRPr lang="en-US" b="0"/>
          </a:p>
        </p:txBody>
      </p:sp>
      <p:sp>
        <p:nvSpPr>
          <p:cNvPr id="4" name="Slide Number Placeholder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a:lstStyle/>
          <a:p>
            <a:fld id="{294A09A9-5501-47C1-A89A-A340965A2BE2}" type="slidenum">
              <a:rPr lang="en-US" smtClean="0"/>
              <a:pPr/>
              <a:t>‹#›</a:t>
            </a:fld>
            <a:endParaRPr lang="en-US">
              <a:latin typeface="+mn-lt"/>
            </a:endParaRPr>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p15:clr>
            <a:srgbClr val="FBAE40"/>
          </p15:clr>
        </p15:guide>
        <p15:guide id="7" orient="horz" pos="1440">
          <p15:clr>
            <a:srgbClr val="FBAE40"/>
          </p15:clr>
        </p15:guide>
        <p15:guide id="9" orient="horz" pos="1224">
          <p15:clr>
            <a:srgbClr val="FBAE40"/>
          </p15:clr>
        </p15:guide>
        <p15:guide id="10" orient="horz" pos="55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a:lstStyle/>
          <a:p>
            <a:r>
              <a:rPr lang="en-US"/>
              <a:t>Click icon to add picture</a:t>
            </a:r>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a:t>Click to edit Master title style</a:t>
            </a:r>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a:lstStyle>
            <a:lvl1pPr>
              <a:defRPr>
                <a:solidFill>
                  <a:schemeClr val="tx1"/>
                </a:solidFill>
              </a:defRPr>
            </a:lvl1pPr>
          </a:lstStyle>
          <a:p>
            <a:r>
              <a:rPr lang="en-US"/>
              <a:t>Click icon to add chart</a:t>
            </a:r>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p>
        </p:txBody>
      </p:sp>
      <p:sp>
        <p:nvSpPr>
          <p:cNvPr id="2" name="Date Placeholder 1">
            <a:extLst>
              <a:ext uri="{FF2B5EF4-FFF2-40B4-BE49-F238E27FC236}">
                <a16:creationId xmlns:a16="http://schemas.microsoft.com/office/drawing/2014/main" id="{371012B1-809A-45CE-9FED-46D08DC8C42B}"/>
              </a:ext>
            </a:extLst>
          </p:cNvPr>
          <p:cNvSpPr>
            <a:spLocks noGrp="1"/>
          </p:cNvSpPr>
          <p:nvPr>
            <p:ph type="dt" sz="half" idx="11"/>
          </p:nvPr>
        </p:nvSpPr>
        <p:spPr/>
        <p:txBody>
          <a:bodyPr/>
          <a:lstStyle/>
          <a:p>
            <a:fld id="{6FCA8E82-58CD-E045-8B98-B7A85B79B752}" type="datetime4">
              <a:rPr lang="en-US" smtClean="0"/>
              <a:pPr/>
              <a:t>October 19, 2022</a:t>
            </a:fld>
            <a:endParaRPr lang="en-US">
              <a:latin typeface="+mn-lt"/>
            </a:endParaRPr>
          </a:p>
        </p:txBody>
      </p:sp>
      <p:sp>
        <p:nvSpPr>
          <p:cNvPr id="3" name="Footer Placeholder 2">
            <a:extLst>
              <a:ext uri="{FF2B5EF4-FFF2-40B4-BE49-F238E27FC236}">
                <a16:creationId xmlns:a16="http://schemas.microsoft.com/office/drawing/2014/main" id="{3FB6FA27-6601-4107-A3C9-808CB4430246}"/>
              </a:ext>
            </a:extLst>
          </p:cNvPr>
          <p:cNvSpPr>
            <a:spLocks noGrp="1"/>
          </p:cNvSpPr>
          <p:nvPr>
            <p:ph type="ftr" sz="quarter" idx="12"/>
          </p:nvPr>
        </p:nvSpPr>
        <p:spPr/>
        <p:txBody>
          <a:bodyPr/>
          <a:lstStyle/>
          <a:p>
            <a:r>
              <a:rPr lang="en-US"/>
              <a:t>Annual Review</a:t>
            </a:r>
            <a:endParaRPr lang="en-US" b="0"/>
          </a:p>
        </p:txBody>
      </p:sp>
      <p:sp>
        <p:nvSpPr>
          <p:cNvPr id="4" name="Slide Number Placeholder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a:lstStyle/>
          <a:p>
            <a:fld id="{294A09A9-5501-47C1-A89A-A340965A2BE2}" type="slidenum">
              <a:rPr lang="en-US" smtClean="0"/>
              <a:pPr/>
              <a:t>‹#›</a:t>
            </a:fld>
            <a:endParaRPr lang="en-US">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a:lstStyle/>
          <a:p>
            <a:r>
              <a:rPr lang="en-US"/>
              <a:t>Click icon to add table</a:t>
            </a:r>
          </a:p>
        </p:txBody>
      </p:sp>
      <p:sp>
        <p:nvSpPr>
          <p:cNvPr id="2" name="Date Placeholder 1">
            <a:extLst>
              <a:ext uri="{FF2B5EF4-FFF2-40B4-BE49-F238E27FC236}">
                <a16:creationId xmlns:a16="http://schemas.microsoft.com/office/drawing/2014/main" id="{9B2411D2-78FE-46C1-9EA9-C6A882903B53}"/>
              </a:ext>
            </a:extLst>
          </p:cNvPr>
          <p:cNvSpPr>
            <a:spLocks noGrp="1"/>
          </p:cNvSpPr>
          <p:nvPr>
            <p:ph type="dt" sz="half" idx="11"/>
          </p:nvPr>
        </p:nvSpPr>
        <p:spPr/>
        <p:txBody>
          <a:bodyPr/>
          <a:lstStyle/>
          <a:p>
            <a:fld id="{6FCA8E82-58CD-E045-8B98-B7A85B79B752}" type="datetime4">
              <a:rPr lang="en-US" smtClean="0"/>
              <a:pPr/>
              <a:t>October 19, 2022</a:t>
            </a:fld>
            <a:endParaRPr lang="en-US">
              <a:latin typeface="+mn-lt"/>
            </a:endParaRPr>
          </a:p>
        </p:txBody>
      </p:sp>
      <p:sp>
        <p:nvSpPr>
          <p:cNvPr id="3" name="Footer Placeholder 2">
            <a:extLst>
              <a:ext uri="{FF2B5EF4-FFF2-40B4-BE49-F238E27FC236}">
                <a16:creationId xmlns:a16="http://schemas.microsoft.com/office/drawing/2014/main" id="{C04DAF8F-82DB-4DBE-9041-71217A4516CB}"/>
              </a:ext>
            </a:extLst>
          </p:cNvPr>
          <p:cNvSpPr>
            <a:spLocks noGrp="1"/>
          </p:cNvSpPr>
          <p:nvPr>
            <p:ph type="ftr" sz="quarter" idx="12"/>
          </p:nvPr>
        </p:nvSpPr>
        <p:spPr/>
        <p:txBody>
          <a:bodyPr/>
          <a:lstStyle/>
          <a:p>
            <a:r>
              <a:rPr lang="en-US"/>
              <a:t>Annual Review</a:t>
            </a:r>
            <a:endParaRPr lang="en-US" b="0"/>
          </a:p>
        </p:txBody>
      </p:sp>
      <p:sp>
        <p:nvSpPr>
          <p:cNvPr id="4" name="Slide Number Placeholder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a:lstStyle/>
          <a:p>
            <a:fld id="{294A09A9-5501-47C1-A89A-A340965A2BE2}" type="slidenum">
              <a:rPr lang="en-US" smtClean="0"/>
              <a:pPr/>
              <a:t>‹#›</a:t>
            </a:fld>
            <a:endParaRPr lang="en-US">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a:t>Click to edit Master title style</a:t>
            </a:r>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r>
              <a:rPr lang="en-US" sz="20000" b="1">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a:lstStyle/>
          <a:p>
            <a:r>
              <a:rPr lang="en-US"/>
              <a:t>Click icon to add picture</a:t>
            </a:r>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a:lstStyle/>
          <a:p>
            <a:r>
              <a:rPr lang="en-US"/>
              <a:t>Click icon to add picture</a:t>
            </a:r>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a:lstStyle/>
          <a:p>
            <a:r>
              <a:rPr lang="en-US"/>
              <a:t>Click icon to add picture</a:t>
            </a:r>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a:lstStyle/>
          <a:p>
            <a:r>
              <a:rPr lang="en-US"/>
              <a:t>Click icon to add picture</a:t>
            </a:r>
          </a:p>
        </p:txBody>
      </p:sp>
      <p:sp>
        <p:nvSpPr>
          <p:cNvPr id="2" name="Date Placeholder 1">
            <a:extLst>
              <a:ext uri="{FF2B5EF4-FFF2-40B4-BE49-F238E27FC236}">
                <a16:creationId xmlns:a16="http://schemas.microsoft.com/office/drawing/2014/main" id="{8ED89364-B1CB-4E72-A6BB-95A34B50661C}"/>
              </a:ext>
            </a:extLst>
          </p:cNvPr>
          <p:cNvSpPr>
            <a:spLocks noGrp="1"/>
          </p:cNvSpPr>
          <p:nvPr>
            <p:ph type="dt" sz="half" idx="32"/>
          </p:nvPr>
        </p:nvSpPr>
        <p:spPr/>
        <p:txBody>
          <a:bodyPr/>
          <a:lstStyle/>
          <a:p>
            <a:fld id="{6FCA8E82-58CD-E045-8B98-B7A85B79B752}" type="datetime4">
              <a:rPr lang="en-US" smtClean="0"/>
              <a:pPr/>
              <a:t>October 19, 2022</a:t>
            </a:fld>
            <a:endParaRPr lang="en-US">
              <a:latin typeface="+mn-lt"/>
            </a:endParaRPr>
          </a:p>
        </p:txBody>
      </p:sp>
      <p:sp>
        <p:nvSpPr>
          <p:cNvPr id="3" name="Footer Placeholder 2">
            <a:extLst>
              <a:ext uri="{FF2B5EF4-FFF2-40B4-BE49-F238E27FC236}">
                <a16:creationId xmlns:a16="http://schemas.microsoft.com/office/drawing/2014/main" id="{8E09328F-B310-4BF3-883E-BA9A39676AF2}"/>
              </a:ext>
            </a:extLst>
          </p:cNvPr>
          <p:cNvSpPr>
            <a:spLocks noGrp="1"/>
          </p:cNvSpPr>
          <p:nvPr>
            <p:ph type="ftr" sz="quarter" idx="33"/>
          </p:nvPr>
        </p:nvSpPr>
        <p:spPr/>
        <p:txBody>
          <a:bodyPr/>
          <a:lstStyle/>
          <a:p>
            <a:r>
              <a:rPr lang="en-US"/>
              <a:t>Annual Review</a:t>
            </a:r>
            <a:endParaRPr lang="en-US" b="0"/>
          </a:p>
        </p:txBody>
      </p:sp>
      <p:sp>
        <p:nvSpPr>
          <p:cNvPr id="4" name="Slide Number Placeholder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a:lstStyle/>
          <a:p>
            <a:fld id="{294A09A9-5501-47C1-A89A-A340965A2BE2}" type="slidenum">
              <a:rPr lang="en-US" smtClean="0"/>
              <a:pPr/>
              <a:t>‹#›</a:t>
            </a:fld>
            <a:endParaRPr lang="en-US">
              <a:latin typeface="+mn-lt"/>
            </a:endParaRP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21DC2552-C347-4C3D-8C92-4A6981227C0E}"/>
              </a:ext>
            </a:extLst>
          </p:cNvPr>
          <p:cNvSpPr>
            <a:spLocks noGrp="1"/>
          </p:cNvSpPr>
          <p:nvPr>
            <p:ph type="dt" sz="half" idx="36"/>
          </p:nvPr>
        </p:nvSpPr>
        <p:spPr/>
        <p:txBody>
          <a:bodyPr/>
          <a:lstStyle/>
          <a:p>
            <a:fld id="{6FCA8E82-58CD-E045-8B98-B7A85B79B752}" type="datetime4">
              <a:rPr lang="en-US" smtClean="0"/>
              <a:pPr/>
              <a:t>October 19, 2022</a:t>
            </a:fld>
            <a:endParaRPr lang="en-US">
              <a:latin typeface="+mn-lt"/>
            </a:endParaRPr>
          </a:p>
        </p:txBody>
      </p:sp>
      <p:sp>
        <p:nvSpPr>
          <p:cNvPr id="3" name="Footer Placeholder 2">
            <a:extLst>
              <a:ext uri="{FF2B5EF4-FFF2-40B4-BE49-F238E27FC236}">
                <a16:creationId xmlns:a16="http://schemas.microsoft.com/office/drawing/2014/main" id="{A5B7C35C-F3E4-4522-8711-16E4F9052C2C}"/>
              </a:ext>
            </a:extLst>
          </p:cNvPr>
          <p:cNvSpPr>
            <a:spLocks noGrp="1"/>
          </p:cNvSpPr>
          <p:nvPr>
            <p:ph type="ftr" sz="quarter" idx="37"/>
          </p:nvPr>
        </p:nvSpPr>
        <p:spPr/>
        <p:txBody>
          <a:bodyPr/>
          <a:lstStyle/>
          <a:p>
            <a:r>
              <a:rPr lang="en-US"/>
              <a:t>Annual Review</a:t>
            </a:r>
            <a:endParaRPr lang="en-US" b="0"/>
          </a:p>
        </p:txBody>
      </p:sp>
      <p:sp>
        <p:nvSpPr>
          <p:cNvPr id="4" name="Slide Number Placeholder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a:lstStyle/>
          <a:p>
            <a:fld id="{294A09A9-5501-47C1-A89A-A340965A2BE2}" type="slidenum">
              <a:rPr lang="en-US" smtClean="0"/>
              <a:pPr/>
              <a:t>‹#›</a:t>
            </a:fld>
            <a:endParaRPr lang="en-US">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fld id="{6FCA8E82-58CD-E045-8B98-B7A85B79B752}" type="datetime4">
              <a:rPr lang="en-US" smtClean="0"/>
              <a:pPr/>
              <a:t>October 19, 2022</a:t>
            </a:fld>
            <a:endParaRPr lang="en-US">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a:t>Annual Review</a:t>
            </a:r>
            <a:endParaRPr lang="en-US" b="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3950525" y="2427599"/>
            <a:ext cx="7521038" cy="1514019"/>
          </a:xfrm>
        </p:spPr>
        <p:txBody>
          <a:bodyPr/>
          <a:lstStyle/>
          <a:p>
            <a:pPr algn="r"/>
            <a:r>
              <a:rPr lang="en-US" sz="5400" dirty="0">
                <a:latin typeface="Calibri"/>
                <a:cs typeface="Calibri"/>
              </a:rPr>
              <a:t>Global Warming</a:t>
            </a:r>
            <a:br>
              <a:rPr lang="en-US" sz="5400" dirty="0">
                <a:latin typeface="Calibri" panose="020F0502020204030204" pitchFamily="34" charset="0"/>
                <a:cs typeface="Calibri" panose="020F0502020204030204" pitchFamily="34" charset="0"/>
              </a:rPr>
            </a:br>
            <a:r>
              <a:rPr lang="en-US" sz="2000" dirty="0">
                <a:solidFill>
                  <a:schemeClr val="tx2"/>
                </a:solidFill>
                <a:latin typeface="Calibri"/>
                <a:cs typeface="Calibri"/>
              </a:rPr>
              <a:t>UK GREENHOUSE GAS EMISSIONS</a:t>
            </a:r>
            <a:br>
              <a:rPr lang="en-US" sz="2000" dirty="0">
                <a:solidFill>
                  <a:schemeClr val="tx2"/>
                </a:solidFill>
                <a:latin typeface="Calibri" panose="020F0502020204030204" pitchFamily="34" charset="0"/>
                <a:cs typeface="Calibri" panose="020F0502020204030204" pitchFamily="34" charset="0"/>
              </a:rPr>
            </a:br>
            <a:r>
              <a:rPr lang="en-US" sz="2000" dirty="0">
                <a:solidFill>
                  <a:schemeClr val="tx2"/>
                </a:solidFill>
                <a:latin typeface="Calibri"/>
                <a:cs typeface="Calibri"/>
              </a:rPr>
              <a:t>1990-2020</a:t>
            </a:r>
            <a:endParaRPr lang="en-US" sz="2000" dirty="0">
              <a:solidFill>
                <a:schemeClr val="tx2"/>
              </a:solidFill>
              <a:latin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a:xfrm>
            <a:off x="6367055" y="4715808"/>
            <a:ext cx="5491570" cy="1859956"/>
          </a:xfrm>
        </p:spPr>
        <p:txBody>
          <a:bodyPr vert="horz" lIns="0" tIns="0" rIns="0" bIns="0" rtlCol="0" anchor="t">
            <a:noAutofit/>
          </a:bodyPr>
          <a:lstStyle/>
          <a:p>
            <a:r>
              <a:rPr lang="en-US" sz="1600" b="1" dirty="0">
                <a:latin typeface="Calibri"/>
                <a:cs typeface="Calibri"/>
              </a:rPr>
              <a:t>Project 1 – Group 4</a:t>
            </a:r>
          </a:p>
          <a:p>
            <a:r>
              <a:rPr lang="en-US" sz="1400" dirty="0">
                <a:solidFill>
                  <a:schemeClr val="bg1"/>
                </a:solidFill>
                <a:latin typeface="Calibri" panose="020F0502020204030204" pitchFamily="34" charset="0"/>
                <a:cs typeface="Calibri" panose="020F0502020204030204" pitchFamily="34" charset="0"/>
              </a:rPr>
              <a:t>Grace Cheuk (</a:t>
            </a:r>
            <a:r>
              <a:rPr lang="en-US" sz="1400" dirty="0" err="1">
                <a:solidFill>
                  <a:schemeClr val="bg1"/>
                </a:solidFill>
                <a:latin typeface="Calibri" panose="020F0502020204030204" pitchFamily="34" charset="0"/>
                <a:cs typeface="Calibri" panose="020F0502020204030204" pitchFamily="34" charset="0"/>
              </a:rPr>
              <a:t>gw-sc</a:t>
            </a:r>
            <a:r>
              <a:rPr lang="en-US" sz="1400" dirty="0">
                <a:solidFill>
                  <a:schemeClr val="bg1"/>
                </a:solidFill>
                <a:latin typeface="Calibri" panose="020F0502020204030204" pitchFamily="34" charset="0"/>
                <a:cs typeface="Calibri" panose="020F0502020204030204" pitchFamily="34" charset="0"/>
              </a:rPr>
              <a:t>)</a:t>
            </a:r>
          </a:p>
          <a:p>
            <a:r>
              <a:rPr lang="en-US" sz="1400" dirty="0" err="1">
                <a:solidFill>
                  <a:schemeClr val="bg1"/>
                </a:solidFill>
                <a:latin typeface="Calibri" panose="020F0502020204030204" pitchFamily="34" charset="0"/>
                <a:cs typeface="Calibri" panose="020F0502020204030204" pitchFamily="34" charset="0"/>
              </a:rPr>
              <a:t>Navindeep</a:t>
            </a:r>
            <a:r>
              <a:rPr lang="en-US" sz="1400" dirty="0">
                <a:solidFill>
                  <a:schemeClr val="bg1"/>
                </a:solidFill>
                <a:latin typeface="Calibri" panose="020F0502020204030204" pitchFamily="34" charset="0"/>
                <a:cs typeface="Calibri" panose="020F0502020204030204" pitchFamily="34" charset="0"/>
              </a:rPr>
              <a:t> Bains (</a:t>
            </a:r>
            <a:r>
              <a:rPr lang="en-US" sz="1400" dirty="0" err="1">
                <a:solidFill>
                  <a:schemeClr val="bg1"/>
                </a:solidFill>
                <a:latin typeface="Calibri" panose="020F0502020204030204" pitchFamily="34" charset="0"/>
                <a:cs typeface="Calibri" panose="020F0502020204030204" pitchFamily="34" charset="0"/>
              </a:rPr>
              <a:t>navinbains</a:t>
            </a:r>
            <a:r>
              <a:rPr lang="en-US" sz="1400" dirty="0">
                <a:solidFill>
                  <a:schemeClr val="bg1"/>
                </a:solidFill>
                <a:latin typeface="Calibri" panose="020F0502020204030204" pitchFamily="34" charset="0"/>
                <a:cs typeface="Calibri" panose="020F0502020204030204" pitchFamily="34" charset="0"/>
              </a:rPr>
              <a:t>)</a:t>
            </a:r>
          </a:p>
          <a:p>
            <a:r>
              <a:rPr lang="en-US" sz="1400" dirty="0">
                <a:solidFill>
                  <a:schemeClr val="bg1"/>
                </a:solidFill>
                <a:latin typeface="Calibri" panose="020F0502020204030204" pitchFamily="34" charset="0"/>
                <a:cs typeface="Calibri" panose="020F0502020204030204" pitchFamily="34" charset="0"/>
              </a:rPr>
              <a:t>Salma Abdirahman (Salma-Abdirahman)</a:t>
            </a:r>
          </a:p>
          <a:p>
            <a:r>
              <a:rPr lang="en-US" sz="1400" dirty="0">
                <a:solidFill>
                  <a:schemeClr val="bg1"/>
                </a:solidFill>
                <a:latin typeface="Calibri"/>
                <a:cs typeface="Calibri"/>
              </a:rPr>
              <a:t>Farjana Rowther (</a:t>
            </a:r>
            <a:r>
              <a:rPr lang="en-US" sz="1400" dirty="0" err="1">
                <a:solidFill>
                  <a:schemeClr val="bg1"/>
                </a:solidFill>
                <a:latin typeface="Calibri"/>
                <a:cs typeface="Calibri"/>
              </a:rPr>
              <a:t>fbrowther</a:t>
            </a:r>
            <a:r>
              <a:rPr lang="en-US" sz="1400" dirty="0">
                <a:solidFill>
                  <a:schemeClr val="bg1"/>
                </a:solidFill>
                <a:latin typeface="Calibri"/>
                <a:cs typeface="Calibri"/>
              </a:rPr>
              <a:t>)</a:t>
            </a:r>
          </a:p>
          <a:p>
            <a:endParaRPr lang="en-US" sz="14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6095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09AB8840-4F13-2301-51CF-2687DD69874E}"/>
              </a:ext>
            </a:extLst>
          </p:cNvPr>
          <p:cNvSpPr>
            <a:spLocks noGrp="1"/>
          </p:cNvSpPr>
          <p:nvPr>
            <p:ph type="title"/>
          </p:nvPr>
        </p:nvSpPr>
        <p:spPr>
          <a:xfrm>
            <a:off x="169025" y="197419"/>
            <a:ext cx="11853949" cy="610863"/>
          </a:xfrm>
        </p:spPr>
        <p:txBody>
          <a:bodyPr vert="horz" lIns="0" tIns="0" rIns="0" bIns="0" rtlCol="0" anchor="b" anchorCtr="0">
            <a:normAutofit/>
          </a:bodyPr>
          <a:lstStyle/>
          <a:p>
            <a:r>
              <a:rPr lang="en-US" sz="3600" b="1" i="0" kern="1200" spc="100" baseline="0">
                <a:latin typeface="+mj-lt"/>
                <a:ea typeface="+mj-ea"/>
                <a:cs typeface="+mj-cs"/>
              </a:rPr>
              <a:t>Contributor’s Trend- Transport &amp; Energy/Land sector</a:t>
            </a:r>
          </a:p>
        </p:txBody>
      </p:sp>
      <p:sp>
        <p:nvSpPr>
          <p:cNvPr id="29" name="Text Placeholder 2">
            <a:extLst>
              <a:ext uri="{FF2B5EF4-FFF2-40B4-BE49-F238E27FC236}">
                <a16:creationId xmlns:a16="http://schemas.microsoft.com/office/drawing/2014/main" id="{312D0CA8-06AF-65A2-2490-C577E53226E1}"/>
              </a:ext>
            </a:extLst>
          </p:cNvPr>
          <p:cNvSpPr>
            <a:spLocks noGrp="1"/>
          </p:cNvSpPr>
          <p:nvPr>
            <p:ph type="body" sz="quarter" idx="12"/>
          </p:nvPr>
        </p:nvSpPr>
        <p:spPr>
          <a:xfrm>
            <a:off x="2721520" y="1162312"/>
            <a:ext cx="7179772" cy="433732"/>
          </a:xfrm>
        </p:spPr>
        <p:txBody>
          <a:bodyPr vert="horz" lIns="91440" tIns="45720" rIns="91440" bIns="45720" rtlCol="0">
            <a:noAutofit/>
          </a:bodyPr>
          <a:lstStyle/>
          <a:p>
            <a:r>
              <a:rPr lang="en-US" sz="2400" b="0" i="0" kern="1200" spc="0" baseline="0">
                <a:solidFill>
                  <a:schemeClr val="tx2">
                    <a:lumMod val="50000"/>
                  </a:schemeClr>
                </a:solidFill>
                <a:latin typeface="+mj-lt"/>
                <a:ea typeface="+mn-ea"/>
                <a:cs typeface="+mn-cs"/>
              </a:rPr>
              <a:t>SOURCE  v/s  END-USERS  TREND 1990 -2020</a:t>
            </a:r>
          </a:p>
        </p:txBody>
      </p:sp>
      <p:pic>
        <p:nvPicPr>
          <p:cNvPr id="3" name="Picture 2" descr="Chart, scatter chart&#10;&#10;Description automatically generated">
            <a:extLst>
              <a:ext uri="{FF2B5EF4-FFF2-40B4-BE49-F238E27FC236}">
                <a16:creationId xmlns:a16="http://schemas.microsoft.com/office/drawing/2014/main" id="{592A11CC-2D61-08AF-5CA4-014E487036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389119"/>
            <a:ext cx="5097012" cy="2534828"/>
          </a:xfrm>
          <a:prstGeom prst="rect">
            <a:avLst/>
          </a:prstGeom>
        </p:spPr>
      </p:pic>
      <p:pic>
        <p:nvPicPr>
          <p:cNvPr id="9" name="Picture 8" descr="Chart, scatter chart&#10;&#10;Description automatically generated">
            <a:extLst>
              <a:ext uri="{FF2B5EF4-FFF2-40B4-BE49-F238E27FC236}">
                <a16:creationId xmlns:a16="http://schemas.microsoft.com/office/drawing/2014/main" id="{F3DB6060-EBE6-03CB-D592-06750B6803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3589" y="1950074"/>
            <a:ext cx="4230792" cy="2534828"/>
          </a:xfrm>
          <a:prstGeom prst="rect">
            <a:avLst/>
          </a:prstGeom>
        </p:spPr>
      </p:pic>
      <p:pic>
        <p:nvPicPr>
          <p:cNvPr id="13" name="Picture 12" descr="Chart, scatter chart&#10;&#10;Description automatically generated">
            <a:extLst>
              <a:ext uri="{FF2B5EF4-FFF2-40B4-BE49-F238E27FC236}">
                <a16:creationId xmlns:a16="http://schemas.microsoft.com/office/drawing/2014/main" id="{455DC6AB-C848-7776-0773-D68AB904545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30601" y="1978983"/>
            <a:ext cx="4486099" cy="2534828"/>
          </a:xfrm>
          <a:prstGeom prst="rect">
            <a:avLst/>
          </a:prstGeom>
        </p:spPr>
      </p:pic>
      <p:pic>
        <p:nvPicPr>
          <p:cNvPr id="15" name="Picture 14" descr="Chart, scatter chart&#10;&#10;Description automatically generated">
            <a:extLst>
              <a:ext uri="{FF2B5EF4-FFF2-40B4-BE49-F238E27FC236}">
                <a16:creationId xmlns:a16="http://schemas.microsoft.com/office/drawing/2014/main" id="{949D22D9-374C-1029-D806-1948F2CAA6B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58160" y="4294220"/>
            <a:ext cx="5430980" cy="2612133"/>
          </a:xfrm>
          <a:prstGeom prst="rect">
            <a:avLst/>
          </a:prstGeom>
        </p:spPr>
      </p:pic>
      <p:sp>
        <p:nvSpPr>
          <p:cNvPr id="16" name="Up Arrow 15">
            <a:extLst>
              <a:ext uri="{FF2B5EF4-FFF2-40B4-BE49-F238E27FC236}">
                <a16:creationId xmlns:a16="http://schemas.microsoft.com/office/drawing/2014/main" id="{F787EA42-8FEC-8389-3B46-78CAD1A517E0}"/>
              </a:ext>
            </a:extLst>
          </p:cNvPr>
          <p:cNvSpPr/>
          <p:nvPr/>
        </p:nvSpPr>
        <p:spPr>
          <a:xfrm>
            <a:off x="7467600" y="4779818"/>
            <a:ext cx="152400" cy="609600"/>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490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09AB8840-4F13-2301-51CF-2687DD69874E}"/>
              </a:ext>
            </a:extLst>
          </p:cNvPr>
          <p:cNvSpPr>
            <a:spLocks noGrp="1"/>
          </p:cNvSpPr>
          <p:nvPr>
            <p:ph type="title"/>
          </p:nvPr>
        </p:nvSpPr>
        <p:spPr>
          <a:xfrm>
            <a:off x="464233" y="230670"/>
            <a:ext cx="11506093" cy="610863"/>
          </a:xfrm>
        </p:spPr>
        <p:txBody>
          <a:bodyPr vert="horz" lIns="0" tIns="0" rIns="0" bIns="0" rtlCol="0" anchor="b" anchorCtr="0">
            <a:normAutofit/>
          </a:bodyPr>
          <a:lstStyle/>
          <a:p>
            <a:pPr algn="ctr"/>
            <a:r>
              <a:rPr lang="en-US" b="1" i="0" kern="1200" spc="100" baseline="0">
                <a:latin typeface="+mj-lt"/>
                <a:ea typeface="+mj-ea"/>
                <a:cs typeface="+mj-cs"/>
              </a:rPr>
              <a:t>Top 10 contributors</a:t>
            </a:r>
            <a:r>
              <a:rPr lang="en-US"/>
              <a:t> irrespective of sector</a:t>
            </a:r>
            <a:endParaRPr lang="en-US" b="1" i="0" kern="1200" spc="100" baseline="0">
              <a:latin typeface="+mj-lt"/>
              <a:ea typeface="+mj-ea"/>
              <a:cs typeface="+mj-cs"/>
            </a:endParaRPr>
          </a:p>
        </p:txBody>
      </p:sp>
      <p:sp>
        <p:nvSpPr>
          <p:cNvPr id="29" name="Text Placeholder 2">
            <a:extLst>
              <a:ext uri="{FF2B5EF4-FFF2-40B4-BE49-F238E27FC236}">
                <a16:creationId xmlns:a16="http://schemas.microsoft.com/office/drawing/2014/main" id="{312D0CA8-06AF-65A2-2490-C577E53226E1}"/>
              </a:ext>
            </a:extLst>
          </p:cNvPr>
          <p:cNvSpPr>
            <a:spLocks noGrp="1"/>
          </p:cNvSpPr>
          <p:nvPr>
            <p:ph type="body" sz="quarter" idx="12"/>
          </p:nvPr>
        </p:nvSpPr>
        <p:spPr>
          <a:xfrm>
            <a:off x="229933" y="1389835"/>
            <a:ext cx="4838700" cy="315915"/>
          </a:xfrm>
        </p:spPr>
        <p:txBody>
          <a:bodyPr vert="horz" lIns="91440" tIns="45720" rIns="91440" bIns="45720" rtlCol="0">
            <a:noAutofit/>
          </a:bodyPr>
          <a:lstStyle/>
          <a:p>
            <a:r>
              <a:rPr lang="en-US" sz="2000" b="0" i="0" kern="1200" spc="0" baseline="0">
                <a:latin typeface="+mj-lt"/>
                <a:ea typeface="+mn-ea"/>
                <a:cs typeface="+mn-cs"/>
              </a:rPr>
              <a:t>BY BOTH SOURCES &amp; END-USERS</a:t>
            </a:r>
            <a:endParaRPr lang="en-US" sz="2000" b="0" i="0" kern="1200" spc="0" baseline="0">
              <a:solidFill>
                <a:schemeClr val="bg1"/>
              </a:solidFill>
              <a:latin typeface="+mj-lt"/>
              <a:ea typeface="+mn-ea"/>
              <a:cs typeface="+mn-cs"/>
            </a:endParaRPr>
          </a:p>
        </p:txBody>
      </p:sp>
      <p:pic>
        <p:nvPicPr>
          <p:cNvPr id="4" name="Picture 3" descr="Chart, pie chart&#10;&#10;Description automatically generated">
            <a:extLst>
              <a:ext uri="{FF2B5EF4-FFF2-40B4-BE49-F238E27FC236}">
                <a16:creationId xmlns:a16="http://schemas.microsoft.com/office/drawing/2014/main" id="{269F38F8-696D-E715-07AD-423DBFDB03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748" y="1405336"/>
            <a:ext cx="9443259" cy="5221994"/>
          </a:xfrm>
          <a:prstGeom prst="rect">
            <a:avLst/>
          </a:prstGeom>
        </p:spPr>
      </p:pic>
    </p:spTree>
    <p:extLst>
      <p:ext uri="{BB962C8B-B14F-4D97-AF65-F5344CB8AC3E}">
        <p14:creationId xmlns:p14="http://schemas.microsoft.com/office/powerpoint/2010/main" val="4261792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09AB8840-4F13-2301-51CF-2687DD69874E}"/>
              </a:ext>
            </a:extLst>
          </p:cNvPr>
          <p:cNvSpPr>
            <a:spLocks noGrp="1"/>
          </p:cNvSpPr>
          <p:nvPr>
            <p:ph type="title"/>
          </p:nvPr>
        </p:nvSpPr>
        <p:spPr>
          <a:xfrm>
            <a:off x="299005" y="230670"/>
            <a:ext cx="9160879" cy="610863"/>
          </a:xfrm>
        </p:spPr>
        <p:txBody>
          <a:bodyPr vert="horz" lIns="0" tIns="0" rIns="0" bIns="0" rtlCol="0" anchor="b" anchorCtr="0">
            <a:normAutofit/>
          </a:bodyPr>
          <a:lstStyle/>
          <a:p>
            <a:r>
              <a:rPr lang="en-US" b="1" i="0" kern="1200" spc="100" baseline="0" dirty="0">
                <a:latin typeface="+mj-lt"/>
                <a:ea typeface="+mj-ea"/>
                <a:cs typeface="+mj-cs"/>
              </a:rPr>
              <a:t>Fuel-Type</a:t>
            </a:r>
          </a:p>
        </p:txBody>
      </p:sp>
      <p:sp>
        <p:nvSpPr>
          <p:cNvPr id="29" name="Text Placeholder 2">
            <a:extLst>
              <a:ext uri="{FF2B5EF4-FFF2-40B4-BE49-F238E27FC236}">
                <a16:creationId xmlns:a16="http://schemas.microsoft.com/office/drawing/2014/main" id="{312D0CA8-06AF-65A2-2490-C577E53226E1}"/>
              </a:ext>
            </a:extLst>
          </p:cNvPr>
          <p:cNvSpPr>
            <a:spLocks noGrp="1"/>
          </p:cNvSpPr>
          <p:nvPr>
            <p:ph type="body" sz="quarter" idx="12"/>
          </p:nvPr>
        </p:nvSpPr>
        <p:spPr>
          <a:xfrm>
            <a:off x="852748" y="1297898"/>
            <a:ext cx="4838700" cy="315915"/>
          </a:xfrm>
        </p:spPr>
        <p:txBody>
          <a:bodyPr vert="horz" lIns="91440" tIns="45720" rIns="91440" bIns="45720" rtlCol="0">
            <a:noAutofit/>
          </a:bodyPr>
          <a:lstStyle/>
          <a:p>
            <a:r>
              <a:rPr lang="en-US" sz="2000" b="0" i="0" kern="1200" spc="0" baseline="0" dirty="0">
                <a:latin typeface="+mj-lt"/>
                <a:ea typeface="+mn-ea"/>
                <a:cs typeface="+mn-cs"/>
              </a:rPr>
              <a:t>SOURCE &amp; END-USERS</a:t>
            </a:r>
          </a:p>
          <a:p>
            <a:endParaRPr lang="en-US" sz="2000" b="0" i="0" kern="1200" spc="0" baseline="0" dirty="0">
              <a:latin typeface="+mj-lt"/>
              <a:ea typeface="+mn-ea"/>
              <a:cs typeface="+mn-cs"/>
            </a:endParaRPr>
          </a:p>
        </p:txBody>
      </p:sp>
      <p:pic>
        <p:nvPicPr>
          <p:cNvPr id="8" name="Picture 7" descr="Chart, pie chart&#10;&#10;Description automatically generated">
            <a:extLst>
              <a:ext uri="{FF2B5EF4-FFF2-40B4-BE49-F238E27FC236}">
                <a16:creationId xmlns:a16="http://schemas.microsoft.com/office/drawing/2014/main" id="{D0214050-C5C3-672D-4A8B-730579C17B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649" y="1613813"/>
            <a:ext cx="5413826" cy="5127947"/>
          </a:xfrm>
          <a:prstGeom prst="rect">
            <a:avLst/>
          </a:prstGeom>
        </p:spPr>
      </p:pic>
      <p:sp>
        <p:nvSpPr>
          <p:cNvPr id="9" name="Text Placeholder 43">
            <a:extLst>
              <a:ext uri="{FF2B5EF4-FFF2-40B4-BE49-F238E27FC236}">
                <a16:creationId xmlns:a16="http://schemas.microsoft.com/office/drawing/2014/main" id="{FD87405A-E6F5-ACAD-D696-AEE2901A3FB0}"/>
              </a:ext>
            </a:extLst>
          </p:cNvPr>
          <p:cNvSpPr txBox="1">
            <a:spLocks/>
          </p:cNvSpPr>
          <p:nvPr/>
        </p:nvSpPr>
        <p:spPr>
          <a:xfrm>
            <a:off x="6127547" y="1333634"/>
            <a:ext cx="5508777" cy="5127947"/>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800" dirty="0">
                <a:solidFill>
                  <a:schemeClr val="tx2"/>
                </a:solidFill>
              </a:rPr>
              <a:t>Other Emissions include</a:t>
            </a:r>
            <a:r>
              <a:rPr lang="en-GB" sz="1800" dirty="0"/>
              <a:t> –</a:t>
            </a:r>
          </a:p>
          <a:p>
            <a:r>
              <a:rPr lang="en-GB" sz="1800" dirty="0"/>
              <a:t>Cattle, Horses, Pig and Poultry wastes</a:t>
            </a:r>
          </a:p>
          <a:p>
            <a:r>
              <a:rPr lang="en-GB" sz="1800" dirty="0"/>
              <a:t>Soil emission (both direct and indirect),</a:t>
            </a:r>
          </a:p>
          <a:p>
            <a:r>
              <a:rPr lang="en-GB" sz="1800" dirty="0"/>
              <a:t>Drainage of organic soils - settlements</a:t>
            </a:r>
          </a:p>
          <a:p>
            <a:r>
              <a:rPr lang="en-GB" sz="1800" dirty="0"/>
              <a:t>Waste incineration,</a:t>
            </a:r>
          </a:p>
          <a:p>
            <a:endParaRPr lang="en-GB" sz="1800" dirty="0"/>
          </a:p>
          <a:p>
            <a:r>
              <a:rPr lang="en-GB" sz="1800" dirty="0"/>
              <a:t>Refrigeration and air conditioning,</a:t>
            </a:r>
          </a:p>
          <a:p>
            <a:endParaRPr lang="en-GB" sz="1800" dirty="0"/>
          </a:p>
          <a:p>
            <a:r>
              <a:rPr lang="en-GB" sz="1800" dirty="0"/>
              <a:t>Glass Production,</a:t>
            </a:r>
          </a:p>
          <a:p>
            <a:r>
              <a:rPr lang="en-GB" sz="1800" dirty="0"/>
              <a:t>Gas flare,</a:t>
            </a:r>
          </a:p>
          <a:p>
            <a:r>
              <a:rPr lang="en-GB" sz="1800" dirty="0"/>
              <a:t>Chemical Industries, </a:t>
            </a:r>
          </a:p>
          <a:p>
            <a:r>
              <a:rPr lang="en-GB" sz="1800" dirty="0"/>
              <a:t>Power stations, </a:t>
            </a:r>
          </a:p>
          <a:p>
            <a:r>
              <a:rPr lang="en-GB" sz="1800" dirty="0"/>
              <a:t>Industrial combustion, </a:t>
            </a:r>
          </a:p>
          <a:p>
            <a:r>
              <a:rPr lang="en-GB" sz="1800" dirty="0"/>
              <a:t>Manufacture of solid fuels and other energy industries.</a:t>
            </a:r>
          </a:p>
        </p:txBody>
      </p:sp>
    </p:spTree>
    <p:extLst>
      <p:ext uri="{BB962C8B-B14F-4D97-AF65-F5344CB8AC3E}">
        <p14:creationId xmlns:p14="http://schemas.microsoft.com/office/powerpoint/2010/main" val="1728743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2">
            <a:extLst>
              <a:ext uri="{FF2B5EF4-FFF2-40B4-BE49-F238E27FC236}">
                <a16:creationId xmlns:a16="http://schemas.microsoft.com/office/drawing/2014/main" id="{312D0CA8-06AF-65A2-2490-C577E53226E1}"/>
              </a:ext>
            </a:extLst>
          </p:cNvPr>
          <p:cNvSpPr>
            <a:spLocks noGrp="1"/>
          </p:cNvSpPr>
          <p:nvPr>
            <p:ph type="body" sz="quarter" idx="12"/>
          </p:nvPr>
        </p:nvSpPr>
        <p:spPr>
          <a:xfrm>
            <a:off x="655401" y="1297898"/>
            <a:ext cx="4838700" cy="315915"/>
          </a:xfrm>
        </p:spPr>
        <p:txBody>
          <a:bodyPr vert="horz" lIns="91440" tIns="45720" rIns="91440" bIns="45720" rtlCol="0">
            <a:noAutofit/>
          </a:bodyPr>
          <a:lstStyle/>
          <a:p>
            <a:r>
              <a:rPr lang="en-US" sz="2000" b="0" i="0" kern="1200" spc="0" baseline="0">
                <a:latin typeface="+mj-lt"/>
                <a:ea typeface="+mn-ea"/>
                <a:cs typeface="+mn-cs"/>
              </a:rPr>
              <a:t>BY BOTH SOURCE &amp; END-USERS</a:t>
            </a:r>
          </a:p>
        </p:txBody>
      </p:sp>
      <p:sp>
        <p:nvSpPr>
          <p:cNvPr id="8" name="Text Placeholder 43">
            <a:extLst>
              <a:ext uri="{FF2B5EF4-FFF2-40B4-BE49-F238E27FC236}">
                <a16:creationId xmlns:a16="http://schemas.microsoft.com/office/drawing/2014/main" id="{EDAF81FA-24A5-E785-1FC3-453AB861D96F}"/>
              </a:ext>
            </a:extLst>
          </p:cNvPr>
          <p:cNvSpPr txBox="1">
            <a:spLocks/>
          </p:cNvSpPr>
          <p:nvPr/>
        </p:nvSpPr>
        <p:spPr>
          <a:xfrm>
            <a:off x="5691448" y="1613813"/>
            <a:ext cx="5845151" cy="4478229"/>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solidFill>
                  <a:schemeClr val="tx2"/>
                </a:solidFill>
                <a:latin typeface="Arial"/>
                <a:cs typeface="Arial"/>
              </a:rPr>
              <a:t>1. Carbon dioxide (CO</a:t>
            </a:r>
            <a:r>
              <a:rPr lang="en-GB" baseline="-25000" dirty="0">
                <a:solidFill>
                  <a:schemeClr val="tx2"/>
                </a:solidFill>
                <a:latin typeface="Arial"/>
                <a:cs typeface="Arial"/>
              </a:rPr>
              <a:t>2</a:t>
            </a:r>
            <a:r>
              <a:rPr lang="en-GB" dirty="0">
                <a:solidFill>
                  <a:schemeClr val="tx2"/>
                </a:solidFill>
                <a:latin typeface="Arial"/>
                <a:cs typeface="Arial"/>
              </a:rPr>
              <a:t>)–</a:t>
            </a:r>
          </a:p>
          <a:p>
            <a:r>
              <a:rPr lang="en-GB" i="0" u="none" strike="noStrike" dirty="0">
                <a:effectLst/>
                <a:latin typeface="arial" panose="020B0604020202020204" pitchFamily="34" charset="0"/>
              </a:rPr>
              <a:t>CO</a:t>
            </a:r>
            <a:r>
              <a:rPr lang="en-GB" i="0" u="none" strike="noStrike" baseline="-25000" dirty="0">
                <a:effectLst/>
                <a:latin typeface="arial" panose="020B0604020202020204" pitchFamily="34" charset="0"/>
              </a:rPr>
              <a:t>2</a:t>
            </a:r>
            <a:r>
              <a:rPr lang="en-GB" i="0" u="none" strike="noStrike" dirty="0">
                <a:effectLst/>
                <a:latin typeface="arial" panose="020B0604020202020204" pitchFamily="34" charset="0"/>
              </a:rPr>
              <a:t> causes 80% of global warming</a:t>
            </a:r>
            <a:r>
              <a:rPr lang="en-GB" dirty="0">
                <a:latin typeface="arial" panose="020B0604020202020204" pitchFamily="34" charset="0"/>
              </a:rPr>
              <a:t> and its release is mainly contributed by </a:t>
            </a:r>
            <a:r>
              <a:rPr lang="en-GB" i="0" u="none" strike="noStrike" dirty="0">
                <a:effectLst/>
                <a:latin typeface="arial" panose="020B0604020202020204" pitchFamily="34" charset="0"/>
              </a:rPr>
              <a:t>fossil fuels burning like coal, oil and gas or </a:t>
            </a:r>
            <a:r>
              <a:rPr lang="en-GB" dirty="0">
                <a:latin typeface="arial" panose="020B0604020202020204" pitchFamily="34" charset="0"/>
              </a:rPr>
              <a:t>deforestation.</a:t>
            </a:r>
          </a:p>
          <a:p>
            <a:r>
              <a:rPr lang="en-GB" dirty="0">
                <a:solidFill>
                  <a:schemeClr val="tx2"/>
                </a:solidFill>
                <a:latin typeface="Arial"/>
                <a:cs typeface="Arial"/>
              </a:rPr>
              <a:t>2. Methane (CH</a:t>
            </a:r>
            <a:r>
              <a:rPr lang="en-GB" baseline="-25000" dirty="0">
                <a:solidFill>
                  <a:schemeClr val="tx2"/>
                </a:solidFill>
                <a:latin typeface="Arial"/>
                <a:cs typeface="Arial"/>
              </a:rPr>
              <a:t>4</a:t>
            </a:r>
            <a:r>
              <a:rPr lang="en-GB" dirty="0">
                <a:solidFill>
                  <a:schemeClr val="tx2"/>
                </a:solidFill>
                <a:latin typeface="Arial"/>
                <a:cs typeface="Arial"/>
              </a:rPr>
              <a:t>)– </a:t>
            </a:r>
            <a:endParaRPr lang="en-GB" dirty="0">
              <a:solidFill>
                <a:schemeClr val="tx2"/>
              </a:solidFill>
              <a:latin typeface="Arial" panose="020B0604020202020204" pitchFamily="34" charset="0"/>
              <a:cs typeface="Arial" panose="020B0604020202020204" pitchFamily="34" charset="0"/>
            </a:endParaRPr>
          </a:p>
          <a:p>
            <a:r>
              <a:rPr lang="en-GB" i="0" dirty="0">
                <a:effectLst/>
                <a:latin typeface="Arial" panose="020B0604020202020204" pitchFamily="34" charset="0"/>
                <a:cs typeface="Arial" panose="020B0604020202020204" pitchFamily="34" charset="0"/>
              </a:rPr>
              <a:t>Methane possess &gt;80 times the warming power of carbon dioxide for the first 20 years after being released</a:t>
            </a:r>
            <a:endParaRPr lang="en-GB" dirty="0">
              <a:latin typeface="Arial" panose="020B0604020202020204" pitchFamily="34" charset="0"/>
              <a:cs typeface="Arial" panose="020B0604020202020204" pitchFamily="34" charset="0"/>
            </a:endParaRPr>
          </a:p>
          <a:p>
            <a:r>
              <a:rPr lang="en-GB" dirty="0">
                <a:solidFill>
                  <a:schemeClr val="tx2"/>
                </a:solidFill>
                <a:latin typeface="Arial"/>
                <a:cs typeface="Arial"/>
              </a:rPr>
              <a:t>3. Nitrous oxide (N2O) –</a:t>
            </a:r>
          </a:p>
          <a:p>
            <a:r>
              <a:rPr lang="en-GB" i="0" u="none" strike="noStrike" dirty="0">
                <a:effectLst/>
                <a:latin typeface="Arial" panose="020B0604020202020204" pitchFamily="34" charset="0"/>
                <a:cs typeface="Arial" panose="020B0604020202020204" pitchFamily="34" charset="0"/>
              </a:rPr>
              <a:t>Increased N- based fertilizer use (&gt;50 years) has been responsible for dramatic increase in its emission. </a:t>
            </a:r>
            <a:endParaRPr lang="en-GB" dirty="0">
              <a:latin typeface="Arial" panose="020B0604020202020204" pitchFamily="34" charset="0"/>
              <a:cs typeface="Arial" panose="020B0604020202020204" pitchFamily="34" charset="0"/>
            </a:endParaRPr>
          </a:p>
          <a:p>
            <a:r>
              <a:rPr lang="en-GB" dirty="0">
                <a:solidFill>
                  <a:schemeClr val="tx2"/>
                </a:solidFill>
                <a:latin typeface="Arial"/>
                <a:cs typeface="Arial"/>
              </a:rPr>
              <a:t>4. Hydrofluorocarbons (HFC) –</a:t>
            </a:r>
          </a:p>
          <a:p>
            <a:r>
              <a:rPr lang="en-GB" i="0" u="none" strike="noStrike" dirty="0">
                <a:solidFill>
                  <a:srgbClr val="202124"/>
                </a:solidFill>
                <a:effectLst/>
                <a:latin typeface="arial" panose="020B0604020202020204" pitchFamily="34" charset="0"/>
              </a:rPr>
              <a:t>HFCs are highly effective at trapping solar radiation (infrared radiation) and redirecting it toward Earth's surface. </a:t>
            </a:r>
          </a:p>
          <a:p>
            <a:r>
              <a:rPr lang="en-GB" dirty="0">
                <a:solidFill>
                  <a:srgbClr val="202124"/>
                </a:solidFill>
                <a:latin typeface="arial" panose="020B0604020202020204" pitchFamily="34" charset="0"/>
              </a:rPr>
              <a:t>Major source of HFCs are refrigeration and air conditioning</a:t>
            </a:r>
            <a:endParaRPr lang="en-GB" i="0" u="none" strike="noStrike" dirty="0">
              <a:solidFill>
                <a:srgbClr val="202124"/>
              </a:solidFill>
              <a:effectLst/>
              <a:latin typeface="arial" panose="020B0604020202020204" pitchFamily="34" charset="0"/>
            </a:endParaRPr>
          </a:p>
        </p:txBody>
      </p:sp>
      <p:pic>
        <p:nvPicPr>
          <p:cNvPr id="9" name="Picture 8" descr="Chart&#10;&#10;Description automatically generated">
            <a:extLst>
              <a:ext uri="{FF2B5EF4-FFF2-40B4-BE49-F238E27FC236}">
                <a16:creationId xmlns:a16="http://schemas.microsoft.com/office/drawing/2014/main" id="{F512880D-4D02-8ED1-3899-21F58B1BBC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401" y="2011382"/>
            <a:ext cx="4838700" cy="4615948"/>
          </a:xfrm>
          <a:prstGeom prst="rect">
            <a:avLst/>
          </a:prstGeom>
        </p:spPr>
      </p:pic>
      <p:sp>
        <p:nvSpPr>
          <p:cNvPr id="10" name="Title 1">
            <a:extLst>
              <a:ext uri="{FF2B5EF4-FFF2-40B4-BE49-F238E27FC236}">
                <a16:creationId xmlns:a16="http://schemas.microsoft.com/office/drawing/2014/main" id="{C3483C1E-3C51-8A7D-6AE9-256AA0AC2BC7}"/>
              </a:ext>
            </a:extLst>
          </p:cNvPr>
          <p:cNvSpPr txBox="1">
            <a:spLocks/>
          </p:cNvSpPr>
          <p:nvPr/>
        </p:nvSpPr>
        <p:spPr>
          <a:xfrm>
            <a:off x="1401723" y="433491"/>
            <a:ext cx="8977999" cy="610863"/>
          </a:xfrm>
          <a:prstGeom prst="rect">
            <a:avLst/>
          </a:prstGeom>
        </p:spPr>
        <p:txBody>
          <a:bodyPr vert="horz" lIns="0" tIns="0" rIns="0" bIns="0" rtlCol="0" anchor="b" anchorCtr="0">
            <a:norm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Composition of Greenhouse Gases</a:t>
            </a:r>
          </a:p>
        </p:txBody>
      </p:sp>
    </p:spTree>
    <p:extLst>
      <p:ext uri="{BB962C8B-B14F-4D97-AF65-F5344CB8AC3E}">
        <p14:creationId xmlns:p14="http://schemas.microsoft.com/office/powerpoint/2010/main" val="3514829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09AB8840-4F13-2301-51CF-2687DD69874E}"/>
              </a:ext>
            </a:extLst>
          </p:cNvPr>
          <p:cNvSpPr>
            <a:spLocks noGrp="1"/>
          </p:cNvSpPr>
          <p:nvPr>
            <p:ph type="title"/>
          </p:nvPr>
        </p:nvSpPr>
        <p:spPr>
          <a:xfrm>
            <a:off x="299005" y="230670"/>
            <a:ext cx="11671322" cy="610863"/>
          </a:xfrm>
        </p:spPr>
        <p:txBody>
          <a:bodyPr vert="horz" lIns="0" tIns="0" rIns="0" bIns="0" rtlCol="0" anchor="b" anchorCtr="0">
            <a:normAutofit/>
          </a:bodyPr>
          <a:lstStyle/>
          <a:p>
            <a:pPr algn="ctr"/>
            <a:r>
              <a:rPr lang="en-US" b="1" i="0" kern="1200" spc="100" baseline="0">
                <a:latin typeface="+mj-lt"/>
                <a:ea typeface="+mj-ea"/>
                <a:cs typeface="+mj-cs"/>
              </a:rPr>
              <a:t>Top Emitters of -</a:t>
            </a:r>
          </a:p>
        </p:txBody>
      </p:sp>
      <p:pic>
        <p:nvPicPr>
          <p:cNvPr id="4" name="Picture 3" descr="Chart, pie chart&#10;&#10;Description automatically generated">
            <a:extLst>
              <a:ext uri="{FF2B5EF4-FFF2-40B4-BE49-F238E27FC236}">
                <a16:creationId xmlns:a16="http://schemas.microsoft.com/office/drawing/2014/main" id="{04E16F77-081E-8D4D-9BF0-1099A22448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12" y="2208810"/>
            <a:ext cx="6334766" cy="4349468"/>
          </a:xfrm>
          <a:prstGeom prst="rect">
            <a:avLst/>
          </a:prstGeom>
        </p:spPr>
      </p:pic>
      <p:pic>
        <p:nvPicPr>
          <p:cNvPr id="9" name="Picture 8" descr="Chart, pie chart&#10;&#10;Description automatically generated">
            <a:extLst>
              <a:ext uri="{FF2B5EF4-FFF2-40B4-BE49-F238E27FC236}">
                <a16:creationId xmlns:a16="http://schemas.microsoft.com/office/drawing/2014/main" id="{8EFDA691-FEB6-684C-7997-2B275022D9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9578" y="2129131"/>
            <a:ext cx="5391570" cy="4498199"/>
          </a:xfrm>
          <a:prstGeom prst="rect">
            <a:avLst/>
          </a:prstGeom>
        </p:spPr>
      </p:pic>
      <p:sp>
        <p:nvSpPr>
          <p:cNvPr id="12" name="Text Placeholder 2">
            <a:extLst>
              <a:ext uri="{FF2B5EF4-FFF2-40B4-BE49-F238E27FC236}">
                <a16:creationId xmlns:a16="http://schemas.microsoft.com/office/drawing/2014/main" id="{BBE6ED2C-FF4E-C833-F2E8-A13571BCE8B1}"/>
              </a:ext>
            </a:extLst>
          </p:cNvPr>
          <p:cNvSpPr txBox="1">
            <a:spLocks/>
          </p:cNvSpPr>
          <p:nvPr/>
        </p:nvSpPr>
        <p:spPr>
          <a:xfrm>
            <a:off x="3207357" y="1744164"/>
            <a:ext cx="807423" cy="31591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None/>
              <a:defRPr sz="1800" b="0" i="0" kern="1200" spc="0" baseline="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a:solidFill>
                  <a:schemeClr val="bg1"/>
                </a:solidFill>
              </a:rPr>
              <a:t>CO</a:t>
            </a:r>
            <a:r>
              <a:rPr lang="en-US" sz="2400" baseline="-25000">
                <a:solidFill>
                  <a:schemeClr val="bg1"/>
                </a:solidFill>
              </a:rPr>
              <a:t>2</a:t>
            </a:r>
          </a:p>
        </p:txBody>
      </p:sp>
      <p:sp>
        <p:nvSpPr>
          <p:cNvPr id="13" name="Text Placeholder 2">
            <a:extLst>
              <a:ext uri="{FF2B5EF4-FFF2-40B4-BE49-F238E27FC236}">
                <a16:creationId xmlns:a16="http://schemas.microsoft.com/office/drawing/2014/main" id="{0D7C2448-FE8E-2A1A-B8F3-628258B03CE9}"/>
              </a:ext>
            </a:extLst>
          </p:cNvPr>
          <p:cNvSpPr txBox="1">
            <a:spLocks/>
          </p:cNvSpPr>
          <p:nvPr/>
        </p:nvSpPr>
        <p:spPr>
          <a:xfrm>
            <a:off x="8070342" y="1737192"/>
            <a:ext cx="1453667" cy="31591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None/>
              <a:defRPr sz="1800" b="0" i="0" kern="1200" spc="0" baseline="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a:solidFill>
                  <a:schemeClr val="bg1"/>
                </a:solidFill>
              </a:rPr>
              <a:t>Methane</a:t>
            </a:r>
            <a:endParaRPr lang="en-US" sz="2400" baseline="-25000">
              <a:solidFill>
                <a:schemeClr val="bg1"/>
              </a:solidFill>
            </a:endParaRPr>
          </a:p>
        </p:txBody>
      </p:sp>
    </p:spTree>
    <p:extLst>
      <p:ext uri="{BB962C8B-B14F-4D97-AF65-F5344CB8AC3E}">
        <p14:creationId xmlns:p14="http://schemas.microsoft.com/office/powerpoint/2010/main" val="195988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09AB8840-4F13-2301-51CF-2687DD69874E}"/>
              </a:ext>
            </a:extLst>
          </p:cNvPr>
          <p:cNvSpPr>
            <a:spLocks noGrp="1"/>
          </p:cNvSpPr>
          <p:nvPr>
            <p:ph type="title"/>
          </p:nvPr>
        </p:nvSpPr>
        <p:spPr>
          <a:xfrm>
            <a:off x="299005" y="230670"/>
            <a:ext cx="11671322" cy="610863"/>
          </a:xfrm>
        </p:spPr>
        <p:txBody>
          <a:bodyPr vert="horz" lIns="0" tIns="0" rIns="0" bIns="0" rtlCol="0" anchor="b" anchorCtr="0">
            <a:normAutofit/>
          </a:bodyPr>
          <a:lstStyle/>
          <a:p>
            <a:pPr algn="ctr"/>
            <a:r>
              <a:rPr lang="en-US" b="1" i="0" kern="1200" spc="100" baseline="0">
                <a:latin typeface="+mj-lt"/>
                <a:ea typeface="+mj-ea"/>
                <a:cs typeface="+mj-cs"/>
              </a:rPr>
              <a:t>Top Emitters of -</a:t>
            </a:r>
          </a:p>
        </p:txBody>
      </p:sp>
      <p:sp>
        <p:nvSpPr>
          <p:cNvPr id="29" name="Text Placeholder 2">
            <a:extLst>
              <a:ext uri="{FF2B5EF4-FFF2-40B4-BE49-F238E27FC236}">
                <a16:creationId xmlns:a16="http://schemas.microsoft.com/office/drawing/2014/main" id="{312D0CA8-06AF-65A2-2490-C577E53226E1}"/>
              </a:ext>
            </a:extLst>
          </p:cNvPr>
          <p:cNvSpPr>
            <a:spLocks noGrp="1"/>
          </p:cNvSpPr>
          <p:nvPr>
            <p:ph type="body" sz="quarter" idx="12"/>
          </p:nvPr>
        </p:nvSpPr>
        <p:spPr>
          <a:xfrm>
            <a:off x="3207357" y="1744164"/>
            <a:ext cx="1013914" cy="772006"/>
          </a:xfrm>
        </p:spPr>
        <p:txBody>
          <a:bodyPr vert="horz" lIns="91440" tIns="45720" rIns="91440" bIns="45720" rtlCol="0">
            <a:noAutofit/>
          </a:bodyPr>
          <a:lstStyle/>
          <a:p>
            <a:r>
              <a:rPr lang="en-US" sz="2400" dirty="0">
                <a:solidFill>
                  <a:schemeClr val="bg1"/>
                </a:solidFill>
              </a:rPr>
              <a:t>N</a:t>
            </a:r>
            <a:r>
              <a:rPr lang="en-US" sz="2400" b="0" i="0" kern="1200" spc="0" baseline="-25000" dirty="0">
                <a:solidFill>
                  <a:schemeClr val="bg1"/>
                </a:solidFill>
                <a:latin typeface="+mj-lt"/>
                <a:ea typeface="+mn-ea"/>
                <a:cs typeface="+mn-cs"/>
              </a:rPr>
              <a:t>2</a:t>
            </a:r>
            <a:r>
              <a:rPr lang="en-US" sz="2400" b="0" i="0" kern="1200" spc="0" baseline="0" dirty="0">
                <a:solidFill>
                  <a:schemeClr val="bg1"/>
                </a:solidFill>
                <a:latin typeface="+mj-lt"/>
                <a:ea typeface="+mn-ea"/>
                <a:cs typeface="+mn-cs"/>
              </a:rPr>
              <a:t>O</a:t>
            </a:r>
            <a:endParaRPr lang="en-US" sz="2400" b="0" i="0" kern="1200" spc="0" baseline="-25000" dirty="0">
              <a:solidFill>
                <a:schemeClr val="bg1"/>
              </a:solidFill>
              <a:latin typeface="+mj-lt"/>
              <a:ea typeface="+mn-ea"/>
              <a:cs typeface="+mn-cs"/>
            </a:endParaRPr>
          </a:p>
        </p:txBody>
      </p:sp>
      <p:sp>
        <p:nvSpPr>
          <p:cNvPr id="6" name="Text Placeholder 2">
            <a:extLst>
              <a:ext uri="{FF2B5EF4-FFF2-40B4-BE49-F238E27FC236}">
                <a16:creationId xmlns:a16="http://schemas.microsoft.com/office/drawing/2014/main" id="{16A9CDC5-C65C-AFCD-5218-2F7479CEACA1}"/>
              </a:ext>
            </a:extLst>
          </p:cNvPr>
          <p:cNvSpPr txBox="1">
            <a:spLocks/>
          </p:cNvSpPr>
          <p:nvPr/>
        </p:nvSpPr>
        <p:spPr>
          <a:xfrm>
            <a:off x="7600208" y="1737192"/>
            <a:ext cx="3253841" cy="31591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None/>
              <a:defRPr sz="1800" b="0" i="0" kern="1200" spc="0" baseline="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400" b="1">
                <a:solidFill>
                  <a:schemeClr val="bg1"/>
                </a:solidFill>
                <a:latin typeface="Arial" panose="020B0604020202020204" pitchFamily="34" charset="0"/>
                <a:cs typeface="Arial" panose="020B0604020202020204" pitchFamily="34" charset="0"/>
              </a:rPr>
              <a:t>Hydrofluorocarbons</a:t>
            </a:r>
            <a:endParaRPr lang="en-US" sz="2400" b="1" baseline="-25000">
              <a:solidFill>
                <a:schemeClr val="bg1"/>
              </a:solidFill>
            </a:endParaRPr>
          </a:p>
        </p:txBody>
      </p:sp>
      <p:pic>
        <p:nvPicPr>
          <p:cNvPr id="7" name="Picture 6" descr="Chart, pie chart&#10;&#10;Description automatically generated">
            <a:extLst>
              <a:ext uri="{FF2B5EF4-FFF2-40B4-BE49-F238E27FC236}">
                <a16:creationId xmlns:a16="http://schemas.microsoft.com/office/drawing/2014/main" id="{D2329019-4B1C-0700-EE7A-3D177A7C10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2114" y="2312124"/>
            <a:ext cx="6284533" cy="4325326"/>
          </a:xfrm>
          <a:prstGeom prst="rect">
            <a:avLst/>
          </a:prstGeom>
        </p:spPr>
      </p:pic>
      <p:pic>
        <p:nvPicPr>
          <p:cNvPr id="4" name="Picture 3" descr="Chart, pie chart&#10;&#10;Description automatically generated">
            <a:extLst>
              <a:ext uri="{FF2B5EF4-FFF2-40B4-BE49-F238E27FC236}">
                <a16:creationId xmlns:a16="http://schemas.microsoft.com/office/drawing/2014/main" id="{BF728790-05FC-AD4E-9088-43678952748C}"/>
              </a:ext>
            </a:extLst>
          </p:cNvPr>
          <p:cNvPicPr>
            <a:picLocks noChangeAspect="1"/>
          </p:cNvPicPr>
          <p:nvPr/>
        </p:nvPicPr>
        <p:blipFill rotWithShape="1">
          <a:blip r:embed="rId4">
            <a:extLst>
              <a:ext uri="{28A0092B-C50C-407E-A947-70E740481C1C}">
                <a14:useLocalDpi xmlns:a14="http://schemas.microsoft.com/office/drawing/2010/main" val="0"/>
              </a:ext>
            </a:extLst>
          </a:blip>
          <a:srcRect t="3687"/>
          <a:stretch/>
        </p:blipFill>
        <p:spPr>
          <a:xfrm>
            <a:off x="775030" y="2227352"/>
            <a:ext cx="5647024" cy="3926910"/>
          </a:xfrm>
          <a:prstGeom prst="rect">
            <a:avLst/>
          </a:prstGeom>
        </p:spPr>
      </p:pic>
    </p:spTree>
    <p:extLst>
      <p:ext uri="{BB962C8B-B14F-4D97-AF65-F5344CB8AC3E}">
        <p14:creationId xmlns:p14="http://schemas.microsoft.com/office/powerpoint/2010/main" val="23129619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2DF8-59D4-D94D-8ED9-F2F319899DBF}"/>
              </a:ext>
            </a:extLst>
          </p:cNvPr>
          <p:cNvSpPr>
            <a:spLocks noGrp="1"/>
          </p:cNvSpPr>
          <p:nvPr>
            <p:ph type="title"/>
          </p:nvPr>
        </p:nvSpPr>
        <p:spPr>
          <a:xfrm>
            <a:off x="415383" y="216232"/>
            <a:ext cx="4941477" cy="610863"/>
          </a:xfrm>
        </p:spPr>
        <p:txBody>
          <a:bodyPr/>
          <a:lstStyle/>
          <a:p>
            <a:r>
              <a:rPr lang="en-US"/>
              <a:t>SUMMARY</a:t>
            </a:r>
          </a:p>
        </p:txBody>
      </p:sp>
      <p:sp>
        <p:nvSpPr>
          <p:cNvPr id="45" name="Text Placeholder 44">
            <a:extLst>
              <a:ext uri="{FF2B5EF4-FFF2-40B4-BE49-F238E27FC236}">
                <a16:creationId xmlns:a16="http://schemas.microsoft.com/office/drawing/2014/main" id="{803A1E73-C790-447A-974F-B3ADB50149F7}"/>
              </a:ext>
            </a:extLst>
          </p:cNvPr>
          <p:cNvSpPr>
            <a:spLocks noGrp="1"/>
          </p:cNvSpPr>
          <p:nvPr>
            <p:ph type="body" sz="quarter" idx="12"/>
          </p:nvPr>
        </p:nvSpPr>
        <p:spPr>
          <a:xfrm>
            <a:off x="865935" y="1045439"/>
            <a:ext cx="9355282" cy="370904"/>
          </a:xfrm>
        </p:spPr>
        <p:txBody>
          <a:bodyPr/>
          <a:lstStyle/>
          <a:p>
            <a:r>
              <a:rPr lang="en-US">
                <a:solidFill>
                  <a:schemeClr val="bg1"/>
                </a:solidFill>
              </a:rPr>
              <a:t>WHO – MAJOR SECTORS RESPONSIBLE</a:t>
            </a:r>
          </a:p>
        </p:txBody>
      </p:sp>
      <p:sp>
        <p:nvSpPr>
          <p:cNvPr id="44" name="Text Placeholder 43">
            <a:extLst>
              <a:ext uri="{FF2B5EF4-FFF2-40B4-BE49-F238E27FC236}">
                <a16:creationId xmlns:a16="http://schemas.microsoft.com/office/drawing/2014/main" id="{906E4DF9-127F-4650-8BAA-2521A37885B0}"/>
              </a:ext>
            </a:extLst>
          </p:cNvPr>
          <p:cNvSpPr>
            <a:spLocks noGrp="1"/>
          </p:cNvSpPr>
          <p:nvPr>
            <p:ph type="body" sz="quarter" idx="10"/>
          </p:nvPr>
        </p:nvSpPr>
        <p:spPr>
          <a:xfrm>
            <a:off x="949062" y="1545553"/>
            <a:ext cx="9854045" cy="370904"/>
          </a:xfrm>
        </p:spPr>
        <p:txBody>
          <a:bodyPr vert="horz" lIns="91440" tIns="45720" rIns="91440" bIns="45720" rtlCol="0" anchor="t">
            <a:noAutofit/>
          </a:bodyPr>
          <a:lstStyle/>
          <a:p>
            <a:r>
              <a:rPr lang="en-US" sz="2000">
                <a:solidFill>
                  <a:schemeClr val="tx2"/>
                </a:solidFill>
              </a:rPr>
              <a:t>Agriculture, </a:t>
            </a:r>
          </a:p>
          <a:p>
            <a:r>
              <a:rPr lang="en-US" sz="2000">
                <a:solidFill>
                  <a:schemeClr val="tx2"/>
                </a:solidFill>
              </a:rPr>
              <a:t>Business, </a:t>
            </a:r>
          </a:p>
          <a:p>
            <a:r>
              <a:rPr lang="en-US" sz="2000">
                <a:solidFill>
                  <a:schemeClr val="tx2"/>
                </a:solidFill>
              </a:rPr>
              <a:t>Transport, </a:t>
            </a:r>
          </a:p>
          <a:p>
            <a:r>
              <a:rPr lang="en-US" sz="2000">
                <a:solidFill>
                  <a:schemeClr val="tx2"/>
                </a:solidFill>
              </a:rPr>
              <a:t>Energy</a:t>
            </a:r>
          </a:p>
          <a:p>
            <a:r>
              <a:rPr lang="en-US" sz="2000">
                <a:solidFill>
                  <a:schemeClr val="tx2"/>
                </a:solidFill>
              </a:rPr>
              <a:t>Land-related activities </a:t>
            </a:r>
          </a:p>
        </p:txBody>
      </p:sp>
      <p:sp>
        <p:nvSpPr>
          <p:cNvPr id="51" name="Text Placeholder 50">
            <a:extLst>
              <a:ext uri="{FF2B5EF4-FFF2-40B4-BE49-F238E27FC236}">
                <a16:creationId xmlns:a16="http://schemas.microsoft.com/office/drawing/2014/main" id="{D582AC9C-B267-4C04-9E50-051DE433538C}"/>
              </a:ext>
            </a:extLst>
          </p:cNvPr>
          <p:cNvSpPr>
            <a:spLocks noGrp="1"/>
          </p:cNvSpPr>
          <p:nvPr>
            <p:ph type="body" sz="quarter" idx="18"/>
          </p:nvPr>
        </p:nvSpPr>
        <p:spPr>
          <a:xfrm>
            <a:off x="949062" y="3732947"/>
            <a:ext cx="4838700" cy="315915"/>
          </a:xfrm>
        </p:spPr>
        <p:txBody>
          <a:bodyPr/>
          <a:lstStyle/>
          <a:p>
            <a:r>
              <a:rPr lang="en-US">
                <a:solidFill>
                  <a:schemeClr val="bg1"/>
                </a:solidFill>
              </a:rPr>
              <a:t>TREND</a:t>
            </a:r>
          </a:p>
        </p:txBody>
      </p:sp>
      <p:sp>
        <p:nvSpPr>
          <p:cNvPr id="53" name="Text Placeholder 52">
            <a:extLst>
              <a:ext uri="{FF2B5EF4-FFF2-40B4-BE49-F238E27FC236}">
                <a16:creationId xmlns:a16="http://schemas.microsoft.com/office/drawing/2014/main" id="{A1B673DD-4FEC-4191-8446-77B89805FF2B}"/>
              </a:ext>
            </a:extLst>
          </p:cNvPr>
          <p:cNvSpPr>
            <a:spLocks noGrp="1"/>
          </p:cNvSpPr>
          <p:nvPr>
            <p:ph type="body" sz="quarter" idx="20"/>
          </p:nvPr>
        </p:nvSpPr>
        <p:spPr>
          <a:xfrm>
            <a:off x="5416448" y="3730487"/>
            <a:ext cx="6506378" cy="2642592"/>
          </a:xfrm>
        </p:spPr>
        <p:txBody>
          <a:bodyPr/>
          <a:lstStyle/>
          <a:p>
            <a:r>
              <a:rPr lang="en-US">
                <a:solidFill>
                  <a:schemeClr val="bg1"/>
                </a:solidFill>
              </a:rPr>
              <a:t>CONCLUSION</a:t>
            </a:r>
          </a:p>
          <a:p>
            <a:pPr marL="285750" indent="-285750">
              <a:buFont typeface="Arial" panose="020B0604020202020204" pitchFamily="34" charset="0"/>
              <a:buChar char="•"/>
            </a:pPr>
            <a:r>
              <a:rPr lang="en-US">
                <a:solidFill>
                  <a:schemeClr val="bg1"/>
                </a:solidFill>
                <a:latin typeface="+mn-lt"/>
              </a:rPr>
              <a:t>There still exists an upward trend in the activities of the major contributing sectors for GG emission</a:t>
            </a:r>
          </a:p>
          <a:p>
            <a:pPr marL="285750" indent="-285750">
              <a:buFont typeface="Arial" panose="020B0604020202020204" pitchFamily="34" charset="0"/>
              <a:buChar char="•"/>
            </a:pPr>
            <a:r>
              <a:rPr lang="en-US">
                <a:solidFill>
                  <a:schemeClr val="bg1"/>
                </a:solidFill>
                <a:latin typeface="+mn-lt"/>
              </a:rPr>
              <a:t>The policy makers need to take stringent urgent measures that ensures current practices are rapidly transformed to slow the emission</a:t>
            </a:r>
          </a:p>
          <a:p>
            <a:pPr marL="285750" indent="-285750">
              <a:buFont typeface="Arial" panose="020B0604020202020204" pitchFamily="34" charset="0"/>
              <a:buChar char="•"/>
            </a:pPr>
            <a:r>
              <a:rPr lang="en-US">
                <a:solidFill>
                  <a:schemeClr val="bg1"/>
                </a:solidFill>
                <a:latin typeface="+mn-lt"/>
              </a:rPr>
              <a:t>Alternatively, we should also look into modalities to capture and transform already released gases, to limit its damages.</a:t>
            </a:r>
          </a:p>
        </p:txBody>
      </p:sp>
      <p:sp>
        <p:nvSpPr>
          <p:cNvPr id="12" name="Text Placeholder 44">
            <a:extLst>
              <a:ext uri="{FF2B5EF4-FFF2-40B4-BE49-F238E27FC236}">
                <a16:creationId xmlns:a16="http://schemas.microsoft.com/office/drawing/2014/main" id="{D997FB42-8F47-B53A-F9F7-5F4815C42C46}"/>
              </a:ext>
            </a:extLst>
          </p:cNvPr>
          <p:cNvSpPr txBox="1">
            <a:spLocks/>
          </p:cNvSpPr>
          <p:nvPr/>
        </p:nvSpPr>
        <p:spPr>
          <a:xfrm>
            <a:off x="5409052" y="1057794"/>
            <a:ext cx="4838700" cy="53186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None/>
              <a:defRPr sz="1800" b="0" i="0" kern="1200" spc="0" baseline="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solidFill>
                  <a:schemeClr val="bg1"/>
                </a:solidFill>
              </a:rPr>
              <a:t>TOP ACTIVITIES</a:t>
            </a:r>
          </a:p>
        </p:txBody>
      </p:sp>
      <p:sp>
        <p:nvSpPr>
          <p:cNvPr id="13" name="Text Placeholder 43">
            <a:extLst>
              <a:ext uri="{FF2B5EF4-FFF2-40B4-BE49-F238E27FC236}">
                <a16:creationId xmlns:a16="http://schemas.microsoft.com/office/drawing/2014/main" id="{65F714D7-D48E-C647-0E05-804C0C68C118}"/>
              </a:ext>
            </a:extLst>
          </p:cNvPr>
          <p:cNvSpPr txBox="1">
            <a:spLocks/>
          </p:cNvSpPr>
          <p:nvPr/>
        </p:nvSpPr>
        <p:spPr>
          <a:xfrm>
            <a:off x="5416448" y="1449235"/>
            <a:ext cx="6055369" cy="2101488"/>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7165" indent="-285750">
              <a:lnSpc>
                <a:spcPts val="2160"/>
              </a:lnSpc>
              <a:spcBef>
                <a:spcPts val="0"/>
              </a:spcBef>
              <a:buFont typeface="Arial" panose="020B0604020202020204" pitchFamily="34" charset="0"/>
              <a:buChar char="•"/>
            </a:pPr>
            <a:r>
              <a:rPr lang="en-GB" sz="1800">
                <a:solidFill>
                  <a:schemeClr val="tx2"/>
                </a:solidFill>
              </a:rPr>
              <a:t>Refrigeration and air conditioning, </a:t>
            </a:r>
          </a:p>
          <a:p>
            <a:pPr marL="177165" indent="-285750">
              <a:lnSpc>
                <a:spcPts val="2160"/>
              </a:lnSpc>
              <a:spcBef>
                <a:spcPts val="0"/>
              </a:spcBef>
              <a:buFont typeface="Arial" panose="020B0604020202020204" pitchFamily="34" charset="0"/>
              <a:buChar char="•"/>
            </a:pPr>
            <a:r>
              <a:rPr lang="en-GB" sz="1800">
                <a:solidFill>
                  <a:schemeClr val="tx2"/>
                </a:solidFill>
              </a:rPr>
              <a:t>Soil emission (direct and indirect), </a:t>
            </a:r>
          </a:p>
          <a:p>
            <a:pPr marL="177165" indent="-285750">
              <a:lnSpc>
                <a:spcPts val="2160"/>
              </a:lnSpc>
              <a:spcBef>
                <a:spcPts val="0"/>
              </a:spcBef>
              <a:buFont typeface="Arial" panose="020B0604020202020204" pitchFamily="34" charset="0"/>
              <a:buChar char="•"/>
            </a:pPr>
            <a:r>
              <a:rPr lang="en-GB" sz="1800">
                <a:solidFill>
                  <a:schemeClr val="tx2"/>
                </a:solidFill>
              </a:rPr>
              <a:t>Industrial combustion, </a:t>
            </a:r>
          </a:p>
          <a:p>
            <a:pPr marL="177165" indent="-285750">
              <a:lnSpc>
                <a:spcPts val="2160"/>
              </a:lnSpc>
              <a:spcBef>
                <a:spcPts val="0"/>
              </a:spcBef>
              <a:buFont typeface="Arial" panose="020B0604020202020204" pitchFamily="34" charset="0"/>
              <a:buChar char="•"/>
            </a:pPr>
            <a:r>
              <a:rPr lang="en-GB" sz="1800">
                <a:solidFill>
                  <a:schemeClr val="tx2"/>
                </a:solidFill>
              </a:rPr>
              <a:t>Animal wastes, </a:t>
            </a:r>
          </a:p>
          <a:p>
            <a:pPr marL="177165" indent="-285750">
              <a:lnSpc>
                <a:spcPts val="2160"/>
              </a:lnSpc>
              <a:spcBef>
                <a:spcPts val="0"/>
              </a:spcBef>
              <a:buFont typeface="Arial" panose="020B0604020202020204" pitchFamily="34" charset="0"/>
              <a:buChar char="•"/>
            </a:pPr>
            <a:r>
              <a:rPr lang="en-GB" sz="1800">
                <a:solidFill>
                  <a:schemeClr val="tx2"/>
                </a:solidFill>
              </a:rPr>
              <a:t>Power stations, </a:t>
            </a:r>
          </a:p>
          <a:p>
            <a:pPr marL="177165" indent="-285750">
              <a:lnSpc>
                <a:spcPts val="2160"/>
              </a:lnSpc>
              <a:spcBef>
                <a:spcPts val="0"/>
              </a:spcBef>
              <a:buFont typeface="Arial" panose="020B0604020202020204" pitchFamily="34" charset="0"/>
              <a:buChar char="•"/>
            </a:pPr>
            <a:r>
              <a:rPr lang="en-GB" sz="1800">
                <a:solidFill>
                  <a:schemeClr val="tx2"/>
                </a:solidFill>
              </a:rPr>
              <a:t>Residential combustion, </a:t>
            </a:r>
          </a:p>
          <a:p>
            <a:pPr marL="177165" indent="-285750">
              <a:lnSpc>
                <a:spcPts val="2160"/>
              </a:lnSpc>
              <a:spcBef>
                <a:spcPts val="0"/>
              </a:spcBef>
              <a:buFont typeface="Arial" panose="020B0604020202020204" pitchFamily="34" charset="0"/>
              <a:buChar char="•"/>
            </a:pPr>
            <a:r>
              <a:rPr lang="en-GB" sz="1800">
                <a:solidFill>
                  <a:schemeClr val="tx2"/>
                </a:solidFill>
              </a:rPr>
              <a:t>Manufacture of solid fuels and other energy industries.</a:t>
            </a:r>
          </a:p>
        </p:txBody>
      </p:sp>
      <p:pic>
        <p:nvPicPr>
          <p:cNvPr id="22" name="Picture 21" descr="Icon&#10;&#10;Description automatically generated">
            <a:extLst>
              <a:ext uri="{FF2B5EF4-FFF2-40B4-BE49-F238E27FC236}">
                <a16:creationId xmlns:a16="http://schemas.microsoft.com/office/drawing/2014/main" id="{D256E5C7-F4BC-A9E6-BBC5-C95CFB8348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4608" y="4359837"/>
            <a:ext cx="1877265" cy="1702266"/>
          </a:xfrm>
          <a:prstGeom prst="rect">
            <a:avLst/>
          </a:prstGeom>
        </p:spPr>
      </p:pic>
    </p:spTree>
    <p:extLst>
      <p:ext uri="{BB962C8B-B14F-4D97-AF65-F5344CB8AC3E}">
        <p14:creationId xmlns:p14="http://schemas.microsoft.com/office/powerpoint/2010/main" val="6438421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p:txBody>
          <a:bodyPr/>
          <a:lstStyle/>
          <a:p>
            <a:r>
              <a:rPr lang="en-US"/>
              <a:t>Thank you</a:t>
            </a:r>
          </a:p>
        </p:txBody>
      </p:sp>
      <p:pic>
        <p:nvPicPr>
          <p:cNvPr id="13" name="Picture Placeholder 12" descr="Portrait of a team member">
            <a:extLst>
              <a:ext uri="{FF2B5EF4-FFF2-40B4-BE49-F238E27FC236}">
                <a16:creationId xmlns:a16="http://schemas.microsoft.com/office/drawing/2014/main" id="{EC944911-7CDD-41CC-A7F0-5B0CF85D545C}"/>
              </a:ext>
              <a:ext uri="{C183D7F6-B498-43B3-948B-1728B52AA6E4}">
                <adec:decorative xmlns:adec="http://schemas.microsoft.com/office/drawing/2017/decorative" val="0"/>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9" name="Text Placeholder 8">
            <a:extLst>
              <a:ext uri="{FF2B5EF4-FFF2-40B4-BE49-F238E27FC236}">
                <a16:creationId xmlns:a16="http://schemas.microsoft.com/office/drawing/2014/main" id="{76767661-63CB-A645-82F2-3B860E338B67}"/>
              </a:ext>
            </a:extLst>
          </p:cNvPr>
          <p:cNvSpPr>
            <a:spLocks noGrp="1"/>
          </p:cNvSpPr>
          <p:nvPr>
            <p:ph type="body" sz="quarter" idx="11"/>
          </p:nvPr>
        </p:nvSpPr>
        <p:spPr>
          <a:xfrm>
            <a:off x="6907623" y="3688899"/>
            <a:ext cx="1143495" cy="588795"/>
          </a:xfrm>
        </p:spPr>
        <p:txBody>
          <a:bodyPr/>
          <a:lstStyle/>
          <a:p>
            <a:r>
              <a:rPr lang="en-US" sz="2000" b="1"/>
              <a:t>Group 4</a:t>
            </a:r>
            <a:endParaRPr lang="en-US" sz="2000"/>
          </a:p>
        </p:txBody>
      </p:sp>
    </p:spTree>
    <p:extLst>
      <p:ext uri="{BB962C8B-B14F-4D97-AF65-F5344CB8AC3E}">
        <p14:creationId xmlns:p14="http://schemas.microsoft.com/office/powerpoint/2010/main" val="2336677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4756-A790-C845-A85F-35391529E591}"/>
              </a:ext>
            </a:extLst>
          </p:cNvPr>
          <p:cNvSpPr>
            <a:spLocks noGrp="1"/>
          </p:cNvSpPr>
          <p:nvPr>
            <p:ph type="title"/>
          </p:nvPr>
        </p:nvSpPr>
        <p:spPr>
          <a:xfrm>
            <a:off x="964023" y="879063"/>
            <a:ext cx="4941477" cy="610863"/>
          </a:xfrm>
        </p:spPr>
        <p:txBody>
          <a:bodyPr/>
          <a:lstStyle/>
          <a:p>
            <a:r>
              <a:rPr lang="en-US"/>
              <a:t>Agenda</a:t>
            </a:r>
          </a:p>
        </p:txBody>
      </p:sp>
      <p:sp>
        <p:nvSpPr>
          <p:cNvPr id="4" name="Text Placeholder 3">
            <a:extLst>
              <a:ext uri="{FF2B5EF4-FFF2-40B4-BE49-F238E27FC236}">
                <a16:creationId xmlns:a16="http://schemas.microsoft.com/office/drawing/2014/main" id="{C7EC6698-132B-1143-A2A9-00A97D9572D8}"/>
              </a:ext>
            </a:extLst>
          </p:cNvPr>
          <p:cNvSpPr>
            <a:spLocks noGrp="1"/>
          </p:cNvSpPr>
          <p:nvPr>
            <p:ph type="body" sz="quarter" idx="14"/>
          </p:nvPr>
        </p:nvSpPr>
        <p:spPr>
          <a:xfrm>
            <a:off x="952500" y="2209800"/>
            <a:ext cx="2133600" cy="205837"/>
          </a:xfrm>
        </p:spPr>
        <p:txBody>
          <a:bodyPr/>
          <a:lstStyle/>
          <a:p>
            <a:r>
              <a:rPr lang="en-US">
                <a:solidFill>
                  <a:schemeClr val="bg1"/>
                </a:solidFill>
              </a:rPr>
              <a:t>01. Introduction</a:t>
            </a:r>
          </a:p>
        </p:txBody>
      </p:sp>
      <p:sp>
        <p:nvSpPr>
          <p:cNvPr id="3" name="Text Placeholder 2">
            <a:extLst>
              <a:ext uri="{FF2B5EF4-FFF2-40B4-BE49-F238E27FC236}">
                <a16:creationId xmlns:a16="http://schemas.microsoft.com/office/drawing/2014/main" id="{91AA5D8C-0134-F046-A548-3465F817747C}"/>
              </a:ext>
            </a:extLst>
          </p:cNvPr>
          <p:cNvSpPr>
            <a:spLocks noGrp="1"/>
          </p:cNvSpPr>
          <p:nvPr>
            <p:ph type="body" sz="quarter" idx="13"/>
          </p:nvPr>
        </p:nvSpPr>
        <p:spPr>
          <a:xfrm>
            <a:off x="952500" y="2650204"/>
            <a:ext cx="2133600" cy="778796"/>
          </a:xfrm>
        </p:spPr>
        <p:txBody>
          <a:bodyPr/>
          <a:lstStyle/>
          <a:p>
            <a:r>
              <a:rPr lang="en-US"/>
              <a:t>What we’re looking at and why we chose it</a:t>
            </a:r>
          </a:p>
        </p:txBody>
      </p:sp>
      <p:sp>
        <p:nvSpPr>
          <p:cNvPr id="6" name="Text Placeholder 5">
            <a:extLst>
              <a:ext uri="{FF2B5EF4-FFF2-40B4-BE49-F238E27FC236}">
                <a16:creationId xmlns:a16="http://schemas.microsoft.com/office/drawing/2014/main" id="{C0015C52-08ED-464E-B7E8-24892D9C1319}"/>
              </a:ext>
            </a:extLst>
          </p:cNvPr>
          <p:cNvSpPr>
            <a:spLocks noGrp="1"/>
          </p:cNvSpPr>
          <p:nvPr>
            <p:ph type="body" sz="quarter" idx="16"/>
          </p:nvPr>
        </p:nvSpPr>
        <p:spPr>
          <a:xfrm>
            <a:off x="3663042" y="2209800"/>
            <a:ext cx="2128157" cy="205837"/>
          </a:xfrm>
        </p:spPr>
        <p:txBody>
          <a:bodyPr/>
          <a:lstStyle/>
          <a:p>
            <a:r>
              <a:rPr lang="en-US">
                <a:solidFill>
                  <a:schemeClr val="bg1"/>
                </a:solidFill>
              </a:rPr>
              <a:t>2. Who?</a:t>
            </a:r>
          </a:p>
        </p:txBody>
      </p:sp>
      <p:sp>
        <p:nvSpPr>
          <p:cNvPr id="5" name="Text Placeholder 4">
            <a:extLst>
              <a:ext uri="{FF2B5EF4-FFF2-40B4-BE49-F238E27FC236}">
                <a16:creationId xmlns:a16="http://schemas.microsoft.com/office/drawing/2014/main" id="{6979C7D4-91CF-6443-91D5-65DC860B407D}"/>
              </a:ext>
            </a:extLst>
          </p:cNvPr>
          <p:cNvSpPr>
            <a:spLocks noGrp="1"/>
          </p:cNvSpPr>
          <p:nvPr>
            <p:ph type="body" sz="quarter" idx="15"/>
          </p:nvPr>
        </p:nvSpPr>
        <p:spPr>
          <a:xfrm>
            <a:off x="3663042" y="2679128"/>
            <a:ext cx="3139540" cy="755695"/>
          </a:xfrm>
        </p:spPr>
        <p:txBody>
          <a:bodyPr/>
          <a:lstStyle/>
          <a:p>
            <a:pPr marL="285750" indent="-285750">
              <a:buFont typeface="Arial" panose="020B0604020202020204" pitchFamily="34" charset="0"/>
              <a:buChar char="•"/>
            </a:pPr>
            <a:r>
              <a:rPr lang="en-US"/>
              <a:t>Which Sector produces the most emissions? </a:t>
            </a:r>
          </a:p>
          <a:p>
            <a:pPr marL="285750" indent="-285750">
              <a:buFont typeface="Arial" panose="020B0604020202020204" pitchFamily="34" charset="0"/>
              <a:buChar char="•"/>
            </a:pPr>
            <a:r>
              <a:rPr lang="en-US"/>
              <a:t>Which End User is responsible for most emissions?</a:t>
            </a:r>
          </a:p>
        </p:txBody>
      </p:sp>
      <p:sp>
        <p:nvSpPr>
          <p:cNvPr id="8" name="Text Placeholder 7">
            <a:extLst>
              <a:ext uri="{FF2B5EF4-FFF2-40B4-BE49-F238E27FC236}">
                <a16:creationId xmlns:a16="http://schemas.microsoft.com/office/drawing/2014/main" id="{B32B0C1D-C221-7C47-B7D6-77E7BDB41749}"/>
              </a:ext>
            </a:extLst>
          </p:cNvPr>
          <p:cNvSpPr>
            <a:spLocks noGrp="1"/>
          </p:cNvSpPr>
          <p:nvPr>
            <p:ph type="body" sz="quarter" idx="20"/>
          </p:nvPr>
        </p:nvSpPr>
        <p:spPr>
          <a:xfrm>
            <a:off x="952500" y="4522803"/>
            <a:ext cx="2133600" cy="205837"/>
          </a:xfrm>
        </p:spPr>
        <p:txBody>
          <a:bodyPr/>
          <a:lstStyle/>
          <a:p>
            <a:r>
              <a:rPr lang="en-US">
                <a:solidFill>
                  <a:schemeClr val="bg1"/>
                </a:solidFill>
              </a:rPr>
              <a:t>03. What?</a:t>
            </a:r>
          </a:p>
        </p:txBody>
      </p:sp>
      <p:sp>
        <p:nvSpPr>
          <p:cNvPr id="7" name="Text Placeholder 6">
            <a:extLst>
              <a:ext uri="{FF2B5EF4-FFF2-40B4-BE49-F238E27FC236}">
                <a16:creationId xmlns:a16="http://schemas.microsoft.com/office/drawing/2014/main" id="{3E1C152D-1AA6-9242-B5C9-B06EEE4F9661}"/>
              </a:ext>
            </a:extLst>
          </p:cNvPr>
          <p:cNvSpPr>
            <a:spLocks noGrp="1"/>
          </p:cNvSpPr>
          <p:nvPr>
            <p:ph type="body" sz="quarter" idx="19"/>
          </p:nvPr>
        </p:nvSpPr>
        <p:spPr>
          <a:xfrm>
            <a:off x="952500" y="5131298"/>
            <a:ext cx="2133600" cy="755695"/>
          </a:xfrm>
        </p:spPr>
        <p:txBody>
          <a:bodyPr/>
          <a:lstStyle/>
          <a:p>
            <a:r>
              <a:rPr lang="en-US" dirty="0"/>
              <a:t>Which fuel used contributes to the most?</a:t>
            </a:r>
          </a:p>
        </p:txBody>
      </p:sp>
      <p:sp>
        <p:nvSpPr>
          <p:cNvPr id="10" name="Text Placeholder 9">
            <a:extLst>
              <a:ext uri="{FF2B5EF4-FFF2-40B4-BE49-F238E27FC236}">
                <a16:creationId xmlns:a16="http://schemas.microsoft.com/office/drawing/2014/main" id="{69BD3932-D1D0-1045-BD96-8B26F11B8515}"/>
              </a:ext>
            </a:extLst>
          </p:cNvPr>
          <p:cNvSpPr>
            <a:spLocks noGrp="1"/>
          </p:cNvSpPr>
          <p:nvPr>
            <p:ph type="body" sz="quarter" idx="22"/>
          </p:nvPr>
        </p:nvSpPr>
        <p:spPr>
          <a:xfrm>
            <a:off x="3663042" y="4522803"/>
            <a:ext cx="2128157" cy="205837"/>
          </a:xfrm>
        </p:spPr>
        <p:txBody>
          <a:bodyPr/>
          <a:lstStyle/>
          <a:p>
            <a:r>
              <a:rPr lang="en-US">
                <a:solidFill>
                  <a:schemeClr val="bg1"/>
                </a:solidFill>
              </a:rPr>
              <a:t>04. How?</a:t>
            </a:r>
          </a:p>
        </p:txBody>
      </p:sp>
      <p:sp>
        <p:nvSpPr>
          <p:cNvPr id="9" name="Text Placeholder 8">
            <a:extLst>
              <a:ext uri="{FF2B5EF4-FFF2-40B4-BE49-F238E27FC236}">
                <a16:creationId xmlns:a16="http://schemas.microsoft.com/office/drawing/2014/main" id="{38FB4732-AB07-C54D-AF44-F8ADB6D2B8B6}"/>
              </a:ext>
            </a:extLst>
          </p:cNvPr>
          <p:cNvSpPr>
            <a:spLocks noGrp="1"/>
          </p:cNvSpPr>
          <p:nvPr>
            <p:ph type="body" sz="quarter" idx="21"/>
          </p:nvPr>
        </p:nvSpPr>
        <p:spPr>
          <a:xfrm>
            <a:off x="3663042" y="5131299"/>
            <a:ext cx="2345872" cy="847638"/>
          </a:xfrm>
        </p:spPr>
        <p:txBody>
          <a:bodyPr/>
          <a:lstStyle/>
          <a:p>
            <a:r>
              <a:rPr lang="en-US"/>
              <a:t>How much of our activities has changed over the course of time ?</a:t>
            </a:r>
          </a:p>
          <a:p>
            <a:endParaRPr lang="en-US"/>
          </a:p>
        </p:txBody>
      </p:sp>
      <p:sp>
        <p:nvSpPr>
          <p:cNvPr id="12" name="Text Placeholder 11">
            <a:extLst>
              <a:ext uri="{FF2B5EF4-FFF2-40B4-BE49-F238E27FC236}">
                <a16:creationId xmlns:a16="http://schemas.microsoft.com/office/drawing/2014/main" id="{B115086E-2AC3-4F4D-8F85-104CFA64FECF}"/>
              </a:ext>
            </a:extLst>
          </p:cNvPr>
          <p:cNvSpPr>
            <a:spLocks noGrp="1"/>
          </p:cNvSpPr>
          <p:nvPr>
            <p:ph type="body" sz="quarter" idx="24"/>
          </p:nvPr>
        </p:nvSpPr>
        <p:spPr>
          <a:xfrm>
            <a:off x="6367054" y="4522803"/>
            <a:ext cx="2129245" cy="205837"/>
          </a:xfrm>
        </p:spPr>
        <p:txBody>
          <a:bodyPr/>
          <a:lstStyle/>
          <a:p>
            <a:r>
              <a:rPr lang="en-US">
                <a:solidFill>
                  <a:schemeClr val="bg1"/>
                </a:solidFill>
              </a:rPr>
              <a:t>05. Closing</a:t>
            </a:r>
          </a:p>
        </p:txBody>
      </p:sp>
      <p:sp>
        <p:nvSpPr>
          <p:cNvPr id="11" name="Text Placeholder 10">
            <a:extLst>
              <a:ext uri="{FF2B5EF4-FFF2-40B4-BE49-F238E27FC236}">
                <a16:creationId xmlns:a16="http://schemas.microsoft.com/office/drawing/2014/main" id="{7F247A08-A350-EF44-9F10-FC72B5466602}"/>
              </a:ext>
            </a:extLst>
          </p:cNvPr>
          <p:cNvSpPr>
            <a:spLocks noGrp="1"/>
          </p:cNvSpPr>
          <p:nvPr>
            <p:ph type="body" sz="quarter" idx="23"/>
          </p:nvPr>
        </p:nvSpPr>
        <p:spPr>
          <a:xfrm>
            <a:off x="6367054" y="5131299"/>
            <a:ext cx="2129245" cy="755694"/>
          </a:xfrm>
        </p:spPr>
        <p:txBody>
          <a:bodyPr/>
          <a:lstStyle/>
          <a:p>
            <a:r>
              <a:rPr lang="en-US"/>
              <a:t>Final conclusions and analysis. </a:t>
            </a:r>
          </a:p>
        </p:txBody>
      </p:sp>
      <p:sp>
        <p:nvSpPr>
          <p:cNvPr id="15" name="Slide Number Placeholder 14">
            <a:extLst>
              <a:ext uri="{FF2B5EF4-FFF2-40B4-BE49-F238E27FC236}">
                <a16:creationId xmlns:a16="http://schemas.microsoft.com/office/drawing/2014/main" id="{329469AE-B59A-AA41-9085-106D011808F5}"/>
              </a:ext>
            </a:extLst>
          </p:cNvPr>
          <p:cNvSpPr>
            <a:spLocks noGrp="1"/>
          </p:cNvSpPr>
          <p:nvPr>
            <p:ph type="sldNum" sz="quarter" idx="27"/>
          </p:nvPr>
        </p:nvSpPr>
        <p:spPr>
          <a:xfrm>
            <a:off x="971550" y="6332220"/>
            <a:ext cx="523240" cy="247651"/>
          </a:xfrm>
        </p:spPr>
        <p:txBody>
          <a:bodyPr/>
          <a:lstStyle/>
          <a:p>
            <a:fld id="{294A09A9-5501-47C1-A89A-A340965A2BE2}" type="slidenum">
              <a:rPr lang="en-US" smtClean="0"/>
              <a:pPr/>
              <a:t>2</a:t>
            </a:fld>
            <a:endParaRPr lang="en-US"/>
          </a:p>
        </p:txBody>
      </p:sp>
    </p:spTree>
    <p:extLst>
      <p:ext uri="{BB962C8B-B14F-4D97-AF65-F5344CB8AC3E}">
        <p14:creationId xmlns:p14="http://schemas.microsoft.com/office/powerpoint/2010/main" val="289860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1154523" y="584138"/>
            <a:ext cx="4941477" cy="610863"/>
          </a:xfrm>
        </p:spPr>
        <p:txBody>
          <a:bodyPr/>
          <a:lstStyle/>
          <a:p>
            <a:r>
              <a:rPr lang="en-US" dirty="0"/>
              <a:t>INTRODUCTION</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303061" y="1989994"/>
            <a:ext cx="6411954" cy="4589877"/>
          </a:xfrm>
        </p:spPr>
        <p:txBody>
          <a:bodyPr vert="horz" lIns="0" tIns="0" rIns="0" bIns="0" rtlCol="0" anchor="t">
            <a:noAutofit/>
          </a:bodyPr>
          <a:lstStyle/>
          <a:p>
            <a:pPr algn="ctr"/>
            <a:r>
              <a:rPr lang="en-GB" b="1" dirty="0">
                <a:solidFill>
                  <a:srgbClr val="C00000"/>
                </a:solidFill>
                <a:ea typeface="+mn-lt"/>
                <a:cs typeface="+mn-lt"/>
              </a:rPr>
              <a:t>Climate Change </a:t>
            </a:r>
            <a:r>
              <a:rPr lang="en-GB" dirty="0">
                <a:solidFill>
                  <a:srgbClr val="C00000"/>
                </a:solidFill>
                <a:ea typeface="+mn-lt"/>
                <a:cs typeface="+mn-lt"/>
              </a:rPr>
              <a:t>- </a:t>
            </a:r>
          </a:p>
          <a:p>
            <a:pPr marL="285750" indent="-285750">
              <a:buFont typeface="Arial" panose="020B0604020202020204" pitchFamily="34" charset="0"/>
              <a:buChar char="•"/>
            </a:pPr>
            <a:r>
              <a:rPr lang="en-GB" b="0" i="0" u="none" strike="noStrike" dirty="0">
                <a:solidFill>
                  <a:srgbClr val="1D1C1D"/>
                </a:solidFill>
                <a:effectLst/>
                <a:latin typeface="Slack-Lato"/>
              </a:rPr>
              <a:t>Many part of the world is experiencing extreme weather patterns that seem to be increasing in volatility by the year. (</a:t>
            </a:r>
            <a:r>
              <a:rPr lang="en-GB" dirty="0">
                <a:ea typeface="+mn-lt"/>
                <a:cs typeface="+mn-lt"/>
              </a:rPr>
              <a:t>South Asia, India, Pakistan, USA)</a:t>
            </a:r>
            <a:endParaRPr lang="en-GB" b="0" i="0" u="none" strike="noStrike" dirty="0">
              <a:solidFill>
                <a:srgbClr val="1D1C1D"/>
              </a:solidFill>
              <a:effectLst/>
              <a:latin typeface="Slack-Lato"/>
            </a:endParaRPr>
          </a:p>
          <a:p>
            <a:pPr algn="ctr"/>
            <a:r>
              <a:rPr lang="en-GB" b="1" i="0" u="none" strike="noStrike" dirty="0">
                <a:solidFill>
                  <a:srgbClr val="C00000"/>
                </a:solidFill>
                <a:effectLst/>
                <a:ea typeface="+mn-lt"/>
                <a:cs typeface="+mn-lt"/>
              </a:rPr>
              <a:t>Greenhouse </a:t>
            </a:r>
            <a:r>
              <a:rPr lang="en-GB" b="1" dirty="0">
                <a:solidFill>
                  <a:srgbClr val="C00000"/>
                </a:solidFill>
                <a:ea typeface="+mn-lt"/>
                <a:cs typeface="+mn-lt"/>
              </a:rPr>
              <a:t>Gases</a:t>
            </a:r>
            <a:r>
              <a:rPr lang="en-GB" dirty="0">
                <a:solidFill>
                  <a:srgbClr val="C00000"/>
                </a:solidFill>
                <a:ea typeface="+mn-lt"/>
                <a:cs typeface="+mn-lt"/>
              </a:rPr>
              <a:t> - </a:t>
            </a:r>
          </a:p>
          <a:p>
            <a:pPr marL="285750" indent="-285750">
              <a:buFont typeface="Arial" panose="020B0604020202020204" pitchFamily="34" charset="0"/>
              <a:buChar char="•"/>
            </a:pPr>
            <a:r>
              <a:rPr lang="en-GB" dirty="0"/>
              <a:t>They encapsulates the atmosphere trapping the heat from escape to the space</a:t>
            </a:r>
          </a:p>
          <a:p>
            <a:pPr algn="ctr"/>
            <a:r>
              <a:rPr lang="en-GB" b="1" dirty="0">
                <a:solidFill>
                  <a:srgbClr val="C00000"/>
                </a:solidFill>
                <a:ea typeface="+mn-lt"/>
                <a:cs typeface="+mn-lt"/>
              </a:rPr>
              <a:t>Weather Systems </a:t>
            </a:r>
            <a:r>
              <a:rPr lang="en-GB" dirty="0">
                <a:solidFill>
                  <a:srgbClr val="C00000"/>
                </a:solidFill>
                <a:ea typeface="+mn-lt"/>
                <a:cs typeface="+mn-lt"/>
              </a:rPr>
              <a:t>-</a:t>
            </a:r>
          </a:p>
          <a:p>
            <a:pPr marL="285750" indent="-285750">
              <a:buFont typeface="Arial" panose="020B0604020202020204" pitchFamily="34" charset="0"/>
              <a:buChar char="•"/>
            </a:pPr>
            <a:r>
              <a:rPr lang="en-GB" dirty="0">
                <a:ea typeface="+mn-lt"/>
                <a:cs typeface="+mn-lt"/>
              </a:rPr>
              <a:t>Warming effect of the greenhouse gases has a devastating impact on the weather systems</a:t>
            </a:r>
            <a:endParaRPr lang="en-GB" dirty="0">
              <a:solidFill>
                <a:srgbClr val="000000"/>
              </a:solidFill>
              <a:latin typeface="Franklin Gothic Book"/>
            </a:endParaRPr>
          </a:p>
          <a:p>
            <a:pPr algn="ctr"/>
            <a:r>
              <a:rPr lang="en-GB" b="1" dirty="0">
                <a:solidFill>
                  <a:srgbClr val="C00000"/>
                </a:solidFill>
                <a:latin typeface="Franklin Gothic Book"/>
              </a:rPr>
              <a:t>UK Focus -</a:t>
            </a:r>
            <a:endParaRPr lang="en-GB" dirty="0">
              <a:solidFill>
                <a:srgbClr val="C00000"/>
              </a:solidFill>
              <a:latin typeface="Franklin Gothic Book"/>
            </a:endParaRPr>
          </a:p>
          <a:p>
            <a:pPr marL="285750" indent="-285750">
              <a:buFont typeface="Arial" panose="020B0604020202020204" pitchFamily="34" charset="0"/>
              <a:buChar char="•"/>
            </a:pPr>
            <a:r>
              <a:rPr lang="en-GB" dirty="0">
                <a:solidFill>
                  <a:srgbClr val="000000"/>
                </a:solidFill>
                <a:latin typeface="Franklin Gothic Book"/>
              </a:rPr>
              <a:t>For the past decade, UK had extremes of weather conditions such as floods, extreme hot and cold seasons</a:t>
            </a:r>
            <a:endParaRPr lang="en-GB" b="1" dirty="0">
              <a:solidFill>
                <a:srgbClr val="000000"/>
              </a:solidFill>
              <a:latin typeface="Franklin Gothic Book"/>
            </a:endParaRPr>
          </a:p>
          <a:p>
            <a:endParaRPr lang="en-GB" b="1" dirty="0">
              <a:solidFill>
                <a:srgbClr val="000000"/>
              </a:solidFill>
              <a:latin typeface="Franklin Gothic Book"/>
            </a:endParaRPr>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3</a:t>
            </a:fld>
            <a:endParaRPr lang="en-US" dirty="0"/>
          </a:p>
        </p:txBody>
      </p:sp>
      <p:pic>
        <p:nvPicPr>
          <p:cNvPr id="53" name="Picture Placeholder 52" descr="Hanging Lightbulbs">
            <a:extLst>
              <a:ext uri="{FF2B5EF4-FFF2-40B4-BE49-F238E27FC236}">
                <a16:creationId xmlns:a16="http://schemas.microsoft.com/office/drawing/2014/main" id="{CAC9EF15-08A3-406D-9236-76A5454D5F8A}"/>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6714824" y="-22543"/>
            <a:ext cx="5477176" cy="6903086"/>
          </a:xfrm>
        </p:spPr>
      </p:pic>
    </p:spTree>
    <p:extLst>
      <p:ext uri="{BB962C8B-B14F-4D97-AF65-F5344CB8AC3E}">
        <p14:creationId xmlns:p14="http://schemas.microsoft.com/office/powerpoint/2010/main" val="391246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09AB8840-4F13-2301-51CF-2687DD69874E}"/>
              </a:ext>
            </a:extLst>
          </p:cNvPr>
          <p:cNvSpPr>
            <a:spLocks noGrp="1"/>
          </p:cNvSpPr>
          <p:nvPr>
            <p:ph type="title"/>
          </p:nvPr>
        </p:nvSpPr>
        <p:spPr>
          <a:xfrm>
            <a:off x="299005" y="230670"/>
            <a:ext cx="4941477" cy="610863"/>
          </a:xfrm>
        </p:spPr>
        <p:txBody>
          <a:bodyPr vert="horz" lIns="0" tIns="0" rIns="0" bIns="0" rtlCol="0" anchor="b" anchorCtr="0">
            <a:normAutofit/>
          </a:bodyPr>
          <a:lstStyle/>
          <a:p>
            <a:r>
              <a:rPr lang="en-US" b="1" i="0" kern="1200" spc="100" baseline="0">
                <a:latin typeface="+mj-lt"/>
                <a:ea typeface="+mj-ea"/>
                <a:cs typeface="+mj-cs"/>
              </a:rPr>
              <a:t>WHO?</a:t>
            </a:r>
          </a:p>
        </p:txBody>
      </p:sp>
      <p:sp>
        <p:nvSpPr>
          <p:cNvPr id="29" name="Text Placeholder 2">
            <a:extLst>
              <a:ext uri="{FF2B5EF4-FFF2-40B4-BE49-F238E27FC236}">
                <a16:creationId xmlns:a16="http://schemas.microsoft.com/office/drawing/2014/main" id="{312D0CA8-06AF-65A2-2490-C577E53226E1}"/>
              </a:ext>
            </a:extLst>
          </p:cNvPr>
          <p:cNvSpPr>
            <a:spLocks noGrp="1"/>
          </p:cNvSpPr>
          <p:nvPr>
            <p:ph type="body" sz="quarter" idx="12"/>
          </p:nvPr>
        </p:nvSpPr>
        <p:spPr>
          <a:xfrm>
            <a:off x="852748" y="1297898"/>
            <a:ext cx="4838700" cy="315915"/>
          </a:xfrm>
        </p:spPr>
        <p:txBody>
          <a:bodyPr vert="horz" lIns="91440" tIns="45720" rIns="91440" bIns="45720" rtlCol="0">
            <a:normAutofit/>
          </a:bodyPr>
          <a:lstStyle/>
          <a:p>
            <a:r>
              <a:rPr lang="en-US" sz="1500" b="0" i="0" kern="1200" spc="0" baseline="0">
                <a:latin typeface="+mj-lt"/>
                <a:ea typeface="+mn-ea"/>
                <a:cs typeface="+mn-cs"/>
              </a:rPr>
              <a:t>WHICH SECTOR EMITS MOST</a:t>
            </a:r>
          </a:p>
        </p:txBody>
      </p:sp>
      <p:sp>
        <p:nvSpPr>
          <p:cNvPr id="2" name="Text Placeholder 2">
            <a:extLst>
              <a:ext uri="{FF2B5EF4-FFF2-40B4-BE49-F238E27FC236}">
                <a16:creationId xmlns:a16="http://schemas.microsoft.com/office/drawing/2014/main" id="{77FB3898-A88B-7C5C-2B01-786A7C80AB65}"/>
              </a:ext>
            </a:extLst>
          </p:cNvPr>
          <p:cNvSpPr txBox="1">
            <a:spLocks/>
          </p:cNvSpPr>
          <p:nvPr/>
        </p:nvSpPr>
        <p:spPr>
          <a:xfrm>
            <a:off x="6888936" y="1297897"/>
            <a:ext cx="4838700" cy="315915"/>
          </a:xfrm>
          <a:prstGeom prst="rect">
            <a:avLst/>
          </a:prstGeom>
        </p:spPr>
        <p:txBody>
          <a:bodyPr vert="horz" lIns="91440" tIns="45720" rIns="91440" bIns="45720" rtlCol="0"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800" b="0" i="0" kern="1200" spc="0" baseline="0">
                <a:solidFill>
                  <a:schemeClr val="tx2"/>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i="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i="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i="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i="0" kern="1200">
                <a:solidFill>
                  <a:schemeClr val="bg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228600" indent="-228600"/>
            <a:r>
              <a:rPr lang="en-US" sz="1500" b="0" i="0" kern="1200" spc="0" baseline="0">
                <a:latin typeface="+mj-lt"/>
                <a:ea typeface="+mn-ea"/>
                <a:cs typeface="+mn-cs"/>
              </a:rPr>
              <a:t>WHICH END USERS EMITS MOST</a:t>
            </a:r>
          </a:p>
        </p:txBody>
      </p:sp>
      <p:pic>
        <p:nvPicPr>
          <p:cNvPr id="16" name="Picture 15" descr="Chart, pie chart&#10;&#10;Description automatically generated">
            <a:extLst>
              <a:ext uri="{FF2B5EF4-FFF2-40B4-BE49-F238E27FC236}">
                <a16:creationId xmlns:a16="http://schemas.microsoft.com/office/drawing/2014/main" id="{928E0E1D-7AFF-2E60-9D7B-DEBC286866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205442"/>
            <a:ext cx="5207659" cy="4421888"/>
          </a:xfrm>
          <a:prstGeom prst="rect">
            <a:avLst/>
          </a:prstGeom>
        </p:spPr>
      </p:pic>
      <p:pic>
        <p:nvPicPr>
          <p:cNvPr id="18" name="Picture 17" descr="Chart, pie chart&#10;&#10;Description automatically generated">
            <a:extLst>
              <a:ext uri="{FF2B5EF4-FFF2-40B4-BE49-F238E27FC236}">
                <a16:creationId xmlns:a16="http://schemas.microsoft.com/office/drawing/2014/main" id="{96702A65-7B2A-F030-8ACD-FD7C0CFBF9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163" y="2205442"/>
            <a:ext cx="5415658" cy="4421888"/>
          </a:xfrm>
          <a:prstGeom prst="rect">
            <a:avLst/>
          </a:prstGeom>
        </p:spPr>
      </p:pic>
    </p:spTree>
    <p:extLst>
      <p:ext uri="{BB962C8B-B14F-4D97-AF65-F5344CB8AC3E}">
        <p14:creationId xmlns:p14="http://schemas.microsoft.com/office/powerpoint/2010/main" val="3769347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09AB8840-4F13-2301-51CF-2687DD69874E}"/>
              </a:ext>
            </a:extLst>
          </p:cNvPr>
          <p:cNvSpPr>
            <a:spLocks noGrp="1"/>
          </p:cNvSpPr>
          <p:nvPr>
            <p:ph type="title"/>
          </p:nvPr>
        </p:nvSpPr>
        <p:spPr>
          <a:xfrm>
            <a:off x="299005" y="230670"/>
            <a:ext cx="9160879" cy="610863"/>
          </a:xfrm>
        </p:spPr>
        <p:txBody>
          <a:bodyPr vert="horz" lIns="0" tIns="0" rIns="0" bIns="0" rtlCol="0" anchor="b" anchorCtr="0">
            <a:normAutofit/>
          </a:bodyPr>
          <a:lstStyle/>
          <a:p>
            <a:r>
              <a:rPr lang="en-US" b="1" i="0" kern="1200" spc="100" baseline="0">
                <a:latin typeface="+mj-lt"/>
                <a:ea typeface="+mj-ea"/>
                <a:cs typeface="+mj-cs"/>
              </a:rPr>
              <a:t>1</a:t>
            </a:r>
            <a:r>
              <a:rPr lang="en-US" b="1" i="0" kern="1200" spc="100" baseline="30000">
                <a:latin typeface="+mj-lt"/>
                <a:ea typeface="+mj-ea"/>
                <a:cs typeface="+mj-cs"/>
              </a:rPr>
              <a:t>st</a:t>
            </a:r>
            <a:r>
              <a:rPr lang="en-US" b="1" i="0" kern="1200" spc="100" baseline="0">
                <a:latin typeface="+mj-lt"/>
                <a:ea typeface="+mj-ea"/>
                <a:cs typeface="+mj-cs"/>
              </a:rPr>
              <a:t> Contributor – Agriculture Sector</a:t>
            </a:r>
          </a:p>
        </p:txBody>
      </p:sp>
      <p:sp>
        <p:nvSpPr>
          <p:cNvPr id="29" name="Text Placeholder 2">
            <a:extLst>
              <a:ext uri="{FF2B5EF4-FFF2-40B4-BE49-F238E27FC236}">
                <a16:creationId xmlns:a16="http://schemas.microsoft.com/office/drawing/2014/main" id="{312D0CA8-06AF-65A2-2490-C577E53226E1}"/>
              </a:ext>
            </a:extLst>
          </p:cNvPr>
          <p:cNvSpPr>
            <a:spLocks noGrp="1"/>
          </p:cNvSpPr>
          <p:nvPr>
            <p:ph type="body" sz="quarter" idx="12"/>
          </p:nvPr>
        </p:nvSpPr>
        <p:spPr>
          <a:xfrm>
            <a:off x="852748" y="1297898"/>
            <a:ext cx="4838700" cy="315915"/>
          </a:xfrm>
        </p:spPr>
        <p:txBody>
          <a:bodyPr vert="horz" lIns="91440" tIns="45720" rIns="91440" bIns="45720" rtlCol="0">
            <a:noAutofit/>
          </a:bodyPr>
          <a:lstStyle/>
          <a:p>
            <a:r>
              <a:rPr lang="en-US" sz="2000" b="0" i="0" kern="1200" spc="0" baseline="0">
                <a:latin typeface="+mj-lt"/>
                <a:ea typeface="+mn-ea"/>
                <a:cs typeface="+mn-cs"/>
              </a:rPr>
              <a:t>SOURCE</a:t>
            </a:r>
          </a:p>
        </p:txBody>
      </p:sp>
      <p:sp>
        <p:nvSpPr>
          <p:cNvPr id="2" name="Text Placeholder 2">
            <a:extLst>
              <a:ext uri="{FF2B5EF4-FFF2-40B4-BE49-F238E27FC236}">
                <a16:creationId xmlns:a16="http://schemas.microsoft.com/office/drawing/2014/main" id="{77FB3898-A88B-7C5C-2B01-786A7C80AB65}"/>
              </a:ext>
            </a:extLst>
          </p:cNvPr>
          <p:cNvSpPr txBox="1">
            <a:spLocks/>
          </p:cNvSpPr>
          <p:nvPr/>
        </p:nvSpPr>
        <p:spPr>
          <a:xfrm>
            <a:off x="6284376" y="1297898"/>
            <a:ext cx="4838700" cy="315915"/>
          </a:xfrm>
          <a:prstGeom prst="rect">
            <a:avLst/>
          </a:prstGeom>
        </p:spPr>
        <p:txBody>
          <a:bodyPr vert="horz" lIns="91440" tIns="45720" rIns="91440" bIns="45720" rtlCol="0" anchorCtr="0">
            <a:noAutofit/>
          </a:bodyPr>
          <a:lstStyle>
            <a:lvl1pPr marL="0" indent="0" algn="l" defTabSz="914400" rtl="0" eaLnBrk="1" latinLnBrk="0" hangingPunct="1">
              <a:lnSpc>
                <a:spcPct val="90000"/>
              </a:lnSpc>
              <a:spcBef>
                <a:spcPts val="1000"/>
              </a:spcBef>
              <a:buFont typeface="Arial" panose="020B0604020202020204" pitchFamily="34" charset="0"/>
              <a:buNone/>
              <a:defRPr sz="1800" b="0" i="0" kern="1200" spc="0" baseline="0">
                <a:solidFill>
                  <a:schemeClr val="tx2"/>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i="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i="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i="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i="0" kern="1200">
                <a:solidFill>
                  <a:schemeClr val="bg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228600" indent="-228600"/>
            <a:r>
              <a:rPr lang="en-US" b="0" i="0" kern="1200" spc="0" baseline="0">
                <a:latin typeface="+mj-lt"/>
                <a:ea typeface="+mn-ea"/>
                <a:cs typeface="+mn-cs"/>
              </a:rPr>
              <a:t>END-USERS</a:t>
            </a:r>
          </a:p>
        </p:txBody>
      </p:sp>
      <p:pic>
        <p:nvPicPr>
          <p:cNvPr id="4" name="Picture 3" descr="Chart, pie chart&#10;&#10;Description automatically generated">
            <a:extLst>
              <a:ext uri="{FF2B5EF4-FFF2-40B4-BE49-F238E27FC236}">
                <a16:creationId xmlns:a16="http://schemas.microsoft.com/office/drawing/2014/main" id="{BE7F04B5-0394-6425-A82B-ADBCC161A1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005" y="2215287"/>
            <a:ext cx="6107838" cy="4285940"/>
          </a:xfrm>
          <a:prstGeom prst="rect">
            <a:avLst/>
          </a:prstGeom>
        </p:spPr>
      </p:pic>
      <p:pic>
        <p:nvPicPr>
          <p:cNvPr id="6" name="Picture 5" descr="Chart, pie chart&#10;&#10;Description automatically generated">
            <a:extLst>
              <a:ext uri="{FF2B5EF4-FFF2-40B4-BE49-F238E27FC236}">
                <a16:creationId xmlns:a16="http://schemas.microsoft.com/office/drawing/2014/main" id="{7FEE6350-FFC7-EB7E-2A7C-77945D6CAF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41077" y="2215287"/>
            <a:ext cx="5725299" cy="4262414"/>
          </a:xfrm>
          <a:prstGeom prst="rect">
            <a:avLst/>
          </a:prstGeom>
        </p:spPr>
      </p:pic>
    </p:spTree>
    <p:extLst>
      <p:ext uri="{BB962C8B-B14F-4D97-AF65-F5344CB8AC3E}">
        <p14:creationId xmlns:p14="http://schemas.microsoft.com/office/powerpoint/2010/main" val="2483385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09AB8840-4F13-2301-51CF-2687DD69874E}"/>
              </a:ext>
            </a:extLst>
          </p:cNvPr>
          <p:cNvSpPr>
            <a:spLocks noGrp="1"/>
          </p:cNvSpPr>
          <p:nvPr>
            <p:ph type="title"/>
          </p:nvPr>
        </p:nvSpPr>
        <p:spPr>
          <a:xfrm>
            <a:off x="299005" y="230670"/>
            <a:ext cx="8778493" cy="610863"/>
          </a:xfrm>
        </p:spPr>
        <p:txBody>
          <a:bodyPr vert="horz" lIns="0" tIns="0" rIns="0" bIns="0" rtlCol="0" anchor="b" anchorCtr="0">
            <a:normAutofit/>
          </a:bodyPr>
          <a:lstStyle/>
          <a:p>
            <a:r>
              <a:rPr lang="en-US" b="1" i="0" kern="1200" spc="100" baseline="0" dirty="0">
                <a:latin typeface="+mj-lt"/>
                <a:ea typeface="+mj-ea"/>
                <a:cs typeface="+mj-cs"/>
              </a:rPr>
              <a:t>2</a:t>
            </a:r>
            <a:r>
              <a:rPr lang="en-US" b="1" i="0" kern="1200" spc="100" baseline="30000" dirty="0">
                <a:latin typeface="+mj-lt"/>
                <a:ea typeface="+mj-ea"/>
                <a:cs typeface="+mj-cs"/>
              </a:rPr>
              <a:t>nd</a:t>
            </a:r>
            <a:r>
              <a:rPr lang="en-US" b="1" i="0" kern="1200" spc="100" baseline="0" dirty="0">
                <a:latin typeface="+mj-lt"/>
                <a:ea typeface="+mj-ea"/>
                <a:cs typeface="+mj-cs"/>
              </a:rPr>
              <a:t> Contributor - Business Sector</a:t>
            </a:r>
          </a:p>
        </p:txBody>
      </p:sp>
      <p:sp>
        <p:nvSpPr>
          <p:cNvPr id="29" name="Text Placeholder 2">
            <a:extLst>
              <a:ext uri="{FF2B5EF4-FFF2-40B4-BE49-F238E27FC236}">
                <a16:creationId xmlns:a16="http://schemas.microsoft.com/office/drawing/2014/main" id="{312D0CA8-06AF-65A2-2490-C577E53226E1}"/>
              </a:ext>
            </a:extLst>
          </p:cNvPr>
          <p:cNvSpPr>
            <a:spLocks noGrp="1"/>
          </p:cNvSpPr>
          <p:nvPr>
            <p:ph type="body" sz="quarter" idx="12"/>
          </p:nvPr>
        </p:nvSpPr>
        <p:spPr>
          <a:xfrm>
            <a:off x="852748" y="1297898"/>
            <a:ext cx="4838700" cy="315915"/>
          </a:xfrm>
        </p:spPr>
        <p:txBody>
          <a:bodyPr vert="horz" lIns="91440" tIns="45720" rIns="91440" bIns="45720" rtlCol="0">
            <a:noAutofit/>
          </a:bodyPr>
          <a:lstStyle/>
          <a:p>
            <a:r>
              <a:rPr lang="en-US" sz="2000" b="0" i="0" kern="1200" spc="0" baseline="0">
                <a:latin typeface="+mj-lt"/>
                <a:ea typeface="+mn-ea"/>
                <a:cs typeface="+mn-cs"/>
              </a:rPr>
              <a:t>SOURCE</a:t>
            </a:r>
          </a:p>
        </p:txBody>
      </p:sp>
      <p:sp>
        <p:nvSpPr>
          <p:cNvPr id="2" name="Text Placeholder 2">
            <a:extLst>
              <a:ext uri="{FF2B5EF4-FFF2-40B4-BE49-F238E27FC236}">
                <a16:creationId xmlns:a16="http://schemas.microsoft.com/office/drawing/2014/main" id="{77FB3898-A88B-7C5C-2B01-786A7C80AB65}"/>
              </a:ext>
            </a:extLst>
          </p:cNvPr>
          <p:cNvSpPr txBox="1">
            <a:spLocks/>
          </p:cNvSpPr>
          <p:nvPr/>
        </p:nvSpPr>
        <p:spPr>
          <a:xfrm>
            <a:off x="6888936" y="1297897"/>
            <a:ext cx="4838700" cy="315915"/>
          </a:xfrm>
          <a:prstGeom prst="rect">
            <a:avLst/>
          </a:prstGeom>
        </p:spPr>
        <p:txBody>
          <a:bodyPr vert="horz" lIns="91440" tIns="45720" rIns="91440" bIns="45720" rtlCol="0" anchorCtr="0">
            <a:noAutofit/>
          </a:bodyPr>
          <a:lstStyle>
            <a:lvl1pPr marL="0" indent="0" algn="l" defTabSz="914400" rtl="0" eaLnBrk="1" latinLnBrk="0" hangingPunct="1">
              <a:lnSpc>
                <a:spcPct val="90000"/>
              </a:lnSpc>
              <a:spcBef>
                <a:spcPts val="1000"/>
              </a:spcBef>
              <a:buFont typeface="Arial" panose="020B0604020202020204" pitchFamily="34" charset="0"/>
              <a:buNone/>
              <a:defRPr sz="1800" b="0" i="0" kern="1200" spc="0" baseline="0">
                <a:solidFill>
                  <a:schemeClr val="tx2"/>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i="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i="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i="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i="0" kern="1200">
                <a:solidFill>
                  <a:schemeClr val="bg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228600" indent="-228600"/>
            <a:r>
              <a:rPr lang="en-US" b="0" i="0" kern="1200" spc="0" baseline="0">
                <a:latin typeface="+mj-lt"/>
                <a:ea typeface="+mn-ea"/>
                <a:cs typeface="+mn-cs"/>
              </a:rPr>
              <a:t>END-USERS</a:t>
            </a:r>
          </a:p>
        </p:txBody>
      </p:sp>
      <p:pic>
        <p:nvPicPr>
          <p:cNvPr id="5" name="Picture 4" descr="Chart, pie chart&#10;&#10;Description automatically generated">
            <a:extLst>
              <a:ext uri="{FF2B5EF4-FFF2-40B4-BE49-F238E27FC236}">
                <a16:creationId xmlns:a16="http://schemas.microsoft.com/office/drawing/2014/main" id="{A702530F-522C-CDD6-EA28-7B847E6BA7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718" y="2410692"/>
            <a:ext cx="6496633" cy="4204134"/>
          </a:xfrm>
          <a:prstGeom prst="rect">
            <a:avLst/>
          </a:prstGeom>
        </p:spPr>
      </p:pic>
      <p:pic>
        <p:nvPicPr>
          <p:cNvPr id="8" name="Picture 7" descr="Chart, pie chart&#10;&#10;Description automatically generated">
            <a:extLst>
              <a:ext uri="{FF2B5EF4-FFF2-40B4-BE49-F238E27FC236}">
                <a16:creationId xmlns:a16="http://schemas.microsoft.com/office/drawing/2014/main" id="{0603A18E-B224-B34B-C3AC-62D268DDFF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1448" y="2410692"/>
            <a:ext cx="6369834" cy="4131394"/>
          </a:xfrm>
          <a:prstGeom prst="rect">
            <a:avLst/>
          </a:prstGeom>
        </p:spPr>
      </p:pic>
    </p:spTree>
    <p:extLst>
      <p:ext uri="{BB962C8B-B14F-4D97-AF65-F5344CB8AC3E}">
        <p14:creationId xmlns:p14="http://schemas.microsoft.com/office/powerpoint/2010/main" val="1544871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09AB8840-4F13-2301-51CF-2687DD69874E}"/>
              </a:ext>
            </a:extLst>
          </p:cNvPr>
          <p:cNvSpPr>
            <a:spLocks noGrp="1"/>
          </p:cNvSpPr>
          <p:nvPr>
            <p:ph type="title"/>
          </p:nvPr>
        </p:nvSpPr>
        <p:spPr>
          <a:xfrm>
            <a:off x="299005" y="230670"/>
            <a:ext cx="8778493" cy="610863"/>
          </a:xfrm>
        </p:spPr>
        <p:txBody>
          <a:bodyPr vert="horz" lIns="0" tIns="0" rIns="0" bIns="0" rtlCol="0" anchor="b" anchorCtr="0">
            <a:normAutofit/>
          </a:bodyPr>
          <a:lstStyle/>
          <a:p>
            <a:r>
              <a:rPr lang="en-US" b="1" i="0" kern="1200" spc="100" baseline="0">
                <a:latin typeface="+mj-lt"/>
                <a:ea typeface="+mj-ea"/>
                <a:cs typeface="+mj-cs"/>
              </a:rPr>
              <a:t>3</a:t>
            </a:r>
            <a:r>
              <a:rPr lang="en-US" b="1" i="0" kern="1200" spc="100" baseline="30000">
                <a:latin typeface="+mj-lt"/>
                <a:ea typeface="+mj-ea"/>
                <a:cs typeface="+mj-cs"/>
              </a:rPr>
              <a:t>rd</a:t>
            </a:r>
            <a:r>
              <a:rPr lang="en-US" b="1" i="0" kern="1200" spc="100" baseline="0">
                <a:latin typeface="+mj-lt"/>
                <a:ea typeface="+mj-ea"/>
                <a:cs typeface="+mj-cs"/>
              </a:rPr>
              <a:t> Contributor - Transport Sector</a:t>
            </a:r>
          </a:p>
        </p:txBody>
      </p:sp>
      <p:sp>
        <p:nvSpPr>
          <p:cNvPr id="29" name="Text Placeholder 2">
            <a:extLst>
              <a:ext uri="{FF2B5EF4-FFF2-40B4-BE49-F238E27FC236}">
                <a16:creationId xmlns:a16="http://schemas.microsoft.com/office/drawing/2014/main" id="{312D0CA8-06AF-65A2-2490-C577E53226E1}"/>
              </a:ext>
            </a:extLst>
          </p:cNvPr>
          <p:cNvSpPr>
            <a:spLocks noGrp="1"/>
          </p:cNvSpPr>
          <p:nvPr>
            <p:ph type="body" sz="quarter" idx="12"/>
          </p:nvPr>
        </p:nvSpPr>
        <p:spPr>
          <a:xfrm>
            <a:off x="852748" y="1297898"/>
            <a:ext cx="4838700" cy="315915"/>
          </a:xfrm>
        </p:spPr>
        <p:txBody>
          <a:bodyPr vert="horz" lIns="91440" tIns="45720" rIns="91440" bIns="45720" rtlCol="0">
            <a:noAutofit/>
          </a:bodyPr>
          <a:lstStyle/>
          <a:p>
            <a:r>
              <a:rPr lang="en-US" sz="2000" b="0" i="0" kern="1200" spc="0" baseline="0">
                <a:latin typeface="+mj-lt"/>
                <a:ea typeface="+mn-ea"/>
                <a:cs typeface="+mn-cs"/>
              </a:rPr>
              <a:t>SOURCE</a:t>
            </a:r>
          </a:p>
        </p:txBody>
      </p:sp>
      <p:sp>
        <p:nvSpPr>
          <p:cNvPr id="2" name="Text Placeholder 2">
            <a:extLst>
              <a:ext uri="{FF2B5EF4-FFF2-40B4-BE49-F238E27FC236}">
                <a16:creationId xmlns:a16="http://schemas.microsoft.com/office/drawing/2014/main" id="{77FB3898-A88B-7C5C-2B01-786A7C80AB65}"/>
              </a:ext>
            </a:extLst>
          </p:cNvPr>
          <p:cNvSpPr txBox="1">
            <a:spLocks/>
          </p:cNvSpPr>
          <p:nvPr/>
        </p:nvSpPr>
        <p:spPr>
          <a:xfrm>
            <a:off x="6096000" y="1297897"/>
            <a:ext cx="4838700" cy="315915"/>
          </a:xfrm>
          <a:prstGeom prst="rect">
            <a:avLst/>
          </a:prstGeom>
        </p:spPr>
        <p:txBody>
          <a:bodyPr vert="horz" lIns="91440" tIns="45720" rIns="91440" bIns="45720" rtlCol="0" anchorCtr="0">
            <a:noAutofit/>
          </a:bodyPr>
          <a:lstStyle>
            <a:lvl1pPr marL="0" indent="0" algn="l" defTabSz="914400" rtl="0" eaLnBrk="1" latinLnBrk="0" hangingPunct="1">
              <a:lnSpc>
                <a:spcPct val="90000"/>
              </a:lnSpc>
              <a:spcBef>
                <a:spcPts val="1000"/>
              </a:spcBef>
              <a:buFont typeface="Arial" panose="020B0604020202020204" pitchFamily="34" charset="0"/>
              <a:buNone/>
              <a:defRPr sz="1800" b="0" i="0" kern="1200" spc="0" baseline="0">
                <a:solidFill>
                  <a:schemeClr val="tx2"/>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i="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i="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i="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i="0" kern="1200">
                <a:solidFill>
                  <a:schemeClr val="bg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228600" indent="-228600"/>
            <a:r>
              <a:rPr lang="en-US" b="0" i="0" kern="1200" spc="0" baseline="0">
                <a:latin typeface="+mj-lt"/>
                <a:ea typeface="+mn-ea"/>
                <a:cs typeface="+mn-cs"/>
              </a:rPr>
              <a:t>END-USERS</a:t>
            </a:r>
          </a:p>
        </p:txBody>
      </p:sp>
      <p:pic>
        <p:nvPicPr>
          <p:cNvPr id="4" name="Picture 3" descr="Chart, pie chart&#10;&#10;Description automatically generated">
            <a:extLst>
              <a:ext uri="{FF2B5EF4-FFF2-40B4-BE49-F238E27FC236}">
                <a16:creationId xmlns:a16="http://schemas.microsoft.com/office/drawing/2014/main" id="{FFA8FC4F-169F-F6BD-55C1-3432B2821C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226" y="2202358"/>
            <a:ext cx="4838700" cy="4788645"/>
          </a:xfrm>
          <a:prstGeom prst="rect">
            <a:avLst/>
          </a:prstGeom>
        </p:spPr>
      </p:pic>
      <p:pic>
        <p:nvPicPr>
          <p:cNvPr id="7" name="Picture 6" descr="Chart, pie chart&#10;&#10;Description automatically generated">
            <a:extLst>
              <a:ext uri="{FF2B5EF4-FFF2-40B4-BE49-F238E27FC236}">
                <a16:creationId xmlns:a16="http://schemas.microsoft.com/office/drawing/2014/main" id="{3E6DD525-EDAD-CD94-A933-A2DECFE2F8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73993" y="2202358"/>
            <a:ext cx="4677808" cy="4653487"/>
          </a:xfrm>
          <a:prstGeom prst="rect">
            <a:avLst/>
          </a:prstGeom>
        </p:spPr>
      </p:pic>
    </p:spTree>
    <p:extLst>
      <p:ext uri="{BB962C8B-B14F-4D97-AF65-F5344CB8AC3E}">
        <p14:creationId xmlns:p14="http://schemas.microsoft.com/office/powerpoint/2010/main" val="1566782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09AB8840-4F13-2301-51CF-2687DD69874E}"/>
              </a:ext>
            </a:extLst>
          </p:cNvPr>
          <p:cNvSpPr>
            <a:spLocks noGrp="1"/>
          </p:cNvSpPr>
          <p:nvPr>
            <p:ph type="title"/>
          </p:nvPr>
        </p:nvSpPr>
        <p:spPr>
          <a:xfrm>
            <a:off x="299005" y="230670"/>
            <a:ext cx="11671322" cy="610863"/>
          </a:xfrm>
        </p:spPr>
        <p:txBody>
          <a:bodyPr vert="horz" lIns="0" tIns="0" rIns="0" bIns="0" rtlCol="0" anchor="b" anchorCtr="0">
            <a:normAutofit fontScale="90000"/>
          </a:bodyPr>
          <a:lstStyle/>
          <a:p>
            <a:r>
              <a:rPr lang="en-US" b="1" i="0" kern="1200" spc="100" baseline="0">
                <a:latin typeface="+mj-lt"/>
                <a:ea typeface="+mj-ea"/>
                <a:cs typeface="+mj-cs"/>
              </a:rPr>
              <a:t>4th Contributor – Energy/Land-related Sector</a:t>
            </a:r>
          </a:p>
        </p:txBody>
      </p:sp>
      <p:sp>
        <p:nvSpPr>
          <p:cNvPr id="29" name="Text Placeholder 2">
            <a:extLst>
              <a:ext uri="{FF2B5EF4-FFF2-40B4-BE49-F238E27FC236}">
                <a16:creationId xmlns:a16="http://schemas.microsoft.com/office/drawing/2014/main" id="{312D0CA8-06AF-65A2-2490-C577E53226E1}"/>
              </a:ext>
            </a:extLst>
          </p:cNvPr>
          <p:cNvSpPr>
            <a:spLocks noGrp="1"/>
          </p:cNvSpPr>
          <p:nvPr>
            <p:ph type="body" sz="quarter" idx="12"/>
          </p:nvPr>
        </p:nvSpPr>
        <p:spPr>
          <a:xfrm>
            <a:off x="852748" y="1297898"/>
            <a:ext cx="4838700" cy="315915"/>
          </a:xfrm>
        </p:spPr>
        <p:txBody>
          <a:bodyPr vert="horz" lIns="91440" tIns="45720" rIns="91440" bIns="45720" rtlCol="0">
            <a:noAutofit/>
          </a:bodyPr>
          <a:lstStyle/>
          <a:p>
            <a:r>
              <a:rPr lang="en-US" sz="2000" b="0" i="0" kern="1200" spc="0" baseline="0">
                <a:latin typeface="+mj-lt"/>
                <a:ea typeface="+mn-ea"/>
                <a:cs typeface="+mn-cs"/>
              </a:rPr>
              <a:t>SOURCE </a:t>
            </a:r>
            <a:r>
              <a:rPr lang="en-US" sz="2000" b="0" i="0" kern="1200" spc="0" baseline="0">
                <a:solidFill>
                  <a:schemeClr val="bg1"/>
                </a:solidFill>
                <a:latin typeface="+mj-lt"/>
                <a:ea typeface="+mn-ea"/>
                <a:cs typeface="+mn-cs"/>
              </a:rPr>
              <a:t>- ENERGY</a:t>
            </a:r>
          </a:p>
        </p:txBody>
      </p:sp>
      <p:sp>
        <p:nvSpPr>
          <p:cNvPr id="2" name="Text Placeholder 2">
            <a:extLst>
              <a:ext uri="{FF2B5EF4-FFF2-40B4-BE49-F238E27FC236}">
                <a16:creationId xmlns:a16="http://schemas.microsoft.com/office/drawing/2014/main" id="{77FB3898-A88B-7C5C-2B01-786A7C80AB65}"/>
              </a:ext>
            </a:extLst>
          </p:cNvPr>
          <p:cNvSpPr txBox="1">
            <a:spLocks/>
          </p:cNvSpPr>
          <p:nvPr/>
        </p:nvSpPr>
        <p:spPr>
          <a:xfrm>
            <a:off x="6096000" y="1297897"/>
            <a:ext cx="4838700" cy="315915"/>
          </a:xfrm>
          <a:prstGeom prst="rect">
            <a:avLst/>
          </a:prstGeom>
        </p:spPr>
        <p:txBody>
          <a:bodyPr vert="horz" lIns="91440" tIns="45720" rIns="91440" bIns="45720" rtlCol="0" anchorCtr="0">
            <a:noAutofit/>
          </a:bodyPr>
          <a:lstStyle>
            <a:lvl1pPr marL="0" indent="0" algn="l" defTabSz="914400" rtl="0" eaLnBrk="1" latinLnBrk="0" hangingPunct="1">
              <a:lnSpc>
                <a:spcPct val="90000"/>
              </a:lnSpc>
              <a:spcBef>
                <a:spcPts val="1000"/>
              </a:spcBef>
              <a:buFont typeface="Arial" panose="020B0604020202020204" pitchFamily="34" charset="0"/>
              <a:buNone/>
              <a:defRPr sz="1800" b="0" i="0" kern="1200" spc="0" baseline="0">
                <a:solidFill>
                  <a:schemeClr val="tx2"/>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i="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i="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i="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i="0" kern="1200">
                <a:solidFill>
                  <a:schemeClr val="bg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228600" indent="-228600"/>
            <a:r>
              <a:rPr lang="en-US" b="0" i="0" kern="1200" spc="0" baseline="0">
                <a:latin typeface="+mj-lt"/>
                <a:ea typeface="+mn-ea"/>
                <a:cs typeface="+mn-cs"/>
              </a:rPr>
              <a:t>END-USERS </a:t>
            </a:r>
            <a:r>
              <a:rPr lang="en-US" b="0" i="0" kern="1200" spc="0" baseline="0">
                <a:solidFill>
                  <a:schemeClr val="bg1"/>
                </a:solidFill>
                <a:latin typeface="+mj-lt"/>
                <a:ea typeface="+mn-ea"/>
                <a:cs typeface="+mn-cs"/>
              </a:rPr>
              <a:t>- LAND-Related</a:t>
            </a:r>
          </a:p>
        </p:txBody>
      </p:sp>
      <p:pic>
        <p:nvPicPr>
          <p:cNvPr id="5" name="Picture 4" descr="Chart, pie chart&#10;&#10;Description automatically generated">
            <a:extLst>
              <a:ext uri="{FF2B5EF4-FFF2-40B4-BE49-F238E27FC236}">
                <a16:creationId xmlns:a16="http://schemas.microsoft.com/office/drawing/2014/main" id="{6556DD38-2015-81D2-2D8A-9B2E8300E5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129174"/>
            <a:ext cx="4029225" cy="3980680"/>
          </a:xfrm>
          <a:prstGeom prst="rect">
            <a:avLst/>
          </a:prstGeom>
        </p:spPr>
      </p:pic>
      <p:pic>
        <p:nvPicPr>
          <p:cNvPr id="8" name="Picture 7" descr="Chart, pie chart&#10;&#10;Description automatically generated">
            <a:extLst>
              <a:ext uri="{FF2B5EF4-FFF2-40B4-BE49-F238E27FC236}">
                <a16:creationId xmlns:a16="http://schemas.microsoft.com/office/drawing/2014/main" id="{1AF244BF-8E2A-3126-5E4C-EDF7923767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0281" y="2129174"/>
            <a:ext cx="4709742" cy="4498156"/>
          </a:xfrm>
          <a:prstGeom prst="rect">
            <a:avLst/>
          </a:prstGeom>
        </p:spPr>
      </p:pic>
      <p:sp>
        <p:nvSpPr>
          <p:cNvPr id="3" name="TextBox 2">
            <a:extLst>
              <a:ext uri="{FF2B5EF4-FFF2-40B4-BE49-F238E27FC236}">
                <a16:creationId xmlns:a16="http://schemas.microsoft.com/office/drawing/2014/main" id="{6C50107B-927B-0E4A-BE4C-AC17B0D5B4A8}"/>
              </a:ext>
            </a:extLst>
          </p:cNvPr>
          <p:cNvSpPr txBox="1"/>
          <p:nvPr/>
        </p:nvSpPr>
        <p:spPr>
          <a:xfrm>
            <a:off x="8791972" y="4239752"/>
            <a:ext cx="2666506" cy="276999"/>
          </a:xfrm>
          <a:prstGeom prst="rect">
            <a:avLst/>
          </a:prstGeom>
          <a:noFill/>
        </p:spPr>
        <p:txBody>
          <a:bodyPr wrap="square" rtlCol="0">
            <a:spAutoFit/>
          </a:bodyPr>
          <a:lstStyle/>
          <a:p>
            <a:r>
              <a:rPr lang="en-US" sz="1200" dirty="0">
                <a:solidFill>
                  <a:schemeClr val="bg1"/>
                </a:solidFill>
              </a:rPr>
              <a:t>Biomass Burning (Forest fires)</a:t>
            </a:r>
          </a:p>
        </p:txBody>
      </p:sp>
      <p:sp>
        <p:nvSpPr>
          <p:cNvPr id="6" name="TextBox 5">
            <a:extLst>
              <a:ext uri="{FF2B5EF4-FFF2-40B4-BE49-F238E27FC236}">
                <a16:creationId xmlns:a16="http://schemas.microsoft.com/office/drawing/2014/main" id="{D2785AB1-CBB5-A6BC-F0FB-F6D7888F1892}"/>
              </a:ext>
            </a:extLst>
          </p:cNvPr>
          <p:cNvSpPr txBox="1"/>
          <p:nvPr/>
        </p:nvSpPr>
        <p:spPr>
          <a:xfrm>
            <a:off x="8755790" y="2412142"/>
            <a:ext cx="3089207" cy="1384995"/>
          </a:xfrm>
          <a:prstGeom prst="rect">
            <a:avLst/>
          </a:prstGeom>
          <a:noFill/>
        </p:spPr>
        <p:txBody>
          <a:bodyPr wrap="square">
            <a:spAutoFit/>
          </a:bodyPr>
          <a:lstStyle/>
          <a:p>
            <a:r>
              <a:rPr lang="en-GB" sz="1200" i="0" u="none" strike="noStrike" dirty="0">
                <a:solidFill>
                  <a:schemeClr val="bg1"/>
                </a:solidFill>
                <a:effectLst/>
              </a:rPr>
              <a:t>Drainage of organic soils (releases CO</a:t>
            </a:r>
            <a:r>
              <a:rPr lang="en-GB" sz="1200" i="0" u="none" strike="noStrike" baseline="-25000" dirty="0">
                <a:solidFill>
                  <a:schemeClr val="bg1"/>
                </a:solidFill>
                <a:effectLst/>
              </a:rPr>
              <a:t>2</a:t>
            </a:r>
            <a:r>
              <a:rPr lang="en-GB" sz="1200" i="0" u="none" strike="noStrike" dirty="0">
                <a:solidFill>
                  <a:schemeClr val="bg1"/>
                </a:solidFill>
                <a:effectLst/>
              </a:rPr>
              <a:t> and NO</a:t>
            </a:r>
            <a:r>
              <a:rPr lang="en-GB" sz="1200" i="0" u="none" strike="noStrike" baseline="-25000" dirty="0">
                <a:solidFill>
                  <a:schemeClr val="bg1"/>
                </a:solidFill>
                <a:effectLst/>
              </a:rPr>
              <a:t>2</a:t>
            </a:r>
            <a:r>
              <a:rPr lang="en-GB" sz="1200" i="0" u="none" strike="noStrike" dirty="0">
                <a:solidFill>
                  <a:schemeClr val="bg1"/>
                </a:solidFill>
                <a:effectLst/>
              </a:rPr>
              <a:t> into the atmosphere)</a:t>
            </a:r>
          </a:p>
          <a:p>
            <a:endParaRPr lang="en-GB" sz="1200" dirty="0">
              <a:solidFill>
                <a:schemeClr val="bg1"/>
              </a:solidFill>
            </a:endParaRPr>
          </a:p>
          <a:p>
            <a:r>
              <a:rPr lang="en-GB" sz="1200" i="0" u="none" strike="noStrike" dirty="0">
                <a:solidFill>
                  <a:schemeClr val="bg1"/>
                </a:solidFill>
                <a:effectLst/>
              </a:rPr>
              <a:t>Farming (Cropland)</a:t>
            </a:r>
          </a:p>
          <a:p>
            <a:endParaRPr lang="en-GB" sz="1200" b="0" i="0" u="none" strike="noStrike" dirty="0">
              <a:solidFill>
                <a:schemeClr val="bg1"/>
              </a:solidFill>
              <a:effectLst/>
            </a:endParaRPr>
          </a:p>
          <a:p>
            <a:r>
              <a:rPr lang="en-GB" sz="1200" dirty="0">
                <a:solidFill>
                  <a:schemeClr val="bg1"/>
                </a:solidFill>
              </a:rPr>
              <a:t>W</a:t>
            </a:r>
            <a:r>
              <a:rPr lang="en-GB" sz="1200" b="0" i="0" u="none" strike="noStrike" dirty="0">
                <a:solidFill>
                  <a:schemeClr val="bg1"/>
                </a:solidFill>
                <a:effectLst/>
              </a:rPr>
              <a:t>etland - </a:t>
            </a:r>
            <a:r>
              <a:rPr lang="en-GB" sz="1200" dirty="0">
                <a:solidFill>
                  <a:schemeClr val="bg1"/>
                </a:solidFill>
              </a:rPr>
              <a:t>P</a:t>
            </a:r>
            <a:r>
              <a:rPr lang="en-GB" sz="1200" b="0" i="0" u="none" strike="noStrike" dirty="0">
                <a:solidFill>
                  <a:schemeClr val="bg1"/>
                </a:solidFill>
                <a:effectLst/>
              </a:rPr>
              <a:t>lants growing </a:t>
            </a:r>
            <a:r>
              <a:rPr lang="en-GB" sz="1200" dirty="0">
                <a:solidFill>
                  <a:schemeClr val="bg1"/>
                </a:solidFill>
              </a:rPr>
              <a:t>in wetlands </a:t>
            </a:r>
            <a:r>
              <a:rPr lang="en-GB" sz="1200" b="0" i="0" u="none" strike="noStrike" dirty="0">
                <a:solidFill>
                  <a:schemeClr val="bg1"/>
                </a:solidFill>
                <a:effectLst/>
              </a:rPr>
              <a:t>emit methane to the atmosphere. </a:t>
            </a:r>
          </a:p>
        </p:txBody>
      </p:sp>
    </p:spTree>
    <p:extLst>
      <p:ext uri="{BB962C8B-B14F-4D97-AF65-F5344CB8AC3E}">
        <p14:creationId xmlns:p14="http://schemas.microsoft.com/office/powerpoint/2010/main" val="2375141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09AB8840-4F13-2301-51CF-2687DD69874E}"/>
              </a:ext>
            </a:extLst>
          </p:cNvPr>
          <p:cNvSpPr>
            <a:spLocks noGrp="1"/>
          </p:cNvSpPr>
          <p:nvPr>
            <p:ph type="title"/>
          </p:nvPr>
        </p:nvSpPr>
        <p:spPr>
          <a:xfrm>
            <a:off x="299004" y="230670"/>
            <a:ext cx="11892995" cy="610863"/>
          </a:xfrm>
        </p:spPr>
        <p:txBody>
          <a:bodyPr vert="horz" lIns="0" tIns="0" rIns="0" bIns="0" rtlCol="0" anchor="b" anchorCtr="0">
            <a:normAutofit fontScale="90000"/>
          </a:bodyPr>
          <a:lstStyle/>
          <a:p>
            <a:r>
              <a:rPr lang="en-US" b="1" i="0" kern="1200" spc="100" baseline="0">
                <a:latin typeface="+mj-lt"/>
                <a:ea typeface="+mj-ea"/>
                <a:cs typeface="+mj-cs"/>
              </a:rPr>
              <a:t>Contributor’s Trend- Agriculture &amp; Business sector</a:t>
            </a:r>
          </a:p>
        </p:txBody>
      </p:sp>
      <p:sp>
        <p:nvSpPr>
          <p:cNvPr id="29" name="Text Placeholder 2">
            <a:extLst>
              <a:ext uri="{FF2B5EF4-FFF2-40B4-BE49-F238E27FC236}">
                <a16:creationId xmlns:a16="http://schemas.microsoft.com/office/drawing/2014/main" id="{312D0CA8-06AF-65A2-2490-C577E53226E1}"/>
              </a:ext>
            </a:extLst>
          </p:cNvPr>
          <p:cNvSpPr>
            <a:spLocks noGrp="1"/>
          </p:cNvSpPr>
          <p:nvPr>
            <p:ph type="body" sz="quarter" idx="12"/>
          </p:nvPr>
        </p:nvSpPr>
        <p:spPr>
          <a:xfrm>
            <a:off x="2331547" y="1162311"/>
            <a:ext cx="7528906" cy="333979"/>
          </a:xfrm>
        </p:spPr>
        <p:txBody>
          <a:bodyPr vert="horz" lIns="91440" tIns="45720" rIns="91440" bIns="45720" rtlCol="0">
            <a:noAutofit/>
          </a:bodyPr>
          <a:lstStyle/>
          <a:p>
            <a:r>
              <a:rPr lang="en-US" sz="2400" b="0" i="0" kern="1200" spc="0" baseline="0">
                <a:solidFill>
                  <a:schemeClr val="tx2">
                    <a:lumMod val="50000"/>
                  </a:schemeClr>
                </a:solidFill>
                <a:latin typeface="+mj-lt"/>
                <a:ea typeface="+mn-ea"/>
                <a:cs typeface="+mn-cs"/>
              </a:rPr>
              <a:t>SOURCE  v/s  END-USERS TREND 1990 -2020</a:t>
            </a:r>
          </a:p>
        </p:txBody>
      </p:sp>
      <p:pic>
        <p:nvPicPr>
          <p:cNvPr id="5" name="Picture 4" descr="A picture containing icon&#10;&#10;Description automatically generated">
            <a:extLst>
              <a:ext uri="{FF2B5EF4-FFF2-40B4-BE49-F238E27FC236}">
                <a16:creationId xmlns:a16="http://schemas.microsoft.com/office/drawing/2014/main" id="{A12C00E7-6E34-315F-E9CA-4C7C85C2DA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250" y="4438129"/>
            <a:ext cx="5020447" cy="2440007"/>
          </a:xfrm>
          <a:prstGeom prst="rect">
            <a:avLst/>
          </a:prstGeom>
        </p:spPr>
      </p:pic>
      <p:pic>
        <p:nvPicPr>
          <p:cNvPr id="8" name="Picture 7">
            <a:extLst>
              <a:ext uri="{FF2B5EF4-FFF2-40B4-BE49-F238E27FC236}">
                <a16:creationId xmlns:a16="http://schemas.microsoft.com/office/drawing/2014/main" id="{E6F5FCE5-F8E1-E7FB-1808-FA52D732BC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9250" y="2031763"/>
            <a:ext cx="4838701" cy="2406366"/>
          </a:xfrm>
          <a:prstGeom prst="rect">
            <a:avLst/>
          </a:prstGeom>
        </p:spPr>
      </p:pic>
      <p:pic>
        <p:nvPicPr>
          <p:cNvPr id="10" name="Picture 9" descr="Chart, scatter chart&#10;&#10;Description automatically generated">
            <a:extLst>
              <a:ext uri="{FF2B5EF4-FFF2-40B4-BE49-F238E27FC236}">
                <a16:creationId xmlns:a16="http://schemas.microsoft.com/office/drawing/2014/main" id="{40A516D0-185A-1AAB-F1E9-8D8E5F04207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15837" y="4434291"/>
            <a:ext cx="4838699" cy="2423709"/>
          </a:xfrm>
          <a:prstGeom prst="rect">
            <a:avLst/>
          </a:prstGeom>
        </p:spPr>
      </p:pic>
      <p:pic>
        <p:nvPicPr>
          <p:cNvPr id="12" name="Picture 11" descr="Chart, scatter chart&#10;&#10;Description automatically generated">
            <a:extLst>
              <a:ext uri="{FF2B5EF4-FFF2-40B4-BE49-F238E27FC236}">
                <a16:creationId xmlns:a16="http://schemas.microsoft.com/office/drawing/2014/main" id="{39971AD5-E7BB-1C67-EED9-7EDFB2917F3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46913" y="2031763"/>
            <a:ext cx="4176546" cy="2518612"/>
          </a:xfrm>
          <a:prstGeom prst="rect">
            <a:avLst/>
          </a:prstGeom>
        </p:spPr>
      </p:pic>
    </p:spTree>
    <p:extLst>
      <p:ext uri="{BB962C8B-B14F-4D97-AF65-F5344CB8AC3E}">
        <p14:creationId xmlns:p14="http://schemas.microsoft.com/office/powerpoint/2010/main" val="1330012098"/>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issPresentation C_Win32_MW_JS_SL_v2.potx" id="{230A82CA-9023-4220-9E5B-0E652CF31B20}" vid="{96196EC2-C392-482E-BF29-9BD12A6266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9EC1AB0-9704-404D-B6D3-819D938AC55B}">
  <ds:schemaRefs>
    <ds:schemaRef ds:uri="http://purl.org/dc/dcmitype/"/>
    <ds:schemaRef ds:uri="http://purl.org/dc/elements/1.1/"/>
    <ds:schemaRef ds:uri="http://www.w3.org/XML/1998/namespace"/>
    <ds:schemaRef ds:uri="http://schemas.microsoft.com/office/2006/documentManagement/types"/>
    <ds:schemaRef ds:uri="http://purl.org/dc/terms/"/>
    <ds:schemaRef ds:uri="http://schemas.openxmlformats.org/package/2006/metadata/core-properties"/>
    <ds:schemaRef ds:uri="http://schemas.microsoft.com/office/infopath/2007/PartnerControls"/>
    <ds:schemaRef ds:uri="71af3243-3dd4-4a8d-8c0d-dd76da1f02a5"/>
    <ds:schemaRef ds:uri="16c05727-aa75-4e4a-9b5f-8a80a1165891"/>
    <ds:schemaRef ds:uri="http://schemas.microsoft.com/office/2006/metadata/properties"/>
  </ds:schemaRefs>
</ds:datastoreItem>
</file>

<file path=customXml/itemProps2.xml><?xml version="1.0" encoding="utf-8"?>
<ds:datastoreItem xmlns:ds="http://schemas.openxmlformats.org/officeDocument/2006/customXml" ds:itemID="{94F21D10-BD83-491A-AAA6-945C2DB1EB01}">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1D20B6E4-879E-4E6C-BDE7-261540CD376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153</TotalTime>
  <Words>1722</Words>
  <Application>Microsoft Macintosh PowerPoint</Application>
  <PresentationFormat>Widescreen</PresentationFormat>
  <Paragraphs>207</Paragraphs>
  <Slides>17</Slides>
  <Notes>17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Arial</vt:lpstr>
      <vt:lpstr>Arial</vt:lpstr>
      <vt:lpstr>Calibri</vt:lpstr>
      <vt:lpstr>Franklin Gothic Book</vt:lpstr>
      <vt:lpstr>Franklin Gothic Demi</vt:lpstr>
      <vt:lpstr>ReithSerif</vt:lpstr>
      <vt:lpstr>Slack-Lato</vt:lpstr>
      <vt:lpstr>Source Sans Pro Web</vt:lpstr>
      <vt:lpstr>Wingdings</vt:lpstr>
      <vt:lpstr>Theme1</vt:lpstr>
      <vt:lpstr>Global Warming UK GREENHOUSE GAS EMISSIONS 1990-2020</vt:lpstr>
      <vt:lpstr>Agenda</vt:lpstr>
      <vt:lpstr>INTRODUCTION</vt:lpstr>
      <vt:lpstr>WHO?</vt:lpstr>
      <vt:lpstr>1st Contributor – Agriculture Sector</vt:lpstr>
      <vt:lpstr>2nd Contributor - Business Sector</vt:lpstr>
      <vt:lpstr>3rd Contributor - Transport Sector</vt:lpstr>
      <vt:lpstr>4th Contributor – Energy/Land-related Sector</vt:lpstr>
      <vt:lpstr>Contributor’s Trend- Agriculture &amp; Business sector</vt:lpstr>
      <vt:lpstr>Contributor’s Trend- Transport &amp; Energy/Land sector</vt:lpstr>
      <vt:lpstr>Top 10 contributors irrespective of sector</vt:lpstr>
      <vt:lpstr>Fuel-Type</vt:lpstr>
      <vt:lpstr>PowerPoint Presentation</vt:lpstr>
      <vt:lpstr>Top Emitters of -</vt:lpstr>
      <vt:lpstr>Top Emitters of -</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Warming UK GREENHOUSE GAS EMISSIONS</dc:title>
  <dc:creator>Nav Bains</dc:creator>
  <cp:lastModifiedBy>8080</cp:lastModifiedBy>
  <cp:revision>7</cp:revision>
  <cp:lastPrinted>2022-10-19T12:58:47Z</cp:lastPrinted>
  <dcterms:created xsi:type="dcterms:W3CDTF">2022-10-16T13:48:17Z</dcterms:created>
  <dcterms:modified xsi:type="dcterms:W3CDTF">2022-10-19T14:23:55Z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