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2"/>
  </p:notesMasterIdLst>
  <p:handoutMasterIdLst>
    <p:handoutMasterId r:id="rId23"/>
  </p:handoutMasterIdLst>
  <p:sldIdLst>
    <p:sldId id="350" r:id="rId5"/>
    <p:sldId id="352" r:id="rId6"/>
    <p:sldId id="361" r:id="rId7"/>
    <p:sldId id="368" r:id="rId8"/>
    <p:sldId id="373" r:id="rId9"/>
    <p:sldId id="375" r:id="rId10"/>
    <p:sldId id="376" r:id="rId11"/>
    <p:sldId id="377" r:id="rId12"/>
    <p:sldId id="379" r:id="rId13"/>
    <p:sldId id="381" r:id="rId14"/>
    <p:sldId id="383" r:id="rId15"/>
    <p:sldId id="380" r:id="rId16"/>
    <p:sldId id="382" r:id="rId17"/>
    <p:sldId id="385" r:id="rId18"/>
    <p:sldId id="387" r:id="rId19"/>
    <p:sldId id="364" r:id="rId20"/>
    <p:sldId id="34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5226" autoAdjust="0"/>
  </p:normalViewPr>
  <p:slideViewPr>
    <p:cSldViewPr snapToGrid="0">
      <p:cViewPr varScale="1">
        <p:scale>
          <a:sx n="108" d="100"/>
          <a:sy n="108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17,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17,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17,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17,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17,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>
          <p15:clr>
            <a:srgbClr val="FBAE40"/>
          </p15:clr>
        </p15:guide>
        <p15:guide id="7" orient="horz" pos="1440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17,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17,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17,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17,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October 17, 2022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0525" y="2427599"/>
            <a:ext cx="7521038" cy="1514019"/>
          </a:xfrm>
        </p:spPr>
        <p:txBody>
          <a:bodyPr/>
          <a:lstStyle/>
          <a:p>
            <a:pPr algn="r"/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Global Warming</a:t>
            </a:r>
            <a:b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UK GREENHOUSE GAS EMISSIONS</a:t>
            </a:r>
            <a:b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1990-2020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715808"/>
            <a:ext cx="5491570" cy="1859956"/>
          </a:xfrm>
        </p:spPr>
        <p:txBody>
          <a:bodyPr/>
          <a:lstStyle/>
          <a:p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1 – Group 4</a:t>
            </a:r>
          </a:p>
          <a:p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Grace Cheuk (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gw-sc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Navindeep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Bains (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navinbains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Salma Abdirahman (Salma-Abdirahman)</a:t>
            </a:r>
          </a:p>
          <a:p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Farjana Rowther (</a:t>
            </a:r>
            <a:r>
              <a:rPr lang="en-US" sz="1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fbrowther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09AB8840-4F13-2301-51CF-2687DD69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25" y="197419"/>
            <a:ext cx="11853949" cy="610863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sz="3600" b="1" i="0" kern="1200" spc="100" baseline="0" dirty="0">
                <a:latin typeface="+mj-lt"/>
                <a:ea typeface="+mj-ea"/>
                <a:cs typeface="+mj-cs"/>
              </a:rPr>
              <a:t>Contributor’s Trend- Transport &amp; Energy/Land sector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312D0CA8-06AF-65A2-2490-C577E53226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1520" y="1162312"/>
            <a:ext cx="7179772" cy="43373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400" b="0" i="0" kern="1200" spc="0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n-ea"/>
                <a:cs typeface="+mn-cs"/>
              </a:rPr>
              <a:t>SOURCE  v/s  END-USERS  TREND 1990 -2020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92A11CC-2D61-08AF-5CA4-014E48703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9119"/>
            <a:ext cx="5097012" cy="2534828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F3DB6060-EBE6-03CB-D592-06750B680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89" y="1950074"/>
            <a:ext cx="4230792" cy="2534828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455DC6AB-C848-7776-0773-D68AB90454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601" y="1978983"/>
            <a:ext cx="4486099" cy="2534828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949D22D9-374C-1029-D806-1948F2CAA6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160" y="4294220"/>
            <a:ext cx="5430980" cy="2612133"/>
          </a:xfrm>
          <a:prstGeom prst="rect">
            <a:avLst/>
          </a:prstGeom>
        </p:spPr>
      </p:pic>
      <p:sp>
        <p:nvSpPr>
          <p:cNvPr id="16" name="Up Arrow 15">
            <a:extLst>
              <a:ext uri="{FF2B5EF4-FFF2-40B4-BE49-F238E27FC236}">
                <a16:creationId xmlns:a16="http://schemas.microsoft.com/office/drawing/2014/main" id="{F787EA42-8FEC-8389-3B46-78CAD1A517E0}"/>
              </a:ext>
            </a:extLst>
          </p:cNvPr>
          <p:cNvSpPr/>
          <p:nvPr/>
        </p:nvSpPr>
        <p:spPr>
          <a:xfrm>
            <a:off x="7467600" y="4779818"/>
            <a:ext cx="152400" cy="6096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0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09AB8840-4F13-2301-51CF-2687DD69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233" y="230670"/>
            <a:ext cx="11506093" cy="610863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b="1" i="0" kern="1200" spc="100" baseline="0" dirty="0">
                <a:latin typeface="+mj-lt"/>
                <a:ea typeface="+mj-ea"/>
                <a:cs typeface="+mj-cs"/>
              </a:rPr>
              <a:t>Top 10 contributors</a:t>
            </a:r>
            <a:r>
              <a:rPr lang="en-US" dirty="0"/>
              <a:t> irrespective of sector</a:t>
            </a:r>
            <a:endParaRPr lang="en-US" b="1" i="0" kern="1200" spc="1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312D0CA8-06AF-65A2-2490-C577E53226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9250" y="1315634"/>
            <a:ext cx="4838700" cy="31591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000" b="0" i="0" kern="1200" spc="0" baseline="0" dirty="0">
                <a:latin typeface="+mj-lt"/>
                <a:ea typeface="+mn-ea"/>
                <a:cs typeface="+mn-cs"/>
              </a:rPr>
              <a:t>SOURCES &amp; END-USERS</a:t>
            </a:r>
            <a:endParaRPr lang="en-US" sz="2000" b="0" i="0" kern="1200" spc="0" baseline="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269F38F8-696D-E715-07AD-423DBFDB0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748" y="1405336"/>
            <a:ext cx="9443259" cy="522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792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09AB8840-4F13-2301-51CF-2687DD69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005" y="230670"/>
            <a:ext cx="9160879" cy="610863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 i="0" kern="1200" spc="100" baseline="0" dirty="0">
                <a:latin typeface="+mj-lt"/>
                <a:ea typeface="+mj-ea"/>
                <a:cs typeface="+mj-cs"/>
              </a:rPr>
              <a:t>Fuel-Type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312D0CA8-06AF-65A2-2490-C577E53226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52748" y="1297898"/>
            <a:ext cx="4838700" cy="31591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000" b="0" i="0" kern="1200" spc="0" baseline="0" dirty="0">
                <a:latin typeface="+mj-lt"/>
                <a:ea typeface="+mn-ea"/>
                <a:cs typeface="+mn-cs"/>
              </a:rPr>
              <a:t>SOURCE &amp; END-USERS</a:t>
            </a:r>
          </a:p>
          <a:p>
            <a:endParaRPr lang="en-US" sz="2000" b="0" i="0" kern="1200" spc="0" baseline="0" dirty="0">
              <a:latin typeface="+mj-lt"/>
              <a:ea typeface="+mn-ea"/>
              <a:cs typeface="+mn-cs"/>
            </a:endParaRPr>
          </a:p>
        </p:txBody>
      </p:sp>
      <p:pic>
        <p:nvPicPr>
          <p:cNvPr id="8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D0214050-C5C3-672D-4A8B-730579C17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49" y="1613813"/>
            <a:ext cx="5413826" cy="5127947"/>
          </a:xfrm>
          <a:prstGeom prst="rect">
            <a:avLst/>
          </a:prstGeom>
        </p:spPr>
      </p:pic>
      <p:sp>
        <p:nvSpPr>
          <p:cNvPr id="9" name="Text Placeholder 43">
            <a:extLst>
              <a:ext uri="{FF2B5EF4-FFF2-40B4-BE49-F238E27FC236}">
                <a16:creationId xmlns:a16="http://schemas.microsoft.com/office/drawing/2014/main" id="{FD87405A-E6F5-ACAD-D696-AEE2901A3FB0}"/>
              </a:ext>
            </a:extLst>
          </p:cNvPr>
          <p:cNvSpPr txBox="1">
            <a:spLocks/>
          </p:cNvSpPr>
          <p:nvPr/>
        </p:nvSpPr>
        <p:spPr>
          <a:xfrm>
            <a:off x="6687416" y="1730053"/>
            <a:ext cx="6055369" cy="370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rgbClr val="FF0000"/>
                </a:solidFill>
              </a:rPr>
              <a:t>Other Emissions include</a:t>
            </a:r>
            <a:r>
              <a:rPr lang="en-GB" sz="1800" dirty="0"/>
              <a:t> –</a:t>
            </a:r>
          </a:p>
          <a:p>
            <a:r>
              <a:rPr lang="en-GB" sz="1800" dirty="0"/>
              <a:t>Cattle, Horses, Pig and Poultry wastes</a:t>
            </a:r>
          </a:p>
          <a:p>
            <a:r>
              <a:rPr lang="en-GB" sz="1800" dirty="0"/>
              <a:t>Soil emission (both direct and indirect),</a:t>
            </a:r>
          </a:p>
          <a:p>
            <a:r>
              <a:rPr lang="en-GB" sz="1800" dirty="0"/>
              <a:t>Refrigeration and air conditioning,</a:t>
            </a:r>
          </a:p>
          <a:p>
            <a:r>
              <a:rPr lang="en-GB" sz="1800" dirty="0"/>
              <a:t>Waste incineration,</a:t>
            </a:r>
          </a:p>
          <a:p>
            <a:r>
              <a:rPr lang="en-GB" sz="1800" dirty="0"/>
              <a:t>Glass Production,</a:t>
            </a:r>
          </a:p>
          <a:p>
            <a:r>
              <a:rPr lang="en-GB" sz="1800" dirty="0"/>
              <a:t>Gas flare,</a:t>
            </a:r>
          </a:p>
          <a:p>
            <a:r>
              <a:rPr lang="en-GB" sz="1800" dirty="0"/>
              <a:t>Chemical Industries, </a:t>
            </a:r>
          </a:p>
          <a:p>
            <a:r>
              <a:rPr lang="en-GB" sz="1800" dirty="0"/>
              <a:t>Power stations, </a:t>
            </a:r>
          </a:p>
          <a:p>
            <a:r>
              <a:rPr lang="en-GB" sz="1800" dirty="0"/>
              <a:t>Drainage of organic soils - settlements</a:t>
            </a:r>
          </a:p>
          <a:p>
            <a:r>
              <a:rPr lang="en-GB" sz="1800" dirty="0"/>
              <a:t>Industrial combustion, </a:t>
            </a:r>
          </a:p>
          <a:p>
            <a:r>
              <a:rPr lang="en-GB" sz="1800" dirty="0"/>
              <a:t>Manufacture of solid fuels and other energy industries.</a:t>
            </a:r>
          </a:p>
        </p:txBody>
      </p:sp>
    </p:spTree>
    <p:extLst>
      <p:ext uri="{BB962C8B-B14F-4D97-AF65-F5344CB8AC3E}">
        <p14:creationId xmlns:p14="http://schemas.microsoft.com/office/powerpoint/2010/main" val="1728743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312D0CA8-06AF-65A2-2490-C577E53226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52748" y="1297898"/>
            <a:ext cx="4838700" cy="31591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000" b="0" i="0" kern="1200" spc="0" baseline="0" dirty="0">
                <a:latin typeface="+mj-lt"/>
                <a:ea typeface="+mn-ea"/>
                <a:cs typeface="+mn-cs"/>
              </a:rPr>
              <a:t>SOURCE &amp; END-USERS</a:t>
            </a:r>
          </a:p>
        </p:txBody>
      </p:sp>
      <p:sp>
        <p:nvSpPr>
          <p:cNvPr id="8" name="Text Placeholder 43">
            <a:extLst>
              <a:ext uri="{FF2B5EF4-FFF2-40B4-BE49-F238E27FC236}">
                <a16:creationId xmlns:a16="http://schemas.microsoft.com/office/drawing/2014/main" id="{EDAF81FA-24A5-E785-1FC3-453AB861D96F}"/>
              </a:ext>
            </a:extLst>
          </p:cNvPr>
          <p:cNvSpPr txBox="1">
            <a:spLocks/>
          </p:cNvSpPr>
          <p:nvPr/>
        </p:nvSpPr>
        <p:spPr>
          <a:xfrm>
            <a:off x="5691448" y="1613813"/>
            <a:ext cx="5367647" cy="44782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Carbon dioxide (CO</a:t>
            </a:r>
            <a:r>
              <a:rPr lang="en-GB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)–</a:t>
            </a:r>
          </a:p>
          <a:p>
            <a:r>
              <a:rPr lang="en-GB" i="0" u="none" strike="noStrike" dirty="0">
                <a:effectLst/>
                <a:latin typeface="arial" panose="020B0604020202020204" pitchFamily="34" charset="0"/>
              </a:rPr>
              <a:t>CO</a:t>
            </a:r>
            <a:r>
              <a:rPr lang="en-GB" i="0" u="none" strike="noStrike" baseline="-25000" dirty="0">
                <a:effectLst/>
                <a:latin typeface="arial" panose="020B0604020202020204" pitchFamily="34" charset="0"/>
              </a:rPr>
              <a:t>2</a:t>
            </a:r>
            <a:r>
              <a:rPr lang="en-GB" i="0" u="none" strike="noStrike" dirty="0">
                <a:effectLst/>
                <a:latin typeface="arial" panose="020B0604020202020204" pitchFamily="34" charset="0"/>
              </a:rPr>
              <a:t> causes 80% of global warming</a:t>
            </a:r>
            <a:r>
              <a:rPr lang="en-GB" dirty="0">
                <a:latin typeface="arial" panose="020B0604020202020204" pitchFamily="34" charset="0"/>
              </a:rPr>
              <a:t> and its release is mainly contributed by </a:t>
            </a:r>
            <a:r>
              <a:rPr lang="en-GB" i="0" u="none" strike="noStrike" dirty="0">
                <a:effectLst/>
                <a:latin typeface="arial" panose="020B0604020202020204" pitchFamily="34" charset="0"/>
              </a:rPr>
              <a:t>fossil fuels burning like coal, oil and gas or </a:t>
            </a:r>
            <a:r>
              <a:rPr lang="en-GB" dirty="0">
                <a:latin typeface="arial" panose="020B0604020202020204" pitchFamily="34" charset="0"/>
              </a:rPr>
              <a:t>deforestation.</a:t>
            </a:r>
          </a:p>
          <a:p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Methane (CH</a:t>
            </a:r>
            <a:r>
              <a:rPr lang="en-GB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)– </a:t>
            </a:r>
          </a:p>
          <a:p>
            <a:r>
              <a:rPr lang="en-GB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Methane possess &gt;80 times the warming power of carbon dioxide for the first 20 years after being released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Nitrous oxide (NO</a:t>
            </a:r>
            <a:r>
              <a:rPr lang="en-GB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–</a:t>
            </a:r>
          </a:p>
          <a:p>
            <a:r>
              <a:rPr lang="en-GB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Increased N- based fertilizer use (&gt;50 years) has been responsible for dramatic increase in its emission.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Hydrofluorocarbons (HFC) –</a:t>
            </a:r>
          </a:p>
          <a:p>
            <a:r>
              <a:rPr lang="en-GB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HFCs are highly effective at trapping solar radiation (infrared radiation) and redirecting that radiant energy toward Earth's surface. </a:t>
            </a:r>
          </a:p>
          <a:p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Major source of HFCs are refrigeration and air conditioning</a:t>
            </a:r>
            <a:endParaRPr lang="en-GB" i="0" u="none" strike="noStrike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F512880D-4D02-8ED1-3899-21F58B1BB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1" y="2011382"/>
            <a:ext cx="4838700" cy="461594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3483C1E-3C51-8A7D-6AE9-256AA0AC2BC7}"/>
              </a:ext>
            </a:extLst>
          </p:cNvPr>
          <p:cNvSpPr txBox="1">
            <a:spLocks/>
          </p:cNvSpPr>
          <p:nvPr/>
        </p:nvSpPr>
        <p:spPr>
          <a:xfrm>
            <a:off x="1401723" y="433491"/>
            <a:ext cx="8977999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Composition of Greenhouse Gases</a:t>
            </a:r>
          </a:p>
        </p:txBody>
      </p:sp>
    </p:spTree>
    <p:extLst>
      <p:ext uri="{BB962C8B-B14F-4D97-AF65-F5344CB8AC3E}">
        <p14:creationId xmlns:p14="http://schemas.microsoft.com/office/powerpoint/2010/main" val="3514829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09AB8840-4F13-2301-51CF-2687DD69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005" y="230670"/>
            <a:ext cx="11671322" cy="610863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b="1" i="0" kern="1200" spc="100" baseline="0" dirty="0">
                <a:latin typeface="+mj-lt"/>
                <a:ea typeface="+mj-ea"/>
                <a:cs typeface="+mj-cs"/>
              </a:rPr>
              <a:t>Top Emitters of -</a:t>
            </a:r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04E16F77-081E-8D4D-9BF0-1099A2244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2" y="2208810"/>
            <a:ext cx="6334766" cy="4349468"/>
          </a:xfrm>
          <a:prstGeom prst="rect">
            <a:avLst/>
          </a:prstGeom>
        </p:spPr>
      </p:pic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8EFDA691-FEB6-684C-7997-2B275022D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578" y="2129131"/>
            <a:ext cx="5391570" cy="4498199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BE6ED2C-FF4E-C833-F2E8-A13571BCE8B1}"/>
              </a:ext>
            </a:extLst>
          </p:cNvPr>
          <p:cNvSpPr txBox="1">
            <a:spLocks/>
          </p:cNvSpPr>
          <p:nvPr/>
        </p:nvSpPr>
        <p:spPr>
          <a:xfrm>
            <a:off x="3207357" y="1744164"/>
            <a:ext cx="807423" cy="315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chemeClr val="bg1"/>
                </a:solidFill>
              </a:rPr>
              <a:t>CO</a:t>
            </a:r>
            <a:r>
              <a:rPr lang="en-US" sz="2400" baseline="-25000">
                <a:solidFill>
                  <a:schemeClr val="bg1"/>
                </a:solidFill>
              </a:rPr>
              <a:t>2</a:t>
            </a:r>
            <a:endParaRPr lang="en-US" sz="2400" baseline="-25000" dirty="0">
              <a:solidFill>
                <a:schemeClr val="bg1"/>
              </a:solidFill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D7C2448-FE8E-2A1A-B8F3-628258B03CE9}"/>
              </a:ext>
            </a:extLst>
          </p:cNvPr>
          <p:cNvSpPr txBox="1">
            <a:spLocks/>
          </p:cNvSpPr>
          <p:nvPr/>
        </p:nvSpPr>
        <p:spPr>
          <a:xfrm>
            <a:off x="8070342" y="1737192"/>
            <a:ext cx="1453667" cy="315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Methane</a:t>
            </a:r>
            <a:endParaRPr lang="en-US" sz="24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88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09AB8840-4F13-2301-51CF-2687DD69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005" y="230670"/>
            <a:ext cx="11671322" cy="610863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b="1" i="0" kern="1200" spc="100" baseline="0" dirty="0">
                <a:latin typeface="+mj-lt"/>
                <a:ea typeface="+mj-ea"/>
                <a:cs typeface="+mj-cs"/>
              </a:rPr>
              <a:t>Top Emitters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312D0CA8-06AF-65A2-2490-C577E53226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07357" y="1744164"/>
            <a:ext cx="807423" cy="31591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</a:t>
            </a:r>
            <a:r>
              <a:rPr lang="en-US" sz="2400" b="0" i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O</a:t>
            </a:r>
            <a:r>
              <a:rPr lang="en-US" sz="2400" b="0" i="0" kern="1200" spc="0" baseline="-250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2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6A9CDC5-C65C-AFCD-5218-2F7479CEACA1}"/>
              </a:ext>
            </a:extLst>
          </p:cNvPr>
          <p:cNvSpPr txBox="1">
            <a:spLocks/>
          </p:cNvSpPr>
          <p:nvPr/>
        </p:nvSpPr>
        <p:spPr>
          <a:xfrm>
            <a:off x="7600208" y="1737192"/>
            <a:ext cx="3253841" cy="315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Hydrofluorocarbons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9FC5E4F4-28DE-7AF7-9381-C9252B745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74" y="2277002"/>
            <a:ext cx="4963461" cy="4141027"/>
          </a:xfrm>
          <a:prstGeom prst="rect">
            <a:avLst/>
          </a:prstGeom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D2329019-4B1C-0700-EE7A-3D177A7C1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467" y="2302004"/>
            <a:ext cx="6284533" cy="432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61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83" y="216232"/>
            <a:ext cx="4941477" cy="6108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65935" y="1045439"/>
            <a:ext cx="9355282" cy="37090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WHO – MAJOR SECTORS RESPONSIBLE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9062" y="1545553"/>
            <a:ext cx="9854045" cy="370904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Agriculture,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Business,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Transport,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Energy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Land-related activities 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D582AC9C-B267-4C04-9E50-051DE43353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9062" y="3732947"/>
            <a:ext cx="4838700" cy="31591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TREND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A1B673DD-4FEC-4191-8446-77B89805FF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16448" y="3730487"/>
            <a:ext cx="6506378" cy="264259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+mn-lt"/>
              </a:rPr>
              <a:t>There still exists an upward trend in the activities of the major contributing sectors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+mn-lt"/>
              </a:rPr>
              <a:t>The policy makers need to take stringent urgent measures that ensures current practices are rapidly transformed to  slow the release of the greenhouse gas emission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+mn-lt"/>
              </a:rPr>
              <a:t>Alternatively we should also look into modalities to capture and transform already released gases to limit its damages.</a:t>
            </a:r>
          </a:p>
        </p:txBody>
      </p:sp>
      <p:sp>
        <p:nvSpPr>
          <p:cNvPr id="12" name="Text Placeholder 44">
            <a:extLst>
              <a:ext uri="{FF2B5EF4-FFF2-40B4-BE49-F238E27FC236}">
                <a16:creationId xmlns:a16="http://schemas.microsoft.com/office/drawing/2014/main" id="{D997FB42-8F47-B53A-F9F7-5F4815C42C46}"/>
              </a:ext>
            </a:extLst>
          </p:cNvPr>
          <p:cNvSpPr txBox="1">
            <a:spLocks/>
          </p:cNvSpPr>
          <p:nvPr/>
        </p:nvSpPr>
        <p:spPr>
          <a:xfrm>
            <a:off x="5409052" y="1057794"/>
            <a:ext cx="4838700" cy="5318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TOP ACTIVITIES</a:t>
            </a:r>
          </a:p>
        </p:txBody>
      </p:sp>
      <p:sp>
        <p:nvSpPr>
          <p:cNvPr id="13" name="Text Placeholder 43">
            <a:extLst>
              <a:ext uri="{FF2B5EF4-FFF2-40B4-BE49-F238E27FC236}">
                <a16:creationId xmlns:a16="http://schemas.microsoft.com/office/drawing/2014/main" id="{65F714D7-D48E-C647-0E05-804C0C68C118}"/>
              </a:ext>
            </a:extLst>
          </p:cNvPr>
          <p:cNvSpPr txBox="1">
            <a:spLocks/>
          </p:cNvSpPr>
          <p:nvPr/>
        </p:nvSpPr>
        <p:spPr>
          <a:xfrm>
            <a:off x="5416448" y="1449235"/>
            <a:ext cx="6055369" cy="2101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750" indent="-285750">
              <a:lnSpc>
                <a:spcPts val="216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FF0000"/>
                </a:solidFill>
              </a:rPr>
              <a:t>Refrigeration and air conditioning, </a:t>
            </a:r>
          </a:p>
          <a:p>
            <a:pPr marL="177750" indent="-285750">
              <a:lnSpc>
                <a:spcPts val="216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FF0000"/>
                </a:solidFill>
              </a:rPr>
              <a:t>Soil emission (direct and indirect), </a:t>
            </a:r>
          </a:p>
          <a:p>
            <a:pPr marL="177750" indent="-285750">
              <a:lnSpc>
                <a:spcPts val="216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FF0000"/>
                </a:solidFill>
              </a:rPr>
              <a:t>Industrial combustion and electricity, </a:t>
            </a:r>
          </a:p>
          <a:p>
            <a:pPr marL="177750" indent="-285750">
              <a:lnSpc>
                <a:spcPts val="216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FF0000"/>
                </a:solidFill>
              </a:rPr>
              <a:t>Cattle &amp; Pig wastes, </a:t>
            </a:r>
          </a:p>
          <a:p>
            <a:pPr marL="177750" indent="-285750">
              <a:lnSpc>
                <a:spcPts val="216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FF0000"/>
                </a:solidFill>
              </a:rPr>
              <a:t>Power stations, </a:t>
            </a:r>
          </a:p>
          <a:p>
            <a:pPr marL="177750" indent="-285750">
              <a:lnSpc>
                <a:spcPts val="216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FF0000"/>
                </a:solidFill>
              </a:rPr>
              <a:t>Residential combustion, </a:t>
            </a:r>
          </a:p>
          <a:p>
            <a:pPr marL="177750" indent="-285750">
              <a:lnSpc>
                <a:spcPts val="216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FF0000"/>
                </a:solidFill>
              </a:rPr>
              <a:t>Manufacture of solid fuels and other energy industries.</a:t>
            </a: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D256E5C7-F4BC-A9E6-BBC5-C95CFB834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88" y="4231086"/>
            <a:ext cx="1877265" cy="170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3" name="Picture Placeholder 12" descr="Portrait of a team member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07623" y="3688899"/>
            <a:ext cx="1143495" cy="588795"/>
          </a:xfrm>
        </p:spPr>
        <p:txBody>
          <a:bodyPr/>
          <a:lstStyle/>
          <a:p>
            <a:r>
              <a:rPr lang="en-US" sz="2000" b="1" dirty="0"/>
              <a:t>Group 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01.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650204"/>
            <a:ext cx="2133600" cy="778796"/>
          </a:xfrm>
        </p:spPr>
        <p:txBody>
          <a:bodyPr/>
          <a:lstStyle/>
          <a:p>
            <a:r>
              <a:rPr lang="en-US" dirty="0"/>
              <a:t>What we’re looking at and why we chose 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Who?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679128"/>
            <a:ext cx="3139540" cy="7556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Sector produces the most emissions?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End User is responsible for most emissions?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03. What?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8"/>
            <a:ext cx="2133600" cy="755695"/>
          </a:xfrm>
        </p:spPr>
        <p:txBody>
          <a:bodyPr/>
          <a:lstStyle/>
          <a:p>
            <a:r>
              <a:rPr lang="en-US" dirty="0"/>
              <a:t>Which fuel used contributes to the most emissions?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04. How?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345872" cy="847638"/>
          </a:xfrm>
        </p:spPr>
        <p:txBody>
          <a:bodyPr/>
          <a:lstStyle/>
          <a:p>
            <a:r>
              <a:rPr lang="en-US" dirty="0"/>
              <a:t>How much of our activities has changed over the course of time ?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05. Closing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755694"/>
          </a:xfrm>
        </p:spPr>
        <p:txBody>
          <a:bodyPr/>
          <a:lstStyle/>
          <a:p>
            <a:r>
              <a:rPr lang="en-US" dirty="0"/>
              <a:t>Final conclusions and analysis.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27" y="2303813"/>
            <a:ext cx="6012873" cy="278078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1B1B1B"/>
                </a:solidFill>
                <a:effectLst/>
                <a:latin typeface="Source Sans Pro Web"/>
              </a:rPr>
              <a:t>Greenhouse gases (GHGs) warm the Earth by absorbing energy and slowing the rate at which the energy dissipates to space; thus insulating the Earth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3" name="Picture Placeholder 52" descr="Hanging Lightbulbs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09AB8840-4F13-2301-51CF-2687DD69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005" y="230670"/>
            <a:ext cx="4941477" cy="610863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 i="0" kern="1200" spc="100" baseline="0" dirty="0">
                <a:latin typeface="+mj-lt"/>
                <a:ea typeface="+mj-ea"/>
                <a:cs typeface="+mj-cs"/>
              </a:rPr>
              <a:t>WHO?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312D0CA8-06AF-65A2-2490-C577E53226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52748" y="1297898"/>
            <a:ext cx="4838700" cy="3159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 b="0" i="0" kern="1200" spc="0" baseline="0" dirty="0">
                <a:latin typeface="+mj-lt"/>
                <a:ea typeface="+mn-ea"/>
                <a:cs typeface="+mn-cs"/>
              </a:rPr>
              <a:t>WHICH SECTOR EMITS MOST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7FB3898-A88B-7C5C-2B01-786A7C80AB65}"/>
              </a:ext>
            </a:extLst>
          </p:cNvPr>
          <p:cNvSpPr txBox="1">
            <a:spLocks/>
          </p:cNvSpPr>
          <p:nvPr/>
        </p:nvSpPr>
        <p:spPr>
          <a:xfrm>
            <a:off x="6888936" y="1297897"/>
            <a:ext cx="4838700" cy="315915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/>
            <a:r>
              <a:rPr lang="en-US" sz="1500" b="0" i="0" kern="1200" spc="0" baseline="0" dirty="0">
                <a:latin typeface="+mj-lt"/>
                <a:ea typeface="+mn-ea"/>
                <a:cs typeface="+mn-cs"/>
              </a:rPr>
              <a:t>WHICH END USERS EMITS MOST</a:t>
            </a:r>
          </a:p>
        </p:txBody>
      </p:sp>
      <p:pic>
        <p:nvPicPr>
          <p:cNvPr id="16" name="Picture 15" descr="Chart, pie chart&#10;&#10;Description automatically generated">
            <a:extLst>
              <a:ext uri="{FF2B5EF4-FFF2-40B4-BE49-F238E27FC236}">
                <a16:creationId xmlns:a16="http://schemas.microsoft.com/office/drawing/2014/main" id="{928E0E1D-7AFF-2E60-9D7B-DEBC28686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05442"/>
            <a:ext cx="5207659" cy="4421888"/>
          </a:xfrm>
          <a:prstGeom prst="rect">
            <a:avLst/>
          </a:prstGeom>
        </p:spPr>
      </p:pic>
      <p:pic>
        <p:nvPicPr>
          <p:cNvPr id="18" name="Picture 17" descr="Chart, pie chart&#10;&#10;Description automatically generated">
            <a:extLst>
              <a:ext uri="{FF2B5EF4-FFF2-40B4-BE49-F238E27FC236}">
                <a16:creationId xmlns:a16="http://schemas.microsoft.com/office/drawing/2014/main" id="{96702A65-7B2A-F030-8ACD-FD7C0CFBF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63" y="2205442"/>
            <a:ext cx="5415658" cy="442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4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09AB8840-4F13-2301-51CF-2687DD69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005" y="230670"/>
            <a:ext cx="9160879" cy="610863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 i="0" kern="1200" spc="100" baseline="0" dirty="0">
                <a:latin typeface="+mj-lt"/>
                <a:ea typeface="+mj-ea"/>
                <a:cs typeface="+mj-cs"/>
              </a:rPr>
              <a:t>1</a:t>
            </a:r>
            <a:r>
              <a:rPr lang="en-US" b="1" i="0" kern="1200" spc="100" baseline="30000" dirty="0">
                <a:latin typeface="+mj-lt"/>
                <a:ea typeface="+mj-ea"/>
                <a:cs typeface="+mj-cs"/>
              </a:rPr>
              <a:t>st</a:t>
            </a:r>
            <a:r>
              <a:rPr lang="en-US" b="1" i="0" kern="1200" spc="100" baseline="0" dirty="0">
                <a:latin typeface="+mj-lt"/>
                <a:ea typeface="+mj-ea"/>
                <a:cs typeface="+mj-cs"/>
              </a:rPr>
              <a:t> Contributor – Agriculture Sector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312D0CA8-06AF-65A2-2490-C577E53226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52748" y="1297898"/>
            <a:ext cx="4838700" cy="31591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000" b="0" i="0" kern="1200" spc="0" baseline="0" dirty="0">
                <a:latin typeface="+mj-lt"/>
                <a:ea typeface="+mn-ea"/>
                <a:cs typeface="+mn-cs"/>
              </a:rPr>
              <a:t>SOURCE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7FB3898-A88B-7C5C-2B01-786A7C80AB65}"/>
              </a:ext>
            </a:extLst>
          </p:cNvPr>
          <p:cNvSpPr txBox="1">
            <a:spLocks/>
          </p:cNvSpPr>
          <p:nvPr/>
        </p:nvSpPr>
        <p:spPr>
          <a:xfrm>
            <a:off x="6284376" y="1297898"/>
            <a:ext cx="4838700" cy="315915"/>
          </a:xfrm>
          <a:prstGeom prst="rect">
            <a:avLst/>
          </a:prstGeom>
        </p:spPr>
        <p:txBody>
          <a:bodyPr vert="horz" lIns="91440" tIns="45720" rIns="91440" bIns="45720" rtlCol="0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/>
            <a:r>
              <a:rPr lang="en-US" b="0" i="0" kern="1200" spc="0" baseline="0" dirty="0">
                <a:latin typeface="+mj-lt"/>
                <a:ea typeface="+mn-ea"/>
                <a:cs typeface="+mn-cs"/>
              </a:rPr>
              <a:t>END-USERS</a:t>
            </a:r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BE7F04B5-0394-6425-A82B-ADBCC161A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05" y="2215287"/>
            <a:ext cx="6107838" cy="4285940"/>
          </a:xfrm>
          <a:prstGeom prst="rect">
            <a:avLst/>
          </a:prstGeom>
        </p:spPr>
      </p:pic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7FEE6350-FFC7-EB7E-2A7C-77945D6CA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077" y="2215287"/>
            <a:ext cx="5725299" cy="426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85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09AB8840-4F13-2301-51CF-2687DD69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005" y="230670"/>
            <a:ext cx="8778493" cy="610863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 i="0" kern="1200" spc="100" baseline="0" dirty="0">
                <a:latin typeface="+mj-lt"/>
                <a:ea typeface="+mj-ea"/>
                <a:cs typeface="+mj-cs"/>
              </a:rPr>
              <a:t>2</a:t>
            </a:r>
            <a:r>
              <a:rPr lang="en-US" b="1" i="0" kern="1200" spc="100" baseline="30000" dirty="0">
                <a:latin typeface="+mj-lt"/>
                <a:ea typeface="+mj-ea"/>
                <a:cs typeface="+mj-cs"/>
              </a:rPr>
              <a:t>nd</a:t>
            </a:r>
            <a:r>
              <a:rPr lang="en-US" b="1" i="0" kern="1200" spc="100" baseline="0" dirty="0">
                <a:latin typeface="+mj-lt"/>
                <a:ea typeface="+mj-ea"/>
                <a:cs typeface="+mj-cs"/>
              </a:rPr>
              <a:t> Contributor - Business Sector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312D0CA8-06AF-65A2-2490-C577E53226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52748" y="1297898"/>
            <a:ext cx="4838700" cy="31591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000" b="0" i="0" kern="1200" spc="0" baseline="0" dirty="0">
                <a:latin typeface="+mj-lt"/>
                <a:ea typeface="+mn-ea"/>
                <a:cs typeface="+mn-cs"/>
              </a:rPr>
              <a:t>SOURCE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7FB3898-A88B-7C5C-2B01-786A7C80AB65}"/>
              </a:ext>
            </a:extLst>
          </p:cNvPr>
          <p:cNvSpPr txBox="1">
            <a:spLocks/>
          </p:cNvSpPr>
          <p:nvPr/>
        </p:nvSpPr>
        <p:spPr>
          <a:xfrm>
            <a:off x="6888936" y="1297897"/>
            <a:ext cx="4838700" cy="315915"/>
          </a:xfrm>
          <a:prstGeom prst="rect">
            <a:avLst/>
          </a:prstGeom>
        </p:spPr>
        <p:txBody>
          <a:bodyPr vert="horz" lIns="91440" tIns="45720" rIns="91440" bIns="45720" rtlCol="0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/>
            <a:r>
              <a:rPr lang="en-US" b="0" i="0" kern="1200" spc="0" baseline="0" dirty="0">
                <a:latin typeface="+mj-lt"/>
                <a:ea typeface="+mn-ea"/>
                <a:cs typeface="+mn-cs"/>
              </a:rPr>
              <a:t>END-USERS</a:t>
            </a:r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A702530F-522C-CDD6-EA28-7B847E6BA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18" y="2410692"/>
            <a:ext cx="6496633" cy="4204134"/>
          </a:xfrm>
          <a:prstGeom prst="rect">
            <a:avLst/>
          </a:prstGeom>
        </p:spPr>
      </p:pic>
      <p:pic>
        <p:nvPicPr>
          <p:cNvPr id="8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0603A18E-B224-B34B-C3AC-62D268DDF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448" y="2410692"/>
            <a:ext cx="6369834" cy="413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71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09AB8840-4F13-2301-51CF-2687DD69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005" y="230670"/>
            <a:ext cx="8778493" cy="610863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 i="0" kern="1200" spc="100" baseline="0" dirty="0">
                <a:latin typeface="+mj-lt"/>
                <a:ea typeface="+mj-ea"/>
                <a:cs typeface="+mj-cs"/>
              </a:rPr>
              <a:t>3</a:t>
            </a:r>
            <a:r>
              <a:rPr lang="en-US" b="1" i="0" kern="1200" spc="100" baseline="30000" dirty="0">
                <a:latin typeface="+mj-lt"/>
                <a:ea typeface="+mj-ea"/>
                <a:cs typeface="+mj-cs"/>
              </a:rPr>
              <a:t>rd</a:t>
            </a:r>
            <a:r>
              <a:rPr lang="en-US" b="1" i="0" kern="1200" spc="100" baseline="0" dirty="0">
                <a:latin typeface="+mj-lt"/>
                <a:ea typeface="+mj-ea"/>
                <a:cs typeface="+mj-cs"/>
              </a:rPr>
              <a:t> Contributor - Transport Sector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312D0CA8-06AF-65A2-2490-C577E53226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52748" y="1297898"/>
            <a:ext cx="4838700" cy="31591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000" b="0" i="0" kern="1200" spc="0" baseline="0" dirty="0">
                <a:latin typeface="+mj-lt"/>
                <a:ea typeface="+mn-ea"/>
                <a:cs typeface="+mn-cs"/>
              </a:rPr>
              <a:t>SOURCE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7FB3898-A88B-7C5C-2B01-786A7C80AB65}"/>
              </a:ext>
            </a:extLst>
          </p:cNvPr>
          <p:cNvSpPr txBox="1">
            <a:spLocks/>
          </p:cNvSpPr>
          <p:nvPr/>
        </p:nvSpPr>
        <p:spPr>
          <a:xfrm>
            <a:off x="6096000" y="1297897"/>
            <a:ext cx="4838700" cy="315915"/>
          </a:xfrm>
          <a:prstGeom prst="rect">
            <a:avLst/>
          </a:prstGeom>
        </p:spPr>
        <p:txBody>
          <a:bodyPr vert="horz" lIns="91440" tIns="45720" rIns="91440" bIns="45720" rtlCol="0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/>
            <a:r>
              <a:rPr lang="en-US" b="0" i="0" kern="1200" spc="0" baseline="0" dirty="0">
                <a:latin typeface="+mj-lt"/>
                <a:ea typeface="+mn-ea"/>
                <a:cs typeface="+mn-cs"/>
              </a:rPr>
              <a:t>END-USERS</a:t>
            </a:r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FFA8FC4F-169F-F6BD-55C1-3432B2821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26" y="2202358"/>
            <a:ext cx="4838700" cy="4788645"/>
          </a:xfrm>
          <a:prstGeom prst="rect">
            <a:avLst/>
          </a:prstGeom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3E6DD525-EDAD-CD94-A933-A2DECFE2F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993" y="2202358"/>
            <a:ext cx="4677808" cy="465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8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09AB8840-4F13-2301-51CF-2687DD69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005" y="230670"/>
            <a:ext cx="11671322" cy="610863"/>
          </a:xfrm>
        </p:spPr>
        <p:txBody>
          <a:bodyPr vert="horz" lIns="0" tIns="0" rIns="0" bIns="0" rtlCol="0" anchor="b" anchorCtr="0">
            <a:normAutofit fontScale="90000"/>
          </a:bodyPr>
          <a:lstStyle/>
          <a:p>
            <a:r>
              <a:rPr lang="en-US" b="1" i="0" kern="1200" spc="100" baseline="0" dirty="0">
                <a:latin typeface="+mj-lt"/>
                <a:ea typeface="+mj-ea"/>
                <a:cs typeface="+mj-cs"/>
              </a:rPr>
              <a:t>4th Contributor – Energy/Land-related Sector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312D0CA8-06AF-65A2-2490-C577E53226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52748" y="1297898"/>
            <a:ext cx="4838700" cy="31591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000" b="0" i="0" kern="1200" spc="0" baseline="0" dirty="0">
                <a:latin typeface="+mj-lt"/>
                <a:ea typeface="+mn-ea"/>
                <a:cs typeface="+mn-cs"/>
              </a:rPr>
              <a:t>SOURCE </a:t>
            </a:r>
            <a:r>
              <a:rPr lang="en-US" sz="2000" b="0" i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- ENERGY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7FB3898-A88B-7C5C-2B01-786A7C80AB65}"/>
              </a:ext>
            </a:extLst>
          </p:cNvPr>
          <p:cNvSpPr txBox="1">
            <a:spLocks/>
          </p:cNvSpPr>
          <p:nvPr/>
        </p:nvSpPr>
        <p:spPr>
          <a:xfrm>
            <a:off x="6096000" y="1297897"/>
            <a:ext cx="4838700" cy="315915"/>
          </a:xfrm>
          <a:prstGeom prst="rect">
            <a:avLst/>
          </a:prstGeom>
        </p:spPr>
        <p:txBody>
          <a:bodyPr vert="horz" lIns="91440" tIns="45720" rIns="91440" bIns="45720" rtlCol="0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/>
            <a:r>
              <a:rPr lang="en-US" b="0" i="0" kern="1200" spc="0" baseline="0" dirty="0">
                <a:latin typeface="+mj-lt"/>
                <a:ea typeface="+mn-ea"/>
                <a:cs typeface="+mn-cs"/>
              </a:rPr>
              <a:t>END-USERS </a:t>
            </a:r>
            <a:r>
              <a:rPr lang="en-US" b="0" i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- LAND-Related</a:t>
            </a:r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6556DD38-2015-81D2-2D8A-9B2E8300E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29174"/>
            <a:ext cx="4029225" cy="3980680"/>
          </a:xfrm>
          <a:prstGeom prst="rect">
            <a:avLst/>
          </a:prstGeom>
        </p:spPr>
      </p:pic>
      <p:pic>
        <p:nvPicPr>
          <p:cNvPr id="8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1AF244BF-8E2A-3126-5E4C-EDF792376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1" y="2129174"/>
            <a:ext cx="4709742" cy="44981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50107B-927B-0E4A-BE4C-AC17B0D5B4A8}"/>
              </a:ext>
            </a:extLst>
          </p:cNvPr>
          <p:cNvSpPr txBox="1"/>
          <p:nvPr/>
        </p:nvSpPr>
        <p:spPr>
          <a:xfrm>
            <a:off x="9524118" y="5465101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Biomass Burning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85AB1-CBB5-A6BC-F0FB-F6D7888F1892}"/>
              </a:ext>
            </a:extLst>
          </p:cNvPr>
          <p:cNvSpPr txBox="1"/>
          <p:nvPr/>
        </p:nvSpPr>
        <p:spPr>
          <a:xfrm>
            <a:off x="9231458" y="2460819"/>
            <a:ext cx="273886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Drainage of organic soils releases CO</a:t>
            </a:r>
            <a:r>
              <a:rPr lang="en-GB" sz="1200" i="0" u="none" strike="noStrike" baseline="-25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GB" sz="120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and NO</a:t>
            </a:r>
            <a:r>
              <a:rPr lang="en-GB" sz="1200" i="0" u="none" strike="noStrike" baseline="-25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GB" sz="120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into the atmosphere</a:t>
            </a:r>
          </a:p>
          <a:p>
            <a:endParaRPr lang="en-GB" sz="12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GB" sz="120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Farming (Cropland)</a:t>
            </a:r>
          </a:p>
          <a:p>
            <a:endParaRPr lang="en-GB" sz="1200" b="0" i="0" u="none" strike="noStrike" dirty="0">
              <a:solidFill>
                <a:srgbClr val="4D4C44"/>
              </a:solidFill>
              <a:effectLst/>
              <a:latin typeface="Hind" panose="020B0604020202020204" pitchFamily="34" charset="0"/>
            </a:endParaRPr>
          </a:p>
          <a:p>
            <a:r>
              <a:rPr lang="en-GB" sz="1200" dirty="0">
                <a:solidFill>
                  <a:srgbClr val="4D4C44"/>
                </a:solidFill>
                <a:latin typeface="Hind" panose="020B0604020202020204" pitchFamily="34" charset="0"/>
              </a:rPr>
              <a:t>W</a:t>
            </a:r>
            <a:r>
              <a:rPr lang="en-GB" sz="1200" b="0" i="0" u="none" strike="noStrike" dirty="0">
                <a:solidFill>
                  <a:srgbClr val="4D4C44"/>
                </a:solidFill>
                <a:effectLst/>
                <a:latin typeface="Hind" panose="020B0604020202020204" pitchFamily="34" charset="0"/>
              </a:rPr>
              <a:t>etland - </a:t>
            </a:r>
            <a:r>
              <a:rPr lang="en-GB" sz="1200" dirty="0">
                <a:solidFill>
                  <a:srgbClr val="4D4C44"/>
                </a:solidFill>
                <a:latin typeface="Hind" panose="020B0604020202020204" pitchFamily="34" charset="0"/>
              </a:rPr>
              <a:t>P</a:t>
            </a:r>
            <a:r>
              <a:rPr lang="en-GB" sz="1200" b="0" i="0" u="none" strike="noStrike" dirty="0">
                <a:solidFill>
                  <a:srgbClr val="4D4C44"/>
                </a:solidFill>
                <a:effectLst/>
                <a:latin typeface="Hind" panose="020B0604020202020204" pitchFamily="34" charset="0"/>
              </a:rPr>
              <a:t>lants growing </a:t>
            </a:r>
            <a:r>
              <a:rPr lang="en-GB" sz="1200" dirty="0">
                <a:solidFill>
                  <a:srgbClr val="4D4C44"/>
                </a:solidFill>
                <a:latin typeface="Hind" panose="020B0604020202020204" pitchFamily="34" charset="0"/>
              </a:rPr>
              <a:t>in wetlands </a:t>
            </a:r>
            <a:r>
              <a:rPr lang="en-GB" sz="1200" b="0" i="0" u="none" strike="noStrike" dirty="0">
                <a:solidFill>
                  <a:srgbClr val="4D4C44"/>
                </a:solidFill>
                <a:effectLst/>
                <a:latin typeface="Hind" panose="020B0604020202020204" pitchFamily="34" charset="0"/>
              </a:rPr>
              <a:t>emit methane to the atmosphere. </a:t>
            </a:r>
          </a:p>
        </p:txBody>
      </p:sp>
    </p:spTree>
    <p:extLst>
      <p:ext uri="{BB962C8B-B14F-4D97-AF65-F5344CB8AC3E}">
        <p14:creationId xmlns:p14="http://schemas.microsoft.com/office/powerpoint/2010/main" val="2375141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09AB8840-4F13-2301-51CF-2687DD69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004" y="230670"/>
            <a:ext cx="11892995" cy="610863"/>
          </a:xfrm>
        </p:spPr>
        <p:txBody>
          <a:bodyPr vert="horz" lIns="0" tIns="0" rIns="0" bIns="0" rtlCol="0" anchor="b" anchorCtr="0">
            <a:normAutofit fontScale="90000"/>
          </a:bodyPr>
          <a:lstStyle/>
          <a:p>
            <a:r>
              <a:rPr lang="en-US" b="1" i="0" kern="1200" spc="100" baseline="0" dirty="0">
                <a:latin typeface="+mj-lt"/>
                <a:ea typeface="+mj-ea"/>
                <a:cs typeface="+mj-cs"/>
              </a:rPr>
              <a:t>Contributor’s Trend- Agriculture &amp; Business sector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312D0CA8-06AF-65A2-2490-C577E53226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31547" y="1162311"/>
            <a:ext cx="7528906" cy="33397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400" b="0" i="0" kern="1200" spc="0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n-ea"/>
                <a:cs typeface="+mn-cs"/>
              </a:rPr>
              <a:t>SOURCE  v/s  END-USERS TREND 1990 -2020</a:t>
            </a:r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A12C00E7-6E34-315F-E9CA-4C7C85C2D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0" y="4438129"/>
            <a:ext cx="5020447" cy="24400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F5FCE5-F8E1-E7FB-1808-FA52D732B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0" y="2031763"/>
            <a:ext cx="4838701" cy="2406366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40A516D0-185A-1AAB-F1E9-8D8E5F042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837" y="4434291"/>
            <a:ext cx="4838699" cy="2423709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39971AD5-E7BB-1C67-EED9-7EDFB2917F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913" y="2031763"/>
            <a:ext cx="4176546" cy="251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1209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1281</TotalTime>
  <Words>570</Words>
  <Application>Microsoft Macintosh PowerPoint</Application>
  <PresentationFormat>Widescreen</PresentationFormat>
  <Paragraphs>103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</vt:lpstr>
      <vt:lpstr>Calibri</vt:lpstr>
      <vt:lpstr>Franklin Gothic Book</vt:lpstr>
      <vt:lpstr>Franklin Gothic Demi</vt:lpstr>
      <vt:lpstr>Hind</vt:lpstr>
      <vt:lpstr>Source Sans Pro Web</vt:lpstr>
      <vt:lpstr>Wingdings</vt:lpstr>
      <vt:lpstr>Theme1</vt:lpstr>
      <vt:lpstr>Global Warming UK GREENHOUSE GAS EMISSIONS 1990-2020</vt:lpstr>
      <vt:lpstr>Agenda</vt:lpstr>
      <vt:lpstr>INTRODUCTION</vt:lpstr>
      <vt:lpstr>WHO?</vt:lpstr>
      <vt:lpstr>1st Contributor – Agriculture Sector</vt:lpstr>
      <vt:lpstr>2nd Contributor - Business Sector</vt:lpstr>
      <vt:lpstr>3rd Contributor - Transport Sector</vt:lpstr>
      <vt:lpstr>4th Contributor – Energy/Land-related Sector</vt:lpstr>
      <vt:lpstr>Contributor’s Trend- Agriculture &amp; Business sector</vt:lpstr>
      <vt:lpstr>Contributor’s Trend- Transport &amp; Energy/Land sector</vt:lpstr>
      <vt:lpstr>Top 10 contributors irrespective of sector</vt:lpstr>
      <vt:lpstr>Fuel-Type</vt:lpstr>
      <vt:lpstr>PowerPoint Presentation</vt:lpstr>
      <vt:lpstr>Top Emitters of -</vt:lpstr>
      <vt:lpstr>Top Emitters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Warming UK GREENHOUSE GAS EMISSIONS</dc:title>
  <dc:creator>Nav Bains</dc:creator>
  <cp:lastModifiedBy>8080</cp:lastModifiedBy>
  <cp:revision>6</cp:revision>
  <dcterms:created xsi:type="dcterms:W3CDTF">2022-10-16T13:48:17Z</dcterms:created>
  <dcterms:modified xsi:type="dcterms:W3CDTF">2022-10-18T12:02:06Z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