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350" r:id="rId5"/>
    <p:sldId id="352" r:id="rId6"/>
    <p:sldId id="361" r:id="rId7"/>
    <p:sldId id="368" r:id="rId8"/>
    <p:sldId id="373" r:id="rId9"/>
    <p:sldId id="375" r:id="rId10"/>
    <p:sldId id="376" r:id="rId11"/>
    <p:sldId id="377" r:id="rId12"/>
    <p:sldId id="379" r:id="rId13"/>
    <p:sldId id="381" r:id="rId14"/>
    <p:sldId id="383" r:id="rId15"/>
    <p:sldId id="380" r:id="rId16"/>
    <p:sldId id="382" r:id="rId17"/>
    <p:sldId id="385" r:id="rId18"/>
    <p:sldId id="387" r:id="rId19"/>
    <p:sldId id="364" r:id="rId20"/>
    <p:sldId id="34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5231" autoAdjust="0"/>
  </p:normalViewPr>
  <p:slideViewPr>
    <p:cSldViewPr snapToGrid="0">
      <p:cViewPr varScale="1">
        <p:scale>
          <a:sx n="103" d="100"/>
          <a:sy n="103" d="100"/>
        </p:scale>
        <p:origin x="392" y="176"/>
      </p:cViewPr>
      <p:guideLst/>
    </p:cSldViewPr>
  </p:slideViewPr>
  <p:outlineViewPr>
    <p:cViewPr>
      <p:scale>
        <a:sx n="33" d="100"/>
        <a:sy n="33" d="100"/>
      </p:scale>
      <p:origin x="0" y="-4192"/>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identify whether there has been any changes to the activities of the top contributors I have grouped the entire dataset based on industry and looked at the trend in their activities for the whole duration of the dataset. Here you could see there has been a continual upwards trend contributing consistently to the greenhouse gases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031574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trend continued on for the transport sector too. However, in case of the energy sector there has been slow but definite downward trend. With UK governments plan to phase out of </a:t>
            </a:r>
            <a:r>
              <a:rPr lang="en-GB" b="0" i="0" u="none" strike="noStrike" dirty="0">
                <a:solidFill>
                  <a:srgbClr val="141414"/>
                </a:solidFill>
                <a:effectLst/>
                <a:latin typeface="ReithSerif"/>
              </a:rPr>
              <a:t>UK's coal plants within nest few years should see further decrease in this sector with regards to emissions.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consistently to the greenhouse gases emission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1082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summarize what we have presented so far, in this fig we looked  trend we can see with regards to contributor across the board irrespective of the sectors. Here we can see it is industrial combustion, agricultural soil management, refrigeration and air conditioning activities that contributes to more than 80% of the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7291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point of view of sources and end-users, we saw a similar trend in the data for fuel type and greenhouse gas emission. Burning of the actual fuel contributed to 1/3 of the emission while the remaining 2/3 of the emission was contributed by four categories as seen in the previous slide – industries, industrial combustion, agricultural soil management, refrigeration and air conditioning activities that contributes to more than 80% of the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55464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Greenhouse gases in our dataset agreed with and showed a similar composition of gases to the total emission as noted before in published US environmental protection agencies data. This included CO2 being on the top, followed by Methane, Nitrous oxide and Hydrofluorocarbons.</a:t>
            </a:r>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289686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emitters of CO2 include industrial combustion, solid fuel </a:t>
            </a:r>
            <a:r>
              <a:rPr lang="en-US" dirty="0" err="1"/>
              <a:t>insustries</a:t>
            </a:r>
            <a:r>
              <a:rPr lang="en-US" dirty="0"/>
              <a:t> and power stations.</a:t>
            </a:r>
          </a:p>
          <a:p>
            <a:r>
              <a:rPr lang="en-US" dirty="0"/>
              <a:t>In case of Methane the major emitters are combustion and animal wastes.</a:t>
            </a: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66919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emitters for Nitrous oxide include combustion, power plants and animal wastes</a:t>
            </a:r>
          </a:p>
          <a:p>
            <a:r>
              <a:rPr lang="en-US" dirty="0"/>
              <a:t>While the sole emitter of </a:t>
            </a:r>
            <a:r>
              <a:rPr lang="en-US" dirty="0" err="1"/>
              <a:t>hydroflurocarbons</a:t>
            </a:r>
            <a:r>
              <a:rPr lang="en-US" dirty="0"/>
              <a:t> included refrigeration and air conditioning</a:t>
            </a:r>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365768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801149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18,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18,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18,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18,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18,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18,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18,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18,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18,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18,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950525" y="2427599"/>
            <a:ext cx="7521038" cy="1514019"/>
          </a:xfrm>
        </p:spPr>
        <p:txBody>
          <a:bodyPr/>
          <a:lstStyle/>
          <a:p>
            <a:pPr algn="r"/>
            <a:r>
              <a:rPr lang="en-US" sz="5400" dirty="0">
                <a:latin typeface="Calibri" panose="020F0502020204030204" pitchFamily="34" charset="0"/>
                <a:cs typeface="Calibri" panose="020F0502020204030204" pitchFamily="34" charset="0"/>
              </a:rPr>
              <a:t>Global Warming</a:t>
            </a:r>
            <a:br>
              <a:rPr lang="en-US" sz="5400" dirty="0">
                <a:latin typeface="Calibri" panose="020F0502020204030204" pitchFamily="34" charset="0"/>
                <a:cs typeface="Calibri" panose="020F0502020204030204" pitchFamily="34" charset="0"/>
              </a:rPr>
            </a:br>
            <a:r>
              <a:rPr lang="en-US" sz="2000" dirty="0">
                <a:solidFill>
                  <a:srgbClr val="FF0000"/>
                </a:solidFill>
                <a:latin typeface="Calibri" panose="020F0502020204030204" pitchFamily="34" charset="0"/>
                <a:cs typeface="Calibri" panose="020F0502020204030204" pitchFamily="34" charset="0"/>
              </a:rPr>
              <a:t>UK GREENHOUSE GAS EMISSIONS</a:t>
            </a:r>
            <a:br>
              <a:rPr lang="en-US" sz="2000" dirty="0">
                <a:solidFill>
                  <a:srgbClr val="FF0000"/>
                </a:solidFill>
                <a:latin typeface="Calibri" panose="020F0502020204030204" pitchFamily="34" charset="0"/>
                <a:cs typeface="Calibri" panose="020F0502020204030204" pitchFamily="34" charset="0"/>
              </a:rPr>
            </a:br>
            <a:r>
              <a:rPr lang="en-US" sz="2000" dirty="0">
                <a:solidFill>
                  <a:srgbClr val="FF0000"/>
                </a:solidFill>
                <a:latin typeface="Calibri" panose="020F0502020204030204" pitchFamily="34" charset="0"/>
                <a:cs typeface="Calibri" panose="020F0502020204030204" pitchFamily="34" charset="0"/>
              </a:rPr>
              <a:t>1990-2020</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715808"/>
            <a:ext cx="5491570" cy="1859956"/>
          </a:xfrm>
        </p:spPr>
        <p:txBody>
          <a:bodyPr/>
          <a:lstStyle/>
          <a:p>
            <a:r>
              <a:rPr lang="en-US" sz="1600" b="1" dirty="0">
                <a:solidFill>
                  <a:srgbClr val="FF0000"/>
                </a:solidFill>
                <a:latin typeface="Calibri" panose="020F0502020204030204" pitchFamily="34" charset="0"/>
                <a:cs typeface="Calibri" panose="020F0502020204030204" pitchFamily="34" charset="0"/>
              </a:rPr>
              <a:t>Project 1 – Group 4</a:t>
            </a:r>
          </a:p>
          <a:p>
            <a:r>
              <a:rPr lang="en-US" sz="1400" dirty="0">
                <a:solidFill>
                  <a:schemeClr val="bg1"/>
                </a:solidFill>
                <a:latin typeface="Calibri" panose="020F0502020204030204" pitchFamily="34" charset="0"/>
                <a:cs typeface="Calibri" panose="020F0502020204030204" pitchFamily="34" charset="0"/>
              </a:rPr>
              <a:t>Grace Cheuk (</a:t>
            </a:r>
            <a:r>
              <a:rPr lang="en-US" sz="1400" dirty="0" err="1">
                <a:solidFill>
                  <a:schemeClr val="bg1"/>
                </a:solidFill>
                <a:latin typeface="Calibri" panose="020F0502020204030204" pitchFamily="34" charset="0"/>
                <a:cs typeface="Calibri" panose="020F0502020204030204" pitchFamily="34" charset="0"/>
              </a:rPr>
              <a:t>gw-sc</a:t>
            </a:r>
            <a:r>
              <a:rPr lang="en-US" sz="1400" dirty="0">
                <a:solidFill>
                  <a:schemeClr val="bg1"/>
                </a:solidFill>
                <a:latin typeface="Calibri" panose="020F0502020204030204" pitchFamily="34" charset="0"/>
                <a:cs typeface="Calibri" panose="020F0502020204030204" pitchFamily="34" charset="0"/>
              </a:rPr>
              <a:t>)</a:t>
            </a:r>
          </a:p>
          <a:p>
            <a:r>
              <a:rPr lang="en-US" sz="1400" dirty="0" err="1">
                <a:solidFill>
                  <a:schemeClr val="bg1"/>
                </a:solidFill>
                <a:latin typeface="Calibri" panose="020F0502020204030204" pitchFamily="34" charset="0"/>
                <a:cs typeface="Calibri" panose="020F0502020204030204" pitchFamily="34" charset="0"/>
              </a:rPr>
              <a:t>Navindeep</a:t>
            </a:r>
            <a:r>
              <a:rPr lang="en-US" sz="1400" dirty="0">
                <a:solidFill>
                  <a:schemeClr val="bg1"/>
                </a:solidFill>
                <a:latin typeface="Calibri" panose="020F0502020204030204" pitchFamily="34" charset="0"/>
                <a:cs typeface="Calibri" panose="020F0502020204030204" pitchFamily="34" charset="0"/>
              </a:rPr>
              <a:t> Bains (</a:t>
            </a:r>
            <a:r>
              <a:rPr lang="en-US" sz="1400" dirty="0" err="1">
                <a:solidFill>
                  <a:schemeClr val="bg1"/>
                </a:solidFill>
                <a:latin typeface="Calibri" panose="020F0502020204030204" pitchFamily="34" charset="0"/>
                <a:cs typeface="Calibri" panose="020F0502020204030204" pitchFamily="34" charset="0"/>
              </a:rPr>
              <a:t>navinbains</a:t>
            </a:r>
            <a:r>
              <a:rPr lang="en-US" sz="1400" dirty="0">
                <a:solidFill>
                  <a:schemeClr val="bg1"/>
                </a:solidFill>
                <a:latin typeface="Calibri" panose="020F0502020204030204" pitchFamily="34" charset="0"/>
                <a:cs typeface="Calibri" panose="020F0502020204030204" pitchFamily="34" charset="0"/>
              </a:rPr>
              <a:t>)</a:t>
            </a:r>
          </a:p>
          <a:p>
            <a:r>
              <a:rPr lang="en-US" sz="1400" dirty="0">
                <a:solidFill>
                  <a:schemeClr val="bg1"/>
                </a:solidFill>
                <a:latin typeface="Calibri" panose="020F0502020204030204" pitchFamily="34" charset="0"/>
                <a:cs typeface="Calibri" panose="020F0502020204030204" pitchFamily="34" charset="0"/>
              </a:rPr>
              <a:t>Salma Abdirahman (Salma-Abdirahman)</a:t>
            </a:r>
          </a:p>
          <a:p>
            <a:r>
              <a:rPr lang="en-US" sz="1400" b="1" dirty="0">
                <a:solidFill>
                  <a:schemeClr val="bg1"/>
                </a:solidFill>
                <a:latin typeface="Calibri" panose="020F0502020204030204" pitchFamily="34" charset="0"/>
                <a:cs typeface="Calibri" panose="020F0502020204030204" pitchFamily="34" charset="0"/>
              </a:rPr>
              <a:t>Farjana Rowther (</a:t>
            </a:r>
            <a:r>
              <a:rPr lang="en-US" sz="1400" b="1" dirty="0" err="1">
                <a:solidFill>
                  <a:schemeClr val="bg1"/>
                </a:solidFill>
                <a:latin typeface="Calibri" panose="020F0502020204030204" pitchFamily="34" charset="0"/>
                <a:cs typeface="Calibri" panose="020F0502020204030204" pitchFamily="34" charset="0"/>
              </a:rPr>
              <a:t>fbrowther</a:t>
            </a:r>
            <a:r>
              <a:rPr lang="en-US" sz="1400" b="1" dirty="0">
                <a:solidFill>
                  <a:schemeClr val="bg1"/>
                </a:solidFill>
                <a:latin typeface="Calibri" panose="020F0502020204030204" pitchFamily="34" charset="0"/>
                <a:cs typeface="Calibri" panose="020F0502020204030204" pitchFamily="34" charset="0"/>
              </a:rPr>
              <a:t>)</a:t>
            </a:r>
          </a:p>
          <a:p>
            <a:endParaRPr lang="en-US"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169025" y="197419"/>
            <a:ext cx="11853949" cy="610863"/>
          </a:xfrm>
        </p:spPr>
        <p:txBody>
          <a:bodyPr vert="horz" lIns="0" tIns="0" rIns="0" bIns="0" rtlCol="0" anchor="b" anchorCtr="0">
            <a:normAutofit/>
          </a:bodyPr>
          <a:lstStyle/>
          <a:p>
            <a:r>
              <a:rPr lang="en-US" sz="3600" b="1" i="0" kern="1200" spc="100" baseline="0" dirty="0">
                <a:latin typeface="+mj-lt"/>
                <a:ea typeface="+mj-ea"/>
                <a:cs typeface="+mj-cs"/>
              </a:rPr>
              <a:t>Contributor’s Trend- Transport &amp; Energy/Land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721520" y="1162312"/>
            <a:ext cx="7179772" cy="433732"/>
          </a:xfrm>
        </p:spPr>
        <p:txBody>
          <a:bodyPr vert="horz" lIns="91440" tIns="45720" rIns="91440" bIns="45720" rtlCol="0">
            <a:noAutofit/>
          </a:bodyPr>
          <a:lstStyle/>
          <a:p>
            <a:r>
              <a:rPr lang="en-US" sz="2400" b="0" i="0" kern="1200" spc="0" baseline="0" dirty="0">
                <a:solidFill>
                  <a:schemeClr val="tx2">
                    <a:lumMod val="50000"/>
                  </a:schemeClr>
                </a:solidFill>
                <a:latin typeface="+mj-lt"/>
                <a:ea typeface="+mn-ea"/>
                <a:cs typeface="+mn-cs"/>
              </a:rPr>
              <a:t>SOURCE  v/s  END-USERS  TREND 1990 -2020</a:t>
            </a:r>
          </a:p>
        </p:txBody>
      </p:sp>
      <p:pic>
        <p:nvPicPr>
          <p:cNvPr id="3" name="Picture 2" descr="Chart, scatter chart&#10;&#10;Description automatically generated">
            <a:extLst>
              <a:ext uri="{FF2B5EF4-FFF2-40B4-BE49-F238E27FC236}">
                <a16:creationId xmlns:a16="http://schemas.microsoft.com/office/drawing/2014/main" id="{592A11CC-2D61-08AF-5CA4-014E48703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9119"/>
            <a:ext cx="5097012" cy="2534828"/>
          </a:xfrm>
          <a:prstGeom prst="rect">
            <a:avLst/>
          </a:prstGeom>
        </p:spPr>
      </p:pic>
      <p:pic>
        <p:nvPicPr>
          <p:cNvPr id="9" name="Picture 8" descr="Chart, scatter chart&#10;&#10;Description automatically generated">
            <a:extLst>
              <a:ext uri="{FF2B5EF4-FFF2-40B4-BE49-F238E27FC236}">
                <a16:creationId xmlns:a16="http://schemas.microsoft.com/office/drawing/2014/main" id="{F3DB6060-EBE6-03CB-D592-06750B680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89" y="1950074"/>
            <a:ext cx="4230792" cy="2534828"/>
          </a:xfrm>
          <a:prstGeom prst="rect">
            <a:avLst/>
          </a:prstGeom>
        </p:spPr>
      </p:pic>
      <p:pic>
        <p:nvPicPr>
          <p:cNvPr id="13" name="Picture 12" descr="Chart, scatter chart&#10;&#10;Description automatically generated">
            <a:extLst>
              <a:ext uri="{FF2B5EF4-FFF2-40B4-BE49-F238E27FC236}">
                <a16:creationId xmlns:a16="http://schemas.microsoft.com/office/drawing/2014/main" id="{455DC6AB-C848-7776-0773-D68AB9045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601" y="1978983"/>
            <a:ext cx="4486099" cy="2534828"/>
          </a:xfrm>
          <a:prstGeom prst="rect">
            <a:avLst/>
          </a:prstGeom>
        </p:spPr>
      </p:pic>
      <p:pic>
        <p:nvPicPr>
          <p:cNvPr id="15" name="Picture 14" descr="Chart, scatter chart&#10;&#10;Description automatically generated">
            <a:extLst>
              <a:ext uri="{FF2B5EF4-FFF2-40B4-BE49-F238E27FC236}">
                <a16:creationId xmlns:a16="http://schemas.microsoft.com/office/drawing/2014/main" id="{949D22D9-374C-1029-D806-1948F2CAA6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8160" y="4294220"/>
            <a:ext cx="5430980" cy="2612133"/>
          </a:xfrm>
          <a:prstGeom prst="rect">
            <a:avLst/>
          </a:prstGeom>
        </p:spPr>
      </p:pic>
      <p:sp>
        <p:nvSpPr>
          <p:cNvPr id="16" name="Up Arrow 15">
            <a:extLst>
              <a:ext uri="{FF2B5EF4-FFF2-40B4-BE49-F238E27FC236}">
                <a16:creationId xmlns:a16="http://schemas.microsoft.com/office/drawing/2014/main" id="{F787EA42-8FEC-8389-3B46-78CAD1A517E0}"/>
              </a:ext>
            </a:extLst>
          </p:cNvPr>
          <p:cNvSpPr/>
          <p:nvPr/>
        </p:nvSpPr>
        <p:spPr>
          <a:xfrm>
            <a:off x="7467600" y="4779818"/>
            <a:ext cx="1524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9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464233" y="230670"/>
            <a:ext cx="11506093" cy="610863"/>
          </a:xfrm>
        </p:spPr>
        <p:txBody>
          <a:bodyPr vert="horz" lIns="0" tIns="0" rIns="0" bIns="0" rtlCol="0" anchor="b" anchorCtr="0">
            <a:normAutofit/>
          </a:bodyPr>
          <a:lstStyle/>
          <a:p>
            <a:pPr algn="ctr"/>
            <a:r>
              <a:rPr lang="en-US" b="1" i="0" kern="1200" spc="100" baseline="0" dirty="0">
                <a:latin typeface="+mj-lt"/>
                <a:ea typeface="+mj-ea"/>
                <a:cs typeface="+mj-cs"/>
              </a:rPr>
              <a:t>Top 10 contributors</a:t>
            </a:r>
            <a:r>
              <a:rPr lang="en-US" dirty="0"/>
              <a:t> irrespective of sector</a:t>
            </a:r>
            <a:endParaRPr lang="en-US" b="1" i="0" kern="1200" spc="100" baseline="0" dirty="0">
              <a:latin typeface="+mj-lt"/>
              <a:ea typeface="+mj-ea"/>
              <a:cs typeface="+mj-cs"/>
            </a:endParaRP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29933" y="1389835"/>
            <a:ext cx="4838700" cy="315915"/>
          </a:xfrm>
        </p:spPr>
        <p:txBody>
          <a:bodyPr vert="horz" lIns="91440" tIns="45720" rIns="91440" bIns="45720" rtlCol="0">
            <a:noAutofit/>
          </a:bodyPr>
          <a:lstStyle/>
          <a:p>
            <a:r>
              <a:rPr lang="en-US" sz="2000" b="0" i="0" kern="1200" spc="0" baseline="0" dirty="0">
                <a:latin typeface="+mj-lt"/>
                <a:ea typeface="+mn-ea"/>
                <a:cs typeface="+mn-cs"/>
              </a:rPr>
              <a:t>BY BOTH SOURCES &amp; END-USERS</a:t>
            </a:r>
            <a:endParaRPr lang="en-US" sz="2000" b="0" i="0" kern="1200" spc="0" baseline="0" dirty="0">
              <a:solidFill>
                <a:schemeClr val="bg1"/>
              </a:solidFill>
              <a:latin typeface="+mj-lt"/>
              <a:ea typeface="+mn-ea"/>
              <a:cs typeface="+mn-cs"/>
            </a:endParaRPr>
          </a:p>
        </p:txBody>
      </p:sp>
      <p:pic>
        <p:nvPicPr>
          <p:cNvPr id="4" name="Picture 3" descr="Chart, pie chart&#10;&#10;Description automatically generated">
            <a:extLst>
              <a:ext uri="{FF2B5EF4-FFF2-40B4-BE49-F238E27FC236}">
                <a16:creationId xmlns:a16="http://schemas.microsoft.com/office/drawing/2014/main" id="{269F38F8-696D-E715-07AD-423DBFDB0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48" y="1405336"/>
            <a:ext cx="9443259" cy="5221994"/>
          </a:xfrm>
          <a:prstGeom prst="rect">
            <a:avLst/>
          </a:prstGeom>
        </p:spPr>
      </p:pic>
    </p:spTree>
    <p:extLst>
      <p:ext uri="{BB962C8B-B14F-4D97-AF65-F5344CB8AC3E}">
        <p14:creationId xmlns:p14="http://schemas.microsoft.com/office/powerpoint/2010/main" val="426179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9160879" cy="610863"/>
          </a:xfrm>
        </p:spPr>
        <p:txBody>
          <a:bodyPr vert="horz" lIns="0" tIns="0" rIns="0" bIns="0" rtlCol="0" anchor="b" anchorCtr="0">
            <a:normAutofit/>
          </a:bodyPr>
          <a:lstStyle/>
          <a:p>
            <a:r>
              <a:rPr lang="en-US" b="1" i="0" kern="1200" spc="100" baseline="0" dirty="0">
                <a:latin typeface="+mj-lt"/>
                <a:ea typeface="+mj-ea"/>
                <a:cs typeface="+mj-cs"/>
              </a:rPr>
              <a:t>Fuel-Type</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dirty="0">
                <a:latin typeface="+mj-lt"/>
                <a:ea typeface="+mn-ea"/>
                <a:cs typeface="+mn-cs"/>
              </a:rPr>
              <a:t>SOURCE &amp; END-USERS</a:t>
            </a:r>
          </a:p>
          <a:p>
            <a:endParaRPr lang="en-US" sz="2000" b="0" i="0" kern="1200" spc="0" baseline="0" dirty="0">
              <a:latin typeface="+mj-lt"/>
              <a:ea typeface="+mn-ea"/>
              <a:cs typeface="+mn-cs"/>
            </a:endParaRPr>
          </a:p>
        </p:txBody>
      </p:sp>
      <p:pic>
        <p:nvPicPr>
          <p:cNvPr id="8" name="Picture 7" descr="Chart, pie chart&#10;&#10;Description automatically generated">
            <a:extLst>
              <a:ext uri="{FF2B5EF4-FFF2-40B4-BE49-F238E27FC236}">
                <a16:creationId xmlns:a16="http://schemas.microsoft.com/office/drawing/2014/main" id="{D0214050-C5C3-672D-4A8B-730579C17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49" y="1613813"/>
            <a:ext cx="5413826" cy="5127947"/>
          </a:xfrm>
          <a:prstGeom prst="rect">
            <a:avLst/>
          </a:prstGeom>
        </p:spPr>
      </p:pic>
      <p:sp>
        <p:nvSpPr>
          <p:cNvPr id="9" name="Text Placeholder 43">
            <a:extLst>
              <a:ext uri="{FF2B5EF4-FFF2-40B4-BE49-F238E27FC236}">
                <a16:creationId xmlns:a16="http://schemas.microsoft.com/office/drawing/2014/main" id="{FD87405A-E6F5-ACAD-D696-AEE2901A3FB0}"/>
              </a:ext>
            </a:extLst>
          </p:cNvPr>
          <p:cNvSpPr txBox="1">
            <a:spLocks/>
          </p:cNvSpPr>
          <p:nvPr/>
        </p:nvSpPr>
        <p:spPr>
          <a:xfrm>
            <a:off x="6266574" y="1613813"/>
            <a:ext cx="5508777" cy="51279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rgbClr val="FF0000"/>
                </a:solidFill>
              </a:rPr>
              <a:t>Other Emissions include</a:t>
            </a:r>
            <a:r>
              <a:rPr lang="en-GB" sz="1800" dirty="0"/>
              <a:t> –</a:t>
            </a:r>
          </a:p>
          <a:p>
            <a:r>
              <a:rPr lang="en-GB" sz="1800" dirty="0"/>
              <a:t>Cattle, Horses, Pig and Poultry wastes</a:t>
            </a:r>
          </a:p>
          <a:p>
            <a:r>
              <a:rPr lang="en-GB" sz="1800" dirty="0"/>
              <a:t>Soil emission (both direct and indirect),</a:t>
            </a:r>
          </a:p>
          <a:p>
            <a:r>
              <a:rPr lang="en-GB" sz="1800" dirty="0"/>
              <a:t>Drainage of organic soils - settlements</a:t>
            </a:r>
          </a:p>
          <a:p>
            <a:r>
              <a:rPr lang="en-GB" sz="1800" dirty="0"/>
              <a:t>Waste incineration,</a:t>
            </a:r>
          </a:p>
          <a:p>
            <a:endParaRPr lang="en-GB" sz="1800" dirty="0"/>
          </a:p>
          <a:p>
            <a:r>
              <a:rPr lang="en-GB" sz="1800" dirty="0"/>
              <a:t>Refrigeration and air conditioning,</a:t>
            </a:r>
          </a:p>
          <a:p>
            <a:endParaRPr lang="en-GB" sz="1800" dirty="0"/>
          </a:p>
          <a:p>
            <a:r>
              <a:rPr lang="en-GB" sz="1800" dirty="0"/>
              <a:t>Glass Production,</a:t>
            </a:r>
          </a:p>
          <a:p>
            <a:r>
              <a:rPr lang="en-GB" sz="1800" dirty="0"/>
              <a:t>Gas flare,</a:t>
            </a:r>
          </a:p>
          <a:p>
            <a:r>
              <a:rPr lang="en-GB" sz="1800" dirty="0"/>
              <a:t>Chemical Industries, </a:t>
            </a:r>
          </a:p>
          <a:p>
            <a:r>
              <a:rPr lang="en-GB" sz="1800" dirty="0"/>
              <a:t>Power stations, </a:t>
            </a:r>
          </a:p>
          <a:p>
            <a:r>
              <a:rPr lang="en-GB" sz="1800" dirty="0"/>
              <a:t>Industrial combustion, </a:t>
            </a:r>
          </a:p>
          <a:p>
            <a:r>
              <a:rPr lang="en-GB" sz="1800" dirty="0"/>
              <a:t>Manufacture of solid fuels and other energy industries.</a:t>
            </a:r>
          </a:p>
        </p:txBody>
      </p:sp>
    </p:spTree>
    <p:extLst>
      <p:ext uri="{BB962C8B-B14F-4D97-AF65-F5344CB8AC3E}">
        <p14:creationId xmlns:p14="http://schemas.microsoft.com/office/powerpoint/2010/main" val="172874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655401" y="1297898"/>
            <a:ext cx="4838700" cy="315915"/>
          </a:xfrm>
        </p:spPr>
        <p:txBody>
          <a:bodyPr vert="horz" lIns="91440" tIns="45720" rIns="91440" bIns="45720" rtlCol="0">
            <a:noAutofit/>
          </a:bodyPr>
          <a:lstStyle/>
          <a:p>
            <a:r>
              <a:rPr lang="en-US" sz="2000" b="0" i="0" kern="1200" spc="0" baseline="0" dirty="0">
                <a:latin typeface="+mj-lt"/>
                <a:ea typeface="+mn-ea"/>
                <a:cs typeface="+mn-cs"/>
              </a:rPr>
              <a:t>BY BOTH SOURCE &amp; END-USERS</a:t>
            </a:r>
          </a:p>
        </p:txBody>
      </p:sp>
      <p:sp>
        <p:nvSpPr>
          <p:cNvPr id="8" name="Text Placeholder 43">
            <a:extLst>
              <a:ext uri="{FF2B5EF4-FFF2-40B4-BE49-F238E27FC236}">
                <a16:creationId xmlns:a16="http://schemas.microsoft.com/office/drawing/2014/main" id="{EDAF81FA-24A5-E785-1FC3-453AB861D96F}"/>
              </a:ext>
            </a:extLst>
          </p:cNvPr>
          <p:cNvSpPr txBox="1">
            <a:spLocks/>
          </p:cNvSpPr>
          <p:nvPr/>
        </p:nvSpPr>
        <p:spPr>
          <a:xfrm>
            <a:off x="5691448" y="1613813"/>
            <a:ext cx="5845151" cy="447822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FF0000"/>
                </a:solidFill>
                <a:latin typeface="Arial" panose="020B0604020202020204" pitchFamily="34" charset="0"/>
                <a:cs typeface="Arial" panose="020B0604020202020204" pitchFamily="34" charset="0"/>
              </a:rPr>
              <a:t>1. Carbon dioxide (CO</a:t>
            </a:r>
            <a:r>
              <a:rPr lang="en-GB" baseline="-25000" dirty="0">
                <a:solidFill>
                  <a:srgbClr val="FF0000"/>
                </a:solidFill>
                <a:latin typeface="Arial" panose="020B0604020202020204" pitchFamily="34" charset="0"/>
                <a:cs typeface="Arial" panose="020B0604020202020204" pitchFamily="34" charset="0"/>
              </a:rPr>
              <a:t>2</a:t>
            </a:r>
            <a:r>
              <a:rPr lang="en-GB" dirty="0">
                <a:solidFill>
                  <a:srgbClr val="FF0000"/>
                </a:solidFill>
                <a:latin typeface="Arial" panose="020B0604020202020204" pitchFamily="34" charset="0"/>
                <a:cs typeface="Arial" panose="020B0604020202020204" pitchFamily="34" charset="0"/>
              </a:rPr>
              <a:t>)–</a:t>
            </a:r>
          </a:p>
          <a:p>
            <a:r>
              <a:rPr lang="en-GB" i="0" u="none" strike="noStrike" dirty="0">
                <a:effectLst/>
                <a:latin typeface="arial" panose="020B0604020202020204" pitchFamily="34" charset="0"/>
              </a:rPr>
              <a:t>CO</a:t>
            </a:r>
            <a:r>
              <a:rPr lang="en-GB" i="0" u="none" strike="noStrike" baseline="-25000" dirty="0">
                <a:effectLst/>
                <a:latin typeface="arial" panose="020B0604020202020204" pitchFamily="34" charset="0"/>
              </a:rPr>
              <a:t>2</a:t>
            </a:r>
            <a:r>
              <a:rPr lang="en-GB" i="0" u="none" strike="noStrike" dirty="0">
                <a:effectLst/>
                <a:latin typeface="arial" panose="020B0604020202020204" pitchFamily="34" charset="0"/>
              </a:rPr>
              <a:t> causes 80% of global warming</a:t>
            </a:r>
            <a:r>
              <a:rPr lang="en-GB" dirty="0">
                <a:latin typeface="arial" panose="020B0604020202020204" pitchFamily="34" charset="0"/>
              </a:rPr>
              <a:t> and its release is mainly contributed by </a:t>
            </a:r>
            <a:r>
              <a:rPr lang="en-GB" i="0" u="none" strike="noStrike" dirty="0">
                <a:effectLst/>
                <a:latin typeface="arial" panose="020B0604020202020204" pitchFamily="34" charset="0"/>
              </a:rPr>
              <a:t>fossil fuels burning like coal, oil and gas or </a:t>
            </a:r>
            <a:r>
              <a:rPr lang="en-GB" dirty="0">
                <a:latin typeface="arial" panose="020B0604020202020204" pitchFamily="34" charset="0"/>
              </a:rPr>
              <a:t>deforestation.</a:t>
            </a:r>
          </a:p>
          <a:p>
            <a:r>
              <a:rPr lang="en-GB" dirty="0">
                <a:solidFill>
                  <a:srgbClr val="FF0000"/>
                </a:solidFill>
                <a:latin typeface="Arial" panose="020B0604020202020204" pitchFamily="34" charset="0"/>
                <a:cs typeface="Arial" panose="020B0604020202020204" pitchFamily="34" charset="0"/>
              </a:rPr>
              <a:t>2. Methane (CH</a:t>
            </a:r>
            <a:r>
              <a:rPr lang="en-GB" baseline="-25000" dirty="0">
                <a:solidFill>
                  <a:srgbClr val="FF0000"/>
                </a:solidFill>
                <a:latin typeface="Arial" panose="020B0604020202020204" pitchFamily="34" charset="0"/>
                <a:cs typeface="Arial" panose="020B0604020202020204" pitchFamily="34" charset="0"/>
              </a:rPr>
              <a:t>4</a:t>
            </a:r>
            <a:r>
              <a:rPr lang="en-GB" dirty="0">
                <a:solidFill>
                  <a:srgbClr val="FF0000"/>
                </a:solidFill>
                <a:latin typeface="Arial" panose="020B0604020202020204" pitchFamily="34" charset="0"/>
                <a:cs typeface="Arial" panose="020B0604020202020204" pitchFamily="34" charset="0"/>
              </a:rPr>
              <a:t>)– </a:t>
            </a:r>
          </a:p>
          <a:p>
            <a:r>
              <a:rPr lang="en-GB" i="0" dirty="0">
                <a:effectLst/>
                <a:latin typeface="Arial" panose="020B0604020202020204" pitchFamily="34" charset="0"/>
                <a:cs typeface="Arial" panose="020B0604020202020204" pitchFamily="34" charset="0"/>
              </a:rPr>
              <a:t>Methane possess &gt;80 times the warming power of carbon dioxide for the first 20 years after being released</a:t>
            </a:r>
            <a:endParaRPr lang="en-GB" dirty="0">
              <a:latin typeface="Arial" panose="020B0604020202020204" pitchFamily="34" charset="0"/>
              <a:cs typeface="Arial" panose="020B0604020202020204" pitchFamily="34" charset="0"/>
            </a:endParaRPr>
          </a:p>
          <a:p>
            <a:r>
              <a:rPr lang="en-GB" dirty="0">
                <a:solidFill>
                  <a:srgbClr val="FF0000"/>
                </a:solidFill>
                <a:latin typeface="Arial" panose="020B0604020202020204" pitchFamily="34" charset="0"/>
                <a:cs typeface="Arial" panose="020B0604020202020204" pitchFamily="34" charset="0"/>
              </a:rPr>
              <a:t>3. Nitrous oxide (NO</a:t>
            </a:r>
            <a:r>
              <a:rPr lang="en-GB" baseline="-25000" dirty="0">
                <a:solidFill>
                  <a:srgbClr val="FF0000"/>
                </a:solidFill>
                <a:latin typeface="Arial" panose="020B0604020202020204" pitchFamily="34" charset="0"/>
                <a:cs typeface="Arial" panose="020B0604020202020204" pitchFamily="34" charset="0"/>
              </a:rPr>
              <a:t>2</a:t>
            </a:r>
            <a:r>
              <a:rPr lang="en-GB" dirty="0">
                <a:solidFill>
                  <a:srgbClr val="FF0000"/>
                </a:solidFill>
                <a:latin typeface="Arial" panose="020B0604020202020204" pitchFamily="34" charset="0"/>
                <a:cs typeface="Arial" panose="020B0604020202020204" pitchFamily="34" charset="0"/>
              </a:rPr>
              <a:t>) –</a:t>
            </a:r>
          </a:p>
          <a:p>
            <a:r>
              <a:rPr lang="en-GB" i="0" u="none" strike="noStrike" dirty="0">
                <a:effectLst/>
                <a:latin typeface="Arial" panose="020B0604020202020204" pitchFamily="34" charset="0"/>
                <a:cs typeface="Arial" panose="020B0604020202020204" pitchFamily="34" charset="0"/>
              </a:rPr>
              <a:t>Increased N- based fertilizer use (&gt;50 years) has been responsible for dramatic increase in its emission. </a:t>
            </a:r>
            <a:endParaRPr lang="en-GB" dirty="0">
              <a:latin typeface="Arial" panose="020B0604020202020204" pitchFamily="34" charset="0"/>
              <a:cs typeface="Arial" panose="020B0604020202020204" pitchFamily="34" charset="0"/>
            </a:endParaRPr>
          </a:p>
          <a:p>
            <a:r>
              <a:rPr lang="en-GB" dirty="0">
                <a:solidFill>
                  <a:srgbClr val="FF0000"/>
                </a:solidFill>
                <a:latin typeface="Arial" panose="020B0604020202020204" pitchFamily="34" charset="0"/>
                <a:cs typeface="Arial" panose="020B0604020202020204" pitchFamily="34" charset="0"/>
              </a:rPr>
              <a:t>4. Hydrofluorocarbons (HFC) –</a:t>
            </a:r>
          </a:p>
          <a:p>
            <a:r>
              <a:rPr lang="en-GB" i="0" u="none" strike="noStrike" dirty="0">
                <a:solidFill>
                  <a:srgbClr val="202124"/>
                </a:solidFill>
                <a:effectLst/>
                <a:latin typeface="arial" panose="020B0604020202020204" pitchFamily="34" charset="0"/>
              </a:rPr>
              <a:t>HFCs are highly effective at trapping solar radiation (infrared radiation) and redirecting it toward Earth's surface. </a:t>
            </a:r>
          </a:p>
          <a:p>
            <a:r>
              <a:rPr lang="en-GB" dirty="0">
                <a:solidFill>
                  <a:srgbClr val="202124"/>
                </a:solidFill>
                <a:latin typeface="arial" panose="020B0604020202020204" pitchFamily="34" charset="0"/>
              </a:rPr>
              <a:t>Major source of HFCs are refrigeration and air conditioning</a:t>
            </a:r>
            <a:endParaRPr lang="en-GB" i="0" u="none" strike="noStrike" dirty="0">
              <a:solidFill>
                <a:srgbClr val="202124"/>
              </a:solidFill>
              <a:effectLst/>
              <a:latin typeface="arial" panose="020B0604020202020204" pitchFamily="34" charset="0"/>
            </a:endParaRPr>
          </a:p>
        </p:txBody>
      </p:sp>
      <p:pic>
        <p:nvPicPr>
          <p:cNvPr id="9" name="Picture 8" descr="Chart&#10;&#10;Description automatically generated">
            <a:extLst>
              <a:ext uri="{FF2B5EF4-FFF2-40B4-BE49-F238E27FC236}">
                <a16:creationId xmlns:a16="http://schemas.microsoft.com/office/drawing/2014/main" id="{F512880D-4D02-8ED1-3899-21F58B1BB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01" y="2011382"/>
            <a:ext cx="4838700" cy="4615948"/>
          </a:xfrm>
          <a:prstGeom prst="rect">
            <a:avLst/>
          </a:prstGeom>
        </p:spPr>
      </p:pic>
      <p:sp>
        <p:nvSpPr>
          <p:cNvPr id="10" name="Title 1">
            <a:extLst>
              <a:ext uri="{FF2B5EF4-FFF2-40B4-BE49-F238E27FC236}">
                <a16:creationId xmlns:a16="http://schemas.microsoft.com/office/drawing/2014/main" id="{C3483C1E-3C51-8A7D-6AE9-256AA0AC2BC7}"/>
              </a:ext>
            </a:extLst>
          </p:cNvPr>
          <p:cNvSpPr txBox="1">
            <a:spLocks/>
          </p:cNvSpPr>
          <p:nvPr/>
        </p:nvSpPr>
        <p:spPr>
          <a:xfrm>
            <a:off x="1401723" y="433491"/>
            <a:ext cx="8977999"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Composition of Greenhouse Gases</a:t>
            </a:r>
          </a:p>
        </p:txBody>
      </p:sp>
    </p:spTree>
    <p:extLst>
      <p:ext uri="{BB962C8B-B14F-4D97-AF65-F5344CB8AC3E}">
        <p14:creationId xmlns:p14="http://schemas.microsoft.com/office/powerpoint/2010/main" val="351482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a:bodyPr>
          <a:lstStyle/>
          <a:p>
            <a:pPr algn="ctr"/>
            <a:r>
              <a:rPr lang="en-US" b="1" i="0" kern="1200" spc="100" baseline="0" dirty="0">
                <a:latin typeface="+mj-lt"/>
                <a:ea typeface="+mj-ea"/>
                <a:cs typeface="+mj-cs"/>
              </a:rPr>
              <a:t>Top Emitters of -</a:t>
            </a:r>
          </a:p>
        </p:txBody>
      </p:sp>
      <p:pic>
        <p:nvPicPr>
          <p:cNvPr id="4" name="Picture 3" descr="Chart, pie chart&#10;&#10;Description automatically generated">
            <a:extLst>
              <a:ext uri="{FF2B5EF4-FFF2-40B4-BE49-F238E27FC236}">
                <a16:creationId xmlns:a16="http://schemas.microsoft.com/office/drawing/2014/main" id="{04E16F77-081E-8D4D-9BF0-1099A2244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2" y="2208810"/>
            <a:ext cx="6334766" cy="4349468"/>
          </a:xfrm>
          <a:prstGeom prst="rect">
            <a:avLst/>
          </a:prstGeom>
        </p:spPr>
      </p:pic>
      <p:pic>
        <p:nvPicPr>
          <p:cNvPr id="9" name="Picture 8" descr="Chart, pie chart&#10;&#10;Description automatically generated">
            <a:extLst>
              <a:ext uri="{FF2B5EF4-FFF2-40B4-BE49-F238E27FC236}">
                <a16:creationId xmlns:a16="http://schemas.microsoft.com/office/drawing/2014/main" id="{8EFDA691-FEB6-684C-7997-2B275022D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78" y="2129131"/>
            <a:ext cx="5391570" cy="4498199"/>
          </a:xfrm>
          <a:prstGeom prst="rect">
            <a:avLst/>
          </a:prstGeom>
        </p:spPr>
      </p:pic>
      <p:sp>
        <p:nvSpPr>
          <p:cNvPr id="12" name="Text Placeholder 2">
            <a:extLst>
              <a:ext uri="{FF2B5EF4-FFF2-40B4-BE49-F238E27FC236}">
                <a16:creationId xmlns:a16="http://schemas.microsoft.com/office/drawing/2014/main" id="{BBE6ED2C-FF4E-C833-F2E8-A13571BCE8B1}"/>
              </a:ext>
            </a:extLst>
          </p:cNvPr>
          <p:cNvSpPr txBox="1">
            <a:spLocks/>
          </p:cNvSpPr>
          <p:nvPr/>
        </p:nvSpPr>
        <p:spPr>
          <a:xfrm>
            <a:off x="3207357" y="1744164"/>
            <a:ext cx="807423"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rPr>
              <a:t>CO</a:t>
            </a:r>
            <a:r>
              <a:rPr lang="en-US" sz="2400" baseline="-25000">
                <a:solidFill>
                  <a:schemeClr val="bg1"/>
                </a:solidFill>
              </a:rPr>
              <a:t>2</a:t>
            </a:r>
            <a:endParaRPr lang="en-US" sz="2400" baseline="-25000" dirty="0">
              <a:solidFill>
                <a:schemeClr val="bg1"/>
              </a:solidFill>
            </a:endParaRPr>
          </a:p>
        </p:txBody>
      </p:sp>
      <p:sp>
        <p:nvSpPr>
          <p:cNvPr id="13" name="Text Placeholder 2">
            <a:extLst>
              <a:ext uri="{FF2B5EF4-FFF2-40B4-BE49-F238E27FC236}">
                <a16:creationId xmlns:a16="http://schemas.microsoft.com/office/drawing/2014/main" id="{0D7C2448-FE8E-2A1A-B8F3-628258B03CE9}"/>
              </a:ext>
            </a:extLst>
          </p:cNvPr>
          <p:cNvSpPr txBox="1">
            <a:spLocks/>
          </p:cNvSpPr>
          <p:nvPr/>
        </p:nvSpPr>
        <p:spPr>
          <a:xfrm>
            <a:off x="8070342" y="1737192"/>
            <a:ext cx="1453667"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Methane</a:t>
            </a:r>
            <a:endParaRPr lang="en-US" sz="2400" baseline="-25000" dirty="0">
              <a:solidFill>
                <a:schemeClr val="bg1"/>
              </a:solidFill>
            </a:endParaRPr>
          </a:p>
        </p:txBody>
      </p:sp>
    </p:spTree>
    <p:extLst>
      <p:ext uri="{BB962C8B-B14F-4D97-AF65-F5344CB8AC3E}">
        <p14:creationId xmlns:p14="http://schemas.microsoft.com/office/powerpoint/2010/main" val="19598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a:bodyPr>
          <a:lstStyle/>
          <a:p>
            <a:pPr algn="ctr"/>
            <a:r>
              <a:rPr lang="en-US" b="1" i="0" kern="1200" spc="100" baseline="0" dirty="0">
                <a:latin typeface="+mj-lt"/>
                <a:ea typeface="+mj-ea"/>
                <a:cs typeface="+mj-cs"/>
              </a:rPr>
              <a:t>Top Emitters of -</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3207357" y="1744164"/>
            <a:ext cx="807423" cy="315915"/>
          </a:xfrm>
        </p:spPr>
        <p:txBody>
          <a:bodyPr vert="horz" lIns="91440" tIns="45720" rIns="91440" bIns="45720" rtlCol="0">
            <a:noAutofit/>
          </a:bodyPr>
          <a:lstStyle/>
          <a:p>
            <a:r>
              <a:rPr lang="en-US" sz="2400" dirty="0">
                <a:solidFill>
                  <a:schemeClr val="bg1"/>
                </a:solidFill>
              </a:rPr>
              <a:t>N</a:t>
            </a:r>
            <a:r>
              <a:rPr lang="en-US" sz="2400" b="0" i="0" kern="1200" spc="0" baseline="0" dirty="0">
                <a:solidFill>
                  <a:schemeClr val="bg1"/>
                </a:solidFill>
                <a:latin typeface="+mj-lt"/>
                <a:ea typeface="+mn-ea"/>
                <a:cs typeface="+mn-cs"/>
              </a:rPr>
              <a:t>O</a:t>
            </a:r>
            <a:r>
              <a:rPr lang="en-US" sz="2400" b="0" i="0" kern="1200" spc="0" baseline="-25000" dirty="0">
                <a:solidFill>
                  <a:schemeClr val="bg1"/>
                </a:solidFill>
                <a:latin typeface="+mj-lt"/>
                <a:ea typeface="+mn-ea"/>
                <a:cs typeface="+mn-cs"/>
              </a:rPr>
              <a:t>2</a:t>
            </a:r>
          </a:p>
        </p:txBody>
      </p:sp>
      <p:sp>
        <p:nvSpPr>
          <p:cNvPr id="6" name="Text Placeholder 2">
            <a:extLst>
              <a:ext uri="{FF2B5EF4-FFF2-40B4-BE49-F238E27FC236}">
                <a16:creationId xmlns:a16="http://schemas.microsoft.com/office/drawing/2014/main" id="{16A9CDC5-C65C-AFCD-5218-2F7479CEACA1}"/>
              </a:ext>
            </a:extLst>
          </p:cNvPr>
          <p:cNvSpPr txBox="1">
            <a:spLocks/>
          </p:cNvSpPr>
          <p:nvPr/>
        </p:nvSpPr>
        <p:spPr>
          <a:xfrm>
            <a:off x="7600208" y="1737192"/>
            <a:ext cx="3253841"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solidFill>
                  <a:schemeClr val="bg1"/>
                </a:solidFill>
                <a:latin typeface="Arial" panose="020B0604020202020204" pitchFamily="34" charset="0"/>
                <a:cs typeface="Arial" panose="020B0604020202020204" pitchFamily="34" charset="0"/>
              </a:rPr>
              <a:t>Hydrofluorocarbons</a:t>
            </a:r>
            <a:endParaRPr lang="en-US" sz="2400" b="1" baseline="-25000" dirty="0">
              <a:solidFill>
                <a:schemeClr val="bg1"/>
              </a:solidFill>
            </a:endParaRPr>
          </a:p>
        </p:txBody>
      </p:sp>
      <p:pic>
        <p:nvPicPr>
          <p:cNvPr id="3" name="Picture 2" descr="Chart, pie chart&#10;&#10;Description automatically generated">
            <a:extLst>
              <a:ext uri="{FF2B5EF4-FFF2-40B4-BE49-F238E27FC236}">
                <a16:creationId xmlns:a16="http://schemas.microsoft.com/office/drawing/2014/main" id="{9FC5E4F4-28DE-7AF7-9381-C9252B745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105" y="2499666"/>
            <a:ext cx="5223926" cy="4358334"/>
          </a:xfrm>
          <a:prstGeom prst="rect">
            <a:avLst/>
          </a:prstGeom>
        </p:spPr>
      </p:pic>
      <p:pic>
        <p:nvPicPr>
          <p:cNvPr id="7" name="Picture 6" descr="Chart, pie chart&#10;&#10;Description automatically generated">
            <a:extLst>
              <a:ext uri="{FF2B5EF4-FFF2-40B4-BE49-F238E27FC236}">
                <a16:creationId xmlns:a16="http://schemas.microsoft.com/office/drawing/2014/main" id="{D2329019-4B1C-0700-EE7A-3D177A7C1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3899" y="2516170"/>
            <a:ext cx="6284533" cy="4325326"/>
          </a:xfrm>
          <a:prstGeom prst="rect">
            <a:avLst/>
          </a:prstGeom>
        </p:spPr>
      </p:pic>
    </p:spTree>
    <p:extLst>
      <p:ext uri="{BB962C8B-B14F-4D97-AF65-F5344CB8AC3E}">
        <p14:creationId xmlns:p14="http://schemas.microsoft.com/office/powerpoint/2010/main" val="231296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415383" y="216232"/>
            <a:ext cx="4941477" cy="610863"/>
          </a:xfrm>
        </p:spPr>
        <p:txBody>
          <a:bodyPr/>
          <a:lstStyle/>
          <a:p>
            <a:r>
              <a:rPr lang="en-US" dirty="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865935" y="1045439"/>
            <a:ext cx="9355282" cy="370904"/>
          </a:xfrm>
        </p:spPr>
        <p:txBody>
          <a:bodyPr/>
          <a:lstStyle/>
          <a:p>
            <a:r>
              <a:rPr lang="en-US" dirty="0">
                <a:solidFill>
                  <a:schemeClr val="bg1"/>
                </a:solidFill>
              </a:rPr>
              <a:t>WHO – MAJOR SECTORS RESPONSIBLE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49062" y="1545553"/>
            <a:ext cx="9854045" cy="370904"/>
          </a:xfrm>
        </p:spPr>
        <p:txBody>
          <a:bodyPr/>
          <a:lstStyle/>
          <a:p>
            <a:r>
              <a:rPr lang="en-US" sz="2000" dirty="0">
                <a:solidFill>
                  <a:srgbClr val="FF0000"/>
                </a:solidFill>
              </a:rPr>
              <a:t>Agriculture, </a:t>
            </a:r>
          </a:p>
          <a:p>
            <a:r>
              <a:rPr lang="en-US" sz="2000" dirty="0">
                <a:solidFill>
                  <a:srgbClr val="FF0000"/>
                </a:solidFill>
              </a:rPr>
              <a:t>Business, </a:t>
            </a:r>
          </a:p>
          <a:p>
            <a:r>
              <a:rPr lang="en-US" sz="2000" dirty="0">
                <a:solidFill>
                  <a:srgbClr val="FF0000"/>
                </a:solidFill>
              </a:rPr>
              <a:t>Transport, </a:t>
            </a:r>
          </a:p>
          <a:p>
            <a:r>
              <a:rPr lang="en-US" sz="2000" dirty="0">
                <a:solidFill>
                  <a:srgbClr val="FF0000"/>
                </a:solidFill>
              </a:rPr>
              <a:t>Energy</a:t>
            </a:r>
          </a:p>
          <a:p>
            <a:r>
              <a:rPr lang="en-US" sz="2000" dirty="0">
                <a:solidFill>
                  <a:srgbClr val="FF0000"/>
                </a:solidFill>
              </a:rPr>
              <a:t>Land-related activities </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949062" y="3732947"/>
            <a:ext cx="4838700" cy="315915"/>
          </a:xfrm>
        </p:spPr>
        <p:txBody>
          <a:bodyPr/>
          <a:lstStyle/>
          <a:p>
            <a:r>
              <a:rPr lang="en-US" dirty="0">
                <a:solidFill>
                  <a:schemeClr val="bg1"/>
                </a:solidFill>
              </a:rPr>
              <a:t>TREND</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a:off x="5416448" y="3730487"/>
            <a:ext cx="6506378" cy="2642592"/>
          </a:xfrm>
        </p:spPr>
        <p:txBody>
          <a:bodyPr/>
          <a:lstStyle/>
          <a:p>
            <a:r>
              <a:rPr lang="en-US" dirty="0">
                <a:solidFill>
                  <a:schemeClr val="bg1"/>
                </a:solidFill>
              </a:rPr>
              <a:t>CONCLUSION</a:t>
            </a:r>
          </a:p>
          <a:p>
            <a:pPr marL="285750" indent="-285750">
              <a:buFont typeface="Arial" panose="020B0604020202020204" pitchFamily="34" charset="0"/>
              <a:buChar char="•"/>
            </a:pPr>
            <a:r>
              <a:rPr lang="en-US" dirty="0">
                <a:solidFill>
                  <a:schemeClr val="bg1"/>
                </a:solidFill>
                <a:latin typeface="+mn-lt"/>
              </a:rPr>
              <a:t>There still exists an upward trend in the activities of the major contributing sectors for GG emission</a:t>
            </a:r>
          </a:p>
          <a:p>
            <a:pPr marL="285750" indent="-285750">
              <a:buFont typeface="Arial" panose="020B0604020202020204" pitchFamily="34" charset="0"/>
              <a:buChar char="•"/>
            </a:pPr>
            <a:r>
              <a:rPr lang="en-US" dirty="0">
                <a:solidFill>
                  <a:schemeClr val="bg1"/>
                </a:solidFill>
                <a:latin typeface="+mn-lt"/>
              </a:rPr>
              <a:t>The policy makers need to take stringent urgent measures that ensures current practices are rapidly transformed to slow the release of the emission</a:t>
            </a:r>
          </a:p>
          <a:p>
            <a:pPr marL="285750" indent="-285750">
              <a:buFont typeface="Arial" panose="020B0604020202020204" pitchFamily="34" charset="0"/>
              <a:buChar char="•"/>
            </a:pPr>
            <a:r>
              <a:rPr lang="en-US" dirty="0">
                <a:solidFill>
                  <a:schemeClr val="bg1"/>
                </a:solidFill>
                <a:latin typeface="+mn-lt"/>
              </a:rPr>
              <a:t>Alternatively, we should also look into modalities to capture and transform already released gases to limit its damages.</a:t>
            </a:r>
          </a:p>
        </p:txBody>
      </p:sp>
      <p:sp>
        <p:nvSpPr>
          <p:cNvPr id="12" name="Text Placeholder 44">
            <a:extLst>
              <a:ext uri="{FF2B5EF4-FFF2-40B4-BE49-F238E27FC236}">
                <a16:creationId xmlns:a16="http://schemas.microsoft.com/office/drawing/2014/main" id="{D997FB42-8F47-B53A-F9F7-5F4815C42C46}"/>
              </a:ext>
            </a:extLst>
          </p:cNvPr>
          <p:cNvSpPr txBox="1">
            <a:spLocks/>
          </p:cNvSpPr>
          <p:nvPr/>
        </p:nvSpPr>
        <p:spPr>
          <a:xfrm>
            <a:off x="5409052" y="1057794"/>
            <a:ext cx="4838700" cy="531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TOP ACTIVITIES</a:t>
            </a:r>
          </a:p>
        </p:txBody>
      </p:sp>
      <p:sp>
        <p:nvSpPr>
          <p:cNvPr id="13" name="Text Placeholder 43">
            <a:extLst>
              <a:ext uri="{FF2B5EF4-FFF2-40B4-BE49-F238E27FC236}">
                <a16:creationId xmlns:a16="http://schemas.microsoft.com/office/drawing/2014/main" id="{65F714D7-D48E-C647-0E05-804C0C68C118}"/>
              </a:ext>
            </a:extLst>
          </p:cNvPr>
          <p:cNvSpPr txBox="1">
            <a:spLocks/>
          </p:cNvSpPr>
          <p:nvPr/>
        </p:nvSpPr>
        <p:spPr>
          <a:xfrm>
            <a:off x="5416448" y="1449235"/>
            <a:ext cx="6055369" cy="210148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750" indent="-285750">
              <a:lnSpc>
                <a:spcPts val="2160"/>
              </a:lnSpc>
              <a:spcBef>
                <a:spcPts val="0"/>
              </a:spcBef>
              <a:buFont typeface="Arial" panose="020B0604020202020204" pitchFamily="34" charset="0"/>
              <a:buChar char="•"/>
            </a:pPr>
            <a:r>
              <a:rPr lang="en-GB" sz="1800" dirty="0">
                <a:solidFill>
                  <a:srgbClr val="FF0000"/>
                </a:solidFill>
              </a:rPr>
              <a:t>Refrigeration and air conditioning, </a:t>
            </a:r>
          </a:p>
          <a:p>
            <a:pPr marL="177750" indent="-285750">
              <a:lnSpc>
                <a:spcPts val="2160"/>
              </a:lnSpc>
              <a:spcBef>
                <a:spcPts val="0"/>
              </a:spcBef>
              <a:buFont typeface="Arial" panose="020B0604020202020204" pitchFamily="34" charset="0"/>
              <a:buChar char="•"/>
            </a:pPr>
            <a:r>
              <a:rPr lang="en-GB" sz="1800" dirty="0">
                <a:solidFill>
                  <a:srgbClr val="FF0000"/>
                </a:solidFill>
              </a:rPr>
              <a:t>Soil emission (direct and indirect), </a:t>
            </a:r>
          </a:p>
          <a:p>
            <a:pPr marL="177750" indent="-285750">
              <a:lnSpc>
                <a:spcPts val="2160"/>
              </a:lnSpc>
              <a:spcBef>
                <a:spcPts val="0"/>
              </a:spcBef>
              <a:buFont typeface="Arial" panose="020B0604020202020204" pitchFamily="34" charset="0"/>
              <a:buChar char="•"/>
            </a:pPr>
            <a:r>
              <a:rPr lang="en-GB" sz="1800" dirty="0">
                <a:solidFill>
                  <a:srgbClr val="FF0000"/>
                </a:solidFill>
              </a:rPr>
              <a:t>Industrial combustion, </a:t>
            </a:r>
          </a:p>
          <a:p>
            <a:pPr marL="177750" indent="-285750">
              <a:lnSpc>
                <a:spcPts val="2160"/>
              </a:lnSpc>
              <a:spcBef>
                <a:spcPts val="0"/>
              </a:spcBef>
              <a:buFont typeface="Arial" panose="020B0604020202020204" pitchFamily="34" charset="0"/>
              <a:buChar char="•"/>
            </a:pPr>
            <a:r>
              <a:rPr lang="en-GB" sz="1800" dirty="0">
                <a:solidFill>
                  <a:srgbClr val="FF0000"/>
                </a:solidFill>
              </a:rPr>
              <a:t>Animal wastes, </a:t>
            </a:r>
          </a:p>
          <a:p>
            <a:pPr marL="177750" indent="-285750">
              <a:lnSpc>
                <a:spcPts val="2160"/>
              </a:lnSpc>
              <a:spcBef>
                <a:spcPts val="0"/>
              </a:spcBef>
              <a:buFont typeface="Arial" panose="020B0604020202020204" pitchFamily="34" charset="0"/>
              <a:buChar char="•"/>
            </a:pPr>
            <a:r>
              <a:rPr lang="en-GB" sz="1800" dirty="0">
                <a:solidFill>
                  <a:srgbClr val="FF0000"/>
                </a:solidFill>
              </a:rPr>
              <a:t>Power stations, </a:t>
            </a:r>
          </a:p>
          <a:p>
            <a:pPr marL="177750" indent="-285750">
              <a:lnSpc>
                <a:spcPts val="2160"/>
              </a:lnSpc>
              <a:spcBef>
                <a:spcPts val="0"/>
              </a:spcBef>
              <a:buFont typeface="Arial" panose="020B0604020202020204" pitchFamily="34" charset="0"/>
              <a:buChar char="•"/>
            </a:pPr>
            <a:r>
              <a:rPr lang="en-GB" sz="1800" dirty="0">
                <a:solidFill>
                  <a:srgbClr val="FF0000"/>
                </a:solidFill>
              </a:rPr>
              <a:t>Residential combustion, </a:t>
            </a:r>
          </a:p>
          <a:p>
            <a:pPr marL="177750" indent="-285750">
              <a:lnSpc>
                <a:spcPts val="2160"/>
              </a:lnSpc>
              <a:spcBef>
                <a:spcPts val="0"/>
              </a:spcBef>
              <a:buFont typeface="Arial" panose="020B0604020202020204" pitchFamily="34" charset="0"/>
              <a:buChar char="•"/>
            </a:pPr>
            <a:r>
              <a:rPr lang="en-GB" sz="1800" dirty="0">
                <a:solidFill>
                  <a:srgbClr val="FF0000"/>
                </a:solidFill>
              </a:rPr>
              <a:t>Manufacture of solid fuels and other energy industries.</a:t>
            </a:r>
          </a:p>
        </p:txBody>
      </p:sp>
      <p:pic>
        <p:nvPicPr>
          <p:cNvPr id="22" name="Picture 21" descr="Icon&#10;&#10;Description automatically generated">
            <a:extLst>
              <a:ext uri="{FF2B5EF4-FFF2-40B4-BE49-F238E27FC236}">
                <a16:creationId xmlns:a16="http://schemas.microsoft.com/office/drawing/2014/main" id="{D256E5C7-F4BC-A9E6-BBC5-C95CFB834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608" y="4359837"/>
            <a:ext cx="1877265" cy="1702266"/>
          </a:xfrm>
          <a:prstGeom prst="rect">
            <a:avLst/>
          </a:prstGeom>
        </p:spPr>
      </p:pic>
    </p:spTree>
    <p:extLst>
      <p:ext uri="{BB962C8B-B14F-4D97-AF65-F5344CB8AC3E}">
        <p14:creationId xmlns:p14="http://schemas.microsoft.com/office/powerpoint/2010/main" val="64384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907623" y="3688899"/>
            <a:ext cx="1143495" cy="588795"/>
          </a:xfrm>
        </p:spPr>
        <p:txBody>
          <a:bodyPr/>
          <a:lstStyle/>
          <a:p>
            <a:r>
              <a:rPr lang="en-US" sz="2000" b="1" dirty="0"/>
              <a:t>Group 4</a:t>
            </a:r>
            <a:endParaRPr lang="en-US" sz="2000" dirty="0"/>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solidFill>
                  <a:schemeClr val="bg1"/>
                </a:solidFill>
              </a:rPr>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50204"/>
            <a:ext cx="2133600" cy="778796"/>
          </a:xfrm>
        </p:spPr>
        <p:txBody>
          <a:bodyPr/>
          <a:lstStyle/>
          <a:p>
            <a:r>
              <a:rPr lang="en-US" dirty="0"/>
              <a:t>What we’re looking at and why we chose it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solidFill>
                  <a:schemeClr val="bg1"/>
                </a:solidFill>
              </a:rPr>
              <a:t>2. Who?</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79128"/>
            <a:ext cx="3139540" cy="755695"/>
          </a:xfrm>
        </p:spPr>
        <p:txBody>
          <a:bodyPr/>
          <a:lstStyle/>
          <a:p>
            <a:pPr marL="285750" indent="-285750">
              <a:buFont typeface="Arial" panose="020B0604020202020204" pitchFamily="34" charset="0"/>
              <a:buChar char="•"/>
            </a:pPr>
            <a:r>
              <a:rPr lang="en-US" dirty="0"/>
              <a:t>Which Sector produces the most emissions? </a:t>
            </a:r>
          </a:p>
          <a:p>
            <a:pPr marL="285750" indent="-285750">
              <a:buFont typeface="Arial" panose="020B0604020202020204" pitchFamily="34" charset="0"/>
              <a:buChar char="•"/>
            </a:pPr>
            <a:r>
              <a:rPr lang="en-US" dirty="0"/>
              <a:t>Which End User is responsible for most emissions?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solidFill>
                  <a:schemeClr val="bg1"/>
                </a:solidFill>
              </a:rPr>
              <a:t>03. What?</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5695"/>
          </a:xfrm>
        </p:spPr>
        <p:txBody>
          <a:bodyPr/>
          <a:lstStyle/>
          <a:p>
            <a:r>
              <a:rPr lang="en-US" dirty="0"/>
              <a:t>Which fuel used contributes to the most emissions?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solidFill>
                  <a:schemeClr val="bg1"/>
                </a:solidFill>
              </a:rPr>
              <a:t>04. How?</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345872" cy="847638"/>
          </a:xfrm>
        </p:spPr>
        <p:txBody>
          <a:bodyPr/>
          <a:lstStyle/>
          <a:p>
            <a:r>
              <a:rPr lang="en-US" dirty="0"/>
              <a:t>How much of our activities has changed over the course of time ?</a:t>
            </a:r>
          </a:p>
          <a:p>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solidFill>
                  <a:schemeClr val="bg1"/>
                </a:solidFill>
              </a:rPr>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55694"/>
          </a:xfrm>
        </p:spPr>
        <p:txBody>
          <a:bodyPr/>
          <a:lstStyle/>
          <a:p>
            <a:r>
              <a:rPr lang="en-US" dirty="0"/>
              <a:t>Final conclusions and analysis.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83127" y="2303813"/>
            <a:ext cx="6012873" cy="2780782"/>
          </a:xfrm>
        </p:spPr>
        <p:txBody>
          <a:bodyPr/>
          <a:lstStyle/>
          <a:p>
            <a:pPr marL="285750" indent="-285750">
              <a:buFont typeface="Arial" panose="020B0604020202020204" pitchFamily="34" charset="0"/>
              <a:buChar char="•"/>
            </a:pPr>
            <a:r>
              <a:rPr lang="en-GB" b="0" i="0" u="none" strike="noStrike" dirty="0">
                <a:solidFill>
                  <a:srgbClr val="1B1B1B"/>
                </a:solidFill>
                <a:effectLst/>
                <a:latin typeface="Source Sans Pro Web"/>
              </a:rPr>
              <a:t>Greenhouse gases (GHGs) warm the Earth by absorbing energy and slowing the rate at which the energy dissipates to space; thus insulating the Earth</a:t>
            </a:r>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4941477" cy="610863"/>
          </a:xfrm>
        </p:spPr>
        <p:txBody>
          <a:bodyPr vert="horz" lIns="0" tIns="0" rIns="0" bIns="0" rtlCol="0" anchor="b" anchorCtr="0">
            <a:normAutofit/>
          </a:bodyPr>
          <a:lstStyle/>
          <a:p>
            <a:r>
              <a:rPr lang="en-US" b="1" i="0" kern="1200" spc="100" baseline="0" dirty="0">
                <a:latin typeface="+mj-lt"/>
                <a:ea typeface="+mj-ea"/>
                <a:cs typeface="+mj-cs"/>
              </a:rPr>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rmAutofit/>
          </a:bodyPr>
          <a:lstStyle/>
          <a:p>
            <a:r>
              <a:rPr lang="en-US" sz="1500" b="0" i="0" kern="1200" spc="0" baseline="0" dirty="0">
                <a:latin typeface="+mj-lt"/>
                <a:ea typeface="+mn-ea"/>
                <a:cs typeface="+mn-cs"/>
              </a:rPr>
              <a:t>WHICH SECTOR EMITS MOST</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888936" y="1297897"/>
            <a:ext cx="4838700" cy="315915"/>
          </a:xfrm>
          <a:prstGeom prst="rect">
            <a:avLst/>
          </a:prstGeom>
        </p:spPr>
        <p:txBody>
          <a:bodyPr vert="horz" lIns="91440" tIns="45720" rIns="91440" bIns="45720" rtlCol="0"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sz="1500" b="0" i="0" kern="1200" spc="0" baseline="0" dirty="0">
                <a:latin typeface="+mj-lt"/>
                <a:ea typeface="+mn-ea"/>
                <a:cs typeface="+mn-cs"/>
              </a:rPr>
              <a:t>WHICH END USERS EMITS MOST</a:t>
            </a:r>
          </a:p>
        </p:txBody>
      </p:sp>
      <p:pic>
        <p:nvPicPr>
          <p:cNvPr id="16" name="Picture 15" descr="Chart, pie chart&#10;&#10;Description automatically generated">
            <a:extLst>
              <a:ext uri="{FF2B5EF4-FFF2-40B4-BE49-F238E27FC236}">
                <a16:creationId xmlns:a16="http://schemas.microsoft.com/office/drawing/2014/main" id="{928E0E1D-7AFF-2E60-9D7B-DEBC28686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05442"/>
            <a:ext cx="5207659" cy="4421888"/>
          </a:xfrm>
          <a:prstGeom prst="rect">
            <a:avLst/>
          </a:prstGeom>
        </p:spPr>
      </p:pic>
      <p:pic>
        <p:nvPicPr>
          <p:cNvPr id="18" name="Picture 17" descr="Chart, pie chart&#10;&#10;Description automatically generated">
            <a:extLst>
              <a:ext uri="{FF2B5EF4-FFF2-40B4-BE49-F238E27FC236}">
                <a16:creationId xmlns:a16="http://schemas.microsoft.com/office/drawing/2014/main" id="{96702A65-7B2A-F030-8ACD-FD7C0CFBF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63" y="2205442"/>
            <a:ext cx="5415658" cy="4421888"/>
          </a:xfrm>
          <a:prstGeom prst="rect">
            <a:avLst/>
          </a:prstGeom>
        </p:spPr>
      </p:pic>
    </p:spTree>
    <p:extLst>
      <p:ext uri="{BB962C8B-B14F-4D97-AF65-F5344CB8AC3E}">
        <p14:creationId xmlns:p14="http://schemas.microsoft.com/office/powerpoint/2010/main" val="376934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9160879" cy="610863"/>
          </a:xfrm>
        </p:spPr>
        <p:txBody>
          <a:bodyPr vert="horz" lIns="0" tIns="0" rIns="0" bIns="0" rtlCol="0" anchor="b" anchorCtr="0">
            <a:normAutofit/>
          </a:bodyPr>
          <a:lstStyle/>
          <a:p>
            <a:r>
              <a:rPr lang="en-US" b="1" i="0" kern="1200" spc="100" baseline="0" dirty="0">
                <a:latin typeface="+mj-lt"/>
                <a:ea typeface="+mj-ea"/>
                <a:cs typeface="+mj-cs"/>
              </a:rPr>
              <a:t>1</a:t>
            </a:r>
            <a:r>
              <a:rPr lang="en-US" b="1" i="0" kern="1200" spc="100" baseline="30000" dirty="0">
                <a:latin typeface="+mj-lt"/>
                <a:ea typeface="+mj-ea"/>
                <a:cs typeface="+mj-cs"/>
              </a:rPr>
              <a:t>st</a:t>
            </a:r>
            <a:r>
              <a:rPr lang="en-US" b="1" i="0" kern="1200" spc="100" baseline="0" dirty="0">
                <a:latin typeface="+mj-lt"/>
                <a:ea typeface="+mj-ea"/>
                <a:cs typeface="+mj-cs"/>
              </a:rPr>
              <a:t> Contributor – Agriculture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dirty="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284376" y="1297898"/>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dirty="0">
                <a:latin typeface="+mj-lt"/>
                <a:ea typeface="+mn-ea"/>
                <a:cs typeface="+mn-cs"/>
              </a:rPr>
              <a:t>END-USERS</a:t>
            </a:r>
          </a:p>
        </p:txBody>
      </p:sp>
      <p:pic>
        <p:nvPicPr>
          <p:cNvPr id="4" name="Picture 3" descr="Chart, pie chart&#10;&#10;Description automatically generated">
            <a:extLst>
              <a:ext uri="{FF2B5EF4-FFF2-40B4-BE49-F238E27FC236}">
                <a16:creationId xmlns:a16="http://schemas.microsoft.com/office/drawing/2014/main" id="{BE7F04B5-0394-6425-A82B-ADBCC161A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05" y="2215287"/>
            <a:ext cx="6107838" cy="4285940"/>
          </a:xfrm>
          <a:prstGeom prst="rect">
            <a:avLst/>
          </a:prstGeom>
        </p:spPr>
      </p:pic>
      <p:pic>
        <p:nvPicPr>
          <p:cNvPr id="6" name="Picture 5" descr="Chart, pie chart&#10;&#10;Description automatically generated">
            <a:extLst>
              <a:ext uri="{FF2B5EF4-FFF2-40B4-BE49-F238E27FC236}">
                <a16:creationId xmlns:a16="http://schemas.microsoft.com/office/drawing/2014/main" id="{7FEE6350-FFC7-EB7E-2A7C-77945D6CA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077" y="2215287"/>
            <a:ext cx="5725299" cy="4262414"/>
          </a:xfrm>
          <a:prstGeom prst="rect">
            <a:avLst/>
          </a:prstGeom>
        </p:spPr>
      </p:pic>
    </p:spTree>
    <p:extLst>
      <p:ext uri="{BB962C8B-B14F-4D97-AF65-F5344CB8AC3E}">
        <p14:creationId xmlns:p14="http://schemas.microsoft.com/office/powerpoint/2010/main" val="248338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8778493" cy="610863"/>
          </a:xfrm>
        </p:spPr>
        <p:txBody>
          <a:bodyPr vert="horz" lIns="0" tIns="0" rIns="0" bIns="0" rtlCol="0" anchor="b" anchorCtr="0">
            <a:normAutofit/>
          </a:bodyPr>
          <a:lstStyle/>
          <a:p>
            <a:r>
              <a:rPr lang="en-US" b="1" i="0" kern="1200" spc="100" baseline="0" dirty="0">
                <a:latin typeface="+mj-lt"/>
                <a:ea typeface="+mj-ea"/>
                <a:cs typeface="+mj-cs"/>
              </a:rPr>
              <a:t>2</a:t>
            </a:r>
            <a:r>
              <a:rPr lang="en-US" b="1" i="0" kern="1200" spc="100" baseline="30000" dirty="0">
                <a:latin typeface="+mj-lt"/>
                <a:ea typeface="+mj-ea"/>
                <a:cs typeface="+mj-cs"/>
              </a:rPr>
              <a:t>nd</a:t>
            </a:r>
            <a:r>
              <a:rPr lang="en-US" b="1" i="0" kern="1200" spc="100" baseline="0" dirty="0">
                <a:latin typeface="+mj-lt"/>
                <a:ea typeface="+mj-ea"/>
                <a:cs typeface="+mj-cs"/>
              </a:rPr>
              <a:t> Contributor - Business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dirty="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888936"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dirty="0">
                <a:latin typeface="+mj-lt"/>
                <a:ea typeface="+mn-ea"/>
                <a:cs typeface="+mn-cs"/>
              </a:rPr>
              <a:t>END-USERS</a:t>
            </a:r>
          </a:p>
        </p:txBody>
      </p:sp>
      <p:pic>
        <p:nvPicPr>
          <p:cNvPr id="5" name="Picture 4" descr="Chart, pie chart&#10;&#10;Description automatically generated">
            <a:extLst>
              <a:ext uri="{FF2B5EF4-FFF2-40B4-BE49-F238E27FC236}">
                <a16:creationId xmlns:a16="http://schemas.microsoft.com/office/drawing/2014/main" id="{A702530F-522C-CDD6-EA28-7B847E6BA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18" y="2410692"/>
            <a:ext cx="6496633" cy="4204134"/>
          </a:xfrm>
          <a:prstGeom prst="rect">
            <a:avLst/>
          </a:prstGeom>
        </p:spPr>
      </p:pic>
      <p:pic>
        <p:nvPicPr>
          <p:cNvPr id="8" name="Picture 7" descr="Chart, pie chart&#10;&#10;Description automatically generated">
            <a:extLst>
              <a:ext uri="{FF2B5EF4-FFF2-40B4-BE49-F238E27FC236}">
                <a16:creationId xmlns:a16="http://schemas.microsoft.com/office/drawing/2014/main" id="{0603A18E-B224-B34B-C3AC-62D268DDF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448" y="2410692"/>
            <a:ext cx="6369834" cy="4131394"/>
          </a:xfrm>
          <a:prstGeom prst="rect">
            <a:avLst/>
          </a:prstGeom>
        </p:spPr>
      </p:pic>
    </p:spTree>
    <p:extLst>
      <p:ext uri="{BB962C8B-B14F-4D97-AF65-F5344CB8AC3E}">
        <p14:creationId xmlns:p14="http://schemas.microsoft.com/office/powerpoint/2010/main" val="154487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8778493" cy="610863"/>
          </a:xfrm>
        </p:spPr>
        <p:txBody>
          <a:bodyPr vert="horz" lIns="0" tIns="0" rIns="0" bIns="0" rtlCol="0" anchor="b" anchorCtr="0">
            <a:normAutofit/>
          </a:bodyPr>
          <a:lstStyle/>
          <a:p>
            <a:r>
              <a:rPr lang="en-US" b="1" i="0" kern="1200" spc="100" baseline="0" dirty="0">
                <a:latin typeface="+mj-lt"/>
                <a:ea typeface="+mj-ea"/>
                <a:cs typeface="+mj-cs"/>
              </a:rPr>
              <a:t>3</a:t>
            </a:r>
            <a:r>
              <a:rPr lang="en-US" b="1" i="0" kern="1200" spc="100" baseline="30000" dirty="0">
                <a:latin typeface="+mj-lt"/>
                <a:ea typeface="+mj-ea"/>
                <a:cs typeface="+mj-cs"/>
              </a:rPr>
              <a:t>rd</a:t>
            </a:r>
            <a:r>
              <a:rPr lang="en-US" b="1" i="0" kern="1200" spc="100" baseline="0" dirty="0">
                <a:latin typeface="+mj-lt"/>
                <a:ea typeface="+mj-ea"/>
                <a:cs typeface="+mj-cs"/>
              </a:rPr>
              <a:t> Contributor - Transport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dirty="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096000"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dirty="0">
                <a:latin typeface="+mj-lt"/>
                <a:ea typeface="+mn-ea"/>
                <a:cs typeface="+mn-cs"/>
              </a:rPr>
              <a:t>END-USERS</a:t>
            </a:r>
          </a:p>
        </p:txBody>
      </p:sp>
      <p:pic>
        <p:nvPicPr>
          <p:cNvPr id="4" name="Picture 3" descr="Chart, pie chart&#10;&#10;Description automatically generated">
            <a:extLst>
              <a:ext uri="{FF2B5EF4-FFF2-40B4-BE49-F238E27FC236}">
                <a16:creationId xmlns:a16="http://schemas.microsoft.com/office/drawing/2014/main" id="{FFA8FC4F-169F-F6BD-55C1-3432B2821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26" y="2202358"/>
            <a:ext cx="4838700" cy="4788645"/>
          </a:xfrm>
          <a:prstGeom prst="rect">
            <a:avLst/>
          </a:prstGeom>
        </p:spPr>
      </p:pic>
      <p:pic>
        <p:nvPicPr>
          <p:cNvPr id="7" name="Picture 6" descr="Chart, pie chart&#10;&#10;Description automatically generated">
            <a:extLst>
              <a:ext uri="{FF2B5EF4-FFF2-40B4-BE49-F238E27FC236}">
                <a16:creationId xmlns:a16="http://schemas.microsoft.com/office/drawing/2014/main" id="{3E6DD525-EDAD-CD94-A933-A2DECFE2F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993" y="2202358"/>
            <a:ext cx="4677808" cy="4653487"/>
          </a:xfrm>
          <a:prstGeom prst="rect">
            <a:avLst/>
          </a:prstGeom>
        </p:spPr>
      </p:pic>
    </p:spTree>
    <p:extLst>
      <p:ext uri="{BB962C8B-B14F-4D97-AF65-F5344CB8AC3E}">
        <p14:creationId xmlns:p14="http://schemas.microsoft.com/office/powerpoint/2010/main" val="156678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fontScale="90000"/>
          </a:bodyPr>
          <a:lstStyle/>
          <a:p>
            <a:r>
              <a:rPr lang="en-US" b="1" i="0" kern="1200" spc="100" baseline="0" dirty="0">
                <a:latin typeface="+mj-lt"/>
                <a:ea typeface="+mj-ea"/>
                <a:cs typeface="+mj-cs"/>
              </a:rPr>
              <a:t>4th Contributor – Energy/Land-related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dirty="0">
                <a:latin typeface="+mj-lt"/>
                <a:ea typeface="+mn-ea"/>
                <a:cs typeface="+mn-cs"/>
              </a:rPr>
              <a:t>SOURCE </a:t>
            </a:r>
            <a:r>
              <a:rPr lang="en-US" sz="2000" b="0" i="0" kern="1200" spc="0" baseline="0" dirty="0">
                <a:solidFill>
                  <a:schemeClr val="bg1"/>
                </a:solidFill>
                <a:latin typeface="+mj-lt"/>
                <a:ea typeface="+mn-ea"/>
                <a:cs typeface="+mn-cs"/>
              </a:rPr>
              <a:t>- ENERGY</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096000"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dirty="0">
                <a:latin typeface="+mj-lt"/>
                <a:ea typeface="+mn-ea"/>
                <a:cs typeface="+mn-cs"/>
              </a:rPr>
              <a:t>END-USERS </a:t>
            </a:r>
            <a:r>
              <a:rPr lang="en-US" b="0" i="0" kern="1200" spc="0" baseline="0" dirty="0">
                <a:solidFill>
                  <a:schemeClr val="bg1"/>
                </a:solidFill>
                <a:latin typeface="+mj-lt"/>
                <a:ea typeface="+mn-ea"/>
                <a:cs typeface="+mn-cs"/>
              </a:rPr>
              <a:t>- LAND-Related</a:t>
            </a:r>
          </a:p>
        </p:txBody>
      </p:sp>
      <p:pic>
        <p:nvPicPr>
          <p:cNvPr id="5" name="Picture 4" descr="Chart, pie chart&#10;&#10;Description automatically generated">
            <a:extLst>
              <a:ext uri="{FF2B5EF4-FFF2-40B4-BE49-F238E27FC236}">
                <a16:creationId xmlns:a16="http://schemas.microsoft.com/office/drawing/2014/main" id="{6556DD38-2015-81D2-2D8A-9B2E8300E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29174"/>
            <a:ext cx="4029225" cy="3980680"/>
          </a:xfrm>
          <a:prstGeom prst="rect">
            <a:avLst/>
          </a:prstGeom>
        </p:spPr>
      </p:pic>
      <p:pic>
        <p:nvPicPr>
          <p:cNvPr id="8" name="Picture 7" descr="Chart, pie chart&#10;&#10;Description automatically generated">
            <a:extLst>
              <a:ext uri="{FF2B5EF4-FFF2-40B4-BE49-F238E27FC236}">
                <a16:creationId xmlns:a16="http://schemas.microsoft.com/office/drawing/2014/main" id="{1AF244BF-8E2A-3126-5E4C-EDF792376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81" y="2129174"/>
            <a:ext cx="4709742" cy="4498156"/>
          </a:xfrm>
          <a:prstGeom prst="rect">
            <a:avLst/>
          </a:prstGeom>
        </p:spPr>
      </p:pic>
      <p:sp>
        <p:nvSpPr>
          <p:cNvPr id="3" name="TextBox 2">
            <a:extLst>
              <a:ext uri="{FF2B5EF4-FFF2-40B4-BE49-F238E27FC236}">
                <a16:creationId xmlns:a16="http://schemas.microsoft.com/office/drawing/2014/main" id="{6C50107B-927B-0E4A-BE4C-AC17B0D5B4A8}"/>
              </a:ext>
            </a:extLst>
          </p:cNvPr>
          <p:cNvSpPr txBox="1"/>
          <p:nvPr/>
        </p:nvSpPr>
        <p:spPr>
          <a:xfrm>
            <a:off x="8791972" y="4239752"/>
            <a:ext cx="2666506" cy="276999"/>
          </a:xfrm>
          <a:prstGeom prst="rect">
            <a:avLst/>
          </a:prstGeom>
          <a:noFill/>
        </p:spPr>
        <p:txBody>
          <a:bodyPr wrap="square" rtlCol="0">
            <a:spAutoFit/>
          </a:bodyPr>
          <a:lstStyle/>
          <a:p>
            <a:r>
              <a:rPr lang="en-US" sz="1200" dirty="0">
                <a:solidFill>
                  <a:schemeClr val="bg1"/>
                </a:solidFill>
              </a:rPr>
              <a:t>Biomass Burning (Forest fires)</a:t>
            </a:r>
          </a:p>
        </p:txBody>
      </p:sp>
      <p:sp>
        <p:nvSpPr>
          <p:cNvPr id="6" name="TextBox 5">
            <a:extLst>
              <a:ext uri="{FF2B5EF4-FFF2-40B4-BE49-F238E27FC236}">
                <a16:creationId xmlns:a16="http://schemas.microsoft.com/office/drawing/2014/main" id="{D2785AB1-CBB5-A6BC-F0FB-F6D7888F1892}"/>
              </a:ext>
            </a:extLst>
          </p:cNvPr>
          <p:cNvSpPr txBox="1"/>
          <p:nvPr/>
        </p:nvSpPr>
        <p:spPr>
          <a:xfrm>
            <a:off x="8755790" y="2412142"/>
            <a:ext cx="3089207" cy="1384995"/>
          </a:xfrm>
          <a:prstGeom prst="rect">
            <a:avLst/>
          </a:prstGeom>
          <a:noFill/>
        </p:spPr>
        <p:txBody>
          <a:bodyPr wrap="square">
            <a:spAutoFit/>
          </a:bodyPr>
          <a:lstStyle/>
          <a:p>
            <a:r>
              <a:rPr lang="en-GB" sz="1200" i="0" u="none" strike="noStrike" dirty="0">
                <a:solidFill>
                  <a:schemeClr val="bg1"/>
                </a:solidFill>
                <a:effectLst/>
              </a:rPr>
              <a:t>Drainage of organic soils (releases CO</a:t>
            </a:r>
            <a:r>
              <a:rPr lang="en-GB" sz="1200" i="0" u="none" strike="noStrike" baseline="-25000" dirty="0">
                <a:solidFill>
                  <a:schemeClr val="bg1"/>
                </a:solidFill>
                <a:effectLst/>
              </a:rPr>
              <a:t>2</a:t>
            </a:r>
            <a:r>
              <a:rPr lang="en-GB" sz="1200" i="0" u="none" strike="noStrike" dirty="0">
                <a:solidFill>
                  <a:schemeClr val="bg1"/>
                </a:solidFill>
                <a:effectLst/>
              </a:rPr>
              <a:t> and NO</a:t>
            </a:r>
            <a:r>
              <a:rPr lang="en-GB" sz="1200" i="0" u="none" strike="noStrike" baseline="-25000" dirty="0">
                <a:solidFill>
                  <a:schemeClr val="bg1"/>
                </a:solidFill>
                <a:effectLst/>
              </a:rPr>
              <a:t>2</a:t>
            </a:r>
            <a:r>
              <a:rPr lang="en-GB" sz="1200" i="0" u="none" strike="noStrike" dirty="0">
                <a:solidFill>
                  <a:schemeClr val="bg1"/>
                </a:solidFill>
                <a:effectLst/>
              </a:rPr>
              <a:t> into the atmosphere)</a:t>
            </a:r>
          </a:p>
          <a:p>
            <a:endParaRPr lang="en-GB" sz="1200" dirty="0">
              <a:solidFill>
                <a:schemeClr val="bg1"/>
              </a:solidFill>
            </a:endParaRPr>
          </a:p>
          <a:p>
            <a:r>
              <a:rPr lang="en-GB" sz="1200" i="0" u="none" strike="noStrike" dirty="0">
                <a:solidFill>
                  <a:schemeClr val="bg1"/>
                </a:solidFill>
                <a:effectLst/>
              </a:rPr>
              <a:t>Farming (Cropland)</a:t>
            </a:r>
          </a:p>
          <a:p>
            <a:endParaRPr lang="en-GB" sz="1200" b="0" i="0" u="none" strike="noStrike" dirty="0">
              <a:solidFill>
                <a:schemeClr val="bg1"/>
              </a:solidFill>
              <a:effectLst/>
            </a:endParaRPr>
          </a:p>
          <a:p>
            <a:r>
              <a:rPr lang="en-GB" sz="1200" dirty="0">
                <a:solidFill>
                  <a:schemeClr val="bg1"/>
                </a:solidFill>
              </a:rPr>
              <a:t>W</a:t>
            </a:r>
            <a:r>
              <a:rPr lang="en-GB" sz="1200" b="0" i="0" u="none" strike="noStrike" dirty="0">
                <a:solidFill>
                  <a:schemeClr val="bg1"/>
                </a:solidFill>
                <a:effectLst/>
              </a:rPr>
              <a:t>etland - </a:t>
            </a:r>
            <a:r>
              <a:rPr lang="en-GB" sz="1200" dirty="0">
                <a:solidFill>
                  <a:schemeClr val="bg1"/>
                </a:solidFill>
              </a:rPr>
              <a:t>P</a:t>
            </a:r>
            <a:r>
              <a:rPr lang="en-GB" sz="1200" b="0" i="0" u="none" strike="noStrike" dirty="0">
                <a:solidFill>
                  <a:schemeClr val="bg1"/>
                </a:solidFill>
                <a:effectLst/>
              </a:rPr>
              <a:t>lants growing </a:t>
            </a:r>
            <a:r>
              <a:rPr lang="en-GB" sz="1200" dirty="0">
                <a:solidFill>
                  <a:schemeClr val="bg1"/>
                </a:solidFill>
              </a:rPr>
              <a:t>in wetlands </a:t>
            </a:r>
            <a:r>
              <a:rPr lang="en-GB" sz="1200" b="0" i="0" u="none" strike="noStrike" dirty="0">
                <a:solidFill>
                  <a:schemeClr val="bg1"/>
                </a:solidFill>
                <a:effectLst/>
              </a:rPr>
              <a:t>emit methane to the atmosphere. </a:t>
            </a:r>
          </a:p>
        </p:txBody>
      </p:sp>
    </p:spTree>
    <p:extLst>
      <p:ext uri="{BB962C8B-B14F-4D97-AF65-F5344CB8AC3E}">
        <p14:creationId xmlns:p14="http://schemas.microsoft.com/office/powerpoint/2010/main" val="237514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4" y="230670"/>
            <a:ext cx="11892995" cy="610863"/>
          </a:xfrm>
        </p:spPr>
        <p:txBody>
          <a:bodyPr vert="horz" lIns="0" tIns="0" rIns="0" bIns="0" rtlCol="0" anchor="b" anchorCtr="0">
            <a:normAutofit fontScale="90000"/>
          </a:bodyPr>
          <a:lstStyle/>
          <a:p>
            <a:r>
              <a:rPr lang="en-US" b="1" i="0" kern="1200" spc="100" baseline="0" dirty="0">
                <a:latin typeface="+mj-lt"/>
                <a:ea typeface="+mj-ea"/>
                <a:cs typeface="+mj-cs"/>
              </a:rPr>
              <a:t>Contributor’s Trend- Agriculture &amp; Business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331547" y="1162311"/>
            <a:ext cx="7528906" cy="333979"/>
          </a:xfrm>
        </p:spPr>
        <p:txBody>
          <a:bodyPr vert="horz" lIns="91440" tIns="45720" rIns="91440" bIns="45720" rtlCol="0">
            <a:noAutofit/>
          </a:bodyPr>
          <a:lstStyle/>
          <a:p>
            <a:r>
              <a:rPr lang="en-US" sz="2400" b="0" i="0" kern="1200" spc="0" baseline="0" dirty="0">
                <a:solidFill>
                  <a:schemeClr val="tx2">
                    <a:lumMod val="50000"/>
                  </a:schemeClr>
                </a:solidFill>
                <a:latin typeface="+mj-lt"/>
                <a:ea typeface="+mn-ea"/>
                <a:cs typeface="+mn-cs"/>
              </a:rPr>
              <a:t>SOURCE  v/s  END-USERS TREND 1990 -2020</a:t>
            </a:r>
          </a:p>
        </p:txBody>
      </p:sp>
      <p:pic>
        <p:nvPicPr>
          <p:cNvPr id="5" name="Picture 4" descr="A picture containing icon&#10;&#10;Description automatically generated">
            <a:extLst>
              <a:ext uri="{FF2B5EF4-FFF2-40B4-BE49-F238E27FC236}">
                <a16:creationId xmlns:a16="http://schemas.microsoft.com/office/drawing/2014/main" id="{A12C00E7-6E34-315F-E9CA-4C7C85C2D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50" y="4438129"/>
            <a:ext cx="5020447" cy="2440007"/>
          </a:xfrm>
          <a:prstGeom prst="rect">
            <a:avLst/>
          </a:prstGeom>
        </p:spPr>
      </p:pic>
      <p:pic>
        <p:nvPicPr>
          <p:cNvPr id="8" name="Picture 7">
            <a:extLst>
              <a:ext uri="{FF2B5EF4-FFF2-40B4-BE49-F238E27FC236}">
                <a16:creationId xmlns:a16="http://schemas.microsoft.com/office/drawing/2014/main" id="{E6F5FCE5-F8E1-E7FB-1808-FA52D732B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50" y="2031763"/>
            <a:ext cx="4838701" cy="2406366"/>
          </a:xfrm>
          <a:prstGeom prst="rect">
            <a:avLst/>
          </a:prstGeom>
        </p:spPr>
      </p:pic>
      <p:pic>
        <p:nvPicPr>
          <p:cNvPr id="10" name="Picture 9" descr="Chart, scatter chart&#10;&#10;Description automatically generated">
            <a:extLst>
              <a:ext uri="{FF2B5EF4-FFF2-40B4-BE49-F238E27FC236}">
                <a16:creationId xmlns:a16="http://schemas.microsoft.com/office/drawing/2014/main" id="{40A516D0-185A-1AAB-F1E9-8D8E5F042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5837" y="4434291"/>
            <a:ext cx="4838699" cy="2423709"/>
          </a:xfrm>
          <a:prstGeom prst="rect">
            <a:avLst/>
          </a:prstGeom>
        </p:spPr>
      </p:pic>
      <p:pic>
        <p:nvPicPr>
          <p:cNvPr id="12" name="Picture 11" descr="Chart, scatter chart&#10;&#10;Description automatically generated">
            <a:extLst>
              <a:ext uri="{FF2B5EF4-FFF2-40B4-BE49-F238E27FC236}">
                <a16:creationId xmlns:a16="http://schemas.microsoft.com/office/drawing/2014/main" id="{39971AD5-E7BB-1C67-EED9-7EDFB2917F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6913" y="2031763"/>
            <a:ext cx="4176546" cy="2518612"/>
          </a:xfrm>
          <a:prstGeom prst="rect">
            <a:avLst/>
          </a:prstGeom>
        </p:spPr>
      </p:pic>
    </p:spTree>
    <p:extLst>
      <p:ext uri="{BB962C8B-B14F-4D97-AF65-F5344CB8AC3E}">
        <p14:creationId xmlns:p14="http://schemas.microsoft.com/office/powerpoint/2010/main" val="133001209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1348</TotalTime>
  <Words>947</Words>
  <Application>Microsoft Macintosh PowerPoint</Application>
  <PresentationFormat>Widescreen</PresentationFormat>
  <Paragraphs>126</Paragraphs>
  <Slides>17</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vt:lpstr>
      <vt:lpstr>Calibri</vt:lpstr>
      <vt:lpstr>Franklin Gothic Book</vt:lpstr>
      <vt:lpstr>Franklin Gothic Demi</vt:lpstr>
      <vt:lpstr>ReithSerif</vt:lpstr>
      <vt:lpstr>Source Sans Pro Web</vt:lpstr>
      <vt:lpstr>Wingdings</vt:lpstr>
      <vt:lpstr>Theme1</vt:lpstr>
      <vt:lpstr>Global Warming UK GREENHOUSE GAS EMISSIONS 1990-2020</vt:lpstr>
      <vt:lpstr>Agenda</vt:lpstr>
      <vt:lpstr>INTRODUCTION</vt:lpstr>
      <vt:lpstr>WHO?</vt:lpstr>
      <vt:lpstr>1st Contributor – Agriculture Sector</vt:lpstr>
      <vt:lpstr>2nd Contributor - Business Sector</vt:lpstr>
      <vt:lpstr>3rd Contributor - Transport Sector</vt:lpstr>
      <vt:lpstr>4th Contributor – Energy/Land-related Sector</vt:lpstr>
      <vt:lpstr>Contributor’s Trend- Agriculture &amp; Business sector</vt:lpstr>
      <vt:lpstr>Contributor’s Trend- Transport &amp; Energy/Land sector</vt:lpstr>
      <vt:lpstr>Top 10 contributors irrespective of sector</vt:lpstr>
      <vt:lpstr>Fuel-Type</vt:lpstr>
      <vt:lpstr>PowerPoint Presentation</vt:lpstr>
      <vt:lpstr>Top Emitters of -</vt:lpstr>
      <vt:lpstr>Top Emitters of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UK GREENHOUSE GAS EMISSIONS</dc:title>
  <dc:creator>Nav Bains</dc:creator>
  <cp:lastModifiedBy>8080</cp:lastModifiedBy>
  <cp:revision>9</cp:revision>
  <dcterms:created xsi:type="dcterms:W3CDTF">2022-10-16T13:48:17Z</dcterms:created>
  <dcterms:modified xsi:type="dcterms:W3CDTF">2022-10-18T13:26:27Z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