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342" r:id="rId5"/>
    <p:sldId id="359" r:id="rId6"/>
    <p:sldId id="373" r:id="rId7"/>
    <p:sldId id="383" r:id="rId8"/>
    <p:sldId id="382" r:id="rId9"/>
    <p:sldId id="376" r:id="rId10"/>
    <p:sldId id="377" r:id="rId11"/>
    <p:sldId id="384" r:id="rId12"/>
    <p:sldId id="385" r:id="rId13"/>
    <p:sldId id="379" r:id="rId14"/>
    <p:sldId id="378" r:id="rId15"/>
    <p:sldId id="389" r:id="rId16"/>
    <p:sldId id="390" r:id="rId17"/>
    <p:sldId id="388" r:id="rId18"/>
    <p:sldId id="396" r:id="rId19"/>
    <p:sldId id="387" r:id="rId20"/>
    <p:sldId id="391" r:id="rId21"/>
    <p:sldId id="392" r:id="rId22"/>
    <p:sldId id="397" r:id="rId23"/>
    <p:sldId id="394" r:id="rId24"/>
    <p:sldId id="395" r:id="rId25"/>
    <p:sldId id="386" r:id="rId26"/>
    <p:sldId id="393" r:id="rId27"/>
    <p:sldId id="398" r:id="rId28"/>
    <p:sldId id="399" r:id="rId29"/>
    <p:sldId id="4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10/23/2024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0CD95-0214-1D78-8FB9-9185C3F3AE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AFAEA-73D8-12A3-A1FF-9761A1BE40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ACB389-AB73-31ED-CEEF-3429B956AA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53FEDA-01F1-2C3F-4976-E30D919D296D}"/>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293648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99DC4-F529-823E-1B38-221EED0FC3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995CB4-CB35-48D0-87BC-428F83B4A2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A1D4A-4EE6-0E4D-E53C-D30E313611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396020-F29B-E967-564A-030CDCF7345E}"/>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3899073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1CE1-7771-E772-8658-0C48E69B7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FA6D0F-C16A-1613-4403-E0F8491A2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E5822B-43D5-92D9-B0F7-B6274E3D23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77AA52-5D93-945C-C79C-DE345E5D9804}"/>
              </a:ext>
            </a:extLst>
          </p:cNvPr>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3659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00DA4-4C9D-F573-7F89-4551A45B9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028C8F-185C-3762-FE1F-B9986AA610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73B20-EEB2-128B-C7AD-0A58AE7F9C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583E76-D9FC-4548-805D-8D59EE70F9B8}"/>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71016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0F97-87AF-CF7D-207E-7CAA42B1FE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CABBA-E236-F9D9-7CDE-C15E3F3B4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1316E-9BB0-BB0F-7732-6711817865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10DCE5-CB79-188B-657E-F14A011A263C}"/>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941665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58413-79D0-B013-F990-0A16CD2DC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9B925C-1257-4FF9-7622-485F6AADE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C15BB-56DB-B67A-9CA9-49EBFDE573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293815-1A3B-A762-BEA4-BD3EE185F993}"/>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698285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18B3D-0BB3-CA00-8247-4679F6041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223631-E048-DA1C-DB6B-190F207DE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C385CE-7478-AB0A-541A-6B112F1D45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501BD3-6AE3-271F-6896-0FB9F7F28FBC}"/>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1022557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DEPI</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err="1"/>
              <a:t>pROJECT</a:t>
            </a:r>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dirty="0"/>
              <a:t>Cost Optimization</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dirty="0"/>
              <a:t>Learn to infuse energy into your delivery to leave a lasting impression</a:t>
            </a:r>
          </a:p>
          <a:p>
            <a:r>
              <a:rPr lang="en-US" dirty="0"/>
              <a:t>One of the goals of effective communication is to motivate your audience</a:t>
            </a:r>
          </a:p>
        </p:txBody>
      </p:sp>
      <p:pic>
        <p:nvPicPr>
          <p:cNvPr id="7" name="Table Placeholder 6">
            <a:extLst>
              <a:ext uri="{FF2B5EF4-FFF2-40B4-BE49-F238E27FC236}">
                <a16:creationId xmlns:a16="http://schemas.microsoft.com/office/drawing/2014/main" id="{A39C1311-DD32-D401-2288-988FA0904D87}"/>
              </a:ext>
            </a:extLst>
          </p:cNvPr>
          <p:cNvPicPr>
            <a:picLocks noGrp="1" noChangeAspect="1"/>
          </p:cNvPicPr>
          <p:nvPr>
            <p:ph type="tbl" sz="quarter" idx="37"/>
          </p:nvPr>
        </p:nvPicPr>
        <p:blipFill>
          <a:blip r:embed="rId3"/>
          <a:stretch>
            <a:fillRect/>
          </a:stretch>
        </p:blipFill>
        <p:spPr>
          <a:xfrm>
            <a:off x="5132439" y="0"/>
            <a:ext cx="3505361" cy="2138021"/>
          </a:xfrm>
          <a:prstGeom prst="rect">
            <a:avLst/>
          </a:prstGeom>
        </p:spPr>
      </p:pic>
      <p:pic>
        <p:nvPicPr>
          <p:cNvPr id="9" name="Picture 8">
            <a:extLst>
              <a:ext uri="{FF2B5EF4-FFF2-40B4-BE49-F238E27FC236}">
                <a16:creationId xmlns:a16="http://schemas.microsoft.com/office/drawing/2014/main" id="{372A1A46-0C99-B15A-E6D3-86EC39465A9D}"/>
              </a:ext>
            </a:extLst>
          </p:cNvPr>
          <p:cNvPicPr>
            <a:picLocks noChangeAspect="1"/>
          </p:cNvPicPr>
          <p:nvPr/>
        </p:nvPicPr>
        <p:blipFill>
          <a:blip r:embed="rId4"/>
          <a:stretch>
            <a:fillRect/>
          </a:stretch>
        </p:blipFill>
        <p:spPr>
          <a:xfrm>
            <a:off x="6885119" y="2231176"/>
            <a:ext cx="4119171" cy="2009240"/>
          </a:xfrm>
          <a:prstGeom prst="rect">
            <a:avLst/>
          </a:prstGeom>
        </p:spPr>
      </p:pic>
      <p:pic>
        <p:nvPicPr>
          <p:cNvPr id="10" name="Picture 9">
            <a:extLst>
              <a:ext uri="{FF2B5EF4-FFF2-40B4-BE49-F238E27FC236}">
                <a16:creationId xmlns:a16="http://schemas.microsoft.com/office/drawing/2014/main" id="{26AD352C-6B2B-DCE6-5022-4BED09C41016}"/>
              </a:ext>
            </a:extLst>
          </p:cNvPr>
          <p:cNvPicPr>
            <a:picLocks noChangeAspect="1"/>
          </p:cNvPicPr>
          <p:nvPr/>
        </p:nvPicPr>
        <p:blipFill>
          <a:blip r:embed="rId5"/>
          <a:stretch>
            <a:fillRect/>
          </a:stretch>
        </p:blipFill>
        <p:spPr>
          <a:xfrm>
            <a:off x="6420463" y="4504648"/>
            <a:ext cx="3923309" cy="2170897"/>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3305669" y="113097"/>
            <a:ext cx="7420819" cy="1656304"/>
          </a:xfrm>
        </p:spPr>
        <p:txBody>
          <a:bodyPr anchor="b">
            <a:normAutofit/>
          </a:bodyPr>
          <a:lstStyle/>
          <a:p>
            <a:pPr lvl="0"/>
            <a:r>
              <a:rPr lang="en-US" noProof="0" dirty="0"/>
              <a:t>Architecture Diagram</a:t>
            </a:r>
          </a:p>
        </p:txBody>
      </p:sp>
      <p:pic>
        <p:nvPicPr>
          <p:cNvPr id="9" name="Picture Placeholder 8">
            <a:extLst>
              <a:ext uri="{FF2B5EF4-FFF2-40B4-BE49-F238E27FC236}">
                <a16:creationId xmlns:a16="http://schemas.microsoft.com/office/drawing/2014/main" id="{FBB6B5F5-1B05-E8BD-1142-41F19C70B571}"/>
              </a:ext>
            </a:extLst>
          </p:cNvPr>
          <p:cNvPicPr>
            <a:picLocks noGrp="1" noChangeAspect="1"/>
          </p:cNvPicPr>
          <p:nvPr>
            <p:ph sz="quarter" idx="31"/>
          </p:nvPr>
        </p:nvPicPr>
        <p:blipFill>
          <a:blip r:embed="rId3"/>
          <a:stretch>
            <a:fillRect/>
          </a:stretch>
        </p:blipFill>
        <p:spPr>
          <a:xfrm>
            <a:off x="5329415" y="2470150"/>
            <a:ext cx="3373326" cy="3676649"/>
          </a:xfrm>
          <a:prstGeom prst="rect">
            <a:avLst/>
          </a:prstGeom>
          <a:noFill/>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Tree>
    <p:extLst>
      <p:ext uri="{BB962C8B-B14F-4D97-AF65-F5344CB8AC3E}">
        <p14:creationId xmlns:p14="http://schemas.microsoft.com/office/powerpoint/2010/main" val="91031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0A5C6-FABA-C63D-2276-4D52517C5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86B90-DBAB-8580-4ABA-8F6DEE38C3F0}"/>
              </a:ext>
            </a:extLst>
          </p:cNvPr>
          <p:cNvSpPr>
            <a:spLocks noGrp="1"/>
          </p:cNvSpPr>
          <p:nvPr>
            <p:ph type="title"/>
          </p:nvPr>
        </p:nvSpPr>
        <p:spPr>
          <a:xfrm>
            <a:off x="-80387" y="1821179"/>
            <a:ext cx="12191998" cy="3215641"/>
          </a:xfrm>
        </p:spPr>
        <p:txBody>
          <a:bodyPr anchor="b">
            <a:normAutofit/>
          </a:bodyPr>
          <a:lstStyle/>
          <a:p>
            <a:r>
              <a:rPr lang="en-US" sz="5600" b="1" kern="100" dirty="0">
                <a:effectLst/>
              </a:rPr>
              <a:t>Phase 2: Creating a basic functional web application</a:t>
            </a:r>
            <a:br>
              <a:rPr lang="en-US" sz="5600" b="1" kern="100" dirty="0">
                <a:effectLst/>
              </a:rPr>
            </a:br>
            <a:endParaRPr lang="en-US" sz="5600" dirty="0"/>
          </a:p>
        </p:txBody>
      </p:sp>
      <p:sp>
        <p:nvSpPr>
          <p:cNvPr id="3" name="Slide Number Placeholder 2" hidden="1">
            <a:extLst>
              <a:ext uri="{FF2B5EF4-FFF2-40B4-BE49-F238E27FC236}">
                <a16:creationId xmlns:a16="http://schemas.microsoft.com/office/drawing/2014/main" id="{B033E972-943B-03A8-CC27-9580707283F6}"/>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12</a:t>
            </a:fld>
            <a:endParaRPr lang="en-US"/>
          </a:p>
        </p:txBody>
      </p:sp>
    </p:spTree>
    <p:extLst>
      <p:ext uri="{BB962C8B-B14F-4D97-AF65-F5344CB8AC3E}">
        <p14:creationId xmlns:p14="http://schemas.microsoft.com/office/powerpoint/2010/main" val="154895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77EF0-2DBE-C71C-0428-C2C37FE04D7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74117E9-E493-7E04-B964-1E75B90A9B8F}"/>
              </a:ext>
            </a:extLst>
          </p:cNvPr>
          <p:cNvSpPr>
            <a:spLocks noGrp="1"/>
          </p:cNvSpPr>
          <p:nvPr>
            <p:ph type="title"/>
          </p:nvPr>
        </p:nvSpPr>
        <p:spPr>
          <a:xfrm>
            <a:off x="838201" y="365125"/>
            <a:ext cx="4466502" cy="1936866"/>
          </a:xfrm>
        </p:spPr>
        <p:txBody>
          <a:bodyPr anchor="b">
            <a:normAutofit/>
          </a:bodyPr>
          <a:lstStyle/>
          <a:p>
            <a:r>
              <a:rPr lang="en-US" dirty="0"/>
              <a:t>Creating a virtual machine</a:t>
            </a:r>
          </a:p>
        </p:txBody>
      </p:sp>
      <p:pic>
        <p:nvPicPr>
          <p:cNvPr id="4" name="Picture 3" descr="A screenshot of a computer&#10;&#10;Description automatically generated">
            <a:extLst>
              <a:ext uri="{FF2B5EF4-FFF2-40B4-BE49-F238E27FC236}">
                <a16:creationId xmlns:a16="http://schemas.microsoft.com/office/drawing/2014/main" id="{850493DA-3F36-573D-9A39-74D0B65A1D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3574"/>
          <a:stretch/>
        </p:blipFill>
        <p:spPr bwMode="auto">
          <a:xfrm>
            <a:off x="599768" y="3310017"/>
            <a:ext cx="5161935" cy="124599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805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910B-070D-6E7F-3526-1B2B4DD8BD3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BBCF6D2-01AE-E14D-9584-35C433FFBE48}"/>
              </a:ext>
            </a:extLst>
          </p:cNvPr>
          <p:cNvSpPr>
            <a:spLocks noGrp="1"/>
          </p:cNvSpPr>
          <p:nvPr>
            <p:ph type="title"/>
          </p:nvPr>
        </p:nvSpPr>
        <p:spPr>
          <a:xfrm>
            <a:off x="3305669" y="113097"/>
            <a:ext cx="7420819" cy="1656304"/>
          </a:xfrm>
        </p:spPr>
        <p:txBody>
          <a:bodyPr anchor="b">
            <a:normAutofit/>
          </a:bodyPr>
          <a:lstStyle/>
          <a:p>
            <a:r>
              <a:rPr lang="en-US" dirty="0"/>
              <a:t>Testing the deployment</a:t>
            </a:r>
          </a:p>
        </p:txBody>
      </p:sp>
      <p:pic>
        <p:nvPicPr>
          <p:cNvPr id="2" name="Picture 1">
            <a:extLst>
              <a:ext uri="{FF2B5EF4-FFF2-40B4-BE49-F238E27FC236}">
                <a16:creationId xmlns:a16="http://schemas.microsoft.com/office/drawing/2014/main" id="{E580541E-023E-C0CC-2582-480DF4BAA9DF}"/>
              </a:ext>
            </a:extLst>
          </p:cNvPr>
          <p:cNvPicPr>
            <a:picLocks noChangeAspect="1"/>
          </p:cNvPicPr>
          <p:nvPr/>
        </p:nvPicPr>
        <p:blipFill>
          <a:blip r:embed="rId2"/>
          <a:srcRect l="13930"/>
          <a:stretch/>
        </p:blipFill>
        <p:spPr>
          <a:xfrm>
            <a:off x="2692957" y="3086597"/>
            <a:ext cx="9314151" cy="2002003"/>
          </a:xfrm>
          <a:prstGeom prst="rect">
            <a:avLst/>
          </a:prstGeom>
          <a:noFill/>
        </p:spPr>
      </p:pic>
      <p:sp>
        <p:nvSpPr>
          <p:cNvPr id="12" name="Slide Number Placeholder 3">
            <a:extLst>
              <a:ext uri="{FF2B5EF4-FFF2-40B4-BE49-F238E27FC236}">
                <a16:creationId xmlns:a16="http://schemas.microsoft.com/office/drawing/2014/main" id="{58D461CC-D001-4841-A510-E74AEFDB23E5}"/>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14</a:t>
            </a:fld>
            <a:endParaRPr lang="en-US"/>
          </a:p>
        </p:txBody>
      </p:sp>
    </p:spTree>
    <p:extLst>
      <p:ext uri="{BB962C8B-B14F-4D97-AF65-F5344CB8AC3E}">
        <p14:creationId xmlns:p14="http://schemas.microsoft.com/office/powerpoint/2010/main" val="31401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28E67-5CCA-2843-21DF-DE98956BE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8059D-AAD2-618A-589D-411428487116}"/>
              </a:ext>
            </a:extLst>
          </p:cNvPr>
          <p:cNvSpPr>
            <a:spLocks noGrp="1"/>
          </p:cNvSpPr>
          <p:nvPr>
            <p:ph type="title"/>
          </p:nvPr>
        </p:nvSpPr>
        <p:spPr>
          <a:xfrm>
            <a:off x="-80387" y="1821179"/>
            <a:ext cx="12191998" cy="3215641"/>
          </a:xfrm>
        </p:spPr>
        <p:txBody>
          <a:bodyPr anchor="b">
            <a:normAutofit/>
          </a:bodyPr>
          <a:lstStyle/>
          <a:p>
            <a:r>
              <a:rPr lang="en-US" sz="5600" b="1" kern="100" dirty="0">
                <a:effectLst/>
              </a:rPr>
              <a:t>Phase </a:t>
            </a:r>
            <a:r>
              <a:rPr lang="ar-EG" sz="5600" b="1" kern="100" dirty="0">
                <a:effectLst/>
              </a:rPr>
              <a:t>3</a:t>
            </a:r>
            <a:r>
              <a:rPr lang="en-US" sz="5600" b="1" kern="100" dirty="0">
                <a:effectLst/>
              </a:rPr>
              <a:t>: Decoupling the application components</a:t>
            </a:r>
            <a:br>
              <a:rPr lang="en-US" sz="5600" b="1" kern="100" dirty="0">
                <a:effectLst/>
              </a:rPr>
            </a:br>
            <a:endParaRPr lang="en-US" sz="5600" dirty="0"/>
          </a:p>
        </p:txBody>
      </p:sp>
      <p:sp>
        <p:nvSpPr>
          <p:cNvPr id="3" name="Slide Number Placeholder 2" hidden="1">
            <a:extLst>
              <a:ext uri="{FF2B5EF4-FFF2-40B4-BE49-F238E27FC236}">
                <a16:creationId xmlns:a16="http://schemas.microsoft.com/office/drawing/2014/main" id="{73014AEF-8070-2779-0984-D0A6E959714E}"/>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15</a:t>
            </a:fld>
            <a:endParaRPr lang="en-US"/>
          </a:p>
        </p:txBody>
      </p:sp>
    </p:spTree>
    <p:extLst>
      <p:ext uri="{BB962C8B-B14F-4D97-AF65-F5344CB8AC3E}">
        <p14:creationId xmlns:p14="http://schemas.microsoft.com/office/powerpoint/2010/main" val="121629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ABFE007-99CC-309D-DCC4-B7375FBDD761}"/>
              </a:ext>
            </a:extLst>
          </p:cNvPr>
          <p:cNvSpPr>
            <a:spLocks noGrp="1"/>
          </p:cNvSpPr>
          <p:nvPr>
            <p:ph type="title"/>
          </p:nvPr>
        </p:nvSpPr>
        <p:spPr>
          <a:xfrm>
            <a:off x="3305669" y="113097"/>
            <a:ext cx="7420819" cy="1656304"/>
          </a:xfrm>
        </p:spPr>
        <p:txBody>
          <a:bodyPr anchor="b">
            <a:normAutofit/>
          </a:bodyPr>
          <a:lstStyle/>
          <a:p>
            <a:r>
              <a:rPr lang="en-US" dirty="0"/>
              <a:t>Changing the VPC configuration</a:t>
            </a:r>
          </a:p>
        </p:txBody>
      </p:sp>
      <p:pic>
        <p:nvPicPr>
          <p:cNvPr id="5" name="Picture 4">
            <a:extLst>
              <a:ext uri="{FF2B5EF4-FFF2-40B4-BE49-F238E27FC236}">
                <a16:creationId xmlns:a16="http://schemas.microsoft.com/office/drawing/2014/main" id="{161B5221-74B8-CB1B-FBCE-D84F39591690}"/>
              </a:ext>
            </a:extLst>
          </p:cNvPr>
          <p:cNvPicPr>
            <a:picLocks noChangeAspect="1"/>
          </p:cNvPicPr>
          <p:nvPr/>
        </p:nvPicPr>
        <p:blipFill>
          <a:blip r:embed="rId2"/>
          <a:stretch>
            <a:fillRect/>
          </a:stretch>
        </p:blipFill>
        <p:spPr>
          <a:xfrm>
            <a:off x="3305669" y="3148971"/>
            <a:ext cx="7420819" cy="2319006"/>
          </a:xfrm>
          <a:prstGeom prst="rect">
            <a:avLst/>
          </a:prstGeom>
          <a:noFill/>
        </p:spPr>
      </p:pic>
      <p:sp>
        <p:nvSpPr>
          <p:cNvPr id="12" name="Slide Number Placeholder 3">
            <a:extLst>
              <a:ext uri="{FF2B5EF4-FFF2-40B4-BE49-F238E27FC236}">
                <a16:creationId xmlns:a16="http://schemas.microsoft.com/office/drawing/2014/main" id="{1AA40612-74A6-CEAA-E04D-D643ABDAA4DD}"/>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16</a:t>
            </a:fld>
            <a:endParaRPr lang="en-US"/>
          </a:p>
        </p:txBody>
      </p:sp>
    </p:spTree>
    <p:extLst>
      <p:ext uri="{BB962C8B-B14F-4D97-AF65-F5344CB8AC3E}">
        <p14:creationId xmlns:p14="http://schemas.microsoft.com/office/powerpoint/2010/main" val="83690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60C38-9494-497E-1775-7311CEAB2D19}"/>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B62FE7A-8B82-BEDF-67F5-06129ABBA9B1}"/>
              </a:ext>
            </a:extLst>
          </p:cNvPr>
          <p:cNvSpPr>
            <a:spLocks noGrp="1"/>
          </p:cNvSpPr>
          <p:nvPr>
            <p:ph type="title"/>
          </p:nvPr>
        </p:nvSpPr>
        <p:spPr>
          <a:xfrm>
            <a:off x="3305669" y="113097"/>
            <a:ext cx="7420819" cy="1656304"/>
          </a:xfrm>
        </p:spPr>
        <p:txBody>
          <a:bodyPr anchor="b">
            <a:normAutofit/>
          </a:bodyPr>
          <a:lstStyle/>
          <a:p>
            <a:r>
              <a:rPr lang="en-US" dirty="0"/>
              <a:t>Creating and configuring the Amazon RDS database</a:t>
            </a:r>
          </a:p>
        </p:txBody>
      </p:sp>
      <p:sp>
        <p:nvSpPr>
          <p:cNvPr id="12" name="Slide Number Placeholder 3">
            <a:extLst>
              <a:ext uri="{FF2B5EF4-FFF2-40B4-BE49-F238E27FC236}">
                <a16:creationId xmlns:a16="http://schemas.microsoft.com/office/drawing/2014/main" id="{936A6551-0CBA-5C2A-AAF2-5111ADA565B0}"/>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17</a:t>
            </a:fld>
            <a:endParaRPr lang="en-US"/>
          </a:p>
        </p:txBody>
      </p:sp>
      <p:pic>
        <p:nvPicPr>
          <p:cNvPr id="2" name="Picture 1" descr="A screenshot of a computer&#10;&#10;Description automatically generated">
            <a:extLst>
              <a:ext uri="{FF2B5EF4-FFF2-40B4-BE49-F238E27FC236}">
                <a16:creationId xmlns:a16="http://schemas.microsoft.com/office/drawing/2014/main" id="{889ADD83-396A-13F6-E47E-4E7B4A812EA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6709" y="2391410"/>
            <a:ext cx="6078667" cy="3252306"/>
          </a:xfrm>
          <a:prstGeom prst="rect">
            <a:avLst/>
          </a:prstGeom>
          <a:noFill/>
          <a:ln>
            <a:noFill/>
          </a:ln>
        </p:spPr>
      </p:pic>
    </p:spTree>
    <p:extLst>
      <p:ext uri="{BB962C8B-B14F-4D97-AF65-F5344CB8AC3E}">
        <p14:creationId xmlns:p14="http://schemas.microsoft.com/office/powerpoint/2010/main" val="313783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0805C-C18E-41A2-EA49-754FABBBA2C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4B15C9A-7544-9749-4B26-64791B2F39C3}"/>
              </a:ext>
            </a:extLst>
          </p:cNvPr>
          <p:cNvSpPr>
            <a:spLocks noGrp="1"/>
          </p:cNvSpPr>
          <p:nvPr>
            <p:ph type="title"/>
          </p:nvPr>
        </p:nvSpPr>
        <p:spPr>
          <a:xfrm>
            <a:off x="741680" y="430482"/>
            <a:ext cx="10500989" cy="1327464"/>
          </a:xfrm>
        </p:spPr>
        <p:txBody>
          <a:bodyPr anchor="b">
            <a:normAutofit/>
          </a:bodyPr>
          <a:lstStyle/>
          <a:p>
            <a:r>
              <a:rPr lang="en-US" dirty="0"/>
              <a:t>Configuring the development environment</a:t>
            </a:r>
          </a:p>
        </p:txBody>
      </p:sp>
      <p:pic>
        <p:nvPicPr>
          <p:cNvPr id="4" name="Picture 3" descr="A screenshot of a computer program&#10;&#10;Description automatically generated">
            <a:extLst>
              <a:ext uri="{FF2B5EF4-FFF2-40B4-BE49-F238E27FC236}">
                <a16:creationId xmlns:a16="http://schemas.microsoft.com/office/drawing/2014/main" id="{8DCC2F47-902E-2291-814B-04E34635E8EA}"/>
              </a:ext>
            </a:extLst>
          </p:cNvPr>
          <p:cNvPicPr>
            <a:picLocks noChangeAspect="1"/>
          </p:cNvPicPr>
          <p:nvPr/>
        </p:nvPicPr>
        <p:blipFill>
          <a:blip r:embed="rId2" cstate="print">
            <a:extLst>
              <a:ext uri="{28A0092B-C50C-407E-A947-70E740481C1C}">
                <a14:useLocalDpi xmlns:a14="http://schemas.microsoft.com/office/drawing/2010/main" val="0"/>
              </a:ext>
            </a:extLst>
          </a:blip>
          <a:srcRect l="11369" r="36682" b="2"/>
          <a:stretch/>
        </p:blipFill>
        <p:spPr bwMode="auto">
          <a:xfrm>
            <a:off x="807038" y="2465539"/>
            <a:ext cx="3774587" cy="3723753"/>
          </a:xfrm>
          <a:prstGeom prst="rect">
            <a:avLst/>
          </a:prstGeom>
          <a:noFill/>
          <a:ln>
            <a:noFill/>
          </a:ln>
        </p:spPr>
      </p:pic>
      <p:pic>
        <p:nvPicPr>
          <p:cNvPr id="3" name="Picture 2">
            <a:extLst>
              <a:ext uri="{FF2B5EF4-FFF2-40B4-BE49-F238E27FC236}">
                <a16:creationId xmlns:a16="http://schemas.microsoft.com/office/drawing/2014/main" id="{09B9374D-F24A-D0B8-88ED-3B1780DE880B}"/>
              </a:ext>
            </a:extLst>
          </p:cNvPr>
          <p:cNvPicPr>
            <a:picLocks noChangeAspect="1"/>
          </p:cNvPicPr>
          <p:nvPr/>
        </p:nvPicPr>
        <p:blipFill>
          <a:blip r:embed="rId3"/>
          <a:srcRect l="9956" r="30265" b="2"/>
          <a:stretch/>
        </p:blipFill>
        <p:spPr>
          <a:xfrm>
            <a:off x="5191432" y="2465539"/>
            <a:ext cx="6051237" cy="3723753"/>
          </a:xfrm>
          <a:prstGeom prst="rect">
            <a:avLst/>
          </a:prstGeom>
          <a:noFill/>
        </p:spPr>
      </p:pic>
      <p:sp>
        <p:nvSpPr>
          <p:cNvPr id="12" name="Slide Number Placeholder 3">
            <a:extLst>
              <a:ext uri="{FF2B5EF4-FFF2-40B4-BE49-F238E27FC236}">
                <a16:creationId xmlns:a16="http://schemas.microsoft.com/office/drawing/2014/main" id="{CDF08FD8-A3D6-DE5C-66C5-496FE71A0F6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18</a:t>
            </a:fld>
            <a:endParaRPr lang="en-US"/>
          </a:p>
        </p:txBody>
      </p:sp>
    </p:spTree>
    <p:extLst>
      <p:ext uri="{BB962C8B-B14F-4D97-AF65-F5344CB8AC3E}">
        <p14:creationId xmlns:p14="http://schemas.microsoft.com/office/powerpoint/2010/main" val="2749329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320EA-5264-7C07-AB90-641FCA75426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C7CDC4A-CC0F-82AB-FA23-132D8ABC3864}"/>
              </a:ext>
            </a:extLst>
          </p:cNvPr>
          <p:cNvSpPr>
            <a:spLocks noGrp="1"/>
          </p:cNvSpPr>
          <p:nvPr>
            <p:ph type="title"/>
          </p:nvPr>
        </p:nvSpPr>
        <p:spPr>
          <a:xfrm>
            <a:off x="741680" y="430482"/>
            <a:ext cx="10500989" cy="1327464"/>
          </a:xfrm>
        </p:spPr>
        <p:txBody>
          <a:bodyPr anchor="b">
            <a:normAutofit/>
          </a:bodyPr>
          <a:lstStyle/>
          <a:p>
            <a:r>
              <a:rPr lang="en-US" dirty="0"/>
              <a:t>Provisioning Secrets Manager</a:t>
            </a:r>
          </a:p>
        </p:txBody>
      </p:sp>
      <p:sp>
        <p:nvSpPr>
          <p:cNvPr id="12" name="Slide Number Placeholder 3">
            <a:extLst>
              <a:ext uri="{FF2B5EF4-FFF2-40B4-BE49-F238E27FC236}">
                <a16:creationId xmlns:a16="http://schemas.microsoft.com/office/drawing/2014/main" id="{7DF885EA-FB51-EF5B-AF1E-024957C50004}"/>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19</a:t>
            </a:fld>
            <a:endParaRPr lang="en-US"/>
          </a:p>
        </p:txBody>
      </p:sp>
      <p:pic>
        <p:nvPicPr>
          <p:cNvPr id="2" name="Picture 1" descr="A screenshot of a computer&#10;&#10;Description automatically generated">
            <a:extLst>
              <a:ext uri="{FF2B5EF4-FFF2-40B4-BE49-F238E27FC236}">
                <a16:creationId xmlns:a16="http://schemas.microsoft.com/office/drawing/2014/main" id="{7FB78D4F-27C3-A45C-F553-4CAFD9B958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680" y="2342044"/>
            <a:ext cx="3455495" cy="3779488"/>
          </a:xfrm>
          <a:prstGeom prst="rect">
            <a:avLst/>
          </a:prstGeom>
          <a:noFill/>
          <a:ln>
            <a:noFill/>
          </a:ln>
        </p:spPr>
      </p:pic>
      <p:pic>
        <p:nvPicPr>
          <p:cNvPr id="5" name="Picture 4" descr="A screenshot of a computer&#10;&#10;Description automatically generated">
            <a:extLst>
              <a:ext uri="{FF2B5EF4-FFF2-40B4-BE49-F238E27FC236}">
                <a16:creationId xmlns:a16="http://schemas.microsoft.com/office/drawing/2014/main" id="{A4910EBE-C73D-AE62-F347-02E890F8C3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250" y="2752090"/>
            <a:ext cx="5293976" cy="2508168"/>
          </a:xfrm>
          <a:prstGeom prst="rect">
            <a:avLst/>
          </a:prstGeom>
          <a:noFill/>
          <a:ln>
            <a:noFill/>
          </a:ln>
        </p:spPr>
      </p:pic>
    </p:spTree>
    <p:extLst>
      <p:ext uri="{BB962C8B-B14F-4D97-AF65-F5344CB8AC3E}">
        <p14:creationId xmlns:p14="http://schemas.microsoft.com/office/powerpoint/2010/main" val="109526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903838" cy="3405187"/>
          </a:xfrm>
        </p:spPr>
        <p:txBody>
          <a:bodyPr anchor="t"/>
          <a:lstStyle/>
          <a:p>
            <a:pPr marL="285750" indent="-285750">
              <a:buFont typeface="Arial" panose="020B0604020202020204" pitchFamily="34" charset="0"/>
              <a:buChar char="•"/>
            </a:pPr>
            <a:r>
              <a:rPr lang="en-US" sz="1800" b="1" kern="100" dirty="0">
                <a:effectLst/>
                <a:latin typeface="Aptos Display" panose="020B0004020202020204" pitchFamily="34" charset="0"/>
                <a:ea typeface="Times New Roman" panose="02020603050405020304" pitchFamily="18" charset="0"/>
                <a:cs typeface="Times New Roman" panose="02020603050405020304" pitchFamily="18" charset="0"/>
              </a:rPr>
              <a:t>Highly Available, Scalable Web Application</a:t>
            </a:r>
          </a:p>
          <a:p>
            <a:pPr marL="285750" indent="-285750">
              <a:buFont typeface="Arial" panose="020B0604020202020204" pitchFamily="34" charset="0"/>
              <a:buChar char="•"/>
            </a:pPr>
            <a:r>
              <a:rPr lang="en-US" sz="1800" b="1" kern="100" dirty="0">
                <a:effectLst/>
                <a:latin typeface="Aptos Display" panose="020B0004020202020204" pitchFamily="34" charset="0"/>
                <a:ea typeface="Times New Roman" panose="02020603050405020304" pitchFamily="18" charset="0"/>
                <a:cs typeface="Times New Roman" panose="02020603050405020304" pitchFamily="18" charset="0"/>
              </a:rPr>
              <a:t>Securing and Monitoring Resources with AWS</a:t>
            </a:r>
          </a:p>
          <a:p>
            <a:pPr marL="285750" indent="-285750">
              <a:buFont typeface="Arial" panose="020B0604020202020204" pitchFamily="34" charset="0"/>
              <a:buChar char="•"/>
            </a:pPr>
            <a:endParaRPr lang="en-US" sz="1800" b="1" kern="100" dirty="0">
              <a:effectLst/>
              <a:latin typeface="Aptos Display" panose="020B0004020202020204" pitchFamily="34" charset="0"/>
              <a:ea typeface="Times New Roman" panose="02020603050405020304" pitchFamily="18" charset="0"/>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3843009C-B84A-8313-26FF-331AFCCB19E1}"/>
              </a:ext>
            </a:extLst>
          </p:cNvPr>
          <p:cNvPicPr>
            <a:picLocks noChangeAspect="1"/>
          </p:cNvPicPr>
          <p:nvPr/>
        </p:nvPicPr>
        <p:blipFill>
          <a:blip r:embed="rId3"/>
          <a:stretch>
            <a:fillRect/>
          </a:stretch>
        </p:blipFill>
        <p:spPr>
          <a:xfrm>
            <a:off x="0" y="4716181"/>
            <a:ext cx="1028514" cy="1028514"/>
          </a:xfrm>
          <a:prstGeom prst="rect">
            <a:avLst/>
          </a:prstGeom>
        </p:spPr>
      </p:pic>
      <p:pic>
        <p:nvPicPr>
          <p:cNvPr id="3" name="Picture 2">
            <a:extLst>
              <a:ext uri="{FF2B5EF4-FFF2-40B4-BE49-F238E27FC236}">
                <a16:creationId xmlns:a16="http://schemas.microsoft.com/office/drawing/2014/main" id="{63E3A8F4-DA3D-0B54-F5D7-546E5514D2A3}"/>
              </a:ext>
            </a:extLst>
          </p:cNvPr>
          <p:cNvPicPr>
            <a:picLocks noChangeAspect="1"/>
          </p:cNvPicPr>
          <p:nvPr/>
        </p:nvPicPr>
        <p:blipFill>
          <a:blip r:embed="rId4"/>
          <a:stretch>
            <a:fillRect/>
          </a:stretch>
        </p:blipFill>
        <p:spPr>
          <a:xfrm>
            <a:off x="1028514" y="4716181"/>
            <a:ext cx="1018075" cy="1016372"/>
          </a:xfrm>
          <a:prstGeom prst="rect">
            <a:avLst/>
          </a:prstGeom>
        </p:spPr>
      </p:pic>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3FFA6-FC43-AC8C-0829-1C68029495C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1DCB7C5-BA44-0580-C54D-FC446088C3F0}"/>
              </a:ext>
            </a:extLst>
          </p:cNvPr>
          <p:cNvSpPr>
            <a:spLocks noGrp="1"/>
          </p:cNvSpPr>
          <p:nvPr>
            <p:ph type="title"/>
          </p:nvPr>
        </p:nvSpPr>
        <p:spPr>
          <a:xfrm>
            <a:off x="741680" y="430482"/>
            <a:ext cx="10500989" cy="1327464"/>
          </a:xfrm>
        </p:spPr>
        <p:txBody>
          <a:bodyPr anchor="b">
            <a:normAutofit/>
          </a:bodyPr>
          <a:lstStyle/>
          <a:p>
            <a:r>
              <a:rPr lang="en-US" dirty="0"/>
              <a:t>Provisioning a new instance for the web server</a:t>
            </a:r>
          </a:p>
        </p:txBody>
      </p:sp>
      <p:sp>
        <p:nvSpPr>
          <p:cNvPr id="12" name="Slide Number Placeholder 3">
            <a:extLst>
              <a:ext uri="{FF2B5EF4-FFF2-40B4-BE49-F238E27FC236}">
                <a16:creationId xmlns:a16="http://schemas.microsoft.com/office/drawing/2014/main" id="{201B3DEC-BFBC-CFD4-6FC2-AAD3B758732A}"/>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20</a:t>
            </a:fld>
            <a:endParaRPr lang="en-US"/>
          </a:p>
        </p:txBody>
      </p:sp>
      <p:pic>
        <p:nvPicPr>
          <p:cNvPr id="3" name="Picture 2">
            <a:extLst>
              <a:ext uri="{FF2B5EF4-FFF2-40B4-BE49-F238E27FC236}">
                <a16:creationId xmlns:a16="http://schemas.microsoft.com/office/drawing/2014/main" id="{ACF0E5B5-3837-0E57-CF20-4CA22D839330}"/>
              </a:ext>
            </a:extLst>
          </p:cNvPr>
          <p:cNvPicPr>
            <a:picLocks noChangeAspect="1"/>
          </p:cNvPicPr>
          <p:nvPr/>
        </p:nvPicPr>
        <p:blipFill>
          <a:blip r:embed="rId2"/>
          <a:stretch>
            <a:fillRect/>
          </a:stretch>
        </p:blipFill>
        <p:spPr>
          <a:xfrm>
            <a:off x="937888" y="2770574"/>
            <a:ext cx="7938129" cy="1880083"/>
          </a:xfrm>
          <a:prstGeom prst="rect">
            <a:avLst/>
          </a:prstGeom>
        </p:spPr>
      </p:pic>
    </p:spTree>
    <p:extLst>
      <p:ext uri="{BB962C8B-B14F-4D97-AF65-F5344CB8AC3E}">
        <p14:creationId xmlns:p14="http://schemas.microsoft.com/office/powerpoint/2010/main" val="163966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92102-4AD5-C6CE-5FF5-53389BCE8C2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3F3EE99F-137C-0CEE-9FA9-3E89B77495A1}"/>
              </a:ext>
            </a:extLst>
          </p:cNvPr>
          <p:cNvSpPr>
            <a:spLocks noGrp="1"/>
          </p:cNvSpPr>
          <p:nvPr>
            <p:ph type="title"/>
          </p:nvPr>
        </p:nvSpPr>
        <p:spPr>
          <a:xfrm>
            <a:off x="741680" y="430482"/>
            <a:ext cx="10500989" cy="1327464"/>
          </a:xfrm>
        </p:spPr>
        <p:txBody>
          <a:bodyPr anchor="b">
            <a:normAutofit/>
          </a:bodyPr>
          <a:lstStyle/>
          <a:p>
            <a:r>
              <a:rPr lang="en-US" dirty="0"/>
              <a:t>Migrating the database</a:t>
            </a:r>
          </a:p>
        </p:txBody>
      </p:sp>
      <p:sp>
        <p:nvSpPr>
          <p:cNvPr id="12" name="Slide Number Placeholder 3">
            <a:extLst>
              <a:ext uri="{FF2B5EF4-FFF2-40B4-BE49-F238E27FC236}">
                <a16:creationId xmlns:a16="http://schemas.microsoft.com/office/drawing/2014/main" id="{6AAF1425-4335-0D1C-482F-82E8AC387676}"/>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21</a:t>
            </a:fld>
            <a:endParaRPr lang="en-US"/>
          </a:p>
        </p:txBody>
      </p:sp>
      <p:pic>
        <p:nvPicPr>
          <p:cNvPr id="2" name="Picture 1" descr="A screenshot of a computer&#10;&#10;Description automatically generated">
            <a:extLst>
              <a:ext uri="{FF2B5EF4-FFF2-40B4-BE49-F238E27FC236}">
                <a16:creationId xmlns:a16="http://schemas.microsoft.com/office/drawing/2014/main" id="{2C912BD6-9A50-47CE-A0CD-B53EECC64E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0246" y="2400577"/>
            <a:ext cx="5486400" cy="3354705"/>
          </a:xfrm>
          <a:prstGeom prst="rect">
            <a:avLst/>
          </a:prstGeom>
          <a:noFill/>
          <a:ln>
            <a:noFill/>
          </a:ln>
        </p:spPr>
      </p:pic>
    </p:spTree>
    <p:extLst>
      <p:ext uri="{BB962C8B-B14F-4D97-AF65-F5344CB8AC3E}">
        <p14:creationId xmlns:p14="http://schemas.microsoft.com/office/powerpoint/2010/main" val="74098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9B35F-D364-B1C3-3633-74BF7DD3F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6D7B7-21AB-276A-FFFB-56F20110C73C}"/>
              </a:ext>
            </a:extLst>
          </p:cNvPr>
          <p:cNvSpPr>
            <a:spLocks noGrp="1"/>
          </p:cNvSpPr>
          <p:nvPr>
            <p:ph type="title"/>
          </p:nvPr>
        </p:nvSpPr>
        <p:spPr>
          <a:xfrm>
            <a:off x="-80387" y="1821179"/>
            <a:ext cx="12191998" cy="3215641"/>
          </a:xfrm>
        </p:spPr>
        <p:txBody>
          <a:bodyPr anchor="b">
            <a:normAutofit/>
          </a:bodyPr>
          <a:lstStyle/>
          <a:p>
            <a:r>
              <a:rPr lang="en-US" sz="5600" b="1" kern="100" dirty="0">
                <a:effectLst/>
              </a:rPr>
              <a:t>Phase </a:t>
            </a:r>
            <a:r>
              <a:rPr lang="en-US" sz="5600" b="1" kern="100" dirty="0"/>
              <a:t>4</a:t>
            </a:r>
            <a:r>
              <a:rPr lang="en-US" sz="5600" b="1" kern="100" dirty="0">
                <a:effectLst/>
              </a:rPr>
              <a:t>: Implementing high availability and scalability</a:t>
            </a:r>
            <a:br>
              <a:rPr lang="en-US" sz="5600" b="1" kern="100" dirty="0">
                <a:effectLst/>
              </a:rPr>
            </a:br>
            <a:endParaRPr lang="en-US" sz="5600" dirty="0"/>
          </a:p>
        </p:txBody>
      </p:sp>
      <p:sp>
        <p:nvSpPr>
          <p:cNvPr id="3" name="Slide Number Placeholder 2" hidden="1">
            <a:extLst>
              <a:ext uri="{FF2B5EF4-FFF2-40B4-BE49-F238E27FC236}">
                <a16:creationId xmlns:a16="http://schemas.microsoft.com/office/drawing/2014/main" id="{7DD3B2EE-22A2-8C8F-E235-65FF678BCC3D}"/>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22</a:t>
            </a:fld>
            <a:endParaRPr lang="en-US"/>
          </a:p>
        </p:txBody>
      </p:sp>
    </p:spTree>
    <p:extLst>
      <p:ext uri="{BB962C8B-B14F-4D97-AF65-F5344CB8AC3E}">
        <p14:creationId xmlns:p14="http://schemas.microsoft.com/office/powerpoint/2010/main" val="1744257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9A603-4CF1-8597-1DFC-340121EA2B8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ACBD1C4-3CF5-0955-E25C-1C66FDF8A3B3}"/>
              </a:ext>
            </a:extLst>
          </p:cNvPr>
          <p:cNvSpPr>
            <a:spLocks noGrp="1"/>
          </p:cNvSpPr>
          <p:nvPr>
            <p:ph type="title"/>
          </p:nvPr>
        </p:nvSpPr>
        <p:spPr>
          <a:xfrm>
            <a:off x="3305669" y="113097"/>
            <a:ext cx="7420819" cy="1656304"/>
          </a:xfrm>
        </p:spPr>
        <p:txBody>
          <a:bodyPr anchor="b">
            <a:normAutofit/>
          </a:bodyPr>
          <a:lstStyle/>
          <a:p>
            <a:r>
              <a:rPr lang="en-US" dirty="0"/>
              <a:t>Creating an Application Load Balancer</a:t>
            </a:r>
          </a:p>
        </p:txBody>
      </p:sp>
      <p:pic>
        <p:nvPicPr>
          <p:cNvPr id="6" name="Picture 5" descr="A screenshot of a computer&#10;&#10;Description automatically generated">
            <a:extLst>
              <a:ext uri="{FF2B5EF4-FFF2-40B4-BE49-F238E27FC236}">
                <a16:creationId xmlns:a16="http://schemas.microsoft.com/office/drawing/2014/main" id="{53ADD1FC-D1E8-7793-877E-3DA8B83743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05669" y="3009832"/>
            <a:ext cx="7420819" cy="2597285"/>
          </a:xfrm>
          <a:prstGeom prst="rect">
            <a:avLst/>
          </a:prstGeom>
          <a:noFill/>
          <a:ln>
            <a:noFill/>
          </a:ln>
        </p:spPr>
      </p:pic>
      <p:sp>
        <p:nvSpPr>
          <p:cNvPr id="12" name="Slide Number Placeholder 3">
            <a:extLst>
              <a:ext uri="{FF2B5EF4-FFF2-40B4-BE49-F238E27FC236}">
                <a16:creationId xmlns:a16="http://schemas.microsoft.com/office/drawing/2014/main" id="{D30A8550-FAE2-3578-0CBF-F59B92DCED14}"/>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23</a:t>
            </a:fld>
            <a:endParaRPr lang="en-US"/>
          </a:p>
        </p:txBody>
      </p:sp>
    </p:spTree>
    <p:extLst>
      <p:ext uri="{BB962C8B-B14F-4D97-AF65-F5344CB8AC3E}">
        <p14:creationId xmlns:p14="http://schemas.microsoft.com/office/powerpoint/2010/main" val="1110650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6D76D-393F-0968-0D0F-1D5276663CC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1A0AAE6-ADDE-1C32-C376-9D176D55263A}"/>
              </a:ext>
            </a:extLst>
          </p:cNvPr>
          <p:cNvSpPr>
            <a:spLocks noGrp="1"/>
          </p:cNvSpPr>
          <p:nvPr>
            <p:ph type="title"/>
          </p:nvPr>
        </p:nvSpPr>
        <p:spPr>
          <a:xfrm>
            <a:off x="3305669" y="113097"/>
            <a:ext cx="7420819" cy="1656304"/>
          </a:xfrm>
        </p:spPr>
        <p:txBody>
          <a:bodyPr anchor="b">
            <a:normAutofit/>
          </a:bodyPr>
          <a:lstStyle/>
          <a:p>
            <a:r>
              <a:rPr lang="en-US" dirty="0"/>
              <a:t>Implementing Amazon EC2 Auto Scaling</a:t>
            </a:r>
          </a:p>
        </p:txBody>
      </p:sp>
      <p:sp>
        <p:nvSpPr>
          <p:cNvPr id="12" name="Slide Number Placeholder 3">
            <a:extLst>
              <a:ext uri="{FF2B5EF4-FFF2-40B4-BE49-F238E27FC236}">
                <a16:creationId xmlns:a16="http://schemas.microsoft.com/office/drawing/2014/main" id="{8448820F-701B-9FB9-201F-45A7220D374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24</a:t>
            </a:fld>
            <a:endParaRPr lang="en-US"/>
          </a:p>
        </p:txBody>
      </p:sp>
      <p:pic>
        <p:nvPicPr>
          <p:cNvPr id="2" name="Picture 1">
            <a:extLst>
              <a:ext uri="{FF2B5EF4-FFF2-40B4-BE49-F238E27FC236}">
                <a16:creationId xmlns:a16="http://schemas.microsoft.com/office/drawing/2014/main" id="{BFE51E20-30C9-CC8A-5502-899C3C596D0C}"/>
              </a:ext>
            </a:extLst>
          </p:cNvPr>
          <p:cNvPicPr>
            <a:picLocks noChangeAspect="1"/>
          </p:cNvPicPr>
          <p:nvPr/>
        </p:nvPicPr>
        <p:blipFill>
          <a:blip r:embed="rId2"/>
          <a:stretch>
            <a:fillRect/>
          </a:stretch>
        </p:blipFill>
        <p:spPr>
          <a:xfrm>
            <a:off x="3561406" y="2593748"/>
            <a:ext cx="6369413" cy="2646845"/>
          </a:xfrm>
          <a:prstGeom prst="rect">
            <a:avLst/>
          </a:prstGeom>
        </p:spPr>
      </p:pic>
    </p:spTree>
    <p:extLst>
      <p:ext uri="{BB962C8B-B14F-4D97-AF65-F5344CB8AC3E}">
        <p14:creationId xmlns:p14="http://schemas.microsoft.com/office/powerpoint/2010/main" val="3612360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7ED85-96A6-F12C-D941-C5DDED6773A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3F148F3-8A70-9905-9ACF-6B29BAB3AB57}"/>
              </a:ext>
            </a:extLst>
          </p:cNvPr>
          <p:cNvSpPr>
            <a:spLocks noGrp="1"/>
          </p:cNvSpPr>
          <p:nvPr>
            <p:ph type="title"/>
          </p:nvPr>
        </p:nvSpPr>
        <p:spPr>
          <a:xfrm>
            <a:off x="3305669" y="113097"/>
            <a:ext cx="7420819" cy="1656304"/>
          </a:xfrm>
        </p:spPr>
        <p:txBody>
          <a:bodyPr anchor="b">
            <a:normAutofit/>
          </a:bodyPr>
          <a:lstStyle/>
          <a:p>
            <a:r>
              <a:rPr lang="en-US" dirty="0"/>
              <a:t>Creating an Application Load Balancer</a:t>
            </a:r>
          </a:p>
        </p:txBody>
      </p:sp>
      <p:pic>
        <p:nvPicPr>
          <p:cNvPr id="6" name="Picture 5" descr="A screenshot of a computer&#10;&#10;Description automatically generated">
            <a:extLst>
              <a:ext uri="{FF2B5EF4-FFF2-40B4-BE49-F238E27FC236}">
                <a16:creationId xmlns:a16="http://schemas.microsoft.com/office/drawing/2014/main" id="{8598DA10-B773-1ED2-6E2C-9E6E6724D1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05669" y="3009832"/>
            <a:ext cx="7420819" cy="2597285"/>
          </a:xfrm>
          <a:prstGeom prst="rect">
            <a:avLst/>
          </a:prstGeom>
          <a:noFill/>
          <a:ln>
            <a:noFill/>
          </a:ln>
        </p:spPr>
      </p:pic>
      <p:sp>
        <p:nvSpPr>
          <p:cNvPr id="12" name="Slide Number Placeholder 3">
            <a:extLst>
              <a:ext uri="{FF2B5EF4-FFF2-40B4-BE49-F238E27FC236}">
                <a16:creationId xmlns:a16="http://schemas.microsoft.com/office/drawing/2014/main" id="{E9DA3F00-EC89-729B-6484-B81C627D0447}"/>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25</a:t>
            </a:fld>
            <a:endParaRPr lang="en-US"/>
          </a:p>
        </p:txBody>
      </p:sp>
    </p:spTree>
    <p:extLst>
      <p:ext uri="{BB962C8B-B14F-4D97-AF65-F5344CB8AC3E}">
        <p14:creationId xmlns:p14="http://schemas.microsoft.com/office/powerpoint/2010/main" val="943260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5007-E8A4-803D-E1CF-584C76877348}"/>
              </a:ext>
            </a:extLst>
          </p:cNvPr>
          <p:cNvSpPr>
            <a:spLocks noGrp="1"/>
          </p:cNvSpPr>
          <p:nvPr>
            <p:ph type="title"/>
          </p:nvPr>
        </p:nvSpPr>
        <p:spPr/>
        <p:txBody>
          <a:bodyPr/>
          <a:lstStyle/>
          <a:p>
            <a:r>
              <a:rPr lang="en-US" dirty="0"/>
              <a:t>Thank You</a:t>
            </a:r>
          </a:p>
        </p:txBody>
      </p:sp>
      <p:sp>
        <p:nvSpPr>
          <p:cNvPr id="4" name="Slide Number Placeholder 3">
            <a:extLst>
              <a:ext uri="{FF2B5EF4-FFF2-40B4-BE49-F238E27FC236}">
                <a16:creationId xmlns:a16="http://schemas.microsoft.com/office/drawing/2014/main" id="{DCBDE4D2-A247-E397-8C88-98BE961B2A1A}"/>
              </a:ext>
            </a:extLst>
          </p:cNvPr>
          <p:cNvSpPr>
            <a:spLocks noGrp="1"/>
          </p:cNvSpPr>
          <p:nvPr>
            <p:ph type="sldNum" sz="quarter" idx="12"/>
          </p:nvPr>
        </p:nvSpPr>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275440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subTitle" idx="1"/>
          </p:nvPr>
        </p:nvSpPr>
        <p:spPr>
          <a:xfrm>
            <a:off x="321868" y="2471892"/>
            <a:ext cx="11562303" cy="2387865"/>
          </a:xfrm>
        </p:spPr>
        <p:txBody>
          <a:bodyPr>
            <a:normAutofit/>
          </a:bodyPr>
          <a:lstStyle/>
          <a:p>
            <a:r>
              <a:rPr lang="en-US" sz="5100" b="1" kern="100" dirty="0">
                <a:effectLst/>
              </a:rPr>
              <a:t>Highly Available, Scalable Web Application</a:t>
            </a:r>
            <a:br>
              <a:rPr lang="en-US" sz="5100" b="1" kern="100" dirty="0">
                <a:effectLst/>
              </a:rPr>
            </a:br>
            <a:endParaRPr lang="en-US" sz="5100" dirty="0"/>
          </a:p>
        </p:txBody>
      </p:sp>
      <p:sp>
        <p:nvSpPr>
          <p:cNvPr id="10" name="Slide Number Placeholder 3">
            <a:extLst>
              <a:ext uri="{FF2B5EF4-FFF2-40B4-BE49-F238E27FC236}">
                <a16:creationId xmlns:a16="http://schemas.microsoft.com/office/drawing/2014/main" id="{650AB37B-AE69-CA86-DAD1-7FAEFBEDE6A5}"/>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3</a:t>
            </a:fld>
            <a:endParaRPr lang="en-US"/>
          </a:p>
        </p:txBody>
      </p:sp>
      <p:sp>
        <p:nvSpPr>
          <p:cNvPr id="3" name="Slide Number Placeholder 2" hidden="1">
            <a:extLst>
              <a:ext uri="{FF2B5EF4-FFF2-40B4-BE49-F238E27FC236}">
                <a16:creationId xmlns:a16="http://schemas.microsoft.com/office/drawing/2014/main" id="{A6A971A9-0C5C-DDFC-67F9-2E5A55F12F67}"/>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3</a:t>
            </a:fld>
            <a:endParaRPr lang="en-US"/>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CB08E-2DE2-B78A-DD05-882A375FE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9FE32-9322-7617-56DB-98B09466ECC1}"/>
              </a:ext>
            </a:extLst>
          </p:cNvPr>
          <p:cNvSpPr>
            <a:spLocks noGrp="1"/>
          </p:cNvSpPr>
          <p:nvPr>
            <p:ph type="title"/>
          </p:nvPr>
        </p:nvSpPr>
        <p:spPr>
          <a:xfrm>
            <a:off x="741680" y="430482"/>
            <a:ext cx="10500989" cy="1327464"/>
          </a:xfrm>
        </p:spPr>
        <p:txBody>
          <a:bodyPr anchor="b">
            <a:normAutofit/>
          </a:bodyPr>
          <a:lstStyle/>
          <a:p>
            <a:r>
              <a:rPr lang="en-US" dirty="0"/>
              <a:t>Project Statement</a:t>
            </a:r>
          </a:p>
        </p:txBody>
      </p:sp>
      <p:sp>
        <p:nvSpPr>
          <p:cNvPr id="4" name="Content Placeholder 3">
            <a:extLst>
              <a:ext uri="{FF2B5EF4-FFF2-40B4-BE49-F238E27FC236}">
                <a16:creationId xmlns:a16="http://schemas.microsoft.com/office/drawing/2014/main" id="{373F8797-AE4F-CF37-14C5-D96AB51CA3C4}"/>
              </a:ext>
            </a:extLst>
          </p:cNvPr>
          <p:cNvSpPr>
            <a:spLocks noGrp="1"/>
          </p:cNvSpPr>
          <p:nvPr>
            <p:ph sz="quarter" idx="35"/>
          </p:nvPr>
        </p:nvSpPr>
        <p:spPr>
          <a:xfrm>
            <a:off x="807038" y="2465539"/>
            <a:ext cx="3774587" cy="3723753"/>
          </a:xfrm>
        </p:spPr>
        <p:txBody>
          <a:bodyPr>
            <a:normAutofit/>
          </a:bodyPr>
          <a:lstStyle/>
          <a:p>
            <a:pPr>
              <a:lnSpc>
                <a:spcPct val="110000"/>
              </a:lnSpc>
            </a:pPr>
            <a:r>
              <a:rPr lang="en-US" sz="1700" b="1"/>
              <a:t>Problem Statement:</a:t>
            </a:r>
            <a:r>
              <a:rPr lang="en-US" sz="1700"/>
              <a:t> Fiction University’s student records web application is slow and unreliable, especially during the peak admissions period. High traffic volume causes downtime and poor user experience, leading to complaints from applicants and staff. The web application needs to handle thousands of users efficiently while ensuring minimal downtime and high performance.</a:t>
            </a:r>
          </a:p>
        </p:txBody>
      </p:sp>
      <p:pic>
        <p:nvPicPr>
          <p:cNvPr id="7" name="Picture 6" descr="A computer tower with a cloud in the middle&#10;&#10;Description automatically generated">
            <a:extLst>
              <a:ext uri="{FF2B5EF4-FFF2-40B4-BE49-F238E27FC236}">
                <a16:creationId xmlns:a16="http://schemas.microsoft.com/office/drawing/2014/main" id="{4E6C69F5-9AA1-70C0-FF08-1699652645E3}"/>
              </a:ext>
            </a:extLst>
          </p:cNvPr>
          <p:cNvPicPr>
            <a:picLocks noChangeAspect="1"/>
          </p:cNvPicPr>
          <p:nvPr/>
        </p:nvPicPr>
        <p:blipFill>
          <a:blip r:embed="rId3"/>
          <a:srcRect t="1661" r="2" b="10002"/>
          <a:stretch/>
        </p:blipFill>
        <p:spPr>
          <a:xfrm>
            <a:off x="4927600" y="2465539"/>
            <a:ext cx="6315069" cy="3723753"/>
          </a:xfrm>
          <a:prstGeom prst="rect">
            <a:avLst/>
          </a:prstGeom>
          <a:noFill/>
        </p:spPr>
      </p:pic>
      <p:sp>
        <p:nvSpPr>
          <p:cNvPr id="3" name="Slide Number Placeholder 2">
            <a:extLst>
              <a:ext uri="{FF2B5EF4-FFF2-40B4-BE49-F238E27FC236}">
                <a16:creationId xmlns:a16="http://schemas.microsoft.com/office/drawing/2014/main" id="{59D575BC-2940-9E68-55A8-10ABC562362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spTree>
    <p:extLst>
      <p:ext uri="{BB962C8B-B14F-4D97-AF65-F5344CB8AC3E}">
        <p14:creationId xmlns:p14="http://schemas.microsoft.com/office/powerpoint/2010/main" val="284972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F9EF0-743F-22F9-1347-E09216CBE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F1990-3A29-416F-5681-47CF8164F8D4}"/>
              </a:ext>
            </a:extLst>
          </p:cNvPr>
          <p:cNvSpPr>
            <a:spLocks noGrp="1"/>
          </p:cNvSpPr>
          <p:nvPr>
            <p:ph type="title"/>
          </p:nvPr>
        </p:nvSpPr>
        <p:spPr>
          <a:xfrm>
            <a:off x="6889627" y="173736"/>
            <a:ext cx="4352662" cy="2203704"/>
          </a:xfrm>
        </p:spPr>
        <p:txBody>
          <a:bodyPr anchor="b">
            <a:normAutofit/>
          </a:bodyPr>
          <a:lstStyle/>
          <a:p>
            <a:r>
              <a:rPr lang="en-US" dirty="0"/>
              <a:t>Problem Overview</a:t>
            </a:r>
          </a:p>
        </p:txBody>
      </p:sp>
      <p:pic>
        <p:nvPicPr>
          <p:cNvPr id="5" name="Picture 4">
            <a:extLst>
              <a:ext uri="{FF2B5EF4-FFF2-40B4-BE49-F238E27FC236}">
                <a16:creationId xmlns:a16="http://schemas.microsoft.com/office/drawing/2014/main" id="{CFD98B97-4C64-8DC1-588B-651B2F0AE67E}"/>
              </a:ext>
            </a:extLst>
          </p:cNvPr>
          <p:cNvPicPr>
            <a:picLocks noChangeAspect="1"/>
          </p:cNvPicPr>
          <p:nvPr/>
        </p:nvPicPr>
        <p:blipFill>
          <a:blip r:embed="rId3"/>
          <a:stretch>
            <a:fillRect/>
          </a:stretch>
        </p:blipFill>
        <p:spPr>
          <a:xfrm>
            <a:off x="336550" y="538733"/>
            <a:ext cx="5303640" cy="5780533"/>
          </a:xfrm>
          <a:prstGeom prst="rect">
            <a:avLst/>
          </a:prstGeom>
          <a:noFill/>
        </p:spPr>
      </p:pic>
      <p:sp>
        <p:nvSpPr>
          <p:cNvPr id="4" name="Content Placeholder 3">
            <a:extLst>
              <a:ext uri="{FF2B5EF4-FFF2-40B4-BE49-F238E27FC236}">
                <a16:creationId xmlns:a16="http://schemas.microsoft.com/office/drawing/2014/main" id="{7543E714-7065-F10A-FE4E-AF5929E82E30}"/>
              </a:ext>
            </a:extLst>
          </p:cNvPr>
          <p:cNvSpPr>
            <a:spLocks noGrp="1"/>
          </p:cNvSpPr>
          <p:nvPr>
            <p:ph sz="quarter" idx="36"/>
          </p:nvPr>
        </p:nvSpPr>
        <p:spPr>
          <a:xfrm>
            <a:off x="6889627" y="3104277"/>
            <a:ext cx="4371560" cy="3022201"/>
          </a:xfrm>
        </p:spPr>
        <p:txBody>
          <a:bodyPr>
            <a:normAutofit/>
          </a:bodyPr>
          <a:lstStyle/>
          <a:p>
            <a:pPr>
              <a:lnSpc>
                <a:spcPct val="110000"/>
              </a:lnSpc>
            </a:pPr>
            <a:r>
              <a:rPr lang="en-US" sz="1100"/>
              <a:t>Utilize AWS services to enhance scalability, high availability, security, and performance.</a:t>
            </a:r>
          </a:p>
          <a:p>
            <a:pPr>
              <a:lnSpc>
                <a:spcPct val="110000"/>
              </a:lnSpc>
            </a:pPr>
            <a:r>
              <a:rPr lang="en-US" sz="1100"/>
              <a:t>Ensure the solution can support thousands of users during peak admissions periods.</a:t>
            </a:r>
          </a:p>
          <a:p>
            <a:pPr>
              <a:lnSpc>
                <a:spcPct val="110000"/>
              </a:lnSpc>
            </a:pPr>
            <a:r>
              <a:rPr lang="en-US" sz="1100"/>
              <a:t>Enable functionality to view, add, delete, and modify student records without perceivable delay under normal or high traffic loads. </a:t>
            </a:r>
          </a:p>
          <a:p>
            <a:pPr>
              <a:lnSpc>
                <a:spcPct val="110000"/>
              </a:lnSpc>
            </a:pPr>
            <a:r>
              <a:rPr lang="en-US" sz="1100"/>
              <a:t>Optimize costs by using efficient resource configurations and scaling mechanisms. </a:t>
            </a:r>
          </a:p>
          <a:p>
            <a:pPr>
              <a:lnSpc>
                <a:spcPct val="110000"/>
              </a:lnSpc>
            </a:pPr>
            <a:r>
              <a:rPr lang="en-US" sz="1100"/>
              <a:t>Ensure the application is secure with properly configured network settings and database protection.</a:t>
            </a:r>
          </a:p>
        </p:txBody>
      </p:sp>
      <p:sp>
        <p:nvSpPr>
          <p:cNvPr id="3" name="Slide Number Placeholder 2">
            <a:extLst>
              <a:ext uri="{FF2B5EF4-FFF2-40B4-BE49-F238E27FC236}">
                <a16:creationId xmlns:a16="http://schemas.microsoft.com/office/drawing/2014/main" id="{30331F11-A172-4465-394E-68D1E453D74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293538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nchor="b">
            <a:normAutofit/>
          </a:bodyPr>
          <a:lstStyle/>
          <a:p>
            <a:r>
              <a:rPr lang="en-US" dirty="0"/>
              <a:t>Expected Outcomes</a:t>
            </a:r>
          </a:p>
        </p:txBody>
      </p:sp>
      <p:sp>
        <p:nvSpPr>
          <p:cNvPr id="6" name="Rectangle 1">
            <a:extLst>
              <a:ext uri="{FF2B5EF4-FFF2-40B4-BE49-F238E27FC236}">
                <a16:creationId xmlns:a16="http://schemas.microsoft.com/office/drawing/2014/main" id="{0E50561E-1F12-2F12-40BA-BBF11BC4BA8B}"/>
              </a:ext>
            </a:extLst>
          </p:cNvPr>
          <p:cNvSpPr>
            <a:spLocks noGrp="1" noChangeArrowheads="1"/>
          </p:cNvSpPr>
          <p:nvPr>
            <p:ph sz="quarter" idx="35"/>
          </p:nvPr>
        </p:nvSpPr>
        <p:spPr bwMode="auto">
          <a:xfrm>
            <a:off x="2373002" y="2474811"/>
            <a:ext cx="4015098" cy="352839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Ensure </a:t>
            </a:r>
            <a:r>
              <a:rPr kumimoji="0" lang="en-US" altLang="en-US" sz="1000" b="1" i="0" u="none" strike="noStrike" cap="none" normalizeH="0" baseline="0">
                <a:ln>
                  <a:noFill/>
                </a:ln>
                <a:effectLst/>
              </a:rPr>
              <a:t>high availability</a:t>
            </a:r>
            <a:r>
              <a:rPr kumimoji="0" lang="en-US" altLang="en-US" sz="1000" b="0" i="0" u="none" strike="noStrike" cap="none" normalizeH="0" baseline="0">
                <a:ln>
                  <a:noFill/>
                </a:ln>
                <a:effectLst/>
              </a:rPr>
              <a:t> and </a:t>
            </a:r>
            <a:r>
              <a:rPr kumimoji="0" lang="en-US" altLang="en-US" sz="1000" b="1" i="0" u="none" strike="noStrike" cap="none" normalizeH="0" baseline="0">
                <a:ln>
                  <a:noFill/>
                </a:ln>
                <a:effectLst/>
              </a:rPr>
              <a:t>fault tolerance</a:t>
            </a:r>
            <a:r>
              <a:rPr kumimoji="0" lang="en-US" altLang="en-US" sz="1000" b="0" i="0" u="none" strike="noStrike" cap="none" normalizeH="0" baseline="0">
                <a:ln>
                  <a:noFill/>
                </a:ln>
                <a:effectLst/>
              </a:rPr>
              <a:t> by distributing traffic across multiple servers using a load balancer.</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Enable </a:t>
            </a:r>
            <a:r>
              <a:rPr kumimoji="0" lang="en-US" altLang="en-US" sz="1000" b="1" i="0" u="none" strike="noStrike" cap="none" normalizeH="0" baseline="0">
                <a:ln>
                  <a:noFill/>
                </a:ln>
                <a:effectLst/>
              </a:rPr>
              <a:t>auto-scaling</a:t>
            </a:r>
            <a:r>
              <a:rPr kumimoji="0" lang="en-US" altLang="en-US" sz="1000" b="0" i="0" u="none" strike="noStrike" cap="none" normalizeH="0" baseline="0">
                <a:ln>
                  <a:noFill/>
                </a:ln>
                <a:effectLst/>
              </a:rPr>
              <a:t> to manage varying traffic loads and ensure resources are used efficiently.</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rPr>
              <a:t>Secure</a:t>
            </a:r>
            <a:r>
              <a:rPr kumimoji="0" lang="en-US" altLang="en-US" sz="1000" b="0" i="0" u="none" strike="noStrike" cap="none" normalizeH="0" baseline="0">
                <a:ln>
                  <a:noFill/>
                </a:ln>
                <a:effectLst/>
              </a:rPr>
              <a:t> the database, making it inaccessible from public networks and ensuring that credentials are safely managed.</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Achieve </a:t>
            </a:r>
            <a:r>
              <a:rPr kumimoji="0" lang="en-US" altLang="en-US" sz="1000" b="1" i="0" u="none" strike="noStrike" cap="none" normalizeH="0" baseline="0">
                <a:ln>
                  <a:noFill/>
                </a:ln>
                <a:effectLst/>
              </a:rPr>
              <a:t>cost optimization</a:t>
            </a:r>
            <a:r>
              <a:rPr kumimoji="0" lang="en-US" altLang="en-US" sz="1000" b="0" i="0" u="none" strike="noStrike" cap="none" normalizeH="0" baseline="0">
                <a:ln>
                  <a:noFill/>
                </a:ln>
                <a:effectLst/>
              </a:rPr>
              <a:t> by selecting appropriate instance types and service configurations.</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Provide a </a:t>
            </a:r>
            <a:r>
              <a:rPr kumimoji="0" lang="en-US" altLang="en-US" sz="1000" b="1" i="0" u="none" strike="noStrike" cap="none" normalizeH="0" baseline="0">
                <a:ln>
                  <a:noFill/>
                </a:ln>
                <a:effectLst/>
              </a:rPr>
              <a:t>high-performing</a:t>
            </a:r>
            <a:r>
              <a:rPr kumimoji="0" lang="en-US" altLang="en-US" sz="1000" b="0" i="0" u="none" strike="noStrike" cap="none" normalizeH="0" baseline="0">
                <a:ln>
                  <a:noFill/>
                </a:ln>
                <a:effectLst/>
              </a:rPr>
              <a:t> application experience without noticeable delays even during peak loads. </a:t>
            </a:r>
          </a:p>
        </p:txBody>
      </p:sp>
      <p:pic>
        <p:nvPicPr>
          <p:cNvPr id="9" name="Picture 8" descr="A cloud shaped object with lights and smoke&#10;&#10;Description automatically generated">
            <a:extLst>
              <a:ext uri="{FF2B5EF4-FFF2-40B4-BE49-F238E27FC236}">
                <a16:creationId xmlns:a16="http://schemas.microsoft.com/office/drawing/2014/main" id="{719CB627-B509-B8C6-4DAB-1A65D58489FE}"/>
              </a:ext>
            </a:extLst>
          </p:cNvPr>
          <p:cNvPicPr>
            <a:picLocks noChangeAspect="1"/>
          </p:cNvPicPr>
          <p:nvPr/>
        </p:nvPicPr>
        <p:blipFill>
          <a:blip r:embed="rId3"/>
          <a:srcRect l="5786" r="14242"/>
          <a:stretch/>
        </p:blipFill>
        <p:spPr>
          <a:xfrm>
            <a:off x="6995159" y="2474811"/>
            <a:ext cx="4227332" cy="3528397"/>
          </a:xfrm>
          <a:prstGeom prst="rect">
            <a:avLst/>
          </a:prstGeom>
          <a:noFill/>
        </p:spPr>
      </p:pic>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6</a:t>
            </a:fld>
            <a:endParaRPr lang="en-US"/>
          </a:p>
        </p:txBody>
      </p:sp>
    </p:spTree>
    <p:extLst>
      <p:ext uri="{BB962C8B-B14F-4D97-AF65-F5344CB8AC3E}">
        <p14:creationId xmlns:p14="http://schemas.microsoft.com/office/powerpoint/2010/main" val="107360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Services Used</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6" name="Rectangle 1">
            <a:extLst>
              <a:ext uri="{FF2B5EF4-FFF2-40B4-BE49-F238E27FC236}">
                <a16:creationId xmlns:a16="http://schemas.microsoft.com/office/drawing/2014/main" id="{794FDEAA-307B-11EE-EB21-FB15FF346991}"/>
              </a:ext>
            </a:extLst>
          </p:cNvPr>
          <p:cNvSpPr>
            <a:spLocks noGrp="1" noChangeArrowheads="1"/>
          </p:cNvSpPr>
          <p:nvPr>
            <p:ph sz="quarter" idx="36"/>
          </p:nvPr>
        </p:nvSpPr>
        <p:spPr bwMode="auto">
          <a:xfrm>
            <a:off x="741680" y="2096722"/>
            <a:ext cx="59530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60000"/>
                    <a:lumOff val="40000"/>
                  </a:schemeClr>
                </a:solidFill>
                <a:effectLst/>
                <a:latin typeface="Arial" panose="020B0604020202020204" pitchFamily="34" charset="0"/>
              </a:rPr>
              <a:t>Amazon EC2</a:t>
            </a:r>
            <a:r>
              <a:rPr kumimoji="0" lang="en-US" altLang="en-US" sz="1800" b="0" i="0" u="none" strike="noStrike" cap="none" normalizeH="0" baseline="0" dirty="0">
                <a:ln>
                  <a:noFill/>
                </a:ln>
                <a:effectLst/>
                <a:latin typeface="Arial" panose="020B0604020202020204" pitchFamily="34" charset="0"/>
              </a:rPr>
              <a:t>: To deploy and run the web application on virtual machines.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60000"/>
                    <a:lumOff val="40000"/>
                  </a:schemeClr>
                </a:solidFill>
                <a:effectLst/>
                <a:latin typeface="Arial" panose="020B0604020202020204" pitchFamily="34" charset="0"/>
              </a:rPr>
              <a:t>Amazon RDS</a:t>
            </a:r>
            <a:r>
              <a:rPr kumimoji="0" lang="en-US" altLang="en-US" sz="1800" b="0" i="0" u="none" strike="noStrike" cap="none" normalizeH="0" baseline="0" dirty="0">
                <a:ln>
                  <a:noFill/>
                </a:ln>
                <a:effectLst/>
                <a:latin typeface="Arial" panose="020B0604020202020204" pitchFamily="34" charset="0"/>
              </a:rPr>
              <a:t>: A managed relational database service (for securely storing student records).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60000"/>
                    <a:lumOff val="40000"/>
                  </a:schemeClr>
                </a:solidFill>
                <a:effectLst/>
                <a:latin typeface="Arial" panose="020B0604020202020204" pitchFamily="34" charset="0"/>
              </a:rPr>
              <a:t>Amazon VPC</a:t>
            </a:r>
            <a:r>
              <a:rPr kumimoji="0" lang="en-US" altLang="en-US" sz="1800" b="0" i="0" u="none" strike="noStrike" cap="none" normalizeH="0" baseline="0" dirty="0">
                <a:ln>
                  <a:noFill/>
                </a:ln>
                <a:effectLst/>
                <a:latin typeface="Arial" panose="020B0604020202020204" pitchFamily="34" charset="0"/>
              </a:rPr>
              <a:t>: To create an isolated virtual network with secure configurations for public and private subnets.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60000"/>
                    <a:lumOff val="40000"/>
                  </a:schemeClr>
                </a:solidFill>
                <a:effectLst/>
                <a:latin typeface="Arial" panose="020B0604020202020204" pitchFamily="34" charset="0"/>
              </a:rPr>
              <a:t>Amazon Load Balancer </a:t>
            </a:r>
            <a:r>
              <a:rPr kumimoji="0" lang="en-US" altLang="en-US" sz="1800" b="1" i="0" u="none" strike="noStrike" cap="none" normalizeH="0" baseline="0" dirty="0">
                <a:ln>
                  <a:noFill/>
                </a:ln>
                <a:effectLst/>
                <a:latin typeface="Arial" panose="020B0604020202020204" pitchFamily="34" charset="0"/>
              </a:rPr>
              <a:t>(ALB)</a:t>
            </a:r>
            <a:r>
              <a:rPr kumimoji="0" lang="en-US" altLang="en-US" sz="1800" b="0" i="0" u="none" strike="noStrike" cap="none" normalizeH="0" baseline="0" dirty="0">
                <a:ln>
                  <a:noFill/>
                </a:ln>
                <a:effectLst/>
                <a:latin typeface="Arial" panose="020B0604020202020204" pitchFamily="34" charset="0"/>
              </a:rPr>
              <a:t>: To distribute incoming traffic across multiple EC2 instances.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5">
                    <a:lumMod val="60000"/>
                    <a:lumOff val="40000"/>
                  </a:schemeClr>
                </a:solidFill>
                <a:effectLst/>
                <a:latin typeface="Arial" panose="020B0604020202020204" pitchFamily="34" charset="0"/>
              </a:rPr>
              <a:t>Amazon Auto Scaling</a:t>
            </a:r>
            <a:r>
              <a:rPr kumimoji="0" lang="en-US" altLang="en-US" sz="1800" b="0" i="0" u="none" strike="noStrike" cap="none" normalizeH="0" baseline="0" dirty="0">
                <a:ln>
                  <a:noFill/>
                </a:ln>
                <a:effectLst/>
                <a:latin typeface="Arial" panose="020B0604020202020204" pitchFamily="34" charset="0"/>
              </a:rPr>
              <a:t>: To dynamically scale the number of EC2 instances based on demand.</a:t>
            </a:r>
          </a:p>
        </p:txBody>
      </p:sp>
      <p:sp>
        <p:nvSpPr>
          <p:cNvPr id="9" name="TextBox 8">
            <a:extLst>
              <a:ext uri="{FF2B5EF4-FFF2-40B4-BE49-F238E27FC236}">
                <a16:creationId xmlns:a16="http://schemas.microsoft.com/office/drawing/2014/main" id="{4D34164D-5FDB-F107-E67F-D39E475D48D2}"/>
              </a:ext>
            </a:extLst>
          </p:cNvPr>
          <p:cNvSpPr txBox="1"/>
          <p:nvPr/>
        </p:nvSpPr>
        <p:spPr>
          <a:xfrm>
            <a:off x="6709998" y="2235221"/>
            <a:ext cx="5000221"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5">
                    <a:lumMod val="60000"/>
                    <a:lumOff val="40000"/>
                  </a:schemeClr>
                </a:solidFill>
              </a:rPr>
              <a:t>IAM</a:t>
            </a:r>
            <a:r>
              <a:rPr lang="en-US" dirty="0">
                <a:solidFill>
                  <a:schemeClr val="bg1"/>
                </a:solidFill>
              </a:rPr>
              <a:t>: To manage access permissions and security policies between AWS services.</a:t>
            </a:r>
          </a:p>
          <a:p>
            <a:pPr marL="285750" indent="-285750">
              <a:buFont typeface="Arial" panose="020B0604020202020204" pitchFamily="34" charset="0"/>
              <a:buChar char="•"/>
            </a:pPr>
            <a:r>
              <a:rPr lang="en-US" b="1" dirty="0">
                <a:solidFill>
                  <a:schemeClr val="accent5">
                    <a:lumMod val="60000"/>
                    <a:lumOff val="40000"/>
                  </a:schemeClr>
                </a:solidFill>
              </a:rPr>
              <a:t>Amazon CloudWatch</a:t>
            </a:r>
            <a:r>
              <a:rPr lang="en-US" dirty="0">
                <a:solidFill>
                  <a:schemeClr val="bg1"/>
                </a:solidFill>
              </a:rPr>
              <a:t>: For monitoring the performance and health of the application and its components.</a:t>
            </a:r>
          </a:p>
          <a:p>
            <a:pPr marL="285750" indent="-285750">
              <a:buFont typeface="Arial" panose="020B0604020202020204" pitchFamily="34" charset="0"/>
              <a:buChar char="•"/>
            </a:pPr>
            <a:r>
              <a:rPr lang="en-US" b="1" dirty="0">
                <a:solidFill>
                  <a:schemeClr val="accent5">
                    <a:lumMod val="60000"/>
                    <a:lumOff val="40000"/>
                  </a:schemeClr>
                </a:solidFill>
              </a:rPr>
              <a:t>AWS Pricing Calculator</a:t>
            </a:r>
            <a:r>
              <a:rPr lang="en-US" dirty="0">
                <a:solidFill>
                  <a:schemeClr val="bg1"/>
                </a:solidFill>
              </a:rPr>
              <a:t>: To estimate and manage costs based on the services used in the architecture. </a:t>
            </a:r>
          </a:p>
        </p:txBody>
      </p:sp>
    </p:spTree>
    <p:extLst>
      <p:ext uri="{BB962C8B-B14F-4D97-AF65-F5344CB8AC3E}">
        <p14:creationId xmlns:p14="http://schemas.microsoft.com/office/powerpoint/2010/main" val="272805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394-ED68-2112-9ABB-8357B44CA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C06D4-563F-2C65-DC8D-F40FF07E4A4B}"/>
              </a:ext>
            </a:extLst>
          </p:cNvPr>
          <p:cNvSpPr>
            <a:spLocks noGrp="1"/>
          </p:cNvSpPr>
          <p:nvPr>
            <p:ph type="title"/>
          </p:nvPr>
        </p:nvSpPr>
        <p:spPr>
          <a:xfrm>
            <a:off x="2399620" y="162560"/>
            <a:ext cx="8843050" cy="1616904"/>
          </a:xfrm>
        </p:spPr>
        <p:txBody>
          <a:bodyPr anchor="b">
            <a:normAutofit/>
          </a:bodyPr>
          <a:lstStyle/>
          <a:p>
            <a:r>
              <a:rPr lang="en-US" dirty="0"/>
              <a:t>Expected Outcomes</a:t>
            </a:r>
          </a:p>
        </p:txBody>
      </p:sp>
      <p:sp>
        <p:nvSpPr>
          <p:cNvPr id="6" name="Rectangle 1">
            <a:extLst>
              <a:ext uri="{FF2B5EF4-FFF2-40B4-BE49-F238E27FC236}">
                <a16:creationId xmlns:a16="http://schemas.microsoft.com/office/drawing/2014/main" id="{E167D296-4FB3-C77E-4064-4193F5B09676}"/>
              </a:ext>
            </a:extLst>
          </p:cNvPr>
          <p:cNvSpPr>
            <a:spLocks noGrp="1" noChangeArrowheads="1"/>
          </p:cNvSpPr>
          <p:nvPr>
            <p:ph sz="quarter" idx="35"/>
          </p:nvPr>
        </p:nvSpPr>
        <p:spPr bwMode="auto">
          <a:xfrm>
            <a:off x="2373002" y="2474811"/>
            <a:ext cx="4015098" cy="352839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Ensure </a:t>
            </a:r>
            <a:r>
              <a:rPr kumimoji="0" lang="en-US" altLang="en-US" sz="1000" b="1" i="0" u="none" strike="noStrike" cap="none" normalizeH="0" baseline="0">
                <a:ln>
                  <a:noFill/>
                </a:ln>
                <a:effectLst/>
              </a:rPr>
              <a:t>high availability</a:t>
            </a:r>
            <a:r>
              <a:rPr kumimoji="0" lang="en-US" altLang="en-US" sz="1000" b="0" i="0" u="none" strike="noStrike" cap="none" normalizeH="0" baseline="0">
                <a:ln>
                  <a:noFill/>
                </a:ln>
                <a:effectLst/>
              </a:rPr>
              <a:t> and </a:t>
            </a:r>
            <a:r>
              <a:rPr kumimoji="0" lang="en-US" altLang="en-US" sz="1000" b="1" i="0" u="none" strike="noStrike" cap="none" normalizeH="0" baseline="0">
                <a:ln>
                  <a:noFill/>
                </a:ln>
                <a:effectLst/>
              </a:rPr>
              <a:t>fault tolerance</a:t>
            </a:r>
            <a:r>
              <a:rPr kumimoji="0" lang="en-US" altLang="en-US" sz="1000" b="0" i="0" u="none" strike="noStrike" cap="none" normalizeH="0" baseline="0">
                <a:ln>
                  <a:noFill/>
                </a:ln>
                <a:effectLst/>
              </a:rPr>
              <a:t> by distributing traffic across multiple servers using a load balancer.</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Enable </a:t>
            </a:r>
            <a:r>
              <a:rPr kumimoji="0" lang="en-US" altLang="en-US" sz="1000" b="1" i="0" u="none" strike="noStrike" cap="none" normalizeH="0" baseline="0">
                <a:ln>
                  <a:noFill/>
                </a:ln>
                <a:effectLst/>
              </a:rPr>
              <a:t>auto-scaling</a:t>
            </a:r>
            <a:r>
              <a:rPr kumimoji="0" lang="en-US" altLang="en-US" sz="1000" b="0" i="0" u="none" strike="noStrike" cap="none" normalizeH="0" baseline="0">
                <a:ln>
                  <a:noFill/>
                </a:ln>
                <a:effectLst/>
              </a:rPr>
              <a:t> to manage varying traffic loads and ensure resources are used efficiently.</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1" i="0" u="none" strike="noStrike" cap="none" normalizeH="0" baseline="0">
                <a:ln>
                  <a:noFill/>
                </a:ln>
                <a:effectLst/>
              </a:rPr>
              <a:t>Secure</a:t>
            </a:r>
            <a:r>
              <a:rPr kumimoji="0" lang="en-US" altLang="en-US" sz="1000" b="0" i="0" u="none" strike="noStrike" cap="none" normalizeH="0" baseline="0">
                <a:ln>
                  <a:noFill/>
                </a:ln>
                <a:effectLst/>
              </a:rPr>
              <a:t> the database, making it inaccessible from public networks and ensuring that credentials are safely managed.</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Achieve </a:t>
            </a:r>
            <a:r>
              <a:rPr kumimoji="0" lang="en-US" altLang="en-US" sz="1000" b="1" i="0" u="none" strike="noStrike" cap="none" normalizeH="0" baseline="0">
                <a:ln>
                  <a:noFill/>
                </a:ln>
                <a:effectLst/>
              </a:rPr>
              <a:t>cost optimization</a:t>
            </a:r>
            <a:r>
              <a:rPr kumimoji="0" lang="en-US" altLang="en-US" sz="1000" b="0" i="0" u="none" strike="noStrike" cap="none" normalizeH="0" baseline="0">
                <a:ln>
                  <a:noFill/>
                </a:ln>
                <a:effectLst/>
              </a:rPr>
              <a:t> by selecting appropriate instance types and service configurations.</a:t>
            </a: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endParaRPr kumimoji="0" lang="en-US" altLang="en-US" sz="1000" b="0" i="0" u="none" strike="noStrike" cap="none" normalizeH="0" baseline="0">
              <a:ln>
                <a:noFill/>
              </a:ln>
              <a:effectLst/>
            </a:endParaRPr>
          </a:p>
          <a:p>
            <a:pPr marL="285750" marR="0" lvl="0" indent="-285750" defTabSz="914400" rtl="0" eaLnBrk="0" fontAlgn="base" latinLnBrk="0" hangingPunct="0">
              <a:lnSpc>
                <a:spcPct val="110000"/>
              </a:lnSpc>
              <a:spcBef>
                <a:spcPct val="0"/>
              </a:spcBef>
              <a:spcAft>
                <a:spcPts val="600"/>
              </a:spcAft>
              <a:buClrTx/>
              <a:buSzTx/>
              <a:buFont typeface="Arial" panose="020B0604020202020204" pitchFamily="34" charset="0"/>
              <a:buChar char="•"/>
              <a:tabLst/>
            </a:pPr>
            <a:r>
              <a:rPr kumimoji="0" lang="en-US" altLang="en-US" sz="1000" b="0" i="0" u="none" strike="noStrike" cap="none" normalizeH="0" baseline="0">
                <a:ln>
                  <a:noFill/>
                </a:ln>
                <a:effectLst/>
              </a:rPr>
              <a:t>Provide a </a:t>
            </a:r>
            <a:r>
              <a:rPr kumimoji="0" lang="en-US" altLang="en-US" sz="1000" b="1" i="0" u="none" strike="noStrike" cap="none" normalizeH="0" baseline="0">
                <a:ln>
                  <a:noFill/>
                </a:ln>
                <a:effectLst/>
              </a:rPr>
              <a:t>high-performing</a:t>
            </a:r>
            <a:r>
              <a:rPr kumimoji="0" lang="en-US" altLang="en-US" sz="1000" b="0" i="0" u="none" strike="noStrike" cap="none" normalizeH="0" baseline="0">
                <a:ln>
                  <a:noFill/>
                </a:ln>
                <a:effectLst/>
              </a:rPr>
              <a:t> application experience without noticeable delays even during peak loads. </a:t>
            </a:r>
          </a:p>
        </p:txBody>
      </p:sp>
      <p:pic>
        <p:nvPicPr>
          <p:cNvPr id="9" name="Picture 8" descr="A cloud shaped object with lights and smoke&#10;&#10;Description automatically generated">
            <a:extLst>
              <a:ext uri="{FF2B5EF4-FFF2-40B4-BE49-F238E27FC236}">
                <a16:creationId xmlns:a16="http://schemas.microsoft.com/office/drawing/2014/main" id="{7F2CF04F-36F2-62E0-F18E-637670F60AC6}"/>
              </a:ext>
            </a:extLst>
          </p:cNvPr>
          <p:cNvPicPr>
            <a:picLocks noChangeAspect="1"/>
          </p:cNvPicPr>
          <p:nvPr/>
        </p:nvPicPr>
        <p:blipFill>
          <a:blip r:embed="rId3"/>
          <a:srcRect l="5786" r="14242"/>
          <a:stretch/>
        </p:blipFill>
        <p:spPr>
          <a:xfrm>
            <a:off x="6995159" y="2474811"/>
            <a:ext cx="4227332" cy="3528397"/>
          </a:xfrm>
          <a:prstGeom prst="rect">
            <a:avLst/>
          </a:prstGeom>
          <a:noFill/>
        </p:spPr>
      </p:pic>
      <p:sp>
        <p:nvSpPr>
          <p:cNvPr id="5" name="Slide Number Placeholder 4">
            <a:extLst>
              <a:ext uri="{FF2B5EF4-FFF2-40B4-BE49-F238E27FC236}">
                <a16:creationId xmlns:a16="http://schemas.microsoft.com/office/drawing/2014/main" id="{7C19EFF4-4AD0-5120-8361-CB9B46FCF95E}"/>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spTree>
    <p:extLst>
      <p:ext uri="{BB962C8B-B14F-4D97-AF65-F5344CB8AC3E}">
        <p14:creationId xmlns:p14="http://schemas.microsoft.com/office/powerpoint/2010/main" val="182932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2EBC4-19E7-F6FB-D694-EF288498C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587AE-15E1-9A8E-A30A-38088D706D7C}"/>
              </a:ext>
            </a:extLst>
          </p:cNvPr>
          <p:cNvSpPr>
            <a:spLocks noGrp="1"/>
          </p:cNvSpPr>
          <p:nvPr>
            <p:ph type="title"/>
          </p:nvPr>
        </p:nvSpPr>
        <p:spPr>
          <a:xfrm>
            <a:off x="-80387" y="1390021"/>
            <a:ext cx="12191998" cy="3215641"/>
          </a:xfrm>
        </p:spPr>
        <p:txBody>
          <a:bodyPr anchor="b">
            <a:normAutofit/>
          </a:bodyPr>
          <a:lstStyle/>
          <a:p>
            <a:r>
              <a:rPr lang="en-US" sz="5600" b="1" kern="100" dirty="0">
                <a:effectLst/>
              </a:rPr>
              <a:t>Phase 1: Planning the design and estimating cost</a:t>
            </a:r>
            <a:br>
              <a:rPr lang="en-US" sz="5600" b="1" kern="100" dirty="0">
                <a:effectLst/>
              </a:rPr>
            </a:br>
            <a:endParaRPr lang="en-US" sz="5600" dirty="0"/>
          </a:p>
        </p:txBody>
      </p:sp>
      <p:sp>
        <p:nvSpPr>
          <p:cNvPr id="3" name="Slide Number Placeholder 2" hidden="1">
            <a:extLst>
              <a:ext uri="{FF2B5EF4-FFF2-40B4-BE49-F238E27FC236}">
                <a16:creationId xmlns:a16="http://schemas.microsoft.com/office/drawing/2014/main" id="{706E935D-FFDB-956E-DC8D-42EBCAEAA5AC}"/>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9</a:t>
            </a:fld>
            <a:endParaRPr lang="en-US"/>
          </a:p>
        </p:txBody>
      </p:sp>
    </p:spTree>
    <p:extLst>
      <p:ext uri="{BB962C8B-B14F-4D97-AF65-F5344CB8AC3E}">
        <p14:creationId xmlns:p14="http://schemas.microsoft.com/office/powerpoint/2010/main" val="354346896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{188D03A4-EE4E-43CC-9A99-EF6E6B474AD1}tf11936837_win32</Template>
  <TotalTime>60</TotalTime>
  <Words>593</Words>
  <Application>Microsoft Office PowerPoint</Application>
  <PresentationFormat>Widescreen</PresentationFormat>
  <Paragraphs>102</Paragraphs>
  <Slides>26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 Display</vt:lpstr>
      <vt:lpstr>Arial</vt:lpstr>
      <vt:lpstr>Arial Nova</vt:lpstr>
      <vt:lpstr>Biome</vt:lpstr>
      <vt:lpstr>Calibri</vt:lpstr>
      <vt:lpstr>Custom</vt:lpstr>
      <vt:lpstr>DEPI</vt:lpstr>
      <vt:lpstr>Agenda</vt:lpstr>
      <vt:lpstr>PowerPoint Presentation</vt:lpstr>
      <vt:lpstr>Project Statement</vt:lpstr>
      <vt:lpstr>Problem Overview</vt:lpstr>
      <vt:lpstr>Expected Outcomes</vt:lpstr>
      <vt:lpstr>Services Used</vt:lpstr>
      <vt:lpstr>Expected Outcomes</vt:lpstr>
      <vt:lpstr>Phase 1: Planning the design and estimating cost </vt:lpstr>
      <vt:lpstr>Cost Optimization</vt:lpstr>
      <vt:lpstr>Architecture Diagram</vt:lpstr>
      <vt:lpstr>Phase 2: Creating a basic functional web application </vt:lpstr>
      <vt:lpstr>Creating a virtual machine</vt:lpstr>
      <vt:lpstr>Testing the deployment</vt:lpstr>
      <vt:lpstr>Phase 3: Decoupling the application components </vt:lpstr>
      <vt:lpstr>Changing the VPC configuration</vt:lpstr>
      <vt:lpstr>Creating and configuring the Amazon RDS database</vt:lpstr>
      <vt:lpstr>Configuring the development environment</vt:lpstr>
      <vt:lpstr>Provisioning Secrets Manager</vt:lpstr>
      <vt:lpstr>Provisioning a new instance for the web server</vt:lpstr>
      <vt:lpstr>Migrating the database</vt:lpstr>
      <vt:lpstr>Phase 4: Implementing high availability and scalability </vt:lpstr>
      <vt:lpstr>Creating an Application Load Balancer</vt:lpstr>
      <vt:lpstr>Implementing Amazon EC2 Auto Scaling</vt:lpstr>
      <vt:lpstr>Creating an Application Load Balancer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salma mohamed mohamed</dc:creator>
  <cp:lastModifiedBy>salma mohamed mohamed</cp:lastModifiedBy>
  <cp:revision>1</cp:revision>
  <dcterms:created xsi:type="dcterms:W3CDTF">2024-10-23T07:59:17Z</dcterms:created>
  <dcterms:modified xsi:type="dcterms:W3CDTF">2024-10-23T08:59:34Z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