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18510126"/>
          <c:y val="0.035106767"/>
          <c:w val="0.89070797"/>
          <c:h val="0.8591379"/>
        </c:manualLayout>
      </c:layout>
      <c:barChart>
        <c:barDir val="col"/>
        <c:grouping val="clustered"/>
        <c:varyColors val="0"/>
        <c:ser>
          <c:idx val="0"/>
          <c:order val="0"/>
          <c:tx>
            <c:v>Fixed Term</c:v>
          </c:tx>
          <c:spPr>
            <a:solidFill>
              <a:srgbClr val="4F81BD"/>
            </a:solidFill>
            <a:ln>
              <a:noFill/>
            </a:ln>
          </c:spPr>
          <c:invertIfNegative val="0"/>
          <c:dLbls>
            <c:showLegendKey val="0"/>
            <c:showVal val="0"/>
            <c:showCatName val="0"/>
            <c:showSerName val="0"/>
            <c:showPercent val="0"/>
            <c:showBubbleSize val="0"/>
            <c:showLeaderLines val="1"/>
          </c:dLbls>
          <c:cat>
            <c:strLit>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Lit>
          </c:cat>
          <c:val>
            <c:numRef>
              <c:f/>
              <c:numCache>
                <c:formatCode>General</c:formatCode>
                <c:ptCount val="171"/>
                <c:pt idx="0">
                  <c:v>0.0</c:v>
                </c:pt>
                <c:pt idx="1">
                  <c:v>0.0</c:v>
                </c:pt>
                <c:pt idx="2">
                  <c:v>0.0</c:v>
                </c:pt>
                <c:pt idx="3">
                  <c:v>0.0</c:v>
                </c:pt>
                <c:pt idx="4">
                  <c:v>1.0</c:v>
                </c:pt>
                <c:pt idx="5">
                  <c:v>1.0</c:v>
                </c:pt>
                <c:pt idx="6">
                  <c:v>0.0</c:v>
                </c:pt>
                <c:pt idx="7">
                  <c:v>1.0</c:v>
                </c:pt>
                <c:pt idx="8">
                  <c:v>0.0</c:v>
                </c:pt>
                <c:pt idx="9">
                  <c:v>0.0</c:v>
                </c:pt>
                <c:pt idx="10">
                  <c:v>0.0</c:v>
                </c:pt>
                <c:pt idx="11">
                  <c:v>0.0</c:v>
                </c:pt>
                <c:pt idx="12">
                  <c:v>0.0</c:v>
                </c:pt>
                <c:pt idx="13">
                  <c:v>0.0</c:v>
                </c:pt>
                <c:pt idx="14">
                  <c:v>0.0</c:v>
                </c:pt>
                <c:pt idx="15">
                  <c:v>0.0</c:v>
                </c:pt>
                <c:pt idx="16">
                  <c:v>0.0</c:v>
                </c:pt>
                <c:pt idx="17">
                  <c:v>0.0</c:v>
                </c:pt>
                <c:pt idx="18">
                  <c:v>0.0</c:v>
                </c:pt>
                <c:pt idx="19">
                  <c:v>0.0</c:v>
                </c:pt>
                <c:pt idx="20">
                  <c:v>1.0</c:v>
                </c:pt>
                <c:pt idx="21">
                  <c:v>0.0</c:v>
                </c:pt>
                <c:pt idx="22">
                  <c:v>0.0</c:v>
                </c:pt>
                <c:pt idx="23">
                  <c:v>0.0</c:v>
                </c:pt>
                <c:pt idx="24">
                  <c:v>0.0</c:v>
                </c:pt>
                <c:pt idx="25">
                  <c:v>0.0</c:v>
                </c:pt>
                <c:pt idx="26">
                  <c:v>1.0</c:v>
                </c:pt>
                <c:pt idx="27">
                  <c:v>1.0</c:v>
                </c:pt>
                <c:pt idx="28">
                  <c:v>0.0</c:v>
                </c:pt>
                <c:pt idx="29">
                  <c:v>0.0</c:v>
                </c:pt>
                <c:pt idx="30">
                  <c:v>0.0</c:v>
                </c:pt>
                <c:pt idx="31">
                  <c:v>0.0</c:v>
                </c:pt>
                <c:pt idx="32">
                  <c:v>1.0</c:v>
                </c:pt>
                <c:pt idx="33">
                  <c:v>0.0</c:v>
                </c:pt>
                <c:pt idx="34">
                  <c:v>0.0</c:v>
                </c:pt>
                <c:pt idx="35">
                  <c:v>0.0</c:v>
                </c:pt>
                <c:pt idx="36">
                  <c:v>0.0</c:v>
                </c:pt>
                <c:pt idx="37">
                  <c:v>1.0</c:v>
                </c:pt>
                <c:pt idx="38">
                  <c:v>0.0</c:v>
                </c:pt>
                <c:pt idx="39">
                  <c:v>0.0</c:v>
                </c:pt>
                <c:pt idx="40">
                  <c:v>0.0</c:v>
                </c:pt>
                <c:pt idx="41">
                  <c:v>0.0</c:v>
                </c:pt>
                <c:pt idx="42">
                  <c:v>0.0</c:v>
                </c:pt>
                <c:pt idx="43">
                  <c:v>0.0</c:v>
                </c:pt>
                <c:pt idx="44">
                  <c:v>0.0</c:v>
                </c:pt>
                <c:pt idx="45">
                  <c:v>1.0</c:v>
                </c:pt>
                <c:pt idx="46">
                  <c:v>0.0</c:v>
                </c:pt>
                <c:pt idx="47">
                  <c:v>0.0</c:v>
                </c:pt>
                <c:pt idx="48">
                  <c:v>0.0</c:v>
                </c:pt>
                <c:pt idx="49">
                  <c:v>0.0</c:v>
                </c:pt>
                <c:pt idx="50">
                  <c:v>0.0</c:v>
                </c:pt>
                <c:pt idx="51">
                  <c:v>0.0</c:v>
                </c:pt>
                <c:pt idx="52">
                  <c:v>1.0</c:v>
                </c:pt>
                <c:pt idx="53">
                  <c:v>0.0</c:v>
                </c:pt>
                <c:pt idx="54">
                  <c:v>0.0</c:v>
                </c:pt>
                <c:pt idx="55">
                  <c:v>0.0</c:v>
                </c:pt>
                <c:pt idx="56">
                  <c:v>0.0</c:v>
                </c:pt>
                <c:pt idx="57">
                  <c:v>0.0</c:v>
                </c:pt>
                <c:pt idx="58">
                  <c:v>0.0</c:v>
                </c:pt>
                <c:pt idx="59">
                  <c:v>0.0</c:v>
                </c:pt>
                <c:pt idx="60">
                  <c:v>0.0</c:v>
                </c:pt>
                <c:pt idx="61">
                  <c:v>0.0</c:v>
                </c:pt>
                <c:pt idx="62">
                  <c:v>0.0</c:v>
                </c:pt>
                <c:pt idx="63">
                  <c:v>0.0</c:v>
                </c:pt>
                <c:pt idx="64">
                  <c:v>1.0</c:v>
                </c:pt>
                <c:pt idx="65">
                  <c:v>0.0</c:v>
                </c:pt>
                <c:pt idx="66">
                  <c:v>0.0</c:v>
                </c:pt>
                <c:pt idx="67">
                  <c:v>0.0</c:v>
                </c:pt>
                <c:pt idx="68">
                  <c:v>0.0</c:v>
                </c:pt>
                <c:pt idx="69">
                  <c:v>0.0</c:v>
                </c:pt>
                <c:pt idx="70">
                  <c:v>0.0</c:v>
                </c:pt>
                <c:pt idx="71">
                  <c:v>0.0</c:v>
                </c:pt>
                <c:pt idx="72">
                  <c:v>0.0</c:v>
                </c:pt>
                <c:pt idx="73">
                  <c:v>1.0</c:v>
                </c:pt>
                <c:pt idx="74">
                  <c:v>0.0</c:v>
                </c:pt>
                <c:pt idx="75">
                  <c:v>0.0</c:v>
                </c:pt>
                <c:pt idx="76">
                  <c:v>0.0</c:v>
                </c:pt>
                <c:pt idx="77">
                  <c:v>0.0</c:v>
                </c:pt>
                <c:pt idx="78">
                  <c:v>0.0</c:v>
                </c:pt>
                <c:pt idx="79">
                  <c:v>0.0</c:v>
                </c:pt>
                <c:pt idx="80">
                  <c:v>0.0</c:v>
                </c:pt>
                <c:pt idx="81">
                  <c:v>1.0</c:v>
                </c:pt>
                <c:pt idx="82">
                  <c:v>1.0</c:v>
                </c:pt>
                <c:pt idx="83">
                  <c:v>0.0</c:v>
                </c:pt>
                <c:pt idx="84">
                  <c:v>1.0</c:v>
                </c:pt>
                <c:pt idx="85">
                  <c:v>0.0</c:v>
                </c:pt>
                <c:pt idx="86">
                  <c:v>0.0</c:v>
                </c:pt>
                <c:pt idx="87">
                  <c:v>0.0</c:v>
                </c:pt>
                <c:pt idx="88">
                  <c:v>0.0</c:v>
                </c:pt>
                <c:pt idx="89">
                  <c:v>0.0</c:v>
                </c:pt>
                <c:pt idx="90">
                  <c:v>2.0</c:v>
                </c:pt>
                <c:pt idx="91">
                  <c:v>0.0</c:v>
                </c:pt>
                <c:pt idx="92">
                  <c:v>0.0</c:v>
                </c:pt>
                <c:pt idx="93">
                  <c:v>1.0</c:v>
                </c:pt>
                <c:pt idx="94">
                  <c:v>0.0</c:v>
                </c:pt>
                <c:pt idx="95">
                  <c:v>1.0</c:v>
                </c:pt>
                <c:pt idx="96">
                  <c:v>0.0</c:v>
                </c:pt>
                <c:pt idx="97">
                  <c:v>0.0</c:v>
                </c:pt>
                <c:pt idx="98">
                  <c:v>0.0</c:v>
                </c:pt>
                <c:pt idx="99">
                  <c:v>0.0</c:v>
                </c:pt>
                <c:pt idx="100">
                  <c:v>0.0</c:v>
                </c:pt>
                <c:pt idx="101">
                  <c:v>0.0</c:v>
                </c:pt>
                <c:pt idx="102">
                  <c:v>1.0</c:v>
                </c:pt>
                <c:pt idx="103">
                  <c:v>0.0</c:v>
                </c:pt>
                <c:pt idx="104">
                  <c:v>0.0</c:v>
                </c:pt>
                <c:pt idx="105">
                  <c:v>0.0</c:v>
                </c:pt>
                <c:pt idx="106">
                  <c:v>0.0</c:v>
                </c:pt>
                <c:pt idx="107">
                  <c:v>0.0</c:v>
                </c:pt>
                <c:pt idx="108">
                  <c:v>0.0</c:v>
                </c:pt>
                <c:pt idx="109">
                  <c:v>1.0</c:v>
                </c:pt>
                <c:pt idx="110">
                  <c:v>0.0</c:v>
                </c:pt>
                <c:pt idx="111">
                  <c:v>1.0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1.0</c:v>
                </c:pt>
                <c:pt idx="126">
                  <c:v>1.0</c:v>
                </c:pt>
                <c:pt idx="127">
                  <c:v>1.0</c:v>
                </c:pt>
                <c:pt idx="128">
                  <c:v>0.0</c:v>
                </c:pt>
                <c:pt idx="129">
                  <c:v>0.0</c:v>
                </c:pt>
                <c:pt idx="130">
                  <c:v>0.0</c:v>
                </c:pt>
                <c:pt idx="131">
                  <c:v>0.0</c:v>
                </c:pt>
                <c:pt idx="132">
                  <c:v>0.0</c:v>
                </c:pt>
                <c:pt idx="133">
                  <c:v>1.0</c:v>
                </c:pt>
                <c:pt idx="134">
                  <c:v>0.0</c:v>
                </c:pt>
                <c:pt idx="135">
                  <c:v>1.0</c:v>
                </c:pt>
                <c:pt idx="136">
                  <c:v>1.0</c:v>
                </c:pt>
                <c:pt idx="137">
                  <c:v>0.0</c:v>
                </c:pt>
                <c:pt idx="138">
                  <c:v>0.0</c:v>
                </c:pt>
                <c:pt idx="139">
                  <c:v>1.0</c:v>
                </c:pt>
                <c:pt idx="140">
                  <c:v>0.0</c:v>
                </c:pt>
                <c:pt idx="141">
                  <c:v>1.0</c:v>
                </c:pt>
                <c:pt idx="142">
                  <c:v>0.0</c:v>
                </c:pt>
                <c:pt idx="143">
                  <c:v>0.0</c:v>
                </c:pt>
                <c:pt idx="144">
                  <c:v>0.0</c:v>
                </c:pt>
                <c:pt idx="145">
                  <c:v>0.0</c:v>
                </c:pt>
                <c:pt idx="146">
                  <c:v>0.0</c:v>
                </c:pt>
                <c:pt idx="147">
                  <c:v>2.0</c:v>
                </c:pt>
                <c:pt idx="148">
                  <c:v>0.0</c:v>
                </c:pt>
                <c:pt idx="149">
                  <c:v>0.0</c:v>
                </c:pt>
                <c:pt idx="150">
                  <c:v>0.0</c:v>
                </c:pt>
                <c:pt idx="151">
                  <c:v>0.0</c:v>
                </c:pt>
                <c:pt idx="152">
                  <c:v>0.0</c:v>
                </c:pt>
                <c:pt idx="153">
                  <c:v>0.0</c:v>
                </c:pt>
                <c:pt idx="154">
                  <c:v>0.0</c:v>
                </c:pt>
                <c:pt idx="155">
                  <c:v>0.0</c:v>
                </c:pt>
                <c:pt idx="156">
                  <c:v>0.0</c:v>
                </c:pt>
                <c:pt idx="157">
                  <c:v>0.0</c:v>
                </c:pt>
                <c:pt idx="158">
                  <c:v>2.0</c:v>
                </c:pt>
                <c:pt idx="159">
                  <c:v>0.0</c:v>
                </c:pt>
                <c:pt idx="160">
                  <c:v>0.0</c:v>
                </c:pt>
                <c:pt idx="161">
                  <c:v>0.0</c:v>
                </c:pt>
                <c:pt idx="162">
                  <c:v>0.0</c:v>
                </c:pt>
                <c:pt idx="163">
                  <c:v>0.0</c:v>
                </c:pt>
                <c:pt idx="164">
                  <c:v>0.0</c:v>
                </c:pt>
                <c:pt idx="165">
                  <c:v>0.0</c:v>
                </c:pt>
                <c:pt idx="166">
                  <c:v>0.0</c:v>
                </c:pt>
                <c:pt idx="167">
                  <c:v>0.0</c:v>
                </c:pt>
                <c:pt idx="168">
                  <c:v>0.0</c:v>
                </c:pt>
                <c:pt idx="169">
                  <c:v>0.0</c:v>
                </c:pt>
                <c:pt idx="170">
                  <c:v>1.0</c:v>
                </c:pt>
              </c:numCache>
            </c:numRef>
          </c:val>
        </c:ser>
        <c:ser>
          <c:idx val="1"/>
          <c:order val="1"/>
          <c:tx>
            <c:v>Permanent</c:v>
          </c:tx>
          <c:spPr>
            <a:solidFill>
              <a:srgbClr val="C0504D"/>
            </a:solidFill>
            <a:ln>
              <a:noFill/>
            </a:ln>
          </c:spPr>
          <c:invertIfNegative val="0"/>
          <c:dLbls>
            <c:showLegendKey val="0"/>
            <c:showVal val="0"/>
            <c:showCatName val="0"/>
            <c:showSerName val="0"/>
            <c:showPercent val="0"/>
            <c:showBubbleSize val="0"/>
            <c:showLeaderLines val="1"/>
          </c:dLbls>
          <c:cat>
            <c:strLit>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Lit>
          </c:cat>
          <c:val>
            <c:numRef>
              <c:f/>
              <c:numCache>
                <c:formatCode>General</c:formatCode>
                <c:ptCount val="171"/>
                <c:pt idx="0">
                  <c:v>4.0</c:v>
                </c:pt>
                <c:pt idx="1">
                  <c:v>0.0</c:v>
                </c:pt>
                <c:pt idx="2">
                  <c:v>1.0</c:v>
                </c:pt>
                <c:pt idx="3">
                  <c:v>1.0</c:v>
                </c:pt>
                <c:pt idx="4">
                  <c:v>0.0</c:v>
                </c:pt>
                <c:pt idx="5">
                  <c:v>0.0</c:v>
                </c:pt>
                <c:pt idx="6">
                  <c:v>1.0</c:v>
                </c:pt>
                <c:pt idx="7">
                  <c:v>0.0</c:v>
                </c:pt>
                <c:pt idx="8">
                  <c:v>1.0</c:v>
                </c:pt>
                <c:pt idx="9">
                  <c:v>0.0</c:v>
                </c:pt>
                <c:pt idx="10">
                  <c:v>1.0</c:v>
                </c:pt>
                <c:pt idx="11">
                  <c:v>1.0</c:v>
                </c:pt>
                <c:pt idx="12">
                  <c:v>0.0</c:v>
                </c:pt>
                <c:pt idx="13">
                  <c:v>1.0</c:v>
                </c:pt>
                <c:pt idx="14">
                  <c:v>0.0</c:v>
                </c:pt>
                <c:pt idx="15">
                  <c:v>1.0</c:v>
                </c:pt>
                <c:pt idx="16">
                  <c:v>2.0</c:v>
                </c:pt>
                <c:pt idx="17">
                  <c:v>2.0</c:v>
                </c:pt>
                <c:pt idx="18">
                  <c:v>1.0</c:v>
                </c:pt>
                <c:pt idx="19">
                  <c:v>1.0</c:v>
                </c:pt>
                <c:pt idx="20">
                  <c:v>0.0</c:v>
                </c:pt>
                <c:pt idx="21">
                  <c:v>0.0</c:v>
                </c:pt>
                <c:pt idx="22">
                  <c:v>1.0</c:v>
                </c:pt>
                <c:pt idx="23">
                  <c:v>1.0</c:v>
                </c:pt>
                <c:pt idx="24">
                  <c:v>1.0</c:v>
                </c:pt>
                <c:pt idx="25">
                  <c:v>1.0</c:v>
                </c:pt>
                <c:pt idx="26">
                  <c:v>0.0</c:v>
                </c:pt>
                <c:pt idx="27">
                  <c:v>0.0</c:v>
                </c:pt>
                <c:pt idx="28">
                  <c:v>1.0</c:v>
                </c:pt>
                <c:pt idx="29">
                  <c:v>1.0</c:v>
                </c:pt>
                <c:pt idx="30">
                  <c:v>1.0</c:v>
                </c:pt>
                <c:pt idx="31">
                  <c:v>0.0</c:v>
                </c:pt>
                <c:pt idx="32">
                  <c:v>0.0</c:v>
                </c:pt>
                <c:pt idx="33">
                  <c:v>1.0</c:v>
                </c:pt>
                <c:pt idx="34">
                  <c:v>1.0</c:v>
                </c:pt>
                <c:pt idx="35">
                  <c:v>1.0</c:v>
                </c:pt>
                <c:pt idx="36">
                  <c:v>1.0</c:v>
                </c:pt>
                <c:pt idx="37">
                  <c:v>0.0</c:v>
                </c:pt>
                <c:pt idx="38">
                  <c:v>0.0</c:v>
                </c:pt>
                <c:pt idx="39">
                  <c:v>1.0</c:v>
                </c:pt>
                <c:pt idx="40">
                  <c:v>1.0</c:v>
                </c:pt>
                <c:pt idx="41">
                  <c:v>1.0</c:v>
                </c:pt>
                <c:pt idx="42">
                  <c:v>0.0</c:v>
                </c:pt>
                <c:pt idx="43">
                  <c:v>1.0</c:v>
                </c:pt>
                <c:pt idx="44">
                  <c:v>1.0</c:v>
                </c:pt>
                <c:pt idx="45">
                  <c:v>0.0</c:v>
                </c:pt>
                <c:pt idx="46">
                  <c:v>0.0</c:v>
                </c:pt>
                <c:pt idx="47">
                  <c:v>1.0</c:v>
                </c:pt>
                <c:pt idx="48">
                  <c:v>0.0</c:v>
                </c:pt>
                <c:pt idx="49">
                  <c:v>2.0</c:v>
                </c:pt>
                <c:pt idx="50">
                  <c:v>0.0</c:v>
                </c:pt>
                <c:pt idx="51">
                  <c:v>0.0</c:v>
                </c:pt>
                <c:pt idx="52">
                  <c:v>0.0</c:v>
                </c:pt>
                <c:pt idx="53">
                  <c:v>1.0</c:v>
                </c:pt>
                <c:pt idx="54">
                  <c:v>1.0</c:v>
                </c:pt>
                <c:pt idx="55">
                  <c:v>1.0</c:v>
                </c:pt>
                <c:pt idx="56">
                  <c:v>0.0</c:v>
                </c:pt>
                <c:pt idx="57">
                  <c:v>1.0</c:v>
                </c:pt>
                <c:pt idx="58">
                  <c:v>1.0</c:v>
                </c:pt>
                <c:pt idx="59">
                  <c:v>1.0</c:v>
                </c:pt>
                <c:pt idx="60">
                  <c:v>1.0</c:v>
                </c:pt>
                <c:pt idx="61">
                  <c:v>1.0</c:v>
                </c:pt>
                <c:pt idx="62">
                  <c:v>2.0</c:v>
                </c:pt>
                <c:pt idx="63">
                  <c:v>1.0</c:v>
                </c:pt>
                <c:pt idx="64">
                  <c:v>0.0</c:v>
                </c:pt>
                <c:pt idx="65">
                  <c:v>1.0</c:v>
                </c:pt>
                <c:pt idx="66">
                  <c:v>1.0</c:v>
                </c:pt>
                <c:pt idx="67">
                  <c:v>1.0</c:v>
                </c:pt>
                <c:pt idx="68">
                  <c:v>1.0</c:v>
                </c:pt>
                <c:pt idx="69">
                  <c:v>1.0</c:v>
                </c:pt>
                <c:pt idx="70">
                  <c:v>2.0</c:v>
                </c:pt>
                <c:pt idx="71">
                  <c:v>1.0</c:v>
                </c:pt>
                <c:pt idx="72">
                  <c:v>1.0</c:v>
                </c:pt>
                <c:pt idx="73">
                  <c:v>0.0</c:v>
                </c:pt>
                <c:pt idx="74">
                  <c:v>1.0</c:v>
                </c:pt>
                <c:pt idx="75">
                  <c:v>1.0</c:v>
                </c:pt>
                <c:pt idx="76">
                  <c:v>0.0</c:v>
                </c:pt>
                <c:pt idx="77">
                  <c:v>1.0</c:v>
                </c:pt>
                <c:pt idx="78">
                  <c:v>1.0</c:v>
                </c:pt>
                <c:pt idx="79">
                  <c:v>0.0</c:v>
                </c:pt>
                <c:pt idx="80">
                  <c:v>1.0</c:v>
                </c:pt>
                <c:pt idx="81">
                  <c:v>0.0</c:v>
                </c:pt>
                <c:pt idx="82">
                  <c:v>0.0</c:v>
                </c:pt>
                <c:pt idx="83">
                  <c:v>0.0</c:v>
                </c:pt>
                <c:pt idx="84">
                  <c:v>0.0</c:v>
                </c:pt>
                <c:pt idx="85">
                  <c:v>1.0</c:v>
                </c:pt>
                <c:pt idx="86">
                  <c:v>1.0</c:v>
                </c:pt>
                <c:pt idx="87">
                  <c:v>1.0</c:v>
                </c:pt>
                <c:pt idx="88">
                  <c:v>1.0</c:v>
                </c:pt>
                <c:pt idx="89">
                  <c:v>1.0</c:v>
                </c:pt>
                <c:pt idx="90">
                  <c:v>0.0</c:v>
                </c:pt>
                <c:pt idx="91">
                  <c:v>0.0</c:v>
                </c:pt>
                <c:pt idx="92">
                  <c:v>1.0</c:v>
                </c:pt>
                <c:pt idx="93">
                  <c:v>0.0</c:v>
                </c:pt>
                <c:pt idx="94">
                  <c:v>0.0</c:v>
                </c:pt>
                <c:pt idx="95">
                  <c:v>0.0</c:v>
                </c:pt>
                <c:pt idx="96">
                  <c:v>2.0</c:v>
                </c:pt>
                <c:pt idx="97">
                  <c:v>1.0</c:v>
                </c:pt>
                <c:pt idx="98">
                  <c:v>1.0</c:v>
                </c:pt>
                <c:pt idx="99">
                  <c:v>0.0</c:v>
                </c:pt>
                <c:pt idx="100">
                  <c:v>0.0</c:v>
                </c:pt>
                <c:pt idx="101">
                  <c:v>1.0</c:v>
                </c:pt>
                <c:pt idx="102">
                  <c:v>0.0</c:v>
                </c:pt>
                <c:pt idx="103">
                  <c:v>1.0</c:v>
                </c:pt>
                <c:pt idx="104">
                  <c:v>1.0</c:v>
                </c:pt>
                <c:pt idx="105">
                  <c:v>1.0</c:v>
                </c:pt>
                <c:pt idx="106">
                  <c:v>1.0</c:v>
                </c:pt>
                <c:pt idx="107">
                  <c:v>1.0</c:v>
                </c:pt>
                <c:pt idx="108">
                  <c:v>1.0</c:v>
                </c:pt>
                <c:pt idx="109">
                  <c:v>0.0</c:v>
                </c:pt>
                <c:pt idx="110">
                  <c:v>1.0</c:v>
                </c:pt>
                <c:pt idx="111">
                  <c:v>0.0</c:v>
                </c:pt>
                <c:pt idx="112">
                  <c:v>1.0</c:v>
                </c:pt>
                <c:pt idx="113">
                  <c:v>1.0</c:v>
                </c:pt>
                <c:pt idx="114">
                  <c:v>1.0</c:v>
                </c:pt>
                <c:pt idx="115">
                  <c:v>1.0</c:v>
                </c:pt>
                <c:pt idx="116">
                  <c:v>1.0</c:v>
                </c:pt>
                <c:pt idx="117">
                  <c:v>1.0</c:v>
                </c:pt>
                <c:pt idx="118">
                  <c:v>2.0</c:v>
                </c:pt>
                <c:pt idx="119">
                  <c:v>0.0</c:v>
                </c:pt>
                <c:pt idx="120">
                  <c:v>1.0</c:v>
                </c:pt>
                <c:pt idx="121">
                  <c:v>1.0</c:v>
                </c:pt>
                <c:pt idx="122">
                  <c:v>2.0</c:v>
                </c:pt>
                <c:pt idx="123">
                  <c:v>1.0</c:v>
                </c:pt>
                <c:pt idx="124">
                  <c:v>1.0</c:v>
                </c:pt>
                <c:pt idx="125">
                  <c:v>0.0</c:v>
                </c:pt>
                <c:pt idx="126">
                  <c:v>0.0</c:v>
                </c:pt>
                <c:pt idx="127">
                  <c:v>0.0</c:v>
                </c:pt>
                <c:pt idx="128">
                  <c:v>1.0</c:v>
                </c:pt>
                <c:pt idx="129">
                  <c:v>1.0</c:v>
                </c:pt>
                <c:pt idx="130">
                  <c:v>0.0</c:v>
                </c:pt>
                <c:pt idx="131">
                  <c:v>1.0</c:v>
                </c:pt>
                <c:pt idx="132">
                  <c:v>1.0</c:v>
                </c:pt>
                <c:pt idx="133">
                  <c:v>0.0</c:v>
                </c:pt>
                <c:pt idx="134">
                  <c:v>1.0</c:v>
                </c:pt>
                <c:pt idx="135">
                  <c:v>0.0</c:v>
                </c:pt>
                <c:pt idx="136">
                  <c:v>0.0</c:v>
                </c:pt>
                <c:pt idx="137">
                  <c:v>1.0</c:v>
                </c:pt>
                <c:pt idx="138">
                  <c:v>1.0</c:v>
                </c:pt>
                <c:pt idx="139">
                  <c:v>0.0</c:v>
                </c:pt>
                <c:pt idx="140">
                  <c:v>1.0</c:v>
                </c:pt>
                <c:pt idx="141">
                  <c:v>0.0</c:v>
                </c:pt>
                <c:pt idx="142">
                  <c:v>1.0</c:v>
                </c:pt>
                <c:pt idx="143">
                  <c:v>1.0</c:v>
                </c:pt>
                <c:pt idx="144">
                  <c:v>1.0</c:v>
                </c:pt>
                <c:pt idx="145">
                  <c:v>1.0</c:v>
                </c:pt>
                <c:pt idx="146">
                  <c:v>0.0</c:v>
                </c:pt>
                <c:pt idx="147">
                  <c:v>0.0</c:v>
                </c:pt>
                <c:pt idx="148">
                  <c:v>1.0</c:v>
                </c:pt>
                <c:pt idx="149">
                  <c:v>1.0</c:v>
                </c:pt>
                <c:pt idx="150">
                  <c:v>1.0</c:v>
                </c:pt>
                <c:pt idx="151">
                  <c:v>1.0</c:v>
                </c:pt>
                <c:pt idx="152">
                  <c:v>1.0</c:v>
                </c:pt>
                <c:pt idx="153">
                  <c:v>0.0</c:v>
                </c:pt>
                <c:pt idx="154">
                  <c:v>1.0</c:v>
                </c:pt>
                <c:pt idx="155">
                  <c:v>1.0</c:v>
                </c:pt>
                <c:pt idx="156">
                  <c:v>0.0</c:v>
                </c:pt>
                <c:pt idx="157">
                  <c:v>1.0</c:v>
                </c:pt>
                <c:pt idx="158">
                  <c:v>0.0</c:v>
                </c:pt>
                <c:pt idx="159">
                  <c:v>1.0</c:v>
                </c:pt>
                <c:pt idx="160">
                  <c:v>0.0</c:v>
                </c:pt>
                <c:pt idx="161">
                  <c:v>1.0</c:v>
                </c:pt>
                <c:pt idx="162">
                  <c:v>1.0</c:v>
                </c:pt>
                <c:pt idx="163">
                  <c:v>0.0</c:v>
                </c:pt>
                <c:pt idx="164">
                  <c:v>0.0</c:v>
                </c:pt>
                <c:pt idx="165">
                  <c:v>1.0</c:v>
                </c:pt>
                <c:pt idx="166">
                  <c:v>0.0</c:v>
                </c:pt>
                <c:pt idx="167">
                  <c:v>1.0</c:v>
                </c:pt>
                <c:pt idx="168">
                  <c:v>1.0</c:v>
                </c:pt>
                <c:pt idx="169">
                  <c:v>1.0</c:v>
                </c:pt>
                <c:pt idx="170">
                  <c:v>6.0</c:v>
                </c:pt>
              </c:numCache>
            </c:numRef>
          </c:val>
        </c:ser>
        <c:ser>
          <c:idx val="2"/>
          <c:order val="2"/>
          <c:tx>
            <c:v>Temporary</c:v>
          </c:tx>
          <c:spPr>
            <a:solidFill>
              <a:srgbClr val="9BBB59"/>
            </a:solidFill>
            <a:ln>
              <a:noFill/>
            </a:ln>
          </c:spPr>
          <c:invertIfNegative val="0"/>
          <c:dLbls>
            <c:showLegendKey val="0"/>
            <c:showVal val="0"/>
            <c:showCatName val="0"/>
            <c:showSerName val="0"/>
            <c:showPercent val="0"/>
            <c:showBubbleSize val="0"/>
            <c:showLeaderLines val="1"/>
          </c:dLbls>
          <c:cat>
            <c:strLit>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Lit>
          </c:cat>
          <c:val>
            <c:numRef>
              <c:f/>
              <c:numCache>
                <c:formatCode>General</c:formatCode>
                <c:ptCount val="167"/>
                <c:pt idx="0">
                  <c:v>0.0</c:v>
                </c:pt>
                <c:pt idx="1">
                  <c:v>1.0</c:v>
                </c:pt>
                <c:pt idx="2">
                  <c:v>1.0</c:v>
                </c:pt>
                <c:pt idx="3">
                  <c:v>0.0</c:v>
                </c:pt>
                <c:pt idx="4">
                  <c:v>0.0</c:v>
                </c:pt>
                <c:pt idx="5">
                  <c:v>0.0</c:v>
                </c:pt>
                <c:pt idx="6">
                  <c:v>0.0</c:v>
                </c:pt>
                <c:pt idx="7">
                  <c:v>0.0</c:v>
                </c:pt>
                <c:pt idx="8">
                  <c:v>0.0</c:v>
                </c:pt>
                <c:pt idx="9">
                  <c:v>1.0</c:v>
                </c:pt>
                <c:pt idx="10">
                  <c:v>0.0</c:v>
                </c:pt>
                <c:pt idx="11">
                  <c:v>0.0</c:v>
                </c:pt>
                <c:pt idx="12">
                  <c:v>1.0</c:v>
                </c:pt>
                <c:pt idx="13">
                  <c:v>0.0</c:v>
                </c:pt>
                <c:pt idx="14">
                  <c:v>1.0</c:v>
                </c:pt>
                <c:pt idx="15">
                  <c:v>0.0</c:v>
                </c:pt>
                <c:pt idx="16">
                  <c:v>0.0</c:v>
                </c:pt>
                <c:pt idx="17">
                  <c:v>0.0</c:v>
                </c:pt>
                <c:pt idx="18">
                  <c:v>0.0</c:v>
                </c:pt>
                <c:pt idx="19">
                  <c:v>0.0</c:v>
                </c:pt>
                <c:pt idx="20">
                  <c:v>0.0</c:v>
                </c:pt>
                <c:pt idx="21">
                  <c:v>1.0</c:v>
                </c:pt>
                <c:pt idx="22">
                  <c:v>0.0</c:v>
                </c:pt>
                <c:pt idx="23">
                  <c:v>0.0</c:v>
                </c:pt>
                <c:pt idx="24">
                  <c:v>0.0</c:v>
                </c:pt>
                <c:pt idx="25">
                  <c:v>0.0</c:v>
                </c:pt>
                <c:pt idx="26">
                  <c:v>0.0</c:v>
                </c:pt>
                <c:pt idx="27">
                  <c:v>0.0</c:v>
                </c:pt>
                <c:pt idx="28">
                  <c:v>0.0</c:v>
                </c:pt>
                <c:pt idx="29">
                  <c:v>0.0</c:v>
                </c:pt>
                <c:pt idx="30">
                  <c:v>0.0</c:v>
                </c:pt>
                <c:pt idx="31">
                  <c:v>1.0</c:v>
                </c:pt>
                <c:pt idx="32">
                  <c:v>0.0</c:v>
                </c:pt>
                <c:pt idx="33">
                  <c:v>0.0</c:v>
                </c:pt>
                <c:pt idx="34">
                  <c:v>0.0</c:v>
                </c:pt>
                <c:pt idx="35">
                  <c:v>0.0</c:v>
                </c:pt>
                <c:pt idx="36">
                  <c:v>0.0</c:v>
                </c:pt>
                <c:pt idx="37">
                  <c:v>0.0</c:v>
                </c:pt>
                <c:pt idx="38">
                  <c:v>1.0</c:v>
                </c:pt>
                <c:pt idx="39">
                  <c:v>0.0</c:v>
                </c:pt>
                <c:pt idx="40">
                  <c:v>0.0</c:v>
                </c:pt>
                <c:pt idx="41">
                  <c:v>0.0</c:v>
                </c:pt>
                <c:pt idx="42">
                  <c:v>2.0</c:v>
                </c:pt>
                <c:pt idx="43">
                  <c:v>0.0</c:v>
                </c:pt>
                <c:pt idx="44">
                  <c:v>0.0</c:v>
                </c:pt>
                <c:pt idx="45">
                  <c:v>0.0</c:v>
                </c:pt>
                <c:pt idx="46">
                  <c:v>1.0</c:v>
                </c:pt>
                <c:pt idx="47">
                  <c:v>0.0</c:v>
                </c:pt>
                <c:pt idx="48">
                  <c:v>1.0</c:v>
                </c:pt>
                <c:pt idx="49">
                  <c:v>0.0</c:v>
                </c:pt>
                <c:pt idx="50">
                  <c:v>1.0</c:v>
                </c:pt>
                <c:pt idx="51">
                  <c:v>1.0</c:v>
                </c:pt>
                <c:pt idx="52">
                  <c:v>0.0</c:v>
                </c:pt>
                <c:pt idx="53">
                  <c:v>0.0</c:v>
                </c:pt>
                <c:pt idx="54">
                  <c:v>0.0</c:v>
                </c:pt>
                <c:pt idx="55">
                  <c:v>0.0</c:v>
                </c:pt>
                <c:pt idx="56">
                  <c:v>1.0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1.0</c:v>
                </c:pt>
                <c:pt idx="77">
                  <c:v>0.0</c:v>
                </c:pt>
                <c:pt idx="78">
                  <c:v>0.0</c:v>
                </c:pt>
                <c:pt idx="79">
                  <c:v>2.0</c:v>
                </c:pt>
                <c:pt idx="80">
                  <c:v>0.0</c:v>
                </c:pt>
                <c:pt idx="81">
                  <c:v>0.0</c:v>
                </c:pt>
                <c:pt idx="82">
                  <c:v>0.0</c:v>
                </c:pt>
                <c:pt idx="83">
                  <c:v>2.0</c:v>
                </c:pt>
                <c:pt idx="84">
                  <c:v>0.0</c:v>
                </c:pt>
                <c:pt idx="85">
                  <c:v>0.0</c:v>
                </c:pt>
                <c:pt idx="86">
                  <c:v>0.0</c:v>
                </c:pt>
                <c:pt idx="87">
                  <c:v>0.0</c:v>
                </c:pt>
                <c:pt idx="88">
                  <c:v>0.0</c:v>
                </c:pt>
                <c:pt idx="89">
                  <c:v>0.0</c:v>
                </c:pt>
                <c:pt idx="90">
                  <c:v>0.0</c:v>
                </c:pt>
                <c:pt idx="91">
                  <c:v>1.0</c:v>
                </c:pt>
                <c:pt idx="92">
                  <c:v>0.0</c:v>
                </c:pt>
                <c:pt idx="93">
                  <c:v>0.0</c:v>
                </c:pt>
                <c:pt idx="94">
                  <c:v>1.0</c:v>
                </c:pt>
                <c:pt idx="95">
                  <c:v>0.0</c:v>
                </c:pt>
                <c:pt idx="96">
                  <c:v>0.0</c:v>
                </c:pt>
                <c:pt idx="97">
                  <c:v>0.0</c:v>
                </c:pt>
                <c:pt idx="98">
                  <c:v>0.0</c:v>
                </c:pt>
                <c:pt idx="99">
                  <c:v>1.0</c:v>
                </c:pt>
                <c:pt idx="100">
                  <c:v>1.0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1.0</c:v>
                </c:pt>
                <c:pt idx="120">
                  <c:v>0.0</c:v>
                </c:pt>
                <c:pt idx="121">
                  <c:v>0.0</c:v>
                </c:pt>
                <c:pt idx="122">
                  <c:v>0.0</c:v>
                </c:pt>
                <c:pt idx="123">
                  <c:v>0.0</c:v>
                </c:pt>
                <c:pt idx="124">
                  <c:v>0.0</c:v>
                </c:pt>
                <c:pt idx="125">
                  <c:v>0.0</c:v>
                </c:pt>
                <c:pt idx="126">
                  <c:v>0.0</c:v>
                </c:pt>
                <c:pt idx="127">
                  <c:v>0.0</c:v>
                </c:pt>
                <c:pt idx="128">
                  <c:v>0.0</c:v>
                </c:pt>
                <c:pt idx="129">
                  <c:v>0.0</c:v>
                </c:pt>
                <c:pt idx="130">
                  <c:v>1.0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1.0</c:v>
                </c:pt>
                <c:pt idx="147">
                  <c:v>0.0</c:v>
                </c:pt>
                <c:pt idx="148">
                  <c:v>0.0</c:v>
                </c:pt>
                <c:pt idx="149">
                  <c:v>0.0</c:v>
                </c:pt>
                <c:pt idx="150">
                  <c:v>0.0</c:v>
                </c:pt>
                <c:pt idx="151">
                  <c:v>0.0</c:v>
                </c:pt>
                <c:pt idx="152">
                  <c:v>0.0</c:v>
                </c:pt>
                <c:pt idx="153">
                  <c:v>1.0</c:v>
                </c:pt>
                <c:pt idx="154">
                  <c:v>0.0</c:v>
                </c:pt>
                <c:pt idx="155">
                  <c:v>0.0</c:v>
                </c:pt>
                <c:pt idx="156">
                  <c:v>2.0</c:v>
                </c:pt>
                <c:pt idx="157">
                  <c:v>0.0</c:v>
                </c:pt>
                <c:pt idx="158">
                  <c:v>0.0</c:v>
                </c:pt>
                <c:pt idx="159">
                  <c:v>0.0</c:v>
                </c:pt>
                <c:pt idx="160">
                  <c:v>1.0</c:v>
                </c:pt>
                <c:pt idx="161">
                  <c:v>0.0</c:v>
                </c:pt>
                <c:pt idx="162">
                  <c:v>0.0</c:v>
                </c:pt>
                <c:pt idx="163">
                  <c:v>1.0</c:v>
                </c:pt>
                <c:pt idx="164">
                  <c:v>1.0</c:v>
                </c:pt>
                <c:pt idx="165">
                  <c:v>0.0</c:v>
                </c:pt>
                <c:pt idx="166">
                  <c:v>1.0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manualLayout>
          <c:xMode val="edge"/>
          <c:yMode val="edge"/>
          <c:x val="0.16552031"/>
          <c:y val="0.005174102"/>
          <c:w val="0.7098811"/>
          <c:h val="0.27654544"/>
        </c:manualLayout>
      </c:layout>
      <c:overlay val="0"/>
      <c:spPr>
        <a:noFill/>
        <a:ln>
          <a:noFill/>
        </a:ln>
      </c:spPr>
      <c:txPr>
        <a:bodyPr/>
        <a:lstStyle/>
        <a:p>
          <a:pPr>
            <a:defRPr sz="20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9/6/2024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6671469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7615043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6" name="对象"/>
          <p:cNvSpPr>
            <a:spLocks noGrp="1"/>
          </p:cNvSpPr>
          <p:nvPr>
            <p:ph type="sldImg"/>
          </p:nvPr>
        </p:nvSpPr>
        <p:spPr>
          <a:xfrm rot="0">
            <a:off x="4038600" y="857250"/>
            <a:ext cx="4114800" cy="2314575"/>
          </a:xfrm>
          <a:prstGeom prst="rect"/>
          <a:noFill/>
          <a:ln w="12700" cmpd="sng" cap="flat">
            <a:noFill/>
            <a:prstDash val="solid"/>
            <a:miter/>
          </a:ln>
        </p:spPr>
      </p:sp>
      <p:sp>
        <p:nvSpPr>
          <p:cNvPr id="16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6047944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4" name="对象"/>
          <p:cNvSpPr>
            <a:spLocks noGrp="1"/>
          </p:cNvSpPr>
          <p:nvPr>
            <p:ph type="sldImg"/>
          </p:nvPr>
        </p:nvSpPr>
        <p:spPr>
          <a:xfrm rot="0">
            <a:off x="4038600" y="857250"/>
            <a:ext cx="4114800" cy="2314575"/>
          </a:xfrm>
          <a:prstGeom prst="rect"/>
          <a:noFill/>
          <a:ln w="12700" cmpd="sng" cap="flat">
            <a:noFill/>
            <a:prstDash val="solid"/>
            <a:miter/>
          </a:ln>
        </p:spPr>
      </p:sp>
      <p:sp>
        <p:nvSpPr>
          <p:cNvPr id="17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6991186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78" name="对象"/>
          <p:cNvSpPr>
            <a:spLocks noGrp="1"/>
          </p:cNvSpPr>
          <p:nvPr>
            <p:ph type="sldImg"/>
          </p:nvPr>
        </p:nvSpPr>
        <p:spPr>
          <a:xfrm rot="0">
            <a:off x="4038600" y="857250"/>
            <a:ext cx="4114800" cy="2314575"/>
          </a:xfrm>
          <a:prstGeom prst="rect"/>
          <a:noFill/>
          <a:ln w="12700" cmpd="sng" cap="flat">
            <a:noFill/>
            <a:prstDash val="solid"/>
            <a:miter/>
          </a:ln>
        </p:spPr>
      </p:sp>
      <p:sp>
        <p:nvSpPr>
          <p:cNvPr id="17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00549685"/>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82" name="对象"/>
          <p:cNvSpPr>
            <a:spLocks noGrp="1"/>
          </p:cNvSpPr>
          <p:nvPr>
            <p:ph type="sldImg"/>
          </p:nvPr>
        </p:nvSpPr>
        <p:spPr>
          <a:xfrm rot="0">
            <a:off x="4038600" y="857250"/>
            <a:ext cx="4114800" cy="2314575"/>
          </a:xfrm>
          <a:prstGeom prst="rect"/>
          <a:noFill/>
          <a:ln w="12700" cmpd="sng" cap="flat">
            <a:noFill/>
            <a:prstDash val="solid"/>
            <a:miter/>
          </a:ln>
        </p:spPr>
      </p:sp>
      <p:sp>
        <p:nvSpPr>
          <p:cNvPr id="18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35152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0293363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6845585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8" name="对象"/>
          <p:cNvSpPr>
            <a:spLocks noGrp="1"/>
          </p:cNvSpPr>
          <p:nvPr>
            <p:ph type="sldImg"/>
          </p:nvPr>
        </p:nvSpPr>
        <p:spPr>
          <a:xfrm rot="0">
            <a:off x="4038600" y="857250"/>
            <a:ext cx="4114800" cy="2314575"/>
          </a:xfrm>
          <a:prstGeom prst="rect"/>
          <a:noFill/>
          <a:ln w="12700" cmpd="sng" cap="flat">
            <a:noFill/>
            <a:prstDash val="solid"/>
            <a:miter/>
          </a:ln>
        </p:spPr>
      </p:sp>
      <p:sp>
        <p:nvSpPr>
          <p:cNvPr id="11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8782841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0" name="对象"/>
          <p:cNvSpPr>
            <a:spLocks noGrp="1"/>
          </p:cNvSpPr>
          <p:nvPr>
            <p:ph type="sldImg"/>
          </p:nvPr>
        </p:nvSpPr>
        <p:spPr>
          <a:xfrm rot="0">
            <a:off x="4038600" y="857250"/>
            <a:ext cx="4114800" cy="2314575"/>
          </a:xfrm>
          <a:prstGeom prst="rect"/>
          <a:noFill/>
          <a:ln w="12700" cmpd="sng" cap="flat">
            <a:noFill/>
            <a:prstDash val="solid"/>
            <a:miter/>
          </a:ln>
        </p:spPr>
      </p:sp>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3175607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8" name="对象"/>
          <p:cNvSpPr>
            <a:spLocks noGrp="1"/>
          </p:cNvSpPr>
          <p:nvPr>
            <p:ph type="sldImg"/>
          </p:nvPr>
        </p:nvSpPr>
        <p:spPr>
          <a:xfrm rot="0">
            <a:off x="4038600" y="857250"/>
            <a:ext cx="4114800" cy="2314575"/>
          </a:xfrm>
          <a:prstGeom prst="rect"/>
          <a:noFill/>
          <a:ln w="12700" cmpd="sng" cap="flat">
            <a:noFill/>
            <a:prstDash val="solid"/>
            <a:miter/>
          </a:ln>
        </p:spPr>
      </p:sp>
      <p:sp>
        <p:nvSpPr>
          <p:cNvPr id="13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2702017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7" name="对象"/>
          <p:cNvSpPr>
            <a:spLocks noGrp="1"/>
          </p:cNvSpPr>
          <p:nvPr>
            <p:ph type="sldImg"/>
          </p:nvPr>
        </p:nvSpPr>
        <p:spPr>
          <a:xfrm rot="0">
            <a:off x="4038600" y="857250"/>
            <a:ext cx="4114800" cy="2314575"/>
          </a:xfrm>
          <a:prstGeom prst="rect"/>
          <a:noFill/>
          <a:ln w="12700" cmpd="sng" cap="flat">
            <a:noFill/>
            <a:prstDash val="solid"/>
            <a:miter/>
          </a:ln>
        </p:spPr>
      </p:sp>
      <p:sp>
        <p:nvSpPr>
          <p:cNvPr id="1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1800530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2" name="对象"/>
          <p:cNvSpPr>
            <a:spLocks noGrp="1"/>
          </p:cNvSpPr>
          <p:nvPr>
            <p:ph type="sldImg"/>
          </p:nvPr>
        </p:nvSpPr>
        <p:spPr>
          <a:xfrm rot="0">
            <a:off x="4038600" y="857250"/>
            <a:ext cx="4114800" cy="2314575"/>
          </a:xfrm>
          <a:prstGeom prst="rect"/>
          <a:noFill/>
          <a:ln w="12700" cmpd="sng" cap="flat">
            <a:noFill/>
            <a:prstDash val="solid"/>
            <a:miter/>
          </a:ln>
        </p:spPr>
      </p:sp>
      <p:sp>
        <p:nvSpPr>
          <p:cNvPr id="15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2258691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59" name="对象"/>
          <p:cNvSpPr>
            <a:spLocks noGrp="1"/>
          </p:cNvSpPr>
          <p:nvPr>
            <p:ph type="sldImg"/>
          </p:nvPr>
        </p:nvSpPr>
        <p:spPr>
          <a:xfrm rot="0">
            <a:off x="4038600" y="857250"/>
            <a:ext cx="4114800" cy="2314575"/>
          </a:xfrm>
          <a:prstGeom prst="rect"/>
          <a:noFill/>
          <a:ln w="12700" cmpd="sng" cap="flat">
            <a:noFill/>
            <a:prstDash val="solid"/>
            <a:miter/>
          </a:ln>
        </p:spPr>
      </p:sp>
      <p:sp>
        <p:nvSpPr>
          <p:cNvPr id="16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42123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8103540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0538394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5376490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8133636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9109116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3045018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787392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2901930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2906990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2455289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9505011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2909390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3069639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9/6/2024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0701979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矩形"/>
          <p:cNvSpPr>
            <a:spLocks/>
          </p:cNvSpPr>
          <p:nvPr/>
        </p:nvSpPr>
        <p:spPr>
          <a:xfrm rot="0">
            <a:off x="2554541" y="3314150"/>
            <a:ext cx="8610599" cy="1539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 </a:t>
            </a:r>
            <a:r>
              <a:rPr lang="en-US" altLang="zh-CN" sz="2400" b="0" i="0" u="none" strike="noStrike" kern="1200" cap="none" spc="0" baseline="0">
                <a:solidFill>
                  <a:schemeClr val="tx1"/>
                </a:solidFill>
                <a:latin typeface="Calibri" pitchFamily="0" charset="0"/>
                <a:ea typeface="宋体" pitchFamily="0" charset="0"/>
                <a:cs typeface="Calibri" pitchFamily="0" charset="0"/>
              </a:rPr>
              <a:t>SALMA.A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 </a:t>
            </a:r>
            <a:r>
              <a:rPr lang="en-US" altLang="zh-CN" sz="2400" b="0" i="0" u="none" strike="noStrike" kern="1200" cap="none" spc="0" baseline="0">
                <a:solidFill>
                  <a:schemeClr val="tx1"/>
                </a:solidFill>
                <a:latin typeface="Calibri" pitchFamily="0" charset="0"/>
                <a:ea typeface="宋体" pitchFamily="0" charset="0"/>
                <a:cs typeface="Calibri" pitchFamily="0" charset="0"/>
              </a:rPr>
              <a:t>122204</a:t>
            </a:r>
            <a:r>
              <a:rPr lang="en-US" altLang="zh-CN" sz="2400" b="0" i="0" u="none" strike="noStrike" kern="1200" cap="none" spc="0" baseline="0">
                <a:solidFill>
                  <a:schemeClr val="tx1"/>
                </a:solidFill>
                <a:latin typeface="Calibri" pitchFamily="0" charset="0"/>
                <a:ea typeface="宋体" pitchFamily="0" charset="0"/>
                <a:cs typeface="Calibri" pitchFamily="0" charset="0"/>
              </a:rPr>
              <a:t>116</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 B.COM (</a:t>
            </a:r>
            <a:r>
              <a:rPr lang="en-US" altLang="zh-CN" sz="2400" b="0" i="0" u="none" strike="noStrike" kern="1200" cap="none" spc="0" baseline="0">
                <a:solidFill>
                  <a:schemeClr val="tx1"/>
                </a:solidFill>
                <a:latin typeface="Calibri" pitchFamily="0" charset="0"/>
                <a:ea typeface="宋体" pitchFamily="0" charset="0"/>
                <a:cs typeface="Calibri" pitchFamily="0" charset="0"/>
              </a:rPr>
              <a:t>CORPORATE SECRETARYSHIP)</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 SHRI KRISHNASWAMY COLLEGE FOR WOMEN</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6" name="矩形"/>
          <p:cNvSpPr>
            <a:spLocks/>
          </p:cNvSpPr>
          <p:nvPr/>
        </p:nvSpPr>
        <p:spPr>
          <a:xfrm rot="0">
            <a:off x="10123220" y="449793"/>
            <a:ext cx="468580" cy="27368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宋体" pitchFamily="0" charset="0"/>
                <a:cs typeface="Trebuchet MS" pitchFamily="0" charset="0"/>
              </a:rPr>
              <a:t>1</a:t>
            </a:fld>
            <a:endParaRPr lang="zh-CN" altLang="en-US" sz="1800" b="0" i="0" u="none" strike="noStrike" kern="120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4916134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3"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1295399" y="1600200"/>
            <a:ext cx="5257800" cy="5016758"/>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Ø"/>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Organize Data</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Set up salary and compensation information in a structured way in Excel.</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Ø"/>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Analyze Trends</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Use Excel tools to spot patterns, such as which roles have higher or lower pay.</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Ø"/>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Compare Benchmarks</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Check how your salaries match up against industry standards to ensure competitiveness.</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Ø"/>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Identify Disparities</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Find any differences in pay between different groups or roles to address fairness.</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ü"/>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Visualize Data</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Create charts and graphs to make the data easier to understand and use in decision-making.</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5" name="矩形"/>
          <p:cNvSpPr>
            <a:spLocks/>
          </p:cNvSpPr>
          <p:nvPr/>
        </p:nvSpPr>
        <p:spPr>
          <a:xfrm rot="0">
            <a:off x="10123220" y="449793"/>
            <a:ext cx="468580" cy="284052"/>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宋体" pitchFamily="0" charset="0"/>
                <a:cs typeface="Trebuchet MS" pitchFamily="0" charset="0"/>
              </a:rPr>
              <a:t>10</a:t>
            </a:fld>
            <a:endParaRPr lang="zh-CN" altLang="en-US" sz="1800" b="0" i="0" u="none" strike="noStrike" kern="120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7945484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1"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2" name="矩形"/>
          <p:cNvSpPr>
            <a:spLocks/>
          </p:cNvSpPr>
          <p:nvPr/>
        </p:nvSpPr>
        <p:spPr>
          <a:xfrm rot="0">
            <a:off x="457200" y="1549400"/>
            <a:ext cx="10363199" cy="6740307"/>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Clear Salary Trends</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Identified patterns and trends in salary distributions across different roles and departments.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Benchmark Insights</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Provided comparisons of internal salaries against industry standards, highlighting areas where adjustments may be needed.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Equity Analysis</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Revealed pay disparities and gaps, enabling corrective actions to ensure fair compensation practices.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Informed Decisions</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Delivered actionable insights for strategic salary adjustments and budget planning.</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Visual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Identified Pay Patterns</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 Found trends in how salaries are distributed across roles and departments.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Benchmark Comparisons</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Compared salaries with industry standards to see if they are competitive.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Detected Pay Gaps</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Uncovered differences in pay to address fairness issues.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Supported Decisions</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Provided useful information for making salary adjustments and planning budgets.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Visual Insights &amp; Reports</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Created easy-to-understand charts and graphs to present the findings clearly</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Produced </a:t>
            </a:r>
            <a:r>
              <a:rPr lang="en-US" altLang="zh-CN" sz="1800" b="0" i="0" u="none" strike="noStrike" kern="1200" cap="none" spc="0" baseline="0">
                <a:solidFill>
                  <a:schemeClr val="tx1"/>
                </a:solidFill>
                <a:latin typeface="Calibri" pitchFamily="0" charset="0"/>
                <a:ea typeface="宋体" pitchFamily="0" charset="0"/>
                <a:cs typeface="Calibri" pitchFamily="0" charset="0"/>
              </a:rPr>
              <a:t>charts and graphs that effectively communicated findings and supported data-driven decision-making</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73" name="矩形"/>
          <p:cNvSpPr>
            <a:spLocks/>
          </p:cNvSpPr>
          <p:nvPr/>
        </p:nvSpPr>
        <p:spPr>
          <a:xfrm rot="0">
            <a:off x="10123220" y="449793"/>
            <a:ext cx="468580" cy="284052"/>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宋体" pitchFamily="0" charset="0"/>
                <a:cs typeface="Trebuchet MS" pitchFamily="0" charset="0"/>
              </a:rPr>
              <a:t>11</a:t>
            </a:fld>
            <a:endParaRPr lang="zh-CN" altLang="en-US" sz="1800" b="0" i="0" u="none" strike="noStrike" kern="120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8027719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aphicFrame>
        <p:nvGraphicFramePr>
          <p:cNvPr id="176" name="图表"/>
          <p:cNvGraphicFramePr/>
          <p:nvPr/>
        </p:nvGraphicFramePr>
        <p:xfrm>
          <a:off x="669302" y="433633"/>
          <a:ext cx="9785024" cy="5788058"/>
        </p:xfrm>
        <a:graphic>
          <a:graphicData uri="http://schemas.openxmlformats.org/drawingml/2006/chart">
            <c:chart xmlns:c="http://schemas.openxmlformats.org/drawingml/2006/chart" r:id="rId1"/>
          </a:graphicData>
        </a:graphic>
      </p:graphicFrame>
      <p:sp>
        <p:nvSpPr>
          <p:cNvPr id="177" name="矩形"/>
          <p:cNvSpPr>
            <a:spLocks/>
          </p:cNvSpPr>
          <p:nvPr/>
        </p:nvSpPr>
        <p:spPr>
          <a:xfrm rot="0">
            <a:off x="10123220" y="449793"/>
            <a:ext cx="468580" cy="284052"/>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宋体" pitchFamily="0" charset="0"/>
                <a:cs typeface="Trebuchet MS" pitchFamily="0" charset="0"/>
              </a:rPr>
              <a:t>12</a:t>
            </a:fld>
            <a:endParaRPr lang="zh-CN" altLang="en-US" sz="1800" b="0" i="0" u="none" strike="noStrike" kern="120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24178768"/>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1" name="矩形"/>
          <p:cNvSpPr>
            <a:spLocks/>
          </p:cNvSpPr>
          <p:nvPr/>
        </p:nvSpPr>
        <p:spPr>
          <a:xfrm rot="0">
            <a:off x="838200" y="1305341"/>
            <a:ext cx="9906001" cy="424731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0" fontAlgn="base" latinLnBrk="0" hangingPunct="0">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Calibri" pitchFamily="0" charset="0"/>
              </a:rPr>
              <a:t>In conclusion, the salary and compensation analysis through Excel data modeling provides a robust framework for understanding and optimizing employee remuneration within an organization. By leveraging Excel’s powerful data analysis and visualization tools, we can derive actionable insights into salary distribution, compensation equity, and market competitiveness.</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Calibri" pitchFamily="0" charset="0"/>
              </a:rPr>
              <a:t>Excel’s versatility in handling large datasets, coupled with its advanced analytical functions, enables a comprehensive examination of various compensation factors, including base salary, bonuses, and benefits..</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Calibri" pitchFamily="0" charset="0"/>
              </a:rPr>
              <a:t>Overall, Excel data modeling serves as an invaluable tool for making data-driven decisions in salary and compensation management, ultimately contributing to a more equitable and competitive compensation strategy.</a:t>
            </a:r>
            <a:endParaRPr lang="en-US" altLang="zh-CN" sz="500" b="1"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Calibri" pitchFamily="0" charset="0"/>
              </a:rPr>
              <a:t>In summary, Excel data modeling for salary and compensation analysis provides a clear, data-driven approach to evaluate and optimize employee remuneration. By analyzing salary distributions and compensation structures, it helps identify disparities, ensure equity, and align with industry standards. This method supports informed decision-making and strategic adjustments to improve compensation practices and enhance organizational competitiveness.</a:t>
            </a:r>
            <a:endParaRPr lang="zh-CN" altLang="en-US" sz="1800" b="0" i="0" u="none" strike="noStrike" kern="1200" cap="none" spc="0" baseline="0">
              <a:solidFill>
                <a:schemeClr val="tx1"/>
              </a:solidFill>
              <a:latin typeface="Arial" pitchFamily="34" charset="0"/>
              <a:ea typeface="宋体" pitchFamily="0" charset="0"/>
              <a:cs typeface="Calibri" pitchFamily="0" charset="0"/>
            </a:endParaRPr>
          </a:p>
        </p:txBody>
      </p:sp>
    </p:spTree>
    <p:extLst>
      <p:ext uri="{BB962C8B-B14F-4D97-AF65-F5344CB8AC3E}">
        <p14:creationId xmlns:p14="http://schemas.microsoft.com/office/powerpoint/2010/main" val="181292639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Salary And Compensation Analysis Through Excel Data Modeling</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
        <p:nvSpPr>
          <p:cNvPr id="83" name="矩形"/>
          <p:cNvSpPr>
            <a:spLocks/>
          </p:cNvSpPr>
          <p:nvPr/>
        </p:nvSpPr>
        <p:spPr>
          <a:xfrm rot="0">
            <a:off x="10123220" y="449793"/>
            <a:ext cx="468580" cy="27368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宋体" pitchFamily="0" charset="0"/>
                <a:cs typeface="Trebuchet MS" pitchFamily="0" charset="0"/>
              </a:rPr>
              <a:t>2</a:t>
            </a:fld>
            <a:endParaRPr lang="zh-CN" altLang="en-US" sz="1800" b="0" i="0" u="none" strike="noStrike" kern="120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1066648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0" y="6285"/>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96" name="组合"/>
          <p:cNvGrpSpPr>
            <a:grpSpLocks/>
          </p:cNvGrpSpPr>
          <p:nvPr/>
        </p:nvGrpSpPr>
        <p:grpSpPr>
          <a:xfrm>
            <a:off x="7729538" y="1205"/>
            <a:ext cx="4743795" cy="6858465"/>
            <a:chOff x="7729538" y="1205"/>
            <a:chExt cx="4743795" cy="6858465"/>
          </a:xfrm>
        </p:grpSpPr>
        <p:sp>
          <p:nvSpPr>
            <p:cNvPr id="87" name="曲线"/>
            <p:cNvSpPr>
              <a:spLocks/>
            </p:cNvSpPr>
            <p:nvPr/>
          </p:nvSpPr>
          <p:spPr>
            <a:xfrm rot="0">
              <a:off x="9658352" y="6029"/>
              <a:ext cx="1218564"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729538" y="3696100"/>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463026" y="1205"/>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8"/>
                  </a:lnTo>
                  <a:lnTo>
                    <a:pt x="21599" y="21598"/>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883804" y="1205"/>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8"/>
                  </a:lnTo>
                  <a:lnTo>
                    <a:pt x="21596" y="21598"/>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9215376" y="3049205"/>
              <a:ext cx="3257550" cy="3809999"/>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618856" y="1205"/>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8"/>
                  </a:lnTo>
                  <a:lnTo>
                    <a:pt x="21598" y="21598"/>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1177527" y="1205"/>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8"/>
                  </a:lnTo>
                  <a:lnTo>
                    <a:pt x="21598" y="21598"/>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1217173" y="1205"/>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8"/>
                  </a:lnTo>
                  <a:lnTo>
                    <a:pt x="21595" y="21598"/>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653652" y="3592130"/>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07" name="矩形"/>
          <p:cNvSpPr>
            <a:spLocks/>
          </p:cNvSpPr>
          <p:nvPr/>
        </p:nvSpPr>
        <p:spPr>
          <a:xfrm rot="0">
            <a:off x="10123220" y="449793"/>
            <a:ext cx="468580" cy="27368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宋体" pitchFamily="0" charset="0"/>
                <a:cs typeface="Trebuchet MS" pitchFamily="0" charset="0"/>
              </a:rPr>
              <a:t>3</a:t>
            </a:fld>
            <a:endParaRPr lang="zh-CN" altLang="en-US" sz="1800" b="0" i="0" u="none" strike="noStrike" kern="120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5940408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文本框"/>
          <p:cNvSpPr>
            <a:spLocks noGrp="1"/>
          </p:cNvSpPr>
          <p:nvPr>
            <p:ph type="title"/>
          </p:nvPr>
        </p:nvSpPr>
        <p:spPr>
          <a:xfrm rot="0">
            <a:off x="834071" y="575055"/>
            <a:ext cx="9452929"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6" name="矩形"/>
          <p:cNvSpPr>
            <a:spLocks/>
          </p:cNvSpPr>
          <p:nvPr/>
        </p:nvSpPr>
        <p:spPr>
          <a:xfrm rot="0">
            <a:off x="1600200" y="1752599"/>
            <a:ext cx="5638800" cy="27489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"Organizations often struggle to effectively analyze and optimize their salary and compensation structures due to a lack of systematic data analysis. This project aims to utilize Excel data modeling techniques to analyze salary and compensation data, identify trends and disparities, and provide actionable insights for equitable compensation practices. The goal is to enhance data-driven decision-making and ensure competitive and fair compensation strategies within the organization.".</a:t>
            </a: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17" name="矩形"/>
          <p:cNvSpPr>
            <a:spLocks/>
          </p:cNvSpPr>
          <p:nvPr/>
        </p:nvSpPr>
        <p:spPr>
          <a:xfrm rot="0">
            <a:off x="10123220" y="449793"/>
            <a:ext cx="468580" cy="27368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宋体" pitchFamily="0" charset="0"/>
                <a:cs typeface="Trebuchet MS" pitchFamily="0" charset="0"/>
              </a:rPr>
              <a:t>4</a:t>
            </a:fld>
            <a:endParaRPr lang="zh-CN" altLang="en-US" sz="1800" b="0" i="0" u="none" strike="noStrike" kern="120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4048185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3" name="组合"/>
          <p:cNvGrpSpPr>
            <a:grpSpLocks/>
          </p:cNvGrpSpPr>
          <p:nvPr/>
        </p:nvGrpSpPr>
        <p:grpSpPr>
          <a:xfrm>
            <a:off x="8658225" y="2647950"/>
            <a:ext cx="3533775" cy="3810000"/>
            <a:chOff x="8658225" y="2647950"/>
            <a:chExt cx="3533775" cy="3810000"/>
          </a:xfrm>
        </p:grpSpPr>
        <p:sp>
          <p:nvSpPr>
            <p:cNvPr id="12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7"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8" name="矩形"/>
          <p:cNvSpPr>
            <a:spLocks/>
          </p:cNvSpPr>
          <p:nvPr/>
        </p:nvSpPr>
        <p:spPr>
          <a:xfrm rot="0">
            <a:off x="1003300" y="2159000"/>
            <a:ext cx="5368925" cy="27489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This project focuses on analyzing salary and compensation data using Excel data modeling. The goal is to identify salary trends, detect disparities, and benchmark compensation against industry standards. By applying advanced Excel techniques, the project will provide actionable insights to enhance compensation strategies, ensure fairness, and support data-driven decision-making for better organizational outcomes."</a:t>
            </a: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9" name="矩形"/>
          <p:cNvSpPr>
            <a:spLocks/>
          </p:cNvSpPr>
          <p:nvPr/>
        </p:nvSpPr>
        <p:spPr>
          <a:xfrm rot="0">
            <a:off x="10123220" y="449793"/>
            <a:ext cx="468580" cy="27368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宋体" pitchFamily="0" charset="0"/>
                <a:cs typeface="Trebuchet MS" pitchFamily="0" charset="0"/>
              </a:rPr>
              <a:t>5</a:t>
            </a:fld>
            <a:endParaRPr lang="zh-CN" altLang="en-US" sz="1800" b="0" i="0" u="none" strike="noStrike" kern="120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1048668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4"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6" name="矩形"/>
          <p:cNvSpPr>
            <a:spLocks/>
          </p:cNvSpPr>
          <p:nvPr/>
        </p:nvSpPr>
        <p:spPr>
          <a:xfrm rot="0">
            <a:off x="1371600" y="1676400"/>
            <a:ext cx="6705600" cy="409193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HR Professionals &amp; HR Departments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For developing equitable compensation strategies and policies.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For optimizing compensation policies and ensuring fairness.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Compensation Analysts</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To identify pay trends and disparities.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Finance Teams</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For budget planning and financial forecasting.</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To align salaries with budgetary constraints and forecasts.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Executives</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To make informed decisions on salary structures and adjustments.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For strategic planning and competitive positioning in the market.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Employees</a:t>
            </a:r>
            <a:r>
              <a:rPr lang="en-US" altLang="zh-CN" sz="1800" b="0" i="0" u="none" strike="noStrike" kern="1200" cap="none" spc="0" baseline="0">
                <a:solidFill>
                  <a:schemeClr val="tx1"/>
                </a:solidFill>
                <a:latin typeface="Calibri" pitchFamily="0" charset="0"/>
                <a:ea typeface="宋体" pitchFamily="0" charset="0"/>
                <a:cs typeface="Calibri" pitchFamily="0" charset="0"/>
              </a:rPr>
              <a:t>: As beneficiaries of fair and transparent compensation practices.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Management</a:t>
            </a:r>
            <a:r>
              <a:rPr lang="en-US" altLang="zh-CN" sz="1800" b="0" i="0" u="none" strike="noStrike" kern="1200" cap="none" spc="0" baseline="0">
                <a:solidFill>
                  <a:schemeClr val="tx1"/>
                </a:solidFill>
                <a:latin typeface="Calibri" pitchFamily="0" charset="0"/>
                <a:ea typeface="宋体" pitchFamily="0" charset="0"/>
                <a:cs typeface="Calibri" pitchFamily="0" charset="0"/>
              </a:rPr>
              <a:t>: To make informed decisions on salary adjustments and equity.</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37" name="矩形"/>
          <p:cNvSpPr>
            <a:spLocks/>
          </p:cNvSpPr>
          <p:nvPr/>
        </p:nvSpPr>
        <p:spPr>
          <a:xfrm rot="0">
            <a:off x="10123220" y="449793"/>
            <a:ext cx="468580" cy="27368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宋体" pitchFamily="0" charset="0"/>
                <a:cs typeface="Trebuchet MS" pitchFamily="0" charset="0"/>
              </a:rPr>
              <a:t>6</a:t>
            </a:fld>
            <a:endParaRPr lang="zh-CN" altLang="en-US" sz="1800" b="0" i="0" u="none" strike="noStrike" kern="120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1265664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0"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3"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4"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5" name="矩形"/>
          <p:cNvSpPr>
            <a:spLocks/>
          </p:cNvSpPr>
          <p:nvPr/>
        </p:nvSpPr>
        <p:spPr>
          <a:xfrm rot="0">
            <a:off x="3352800" y="2133600"/>
            <a:ext cx="5715000" cy="424731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Value Proposition: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Clear Insights</a:t>
            </a:r>
            <a:r>
              <a:rPr lang="en-US" altLang="zh-CN" sz="1800" b="0" i="0" u="none" strike="noStrike" kern="1200" cap="none" spc="0" baseline="0">
                <a:solidFill>
                  <a:schemeClr val="tx1"/>
                </a:solidFill>
                <a:latin typeface="Calibri" pitchFamily="0" charset="0"/>
                <a:ea typeface="宋体" pitchFamily="0" charset="0"/>
                <a:cs typeface="Calibri" pitchFamily="0" charset="0"/>
              </a:rPr>
              <a:t>: Provides a clear view of salary patterns and issues.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Competitive Edge</a:t>
            </a:r>
            <a:r>
              <a:rPr lang="en-US" altLang="zh-CN" sz="1800" b="0" i="0" u="none" strike="noStrike" kern="1200" cap="none" spc="0" baseline="0">
                <a:solidFill>
                  <a:schemeClr val="tx1"/>
                </a:solidFill>
                <a:latin typeface="Calibri" pitchFamily="0" charset="0"/>
                <a:ea typeface="宋体" pitchFamily="0" charset="0"/>
                <a:cs typeface="Calibri" pitchFamily="0" charset="0"/>
              </a:rPr>
              <a:t>: Keeps salaries aligned with market rates to attract and retain talent.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Equitable Pay</a:t>
            </a:r>
            <a:r>
              <a:rPr lang="en-US" altLang="zh-CN" sz="1800" b="0" i="0" u="none" strike="noStrike" kern="1200" cap="none" spc="0" baseline="0">
                <a:solidFill>
                  <a:schemeClr val="tx1"/>
                </a:solidFill>
                <a:latin typeface="Calibri" pitchFamily="0" charset="0"/>
                <a:ea typeface="宋体" pitchFamily="0" charset="0"/>
                <a:cs typeface="Calibri" pitchFamily="0" charset="0"/>
              </a:rPr>
              <a:t>: Ensures fair pay practices across the organization.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Solutions: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Detailed Salary Analysis</a:t>
            </a:r>
            <a:r>
              <a:rPr lang="en-US" altLang="zh-CN" sz="1800" b="0" i="0" u="none" strike="noStrike" kern="1200" cap="none" spc="0" baseline="0">
                <a:solidFill>
                  <a:schemeClr val="tx1"/>
                </a:solidFill>
                <a:latin typeface="Calibri" pitchFamily="0" charset="0"/>
                <a:ea typeface="宋体" pitchFamily="0" charset="0"/>
                <a:cs typeface="Calibri" pitchFamily="0" charset="0"/>
              </a:rPr>
              <a:t>: Uses Excel to break down and understand salary data.</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Market Comparison</a:t>
            </a:r>
            <a:r>
              <a:rPr lang="en-US" altLang="zh-CN" sz="1800" b="0" i="0" u="none" strike="noStrike" kern="1200" cap="none" spc="0" baseline="0">
                <a:solidFill>
                  <a:schemeClr val="tx1"/>
                </a:solidFill>
                <a:latin typeface="Calibri" pitchFamily="0" charset="0"/>
                <a:ea typeface="宋体" pitchFamily="0" charset="0"/>
                <a:cs typeface="Calibri" pitchFamily="0" charset="0"/>
              </a:rPr>
              <a:t>: Compares salaries to industry standards to stay competitive.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Fairness Check</a:t>
            </a:r>
            <a:r>
              <a:rPr lang="en-US" altLang="zh-CN" sz="1800" b="0" i="0" u="none" strike="noStrike" kern="1200" cap="none" spc="0" baseline="0">
                <a:solidFill>
                  <a:schemeClr val="tx1"/>
                </a:solidFill>
                <a:latin typeface="Calibri" pitchFamily="0" charset="0"/>
                <a:ea typeface="宋体" pitchFamily="0" charset="0"/>
                <a:cs typeface="Calibri" pitchFamily="0" charset="0"/>
              </a:rPr>
              <a:t>: Finds and fixes any pay gaps to ensure fair compensation.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46" name="矩形"/>
          <p:cNvSpPr>
            <a:spLocks/>
          </p:cNvSpPr>
          <p:nvPr/>
        </p:nvSpPr>
        <p:spPr>
          <a:xfrm rot="0">
            <a:off x="10123220" y="449793"/>
            <a:ext cx="468580" cy="284052"/>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宋体" pitchFamily="0" charset="0"/>
                <a:cs typeface="Trebuchet MS" pitchFamily="0" charset="0"/>
              </a:rPr>
              <a:t>7</a:t>
            </a:fld>
            <a:endParaRPr lang="zh-CN" altLang="en-US" sz="1800" b="0" i="0" u="none" strike="noStrike" kern="120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2934296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0123220" y="449793"/>
            <a:ext cx="468580" cy="284052"/>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宋体" pitchFamily="0" charset="0"/>
                <a:cs typeface="Trebuchet MS" pitchFamily="0" charset="0"/>
              </a:rPr>
              <a:t>8</a:t>
            </a:fld>
            <a:endParaRPr lang="zh-CN" altLang="en-US" sz="1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2818613" y="1780226"/>
            <a:ext cx="4920792" cy="2862322"/>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ClrTx/>
              <a:buAutoNum type="alphaUcPeriod"/>
            </a:pPr>
            <a:r>
              <a:rPr lang="en-US" altLang="zh-CN" sz="2000" b="1" i="0" u="none" strike="noStrike" kern="1200" cap="none" spc="0" baseline="0">
                <a:solidFill>
                  <a:srgbClr val="000000"/>
                </a:solidFill>
                <a:latin typeface="Times New Roman" pitchFamily="18" charset="0"/>
                <a:ea typeface="宋体" pitchFamily="0" charset="0"/>
                <a:cs typeface="Times New Roman" pitchFamily="18" charset="0"/>
              </a:rPr>
              <a:t>Emp ID</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lphaUcPeriod"/>
            </a:pPr>
            <a:r>
              <a:rPr lang="en-US" altLang="zh-CN" sz="2000" b="1" i="0" u="none" strike="noStrike" kern="1200" cap="none" spc="0" baseline="0">
                <a:solidFill>
                  <a:srgbClr val="000000"/>
                </a:solidFill>
                <a:latin typeface="Times New Roman" pitchFamily="18" charset="0"/>
                <a:ea typeface="宋体" pitchFamily="0" charset="0"/>
                <a:cs typeface="Times New Roman" pitchFamily="18" charset="0"/>
              </a:rPr>
              <a:t>Name</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lphaUcPeriod"/>
            </a:pPr>
            <a:r>
              <a:rPr lang="en-US" altLang="zh-CN" sz="2000" b="1" i="0" u="none" strike="noStrike" kern="1200" cap="none" spc="0" baseline="0">
                <a:solidFill>
                  <a:srgbClr val="000000"/>
                </a:solidFill>
                <a:latin typeface="Times New Roman" pitchFamily="18" charset="0"/>
                <a:ea typeface="宋体" pitchFamily="0" charset="0"/>
                <a:cs typeface="Times New Roman" pitchFamily="18" charset="0"/>
              </a:rPr>
              <a:t>Gender</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lphaUcPeriod"/>
            </a:pPr>
            <a:r>
              <a:rPr lang="en-US" altLang="zh-CN" sz="2000" b="1" i="0" u="none" strike="noStrike" kern="1200" cap="none" spc="0" baseline="0">
                <a:solidFill>
                  <a:srgbClr val="000000"/>
                </a:solidFill>
                <a:latin typeface="Times New Roman" pitchFamily="18" charset="0"/>
                <a:ea typeface="宋体" pitchFamily="0" charset="0"/>
                <a:cs typeface="Times New Roman" pitchFamily="18" charset="0"/>
              </a:rPr>
              <a:t>Department</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lphaUcPeriod"/>
            </a:pPr>
            <a:r>
              <a:rPr lang="en-US" altLang="zh-CN" sz="2000" b="1" i="0" u="none" strike="noStrike" kern="1200" cap="none" spc="0" baseline="0">
                <a:solidFill>
                  <a:srgbClr val="000000"/>
                </a:solidFill>
                <a:latin typeface="Times New Roman" pitchFamily="18" charset="0"/>
                <a:ea typeface="宋体" pitchFamily="0" charset="0"/>
                <a:cs typeface="Times New Roman" pitchFamily="18" charset="0"/>
              </a:rPr>
              <a:t>Salary</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lphaUcPeriod"/>
            </a:pPr>
            <a:r>
              <a:rPr lang="en-US" altLang="zh-CN" sz="2000" b="1" i="0" u="none" strike="noStrike" kern="1200" cap="none" spc="0" baseline="0">
                <a:solidFill>
                  <a:srgbClr val="000000"/>
                </a:solidFill>
                <a:latin typeface="Times New Roman" pitchFamily="18" charset="0"/>
                <a:ea typeface="宋体" pitchFamily="0" charset="0"/>
                <a:cs typeface="Times New Roman" pitchFamily="18" charset="0"/>
              </a:rPr>
              <a:t>Start Date</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lphaUcPeriod"/>
            </a:pPr>
            <a:r>
              <a:rPr lang="en-US" altLang="zh-CN" sz="2000" b="1" i="0" u="none" strike="noStrike" kern="1200" cap="none" spc="0" baseline="0">
                <a:solidFill>
                  <a:srgbClr val="000000"/>
                </a:solidFill>
                <a:latin typeface="Times New Roman" pitchFamily="18" charset="0"/>
                <a:ea typeface="宋体" pitchFamily="0" charset="0"/>
                <a:cs typeface="Times New Roman" pitchFamily="18" charset="0"/>
              </a:rPr>
              <a:t>FTE</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lphaUcPeriod"/>
            </a:pPr>
            <a:r>
              <a:rPr lang="en-US" altLang="zh-CN" sz="2000" b="1" i="0" u="none" strike="noStrike" kern="1200" cap="none" spc="0" baseline="0">
                <a:solidFill>
                  <a:srgbClr val="000000"/>
                </a:solidFill>
                <a:latin typeface="Times New Roman" pitchFamily="18" charset="0"/>
                <a:ea typeface="宋体" pitchFamily="0" charset="0"/>
                <a:cs typeface="Times New Roman" pitchFamily="18" charset="0"/>
              </a:rPr>
              <a:t>Employee type</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lphaUcPeriod"/>
            </a:pPr>
            <a:r>
              <a:rPr lang="en-US" altLang="zh-CN" sz="2000" b="1" i="0" u="none" strike="noStrike" kern="1200" cap="none" spc="0" baseline="0">
                <a:solidFill>
                  <a:srgbClr val="000000"/>
                </a:solidFill>
                <a:latin typeface="Times New Roman" pitchFamily="18" charset="0"/>
                <a:ea typeface="宋体" pitchFamily="0" charset="0"/>
                <a:cs typeface="Times New Roman" pitchFamily="18" charset="0"/>
              </a:rPr>
              <a:t>Work location</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7014402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4"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55" name="图片"/>
          <p:cNvPicPr>
            <a:picLocks/>
          </p:cNvPicPr>
          <p:nvPr/>
        </p:nvPicPr>
        <p:blipFill>
          <a:blip r:embed="rId1" cstate="print"/>
          <a:stretch>
            <a:fillRect/>
          </a:stretch>
        </p:blipFill>
        <p:spPr>
          <a:xfrm rot="0">
            <a:off x="0" y="4819651"/>
            <a:ext cx="1609725" cy="2000246"/>
          </a:xfrm>
          <a:prstGeom prst="rect"/>
          <a:noFill/>
          <a:ln w="12700" cmpd="sng" cap="flat">
            <a:noFill/>
            <a:prstDash val="solid"/>
            <a:miter/>
          </a:ln>
        </p:spPr>
      </p:pic>
      <p:sp>
        <p:nvSpPr>
          <p:cNvPr id="156"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10123220" y="449793"/>
            <a:ext cx="468580" cy="284052"/>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宋体" pitchFamily="0" charset="0"/>
                <a:cs typeface="Trebuchet MS" pitchFamily="0" charset="0"/>
              </a:rPr>
              <a:t>9</a:t>
            </a:fld>
            <a:endParaRPr lang="zh-CN" altLang="en-US" sz="1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804861" y="1555176"/>
            <a:ext cx="10022670" cy="424731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"wow" factor in our solution for salary and compensation analysis through Excel data modeling lies in its ability to transform complex data into actionable insights with clarity and precision. By using advanced Excel features like pivot tables, dynamic charts, and custom formulas, our model offers: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Interactive Dashboards</a:t>
            </a:r>
            <a:r>
              <a:rPr lang="en-US" altLang="zh-CN" sz="1800" b="0" i="0" u="none" strike="noStrike" kern="1200" cap="none" spc="0" baseline="0">
                <a:solidFill>
                  <a:schemeClr val="tx1"/>
                </a:solidFill>
                <a:latin typeface="Calibri" pitchFamily="0" charset="0"/>
                <a:ea typeface="宋体" pitchFamily="0" charset="0"/>
                <a:cs typeface="Calibri" pitchFamily="0" charset="0"/>
              </a:rPr>
              <a:t>: Engaging and user-friendly dashboards that visualize salary distributions, trends, and disparities at a glance, making data interpretation intuitive and impactful.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Scenario Analysis</a:t>
            </a:r>
            <a:r>
              <a:rPr lang="en-US" altLang="zh-CN" sz="1800" b="0" i="0" u="none" strike="noStrike" kern="1200" cap="none" spc="0" baseline="0">
                <a:solidFill>
                  <a:schemeClr val="tx1"/>
                </a:solidFill>
                <a:latin typeface="Calibri" pitchFamily="0" charset="0"/>
                <a:ea typeface="宋体" pitchFamily="0" charset="0"/>
                <a:cs typeface="Calibri" pitchFamily="0" charset="0"/>
              </a:rPr>
              <a:t>: The ability to model different compensation scenarios and forecasts, allowing for strategic planning and what-if analysis to anticipate and address potential issues.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Automated Insights</a:t>
            </a:r>
            <a:r>
              <a:rPr lang="en-US" altLang="zh-CN" sz="1800" b="0" i="0" u="none" strike="noStrike" kern="1200" cap="none" spc="0" baseline="0">
                <a:solidFill>
                  <a:schemeClr val="tx1"/>
                </a:solidFill>
                <a:latin typeface="Calibri" pitchFamily="0" charset="0"/>
                <a:ea typeface="宋体" pitchFamily="0" charset="0"/>
                <a:cs typeface="Calibri" pitchFamily="0" charset="0"/>
              </a:rPr>
              <a:t>: Streamlined data processing and automated reporting that significantly reduce manual effort and errors, providing reliable and timely insights.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Equity and Benchmarking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In-depth analysis of compensation equity and alignment with market benchmarks, helping ensure fair and competitive remuneration practices.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Overall, the solution not only simplifies complex data management but also empowers decision-makers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3787233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232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17</cp:revision>
  <dcterms:created xsi:type="dcterms:W3CDTF">2024-03-29T15:07:22Z</dcterms:created>
  <dcterms:modified xsi:type="dcterms:W3CDTF">2024-09-06T11:50:27Z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