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3"/>
  </p:notesMasterIdLst>
  <p:sldIdLst>
    <p:sldId id="256" r:id="rId2"/>
    <p:sldId id="258" r:id="rId3"/>
    <p:sldId id="259" r:id="rId4"/>
    <p:sldId id="307" r:id="rId5"/>
    <p:sldId id="311" r:id="rId6"/>
    <p:sldId id="314" r:id="rId7"/>
    <p:sldId id="308" r:id="rId8"/>
    <p:sldId id="261" r:id="rId9"/>
    <p:sldId id="262" r:id="rId10"/>
    <p:sldId id="301" r:id="rId11"/>
    <p:sldId id="302" r:id="rId12"/>
    <p:sldId id="304" r:id="rId13"/>
    <p:sldId id="303" r:id="rId14"/>
    <p:sldId id="305" r:id="rId15"/>
    <p:sldId id="263" r:id="rId16"/>
    <p:sldId id="309" r:id="rId17"/>
    <p:sldId id="310" r:id="rId18"/>
    <p:sldId id="312" r:id="rId19"/>
    <p:sldId id="313" r:id="rId20"/>
    <p:sldId id="283" r:id="rId21"/>
    <p:sldId id="281" r:id="rId22"/>
  </p:sldIdLst>
  <p:sldSz cx="9144000" cy="5143500" type="screen16x9"/>
  <p:notesSz cx="6858000" cy="9144000"/>
  <p:embeddedFontLst>
    <p:embeddedFont>
      <p:font typeface="Anaheim" panose="020B0604020202020204" charset="0"/>
      <p:regular r:id="rId24"/>
    </p:embeddedFont>
    <p:embeddedFont>
      <p:font typeface="Barlow Condensed ExtraBold" panose="00000906000000000000" pitchFamily="2" charset="0"/>
      <p:bold r:id="rId25"/>
      <p:boldItalic r:id="rId26"/>
    </p:embeddedFont>
    <p:embeddedFont>
      <p:font typeface="Nunito Light" pitchFamily="2" charset="0"/>
      <p:regular r:id="rId27"/>
      <p:italic r:id="rId28"/>
    </p:embeddedFont>
    <p:embeddedFont>
      <p:font typeface="Overpass Mono"/>
      <p:regular r:id="rId29"/>
      <p:bold r:id="rId30"/>
    </p:embeddedFont>
    <p:embeddedFont>
      <p:font typeface="Raleway SemiBold" pitchFamily="2" charset="0"/>
      <p:bold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9878C81-8E5E-4CBC-8680-B78438E1C148}">
  <a:tblStyle styleId="{29878C81-8E5E-4CBC-8680-B78438E1C14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09A2D50-8414-4818-810B-7CF775AB246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2362" autoAdjust="0"/>
  </p:normalViewPr>
  <p:slideViewPr>
    <p:cSldViewPr snapToGrid="0">
      <p:cViewPr varScale="1">
        <p:scale>
          <a:sx n="109" d="100"/>
          <a:sy n="109" d="100"/>
        </p:scale>
        <p:origin x="74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b2f66a28e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b2f66a28e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57285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b2f66a28e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b2f66a28e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84180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8de203a35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8de203a35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6181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b2f66a28e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b2f66a28e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2692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8180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822dda0a4d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822dda0a4d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822dda0a4d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822dda0a4d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47672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822dda0a4d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822dda0a4d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09134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822dda0a4d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822dda0a4d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40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822dda0a4d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822dda0a4d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0818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b872573b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b872573b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8dec9ae14f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8dec9ae14f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4cbd36da_4_31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4cbd36da_4_31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1567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822dda0a4d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822dda0a4d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2393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822dda0a4d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822dda0a4d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4826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7952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94" name="Google Shape;94;p6"/>
          <p:cNvSpPr txBox="1">
            <a:spLocks noGrp="1"/>
          </p:cNvSpPr>
          <p:nvPr>
            <p:ph type="subTitle" idx="1"/>
          </p:nvPr>
        </p:nvSpPr>
        <p:spPr>
          <a:xfrm>
            <a:off x="277357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5" name="Google Shape;95;p6"/>
          <p:cNvSpPr txBox="1">
            <a:spLocks noGrp="1"/>
          </p:cNvSpPr>
          <p:nvPr>
            <p:ph type="title" idx="2"/>
          </p:nvPr>
        </p:nvSpPr>
        <p:spPr>
          <a:xfrm>
            <a:off x="2646050" y="2523698"/>
            <a:ext cx="2481300" cy="524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6" name="Google Shape;96;p6"/>
          <p:cNvSpPr txBox="1">
            <a:spLocks noGrp="1"/>
          </p:cNvSpPr>
          <p:nvPr>
            <p:ph type="subTitle" idx="3"/>
          </p:nvPr>
        </p:nvSpPr>
        <p:spPr>
          <a:xfrm>
            <a:off x="607022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7" name="Google Shape;97;p6"/>
          <p:cNvSpPr txBox="1">
            <a:spLocks noGrp="1"/>
          </p:cNvSpPr>
          <p:nvPr>
            <p:ph type="title" idx="4"/>
          </p:nvPr>
        </p:nvSpPr>
        <p:spPr>
          <a:xfrm>
            <a:off x="5942650" y="2523676"/>
            <a:ext cx="2481300" cy="524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8" name="Google Shape;98;p6"/>
          <p:cNvSpPr/>
          <p:nvPr/>
        </p:nvSpPr>
        <p:spPr>
          <a:xfrm flipH="1">
            <a:off x="7772389"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1"/>
        <p:cNvGrpSpPr/>
        <p:nvPr/>
      </p:nvGrpSpPr>
      <p:grpSpPr>
        <a:xfrm>
          <a:off x="0" y="0"/>
          <a:ext cx="0" cy="0"/>
          <a:chOff x="0" y="0"/>
          <a:chExt cx="0" cy="0"/>
        </a:xfrm>
      </p:grpSpPr>
      <p:sp>
        <p:nvSpPr>
          <p:cNvPr id="192" name="Google Shape;192;p15"/>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198" name="Google Shape;198;p15"/>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199" name="Google Shape;199;p15"/>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0" name="Google Shape;200;p15"/>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1" name="Google Shape;201;p15"/>
          <p:cNvSpPr txBox="1">
            <a:spLocks noGrp="1"/>
          </p:cNvSpPr>
          <p:nvPr>
            <p:ph type="ctrTitle" idx="4"/>
          </p:nvPr>
        </p:nvSpPr>
        <p:spPr>
          <a:xfrm flipH="1">
            <a:off x="2189796" y="3103412"/>
            <a:ext cx="2163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02" name="Google Shape;202;p15"/>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03" name="Google Shape;203;p15"/>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204" name="Google Shape;204;p15"/>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5" name="Google Shape;205;p15"/>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6" name="Google Shape;206;p15"/>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Four Columns">
  <p:cSld name="CUSTOM_6">
    <p:spTree>
      <p:nvGrpSpPr>
        <p:cNvPr id="1" name="Shape 207"/>
        <p:cNvGrpSpPr/>
        <p:nvPr/>
      </p:nvGrpSpPr>
      <p:grpSpPr>
        <a:xfrm>
          <a:off x="0" y="0"/>
          <a:ext cx="0" cy="0"/>
          <a:chOff x="0" y="0"/>
          <a:chExt cx="0" cy="0"/>
        </a:xfrm>
      </p:grpSpPr>
      <p:sp>
        <p:nvSpPr>
          <p:cNvPr id="208" name="Google Shape;208;p16"/>
          <p:cNvSpPr txBox="1">
            <a:spLocks noGrp="1"/>
          </p:cNvSpPr>
          <p:nvPr>
            <p:ph type="ctrTitle"/>
          </p:nvPr>
        </p:nvSpPr>
        <p:spPr>
          <a:xfrm flipH="1">
            <a:off x="2266008" y="1775350"/>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09" name="Google Shape;209;p16"/>
          <p:cNvSpPr txBox="1">
            <a:spLocks noGrp="1"/>
          </p:cNvSpPr>
          <p:nvPr>
            <p:ph type="ctrTitle" idx="2"/>
          </p:nvPr>
        </p:nvSpPr>
        <p:spPr>
          <a:xfrm flipH="1">
            <a:off x="4714188" y="1775427"/>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0" name="Google Shape;210;p16"/>
          <p:cNvSpPr txBox="1">
            <a:spLocks noGrp="1"/>
          </p:cNvSpPr>
          <p:nvPr>
            <p:ph type="subTitle" idx="1"/>
          </p:nvPr>
        </p:nvSpPr>
        <p:spPr>
          <a:xfrm flipH="1">
            <a:off x="4714175" y="2208199"/>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1" name="Google Shape;211;p16"/>
          <p:cNvSpPr txBox="1">
            <a:spLocks noGrp="1"/>
          </p:cNvSpPr>
          <p:nvPr>
            <p:ph type="ctrTitle" idx="3"/>
          </p:nvPr>
        </p:nvSpPr>
        <p:spPr>
          <a:xfrm flipH="1">
            <a:off x="2266001" y="3155675"/>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2" name="Google Shape;212;p16"/>
          <p:cNvSpPr txBox="1">
            <a:spLocks noGrp="1"/>
          </p:cNvSpPr>
          <p:nvPr>
            <p:ph type="subTitle" idx="4"/>
          </p:nvPr>
        </p:nvSpPr>
        <p:spPr>
          <a:xfrm flipH="1">
            <a:off x="2266000" y="3585925"/>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3" name="Google Shape;213;p16"/>
          <p:cNvSpPr txBox="1">
            <a:spLocks noGrp="1"/>
          </p:cNvSpPr>
          <p:nvPr>
            <p:ph type="ctrTitle" idx="5"/>
          </p:nvPr>
        </p:nvSpPr>
        <p:spPr>
          <a:xfrm flipH="1">
            <a:off x="4714200" y="3155754"/>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4" name="Google Shape;214;p16"/>
          <p:cNvSpPr txBox="1">
            <a:spLocks noGrp="1"/>
          </p:cNvSpPr>
          <p:nvPr>
            <p:ph type="subTitle" idx="6"/>
          </p:nvPr>
        </p:nvSpPr>
        <p:spPr>
          <a:xfrm flipH="1">
            <a:off x="4714175" y="3585925"/>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5" name="Google Shape;215;p16"/>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16" name="Google Shape;216;p16"/>
          <p:cNvSpPr txBox="1">
            <a:spLocks noGrp="1"/>
          </p:cNvSpPr>
          <p:nvPr>
            <p:ph type="subTitle" idx="8"/>
          </p:nvPr>
        </p:nvSpPr>
        <p:spPr>
          <a:xfrm flipH="1">
            <a:off x="2266008" y="2208197"/>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9" r:id="rId7"/>
    <p:sldLayoutId id="2147483661" r:id="rId8"/>
    <p:sldLayoutId id="2147483662" r:id="rId9"/>
    <p:sldLayoutId id="2147483665"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hyperlink" Target="https://www.freepik.com/free-vector/landing-page-template-with-programming-concept_2711005.htm/?utm_source=slidesgo_template&amp;utm_medium=referral-link&amp;utm_campaign=sg_resources&amp;utm_content=freepik"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hyperlink" Target="https://towardsdatascience.com/multithreading-multiprocessing-python-180d0975ab29"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sz="4800" dirty="0"/>
              <a:t>Multi-threading</a:t>
            </a:r>
            <a:br>
              <a:rPr lang="en-US" sz="4800" dirty="0"/>
            </a:br>
            <a:r>
              <a:rPr lang="en-US" sz="4800" dirty="0"/>
              <a:t>     </a:t>
            </a:r>
            <a:r>
              <a:rPr lang="en-US" sz="4800" dirty="0">
                <a:solidFill>
                  <a:srgbClr val="00FFC5"/>
                </a:solidFill>
              </a:rPr>
              <a:t>&amp;</a:t>
            </a:r>
            <a:r>
              <a:rPr lang="en-US" sz="4800" dirty="0"/>
              <a:t> </a:t>
            </a:r>
            <a:br>
              <a:rPr lang="en-US" sz="4800" dirty="0"/>
            </a:br>
            <a:r>
              <a:rPr lang="en-US" sz="4800" dirty="0"/>
              <a:t>Multi-processing</a:t>
            </a:r>
            <a:endParaRPr sz="4800" dirty="0"/>
          </a:p>
        </p:txBody>
      </p:sp>
      <p:sp>
        <p:nvSpPr>
          <p:cNvPr id="335" name="Google Shape;335;p27"/>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sz="2100" dirty="0">
                <a:solidFill>
                  <a:schemeClr val="dk2"/>
                </a:solidFill>
              </a:rPr>
              <a:t>N</a:t>
            </a:r>
            <a:r>
              <a:rPr lang="en" sz="2100" dirty="0">
                <a:solidFill>
                  <a:schemeClr val="dk2"/>
                </a:solidFill>
              </a:rPr>
              <a:t>ame: Salman </a:t>
            </a:r>
            <a:r>
              <a:rPr lang="en" dirty="0">
                <a:solidFill>
                  <a:schemeClr val="dk2"/>
                </a:solidFill>
              </a:rPr>
              <a:t>Al-Harbi</a:t>
            </a:r>
            <a:endParaRPr sz="2100"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4" name="Google Shape;434;p35"/>
          <p:cNvSpPr txBox="1">
            <a:spLocks noGrp="1"/>
          </p:cNvSpPr>
          <p:nvPr>
            <p:ph type="title"/>
          </p:nvPr>
        </p:nvSpPr>
        <p:spPr>
          <a:xfrm>
            <a:off x="127800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a:latin typeface="Overpass Mono"/>
                <a:ea typeface="Overpass Mono"/>
                <a:cs typeface="Overpass Mono"/>
                <a:sym typeface="Overpass Mono"/>
              </a:rPr>
              <a:t>Concurrency</a:t>
            </a:r>
            <a:endParaRPr dirty="0"/>
          </a:p>
        </p:txBody>
      </p:sp>
      <p:grpSp>
        <p:nvGrpSpPr>
          <p:cNvPr id="437" name="Google Shape;437;p35"/>
          <p:cNvGrpSpPr/>
          <p:nvPr/>
        </p:nvGrpSpPr>
        <p:grpSpPr>
          <a:xfrm>
            <a:off x="6739789" y="2872050"/>
            <a:ext cx="2404115" cy="2123775"/>
            <a:chOff x="6739789" y="1500450"/>
            <a:chExt cx="2404115" cy="2123775"/>
          </a:xfrm>
        </p:grpSpPr>
        <p:sp>
          <p:nvSpPr>
            <p:cNvPr id="438" name="Google Shape;438;p35"/>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35"/>
          <p:cNvGrpSpPr/>
          <p:nvPr/>
        </p:nvGrpSpPr>
        <p:grpSpPr>
          <a:xfrm>
            <a:off x="10" y="128850"/>
            <a:ext cx="2428766" cy="2123775"/>
            <a:chOff x="10" y="1500450"/>
            <a:chExt cx="2428766" cy="2123775"/>
          </a:xfrm>
        </p:grpSpPr>
        <p:sp>
          <p:nvSpPr>
            <p:cNvPr id="444" name="Google Shape;444;p35"/>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692;p46">
            <a:extLst>
              <a:ext uri="{FF2B5EF4-FFF2-40B4-BE49-F238E27FC236}">
                <a16:creationId xmlns:a16="http://schemas.microsoft.com/office/drawing/2014/main" id="{6CCB2361-78AA-B765-C7E2-F18D22823419}"/>
              </a:ext>
            </a:extLst>
          </p:cNvPr>
          <p:cNvSpPr/>
          <p:nvPr/>
        </p:nvSpPr>
        <p:spPr>
          <a:xfrm>
            <a:off x="1299972" y="2184598"/>
            <a:ext cx="6728571" cy="1866302"/>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a:extLst>
              <a:ext uri="{FF2B5EF4-FFF2-40B4-BE49-F238E27FC236}">
                <a16:creationId xmlns:a16="http://schemas.microsoft.com/office/drawing/2014/main" id="{FC4FA565-B756-5236-FBE3-CDCD721CE0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1494" y="2608098"/>
            <a:ext cx="6105525" cy="1152525"/>
          </a:xfrm>
          <a:prstGeom prst="rect">
            <a:avLst/>
          </a:prstGeom>
          <a:noFill/>
          <a:extLst>
            <a:ext uri="{909E8E84-426E-40DD-AFC4-6F175D3DCCD1}">
              <a14:hiddenFill xmlns:a14="http://schemas.microsoft.com/office/drawing/2010/main">
                <a:solidFill>
                  <a:srgbClr val="FFFFFF"/>
                </a:solidFill>
              </a14:hiddenFill>
            </a:ext>
          </a:extLst>
        </p:spPr>
      </p:pic>
      <p:sp>
        <p:nvSpPr>
          <p:cNvPr id="23" name="Google Shape;380;p33">
            <a:extLst>
              <a:ext uri="{FF2B5EF4-FFF2-40B4-BE49-F238E27FC236}">
                <a16:creationId xmlns:a16="http://schemas.microsoft.com/office/drawing/2014/main" id="{10D8C3D8-25A0-BB6A-E5E5-03130FB0FDA6}"/>
              </a:ext>
            </a:extLst>
          </p:cNvPr>
          <p:cNvSpPr txBox="1">
            <a:spLocks/>
          </p:cNvSpPr>
          <p:nvPr/>
        </p:nvSpPr>
        <p:spPr>
          <a:xfrm>
            <a:off x="1814840" y="1151803"/>
            <a:ext cx="5514320" cy="2130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rtl="1"/>
            <a:r>
              <a:rPr lang="en-US" sz="1600" dirty="0">
                <a:solidFill>
                  <a:schemeClr val="lt1"/>
                </a:solidFill>
                <a:latin typeface="Anaheim"/>
                <a:sym typeface="Anaheim"/>
              </a:rPr>
              <a:t>The following figure shows us a single CPU core handling two tasks concurrently but not </a:t>
            </a:r>
            <a:r>
              <a:rPr lang="en-US" sz="1600" dirty="0">
                <a:solidFill>
                  <a:schemeClr val="lt1"/>
                </a:solidFill>
                <a:latin typeface="Anaheim"/>
              </a:rPr>
              <a:t>simultaneously, the CPU core switches repeatedly between the two tasks. </a:t>
            </a:r>
            <a:endParaRPr lang="en" sz="1600" dirty="0">
              <a:solidFill>
                <a:schemeClr val="lt1"/>
              </a:solidFill>
              <a:latin typeface="Anaheim"/>
              <a:sym typeface="Anaheim"/>
            </a:endParaRPr>
          </a:p>
        </p:txBody>
      </p:sp>
      <p:sp>
        <p:nvSpPr>
          <p:cNvPr id="27" name="TextBox 26">
            <a:extLst>
              <a:ext uri="{FF2B5EF4-FFF2-40B4-BE49-F238E27FC236}">
                <a16:creationId xmlns:a16="http://schemas.microsoft.com/office/drawing/2014/main" id="{5F9DBB7E-7E83-9476-0C5B-FB4EE28E0D62}"/>
              </a:ext>
            </a:extLst>
          </p:cNvPr>
          <p:cNvSpPr txBox="1"/>
          <p:nvPr/>
        </p:nvSpPr>
        <p:spPr>
          <a:xfrm>
            <a:off x="2975316" y="4221101"/>
            <a:ext cx="4401883" cy="400110"/>
          </a:xfrm>
          <a:prstGeom prst="rect">
            <a:avLst/>
          </a:prstGeom>
          <a:noFill/>
        </p:spPr>
        <p:txBody>
          <a:bodyPr wrap="square">
            <a:spAutoFit/>
          </a:bodyPr>
          <a:lstStyle/>
          <a:p>
            <a:r>
              <a:rPr lang="en-US" sz="2000" b="1" dirty="0">
                <a:solidFill>
                  <a:schemeClr val="lt1"/>
                </a:solidFill>
                <a:latin typeface="Overpass Mono"/>
              </a:rPr>
              <a:t>Concurrent but not </a:t>
            </a:r>
            <a:r>
              <a:rPr lang="en-US" sz="2000" b="1" dirty="0">
                <a:solidFill>
                  <a:schemeClr val="lt1"/>
                </a:solidFill>
                <a:latin typeface="Overpass Mono"/>
                <a:sym typeface="Anaheim"/>
              </a:rPr>
              <a:t>parallel!</a:t>
            </a:r>
          </a:p>
        </p:txBody>
      </p:sp>
    </p:spTree>
    <p:extLst>
      <p:ext uri="{BB962C8B-B14F-4D97-AF65-F5344CB8AC3E}">
        <p14:creationId xmlns:p14="http://schemas.microsoft.com/office/powerpoint/2010/main" val="2948247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4" name="Google Shape;434;p35"/>
          <p:cNvSpPr txBox="1">
            <a:spLocks noGrp="1"/>
          </p:cNvSpPr>
          <p:nvPr>
            <p:ph type="title"/>
          </p:nvPr>
        </p:nvSpPr>
        <p:spPr>
          <a:xfrm>
            <a:off x="127800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dirty="0"/>
              <a:t>Parallelism</a:t>
            </a:r>
            <a:endParaRPr dirty="0"/>
          </a:p>
        </p:txBody>
      </p:sp>
      <p:grpSp>
        <p:nvGrpSpPr>
          <p:cNvPr id="437" name="Google Shape;437;p35"/>
          <p:cNvGrpSpPr/>
          <p:nvPr/>
        </p:nvGrpSpPr>
        <p:grpSpPr>
          <a:xfrm>
            <a:off x="6739789" y="2872050"/>
            <a:ext cx="2404115" cy="2123775"/>
            <a:chOff x="6739789" y="1500450"/>
            <a:chExt cx="2404115" cy="2123775"/>
          </a:xfrm>
        </p:grpSpPr>
        <p:sp>
          <p:nvSpPr>
            <p:cNvPr id="438" name="Google Shape;438;p35"/>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35"/>
          <p:cNvGrpSpPr/>
          <p:nvPr/>
        </p:nvGrpSpPr>
        <p:grpSpPr>
          <a:xfrm>
            <a:off x="10" y="128850"/>
            <a:ext cx="2428766" cy="2123775"/>
            <a:chOff x="10" y="1500450"/>
            <a:chExt cx="2428766" cy="2123775"/>
          </a:xfrm>
        </p:grpSpPr>
        <p:sp>
          <p:nvSpPr>
            <p:cNvPr id="444" name="Google Shape;444;p35"/>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692;p46">
            <a:extLst>
              <a:ext uri="{FF2B5EF4-FFF2-40B4-BE49-F238E27FC236}">
                <a16:creationId xmlns:a16="http://schemas.microsoft.com/office/drawing/2014/main" id="{6CCB2361-78AA-B765-C7E2-F18D22823419}"/>
              </a:ext>
            </a:extLst>
          </p:cNvPr>
          <p:cNvSpPr/>
          <p:nvPr/>
        </p:nvSpPr>
        <p:spPr>
          <a:xfrm>
            <a:off x="1278000" y="2279569"/>
            <a:ext cx="6728571" cy="2221753"/>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0;p33">
            <a:extLst>
              <a:ext uri="{FF2B5EF4-FFF2-40B4-BE49-F238E27FC236}">
                <a16:creationId xmlns:a16="http://schemas.microsoft.com/office/drawing/2014/main" id="{10D8C3D8-25A0-BB6A-E5E5-03130FB0FDA6}"/>
              </a:ext>
            </a:extLst>
          </p:cNvPr>
          <p:cNvSpPr txBox="1">
            <a:spLocks/>
          </p:cNvSpPr>
          <p:nvPr/>
        </p:nvSpPr>
        <p:spPr>
          <a:xfrm>
            <a:off x="1814840" y="1151803"/>
            <a:ext cx="5514320" cy="2130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rtl="1"/>
            <a:r>
              <a:rPr lang="en-US" sz="1600" dirty="0">
                <a:solidFill>
                  <a:schemeClr val="lt1"/>
                </a:solidFill>
                <a:latin typeface="Anaheim"/>
                <a:sym typeface="Anaheim"/>
              </a:rPr>
              <a:t>The following figure shows us a Two CPU core each one  handling a single task/thread in parallel/</a:t>
            </a:r>
            <a:r>
              <a:rPr lang="en-US" sz="1600" dirty="0">
                <a:solidFill>
                  <a:schemeClr val="lt1"/>
                </a:solidFill>
                <a:latin typeface="Anaheim"/>
              </a:rPr>
              <a:t>simultaneously, Which means there is a progress in both tasks/threads in the same instance of time. </a:t>
            </a:r>
            <a:endParaRPr lang="en" sz="1600" dirty="0">
              <a:solidFill>
                <a:schemeClr val="lt1"/>
              </a:solidFill>
              <a:latin typeface="Anaheim"/>
              <a:sym typeface="Anaheim"/>
            </a:endParaRPr>
          </a:p>
        </p:txBody>
      </p:sp>
      <p:sp>
        <p:nvSpPr>
          <p:cNvPr id="27" name="TextBox 26">
            <a:extLst>
              <a:ext uri="{FF2B5EF4-FFF2-40B4-BE49-F238E27FC236}">
                <a16:creationId xmlns:a16="http://schemas.microsoft.com/office/drawing/2014/main" id="{5F9DBB7E-7E83-9476-0C5B-FB4EE28E0D62}"/>
              </a:ext>
            </a:extLst>
          </p:cNvPr>
          <p:cNvSpPr txBox="1"/>
          <p:nvPr/>
        </p:nvSpPr>
        <p:spPr>
          <a:xfrm>
            <a:off x="2365450" y="4600245"/>
            <a:ext cx="4963710" cy="400110"/>
          </a:xfrm>
          <a:prstGeom prst="rect">
            <a:avLst/>
          </a:prstGeom>
          <a:noFill/>
        </p:spPr>
        <p:txBody>
          <a:bodyPr wrap="square">
            <a:spAutoFit/>
          </a:bodyPr>
          <a:lstStyle/>
          <a:p>
            <a:r>
              <a:rPr lang="en-US" sz="2000" b="1" dirty="0">
                <a:solidFill>
                  <a:schemeClr val="lt1"/>
                </a:solidFill>
                <a:latin typeface="Overpass Mono"/>
                <a:sym typeface="Anaheim"/>
              </a:rPr>
              <a:t>Parallel </a:t>
            </a:r>
            <a:r>
              <a:rPr lang="en-US" sz="2000" b="1" dirty="0">
                <a:solidFill>
                  <a:schemeClr val="lt1"/>
                </a:solidFill>
                <a:latin typeface="Overpass Mono"/>
              </a:rPr>
              <a:t>but not Concurrent</a:t>
            </a:r>
            <a:r>
              <a:rPr lang="en-US" sz="2000" b="1" dirty="0">
                <a:solidFill>
                  <a:schemeClr val="lt1"/>
                </a:solidFill>
                <a:latin typeface="Overpass Mono"/>
                <a:sym typeface="Anaheim"/>
              </a:rPr>
              <a:t>!</a:t>
            </a:r>
          </a:p>
        </p:txBody>
      </p:sp>
      <p:pic>
        <p:nvPicPr>
          <p:cNvPr id="2050" name="Picture 2">
            <a:extLst>
              <a:ext uri="{FF2B5EF4-FFF2-40B4-BE49-F238E27FC236}">
                <a16:creationId xmlns:a16="http://schemas.microsoft.com/office/drawing/2014/main" id="{71374524-4739-EAAF-602A-369D3E10F7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6781" y="2420412"/>
            <a:ext cx="4581525"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345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47"/>
          <p:cNvSpPr txBox="1">
            <a:spLocks noGrp="1"/>
          </p:cNvSpPr>
          <p:nvPr>
            <p:ph type="title"/>
          </p:nvPr>
        </p:nvSpPr>
        <p:spPr>
          <a:xfrm>
            <a:off x="1368792" y="359756"/>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b="1" dirty="0">
                <a:latin typeface="Overpass Mono"/>
                <a:ea typeface="Overpass Mono"/>
                <a:cs typeface="Overpass Mono"/>
                <a:sym typeface="Overpass Mono"/>
              </a:rPr>
              <a:t>Concurrency &amp; </a:t>
            </a:r>
            <a:r>
              <a:rPr lang="en-US" sz="2800" dirty="0"/>
              <a:t>Parallelism</a:t>
            </a:r>
            <a:endParaRPr dirty="0"/>
          </a:p>
        </p:txBody>
      </p:sp>
      <p:sp>
        <p:nvSpPr>
          <p:cNvPr id="723" name="Google Shape;723;p47"/>
          <p:cNvSpPr txBox="1">
            <a:spLocks noGrp="1"/>
          </p:cNvSpPr>
          <p:nvPr>
            <p:ph type="subTitle" idx="1"/>
          </p:nvPr>
        </p:nvSpPr>
        <p:spPr>
          <a:xfrm>
            <a:off x="2773573" y="1947070"/>
            <a:ext cx="2147435" cy="84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 a property of a system or program and refers to how a single CPU core can make progress on multiple tasks seemingly at the same time </a:t>
            </a:r>
            <a:endParaRPr dirty="0"/>
          </a:p>
          <a:p>
            <a:pPr marL="0" lvl="0" indent="0" algn="ctr" rtl="0">
              <a:spcBef>
                <a:spcPts val="0"/>
              </a:spcBef>
              <a:spcAft>
                <a:spcPts val="0"/>
              </a:spcAft>
              <a:buNone/>
            </a:pPr>
            <a:endParaRPr dirty="0"/>
          </a:p>
        </p:txBody>
      </p:sp>
      <p:sp>
        <p:nvSpPr>
          <p:cNvPr id="724" name="Google Shape;724;p47"/>
          <p:cNvSpPr txBox="1">
            <a:spLocks noGrp="1"/>
          </p:cNvSpPr>
          <p:nvPr>
            <p:ph type="title" idx="2"/>
          </p:nvPr>
        </p:nvSpPr>
        <p:spPr>
          <a:xfrm>
            <a:off x="2518875" y="1282278"/>
            <a:ext cx="2481300" cy="52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Concurrency</a:t>
            </a:r>
            <a:endParaRPr dirty="0"/>
          </a:p>
        </p:txBody>
      </p:sp>
      <p:sp>
        <p:nvSpPr>
          <p:cNvPr id="725" name="Google Shape;725;p47"/>
          <p:cNvSpPr txBox="1">
            <a:spLocks noGrp="1"/>
          </p:cNvSpPr>
          <p:nvPr>
            <p:ph type="subTitle" idx="3"/>
          </p:nvPr>
        </p:nvSpPr>
        <p:spPr>
          <a:xfrm>
            <a:off x="5823225" y="1947070"/>
            <a:ext cx="2226600" cy="84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actual run-time behavior of executing at least two tasks literally at the same time, in parallel</a:t>
            </a:r>
            <a:endParaRPr dirty="0"/>
          </a:p>
          <a:p>
            <a:pPr marL="0" lvl="0" indent="0" algn="ctr" rtl="0">
              <a:spcBef>
                <a:spcPts val="0"/>
              </a:spcBef>
              <a:spcAft>
                <a:spcPts val="0"/>
              </a:spcAft>
              <a:buNone/>
            </a:pPr>
            <a:endParaRPr dirty="0"/>
          </a:p>
        </p:txBody>
      </p:sp>
      <p:sp>
        <p:nvSpPr>
          <p:cNvPr id="726" name="Google Shape;726;p47"/>
          <p:cNvSpPr txBox="1">
            <a:spLocks noGrp="1"/>
          </p:cNvSpPr>
          <p:nvPr>
            <p:ph type="title" idx="4"/>
          </p:nvPr>
        </p:nvSpPr>
        <p:spPr>
          <a:xfrm>
            <a:off x="5695875" y="1281187"/>
            <a:ext cx="2481300" cy="52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parallelism</a:t>
            </a:r>
            <a:endParaRPr dirty="0"/>
          </a:p>
        </p:txBody>
      </p:sp>
      <p:pic>
        <p:nvPicPr>
          <p:cNvPr id="727" name="Google Shape;727;p47"/>
          <p:cNvPicPr preferRelativeResize="0"/>
          <p:nvPr/>
        </p:nvPicPr>
        <p:blipFill rotWithShape="1">
          <a:blip r:embed="rId3">
            <a:alphaModFix/>
          </a:blip>
          <a:srcRect l="61241" r="15108"/>
          <a:stretch/>
        </p:blipFill>
        <p:spPr>
          <a:xfrm>
            <a:off x="0" y="0"/>
            <a:ext cx="1823175" cy="5143500"/>
          </a:xfrm>
          <a:prstGeom prst="rect">
            <a:avLst/>
          </a:prstGeom>
          <a:noFill/>
          <a:ln>
            <a:noFill/>
          </a:ln>
        </p:spPr>
      </p:pic>
      <p:grpSp>
        <p:nvGrpSpPr>
          <p:cNvPr id="728" name="Google Shape;728;p47"/>
          <p:cNvGrpSpPr/>
          <p:nvPr/>
        </p:nvGrpSpPr>
        <p:grpSpPr>
          <a:xfrm>
            <a:off x="1223348" y="4553184"/>
            <a:ext cx="1015032" cy="325196"/>
            <a:chOff x="1156673" y="4600809"/>
            <a:chExt cx="1015032" cy="325196"/>
          </a:xfrm>
        </p:grpSpPr>
        <p:sp>
          <p:nvSpPr>
            <p:cNvPr id="729" name="Google Shape;729;p47"/>
            <p:cNvSpPr/>
            <p:nvPr/>
          </p:nvSpPr>
          <p:spPr>
            <a:xfrm>
              <a:off x="1937576" y="4600809"/>
              <a:ext cx="234129" cy="75728"/>
            </a:xfrm>
            <a:custGeom>
              <a:avLst/>
              <a:gdLst/>
              <a:ahLst/>
              <a:cxnLst/>
              <a:rect l="l" t="t" r="r" b="b"/>
              <a:pathLst>
                <a:path w="6001" h="1941" extrusionOk="0">
                  <a:moveTo>
                    <a:pt x="0" y="0"/>
                  </a:moveTo>
                  <a:lnTo>
                    <a:pt x="0" y="1941"/>
                  </a:lnTo>
                  <a:lnTo>
                    <a:pt x="6001" y="1941"/>
                  </a:lnTo>
                  <a:lnTo>
                    <a:pt x="60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7"/>
            <p:cNvSpPr/>
            <p:nvPr/>
          </p:nvSpPr>
          <p:spPr>
            <a:xfrm>
              <a:off x="1394514" y="4600809"/>
              <a:ext cx="440870" cy="75728"/>
            </a:xfrm>
            <a:custGeom>
              <a:avLst/>
              <a:gdLst/>
              <a:ahLst/>
              <a:cxnLst/>
              <a:rect l="l" t="t" r="r" b="b"/>
              <a:pathLst>
                <a:path w="11300" h="1941" extrusionOk="0">
                  <a:moveTo>
                    <a:pt x="1" y="0"/>
                  </a:moveTo>
                  <a:lnTo>
                    <a:pt x="1" y="1941"/>
                  </a:lnTo>
                  <a:lnTo>
                    <a:pt x="11300" y="1941"/>
                  </a:lnTo>
                  <a:lnTo>
                    <a:pt x="113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7"/>
            <p:cNvSpPr/>
            <p:nvPr/>
          </p:nvSpPr>
          <p:spPr>
            <a:xfrm>
              <a:off x="1156673" y="4725738"/>
              <a:ext cx="474774" cy="75767"/>
            </a:xfrm>
            <a:custGeom>
              <a:avLst/>
              <a:gdLst/>
              <a:ahLst/>
              <a:cxnLst/>
              <a:rect l="l" t="t" r="r" b="b"/>
              <a:pathLst>
                <a:path w="12169" h="1942" extrusionOk="0">
                  <a:moveTo>
                    <a:pt x="1" y="1"/>
                  </a:moveTo>
                  <a:lnTo>
                    <a:pt x="1" y="1942"/>
                  </a:lnTo>
                  <a:lnTo>
                    <a:pt x="12169" y="1942"/>
                  </a:lnTo>
                  <a:lnTo>
                    <a:pt x="121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7"/>
            <p:cNvSpPr/>
            <p:nvPr/>
          </p:nvSpPr>
          <p:spPr>
            <a:xfrm>
              <a:off x="1718307" y="4725738"/>
              <a:ext cx="453393" cy="75767"/>
            </a:xfrm>
            <a:custGeom>
              <a:avLst/>
              <a:gdLst/>
              <a:ahLst/>
              <a:cxnLst/>
              <a:rect l="l" t="t" r="r" b="b"/>
              <a:pathLst>
                <a:path w="11621" h="1942" extrusionOk="0">
                  <a:moveTo>
                    <a:pt x="0" y="1"/>
                  </a:moveTo>
                  <a:lnTo>
                    <a:pt x="0" y="1942"/>
                  </a:lnTo>
                  <a:lnTo>
                    <a:pt x="11621" y="1942"/>
                  </a:lnTo>
                  <a:lnTo>
                    <a:pt x="116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7"/>
            <p:cNvSpPr/>
            <p:nvPr/>
          </p:nvSpPr>
          <p:spPr>
            <a:xfrm>
              <a:off x="1536688" y="4850706"/>
              <a:ext cx="635008" cy="75299"/>
            </a:xfrm>
            <a:custGeom>
              <a:avLst/>
              <a:gdLst/>
              <a:ahLst/>
              <a:cxnLst/>
              <a:rect l="l" t="t" r="r" b="b"/>
              <a:pathLst>
                <a:path w="16276" h="1930" extrusionOk="0">
                  <a:moveTo>
                    <a:pt x="0" y="1"/>
                  </a:moveTo>
                  <a:lnTo>
                    <a:pt x="0" y="1930"/>
                  </a:lnTo>
                  <a:lnTo>
                    <a:pt x="16276" y="1930"/>
                  </a:lnTo>
                  <a:lnTo>
                    <a:pt x="162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TextBox 23">
            <a:extLst>
              <a:ext uri="{FF2B5EF4-FFF2-40B4-BE49-F238E27FC236}">
                <a16:creationId xmlns:a16="http://schemas.microsoft.com/office/drawing/2014/main" id="{A99A8BA6-27D7-FF6C-BB0B-7EF222EE9925}"/>
              </a:ext>
            </a:extLst>
          </p:cNvPr>
          <p:cNvSpPr txBox="1"/>
          <p:nvPr/>
        </p:nvSpPr>
        <p:spPr>
          <a:xfrm>
            <a:off x="3341370" y="3661167"/>
            <a:ext cx="4963710" cy="400110"/>
          </a:xfrm>
          <a:prstGeom prst="rect">
            <a:avLst/>
          </a:prstGeom>
          <a:noFill/>
        </p:spPr>
        <p:txBody>
          <a:bodyPr wrap="square">
            <a:spAutoFit/>
          </a:bodyPr>
          <a:lstStyle/>
          <a:p>
            <a:r>
              <a:rPr lang="en-US" sz="2000" b="1" dirty="0">
                <a:solidFill>
                  <a:schemeClr val="lt1"/>
                </a:solidFill>
                <a:latin typeface="Overpass Mono"/>
                <a:sym typeface="Anaheim"/>
              </a:rPr>
              <a:t>Can’t we have them both ?</a:t>
            </a:r>
          </a:p>
        </p:txBody>
      </p:sp>
    </p:spTree>
    <p:extLst>
      <p:ext uri="{BB962C8B-B14F-4D97-AF65-F5344CB8AC3E}">
        <p14:creationId xmlns:p14="http://schemas.microsoft.com/office/powerpoint/2010/main" val="735205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4" name="Google Shape;434;p35"/>
          <p:cNvSpPr txBox="1">
            <a:spLocks noGrp="1"/>
          </p:cNvSpPr>
          <p:nvPr>
            <p:ph type="title"/>
          </p:nvPr>
        </p:nvSpPr>
        <p:spPr>
          <a:xfrm>
            <a:off x="127800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a:latin typeface="Overpass Mono"/>
                <a:ea typeface="Overpass Mono"/>
                <a:cs typeface="Overpass Mono"/>
                <a:sym typeface="Overpass Mono"/>
              </a:rPr>
              <a:t>Concurrency &amp; </a:t>
            </a:r>
            <a:r>
              <a:rPr lang="en-US" sz="3200" dirty="0"/>
              <a:t>Parallelism</a:t>
            </a:r>
            <a:endParaRPr sz="3200" dirty="0"/>
          </a:p>
        </p:txBody>
      </p:sp>
      <p:grpSp>
        <p:nvGrpSpPr>
          <p:cNvPr id="437" name="Google Shape;437;p35"/>
          <p:cNvGrpSpPr/>
          <p:nvPr/>
        </p:nvGrpSpPr>
        <p:grpSpPr>
          <a:xfrm>
            <a:off x="6739789" y="2872050"/>
            <a:ext cx="2404115" cy="2123775"/>
            <a:chOff x="6739789" y="1500450"/>
            <a:chExt cx="2404115" cy="2123775"/>
          </a:xfrm>
        </p:grpSpPr>
        <p:sp>
          <p:nvSpPr>
            <p:cNvPr id="438" name="Google Shape;438;p35"/>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35"/>
          <p:cNvGrpSpPr/>
          <p:nvPr/>
        </p:nvGrpSpPr>
        <p:grpSpPr>
          <a:xfrm>
            <a:off x="10" y="128850"/>
            <a:ext cx="2428766" cy="2123775"/>
            <a:chOff x="10" y="1500450"/>
            <a:chExt cx="2428766" cy="2123775"/>
          </a:xfrm>
        </p:grpSpPr>
        <p:sp>
          <p:nvSpPr>
            <p:cNvPr id="444" name="Google Shape;444;p35"/>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692;p46">
            <a:extLst>
              <a:ext uri="{FF2B5EF4-FFF2-40B4-BE49-F238E27FC236}">
                <a16:creationId xmlns:a16="http://schemas.microsoft.com/office/drawing/2014/main" id="{6CCB2361-78AA-B765-C7E2-F18D22823419}"/>
              </a:ext>
            </a:extLst>
          </p:cNvPr>
          <p:cNvSpPr/>
          <p:nvPr/>
        </p:nvSpPr>
        <p:spPr>
          <a:xfrm>
            <a:off x="1299972" y="2263044"/>
            <a:ext cx="6743163" cy="222961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0;p33">
            <a:extLst>
              <a:ext uri="{FF2B5EF4-FFF2-40B4-BE49-F238E27FC236}">
                <a16:creationId xmlns:a16="http://schemas.microsoft.com/office/drawing/2014/main" id="{10D8C3D8-25A0-BB6A-E5E5-03130FB0FDA6}"/>
              </a:ext>
            </a:extLst>
          </p:cNvPr>
          <p:cNvSpPr txBox="1">
            <a:spLocks/>
          </p:cNvSpPr>
          <p:nvPr/>
        </p:nvSpPr>
        <p:spPr>
          <a:xfrm>
            <a:off x="1615621" y="1123734"/>
            <a:ext cx="6228296" cy="2130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rtl="1"/>
            <a:r>
              <a:rPr lang="en-US" sz="1600" dirty="0">
                <a:solidFill>
                  <a:schemeClr val="lt1"/>
                </a:solidFill>
                <a:latin typeface="Anaheim"/>
                <a:sym typeface="Anaheim"/>
              </a:rPr>
              <a:t>Yes, We can, In modern days CPUs Concurrency &amp; Parallelism is a most, The following figure shows us a Two CPU core each one  handling multiple tasks/threads Concurrently and in parallel/</a:t>
            </a:r>
            <a:r>
              <a:rPr lang="en-US" sz="1600" dirty="0">
                <a:solidFill>
                  <a:schemeClr val="lt1"/>
                </a:solidFill>
                <a:latin typeface="Anaheim"/>
              </a:rPr>
              <a:t>simultaneously. </a:t>
            </a:r>
            <a:endParaRPr lang="en" sz="1600" dirty="0">
              <a:solidFill>
                <a:schemeClr val="lt1"/>
              </a:solidFill>
              <a:latin typeface="Anaheim"/>
              <a:sym typeface="Anaheim"/>
            </a:endParaRPr>
          </a:p>
        </p:txBody>
      </p:sp>
      <p:pic>
        <p:nvPicPr>
          <p:cNvPr id="3074" name="Picture 2">
            <a:extLst>
              <a:ext uri="{FF2B5EF4-FFF2-40B4-BE49-F238E27FC236}">
                <a16:creationId xmlns:a16="http://schemas.microsoft.com/office/drawing/2014/main" id="{FA719CB5-C8E1-6240-3520-E5337D7D87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8134" y="2423167"/>
            <a:ext cx="4559258" cy="1927549"/>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815BC77D-13BC-4B15-A737-75B1C6DF625C}"/>
              </a:ext>
            </a:extLst>
          </p:cNvPr>
          <p:cNvSpPr txBox="1"/>
          <p:nvPr/>
        </p:nvSpPr>
        <p:spPr>
          <a:xfrm>
            <a:off x="3207433" y="4595715"/>
            <a:ext cx="4274469" cy="400110"/>
          </a:xfrm>
          <a:prstGeom prst="rect">
            <a:avLst/>
          </a:prstGeom>
          <a:noFill/>
        </p:spPr>
        <p:txBody>
          <a:bodyPr wrap="square">
            <a:spAutoFit/>
          </a:bodyPr>
          <a:lstStyle/>
          <a:p>
            <a:r>
              <a:rPr lang="en-US" sz="2000" b="1" dirty="0">
                <a:solidFill>
                  <a:schemeClr val="lt1"/>
                </a:solidFill>
                <a:latin typeface="Overpass Mono"/>
              </a:rPr>
              <a:t>Concurrent and </a:t>
            </a:r>
            <a:r>
              <a:rPr lang="en-US" sz="2000" b="1" dirty="0">
                <a:solidFill>
                  <a:schemeClr val="lt1"/>
                </a:solidFill>
                <a:latin typeface="Overpass Mono"/>
                <a:sym typeface="Anaheim"/>
              </a:rPr>
              <a:t>parallel!</a:t>
            </a:r>
          </a:p>
        </p:txBody>
      </p:sp>
    </p:spTree>
    <p:extLst>
      <p:ext uri="{BB962C8B-B14F-4D97-AF65-F5344CB8AC3E}">
        <p14:creationId xmlns:p14="http://schemas.microsoft.com/office/powerpoint/2010/main" val="4274389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2949114" y="2481008"/>
            <a:ext cx="5074571" cy="1409544"/>
          </a:xfrm>
          <a:prstGeom prst="rect">
            <a:avLst/>
          </a:prstGeom>
        </p:spPr>
        <p:txBody>
          <a:bodyPr spcFirstLastPara="1" wrap="square" lIns="91425" tIns="0" rIns="91425" bIns="0" anchor="ctr" anchorCtr="0">
            <a:noAutofit/>
          </a:bodyPr>
          <a:lstStyle/>
          <a:p>
            <a:pPr marL="0" lvl="0" indent="0" algn="l">
              <a:spcBef>
                <a:spcPts val="0"/>
              </a:spcBef>
              <a:spcAft>
                <a:spcPts val="0"/>
              </a:spcAft>
              <a:buNone/>
            </a:pPr>
            <a:r>
              <a:rPr lang="en-US" sz="3200" b="1" dirty="0">
                <a:latin typeface="Overpass Mono"/>
                <a:ea typeface="Overpass Mono"/>
                <a:cs typeface="Overpass Mono"/>
                <a:sym typeface="Overpass Mono"/>
              </a:rPr>
              <a:t>multi-threading</a:t>
            </a:r>
            <a:r>
              <a:rPr lang="en-US" sz="3200" dirty="0"/>
              <a:t> </a:t>
            </a:r>
            <a:r>
              <a:rPr lang="en-US" sz="3200" b="1" dirty="0">
                <a:solidFill>
                  <a:srgbClr val="00FFC5"/>
                </a:solidFill>
                <a:latin typeface="Overpass Mono"/>
                <a:ea typeface="Overpass Mono"/>
                <a:cs typeface="Overpass Mono"/>
                <a:sym typeface="Overpass Mono"/>
              </a:rPr>
              <a:t>&amp;</a:t>
            </a:r>
            <a:br>
              <a:rPr lang="en-US" sz="3200" b="1" dirty="0">
                <a:latin typeface="Overpass Mono"/>
                <a:ea typeface="Overpass Mono"/>
                <a:cs typeface="Overpass Mono"/>
                <a:sym typeface="Overpass Mono"/>
              </a:rPr>
            </a:br>
            <a:r>
              <a:rPr lang="en-US" sz="3200" b="1" dirty="0">
                <a:latin typeface="Overpass Mono"/>
                <a:ea typeface="Overpass Mono"/>
                <a:cs typeface="Overpass Mono"/>
                <a:sym typeface="Overpass Mono"/>
              </a:rPr>
              <a:t>multi-processing </a:t>
            </a:r>
            <a:r>
              <a:rPr lang="en-US" sz="3200" b="1" dirty="0">
                <a:solidFill>
                  <a:srgbClr val="00FFC5"/>
                </a:solidFill>
                <a:latin typeface="Overpass Mono"/>
                <a:ea typeface="Overpass Mono"/>
                <a:cs typeface="Overpass Mono"/>
                <a:sym typeface="Overpass Mono"/>
              </a:rPr>
              <a:t>in</a:t>
            </a:r>
            <a:br>
              <a:rPr lang="en-US" sz="3200" b="1" dirty="0">
                <a:latin typeface="Overpass Mono"/>
                <a:ea typeface="Overpass Mono"/>
                <a:cs typeface="Overpass Mono"/>
                <a:sym typeface="Overpass Mono"/>
              </a:rPr>
            </a:br>
            <a:r>
              <a:rPr lang="en-US" sz="3200" b="1" dirty="0">
                <a:latin typeface="Overpass Mono"/>
                <a:ea typeface="Overpass Mono"/>
                <a:cs typeface="Overpass Mono"/>
                <a:sym typeface="Overpass Mono"/>
              </a:rPr>
              <a:t>python</a:t>
            </a:r>
            <a:endParaRPr lang="en-US" sz="320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3663018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4"/>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b="1" dirty="0">
                <a:latin typeface="Overpass Mono"/>
                <a:ea typeface="Overpass Mono"/>
                <a:cs typeface="Overpass Mono"/>
                <a:sym typeface="Overpass Mono"/>
              </a:rPr>
              <a:t>multi-threading</a:t>
            </a:r>
            <a:r>
              <a:rPr lang="en-US" sz="2400" dirty="0"/>
              <a:t> </a:t>
            </a:r>
            <a:r>
              <a:rPr lang="en-US" sz="2400" b="1" dirty="0">
                <a:solidFill>
                  <a:srgbClr val="00FFC5"/>
                </a:solidFill>
                <a:latin typeface="Overpass Mono"/>
                <a:ea typeface="Overpass Mono"/>
                <a:cs typeface="Overpass Mono"/>
                <a:sym typeface="Overpass Mono"/>
              </a:rPr>
              <a:t>&amp;</a:t>
            </a:r>
            <a:r>
              <a:rPr lang="en-US" sz="2400" dirty="0">
                <a:solidFill>
                  <a:srgbClr val="00FFC5"/>
                </a:solidFill>
              </a:rPr>
              <a:t> </a:t>
            </a:r>
            <a:r>
              <a:rPr lang="en-US" sz="2400" b="1" dirty="0">
                <a:latin typeface="Overpass Mono"/>
                <a:ea typeface="Overpass Mono"/>
                <a:cs typeface="Overpass Mono"/>
                <a:sym typeface="Overpass Mono"/>
              </a:rPr>
              <a:t>multi-processing </a:t>
            </a:r>
            <a:r>
              <a:rPr lang="en-US" sz="2400" b="1" dirty="0">
                <a:solidFill>
                  <a:srgbClr val="00FFC5"/>
                </a:solidFill>
                <a:latin typeface="Overpass Mono"/>
                <a:ea typeface="Overpass Mono"/>
                <a:cs typeface="Overpass Mono"/>
                <a:sym typeface="Overpass Mono"/>
              </a:rPr>
              <a:t>in</a:t>
            </a:r>
            <a:r>
              <a:rPr lang="en-US" sz="2400" dirty="0">
                <a:solidFill>
                  <a:srgbClr val="00FFC5"/>
                </a:solidFill>
              </a:rPr>
              <a:t> </a:t>
            </a:r>
            <a:r>
              <a:rPr lang="en-US" sz="2400" b="1" dirty="0">
                <a:latin typeface="Overpass Mono"/>
                <a:ea typeface="Overpass Mono"/>
                <a:cs typeface="Overpass Mono"/>
                <a:sym typeface="Overpass Mono"/>
              </a:rPr>
              <a:t>python</a:t>
            </a:r>
            <a:endParaRPr sz="2400" dirty="0"/>
          </a:p>
        </p:txBody>
      </p:sp>
      <p:sp>
        <p:nvSpPr>
          <p:cNvPr id="387" name="Google Shape;387;p34"/>
          <p:cNvSpPr/>
          <p:nvPr/>
        </p:nvSpPr>
        <p:spPr>
          <a:xfrm flipH="1">
            <a:off x="7903705" y="1829925"/>
            <a:ext cx="407895" cy="179698"/>
          </a:xfrm>
          <a:custGeom>
            <a:avLst/>
            <a:gdLst/>
            <a:ahLst/>
            <a:cxnLst/>
            <a:rect l="l" t="t" r="r" b="b"/>
            <a:pathLst>
              <a:path w="21766" h="2346" extrusionOk="0">
                <a:moveTo>
                  <a:pt x="1" y="0"/>
                </a:moveTo>
                <a:lnTo>
                  <a:pt x="1" y="2346"/>
                </a:lnTo>
                <a:lnTo>
                  <a:pt x="21765" y="2346"/>
                </a:lnTo>
                <a:lnTo>
                  <a:pt x="21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flipH="1">
            <a:off x="1187626" y="3498350"/>
            <a:ext cx="218403"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flipH="1">
            <a:off x="1082114" y="2126750"/>
            <a:ext cx="323913"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7737303" y="3498350"/>
            <a:ext cx="407888"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flipH="1">
            <a:off x="7734270" y="2126750"/>
            <a:ext cx="218409"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flipH="1">
            <a:off x="6370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4"/>
          <p:cNvSpPr/>
          <p:nvPr/>
        </p:nvSpPr>
        <p:spPr>
          <a:xfrm>
            <a:off x="7935174" y="3200675"/>
            <a:ext cx="471506" cy="179698"/>
          </a:xfrm>
          <a:custGeom>
            <a:avLst/>
            <a:gdLst/>
            <a:ahLst/>
            <a:cxnLst/>
            <a:rect l="l" t="t" r="r" b="b"/>
            <a:pathLst>
              <a:path w="21766" h="2346" extrusionOk="0">
                <a:moveTo>
                  <a:pt x="1" y="0"/>
                </a:moveTo>
                <a:lnTo>
                  <a:pt x="1" y="2346"/>
                </a:lnTo>
                <a:lnTo>
                  <a:pt x="21765" y="2346"/>
                </a:lnTo>
                <a:lnTo>
                  <a:pt x="21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p:cNvSpPr/>
          <p:nvPr/>
        </p:nvSpPr>
        <p:spPr>
          <a:xfrm>
            <a:off x="8250834" y="3498349"/>
            <a:ext cx="377605"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4"/>
          <p:cNvSpPr/>
          <p:nvPr/>
        </p:nvSpPr>
        <p:spPr>
          <a:xfrm>
            <a:off x="7949925" y="3796075"/>
            <a:ext cx="300908" cy="178849"/>
          </a:xfrm>
          <a:custGeom>
            <a:avLst/>
            <a:gdLst/>
            <a:ahLst/>
            <a:cxnLst/>
            <a:rect l="l" t="t" r="r" b="b"/>
            <a:pathLst>
              <a:path w="12098" h="2335" extrusionOk="0">
                <a:moveTo>
                  <a:pt x="1" y="1"/>
                </a:moveTo>
                <a:lnTo>
                  <a:pt x="1" y="2335"/>
                </a:lnTo>
                <a:lnTo>
                  <a:pt x="12098" y="2335"/>
                </a:lnTo>
                <a:lnTo>
                  <a:pt x="120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4"/>
          <p:cNvSpPr/>
          <p:nvPr/>
        </p:nvSpPr>
        <p:spPr>
          <a:xfrm flipH="1">
            <a:off x="728536" y="3201525"/>
            <a:ext cx="488864" cy="179698"/>
          </a:xfrm>
          <a:custGeom>
            <a:avLst/>
            <a:gdLst/>
            <a:ahLst/>
            <a:cxnLst/>
            <a:rect l="l" t="t" r="r" b="b"/>
            <a:pathLst>
              <a:path w="21766" h="2346" extrusionOk="0">
                <a:moveTo>
                  <a:pt x="1" y="0"/>
                </a:moveTo>
                <a:lnTo>
                  <a:pt x="1" y="2346"/>
                </a:lnTo>
                <a:lnTo>
                  <a:pt x="21765" y="2346"/>
                </a:lnTo>
                <a:lnTo>
                  <a:pt x="217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4"/>
          <p:cNvSpPr/>
          <p:nvPr/>
        </p:nvSpPr>
        <p:spPr>
          <a:xfrm flipH="1">
            <a:off x="514308" y="3498350"/>
            <a:ext cx="570167"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flipH="1">
            <a:off x="877356" y="3796075"/>
            <a:ext cx="323894" cy="178849"/>
          </a:xfrm>
          <a:custGeom>
            <a:avLst/>
            <a:gdLst/>
            <a:ahLst/>
            <a:cxnLst/>
            <a:rect l="l" t="t" r="r" b="b"/>
            <a:pathLst>
              <a:path w="12098" h="2335" extrusionOk="0">
                <a:moveTo>
                  <a:pt x="1" y="1"/>
                </a:moveTo>
                <a:lnTo>
                  <a:pt x="1" y="2335"/>
                </a:lnTo>
                <a:lnTo>
                  <a:pt x="12098" y="2335"/>
                </a:lnTo>
                <a:lnTo>
                  <a:pt x="120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flipH="1">
            <a:off x="514360" y="1829925"/>
            <a:ext cx="703042" cy="179698"/>
          </a:xfrm>
          <a:custGeom>
            <a:avLst/>
            <a:gdLst/>
            <a:ahLst/>
            <a:cxnLst/>
            <a:rect l="l" t="t" r="r" b="b"/>
            <a:pathLst>
              <a:path w="21766" h="2346" extrusionOk="0">
                <a:moveTo>
                  <a:pt x="1" y="0"/>
                </a:moveTo>
                <a:lnTo>
                  <a:pt x="1" y="2346"/>
                </a:lnTo>
                <a:lnTo>
                  <a:pt x="21765" y="2346"/>
                </a:lnTo>
                <a:lnTo>
                  <a:pt x="21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flipH="1">
            <a:off x="783204" y="2127175"/>
            <a:ext cx="178816" cy="179751"/>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flipH="1">
            <a:off x="8071052" y="2126750"/>
            <a:ext cx="570173" cy="179751"/>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flipH="1">
            <a:off x="79306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TextBox 20">
            <a:extLst>
              <a:ext uri="{FF2B5EF4-FFF2-40B4-BE49-F238E27FC236}">
                <a16:creationId xmlns:a16="http://schemas.microsoft.com/office/drawing/2014/main" id="{3A754323-B2B9-8590-3305-D4A8867E3FA6}"/>
              </a:ext>
            </a:extLst>
          </p:cNvPr>
          <p:cNvSpPr txBox="1"/>
          <p:nvPr/>
        </p:nvSpPr>
        <p:spPr>
          <a:xfrm>
            <a:off x="1570534" y="1563554"/>
            <a:ext cx="5975109" cy="2462213"/>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dirty="0">
                <a:solidFill>
                  <a:schemeClr val="bg1"/>
                </a:solidFill>
              </a:rPr>
              <a:t>Multi-processing in python might not work as expected For people who comes from other programing languages.</a:t>
            </a:r>
          </a:p>
          <a:p>
            <a:pPr marL="285750" indent="-285750">
              <a:buClr>
                <a:schemeClr val="bg1"/>
              </a:buClr>
              <a:buFont typeface="Arial" panose="020B0604020202020204" pitchFamily="34" charset="0"/>
              <a:buChar char="•"/>
            </a:pPr>
            <a:endParaRPr lang="en-US" dirty="0">
              <a:solidFill>
                <a:schemeClr val="bg1"/>
              </a:solidFill>
            </a:endParaRPr>
          </a:p>
          <a:p>
            <a:pPr marL="285750" indent="-285750">
              <a:buClr>
                <a:schemeClr val="bg1"/>
              </a:buClr>
              <a:buFont typeface="Arial" panose="020B0604020202020204" pitchFamily="34" charset="0"/>
              <a:buChar char="•"/>
            </a:pPr>
            <a:r>
              <a:rPr lang="en-US" dirty="0">
                <a:solidFill>
                  <a:schemeClr val="bg1"/>
                </a:solidFill>
              </a:rPr>
              <a:t>Because python process cannot run multiple threads in parallel, but it can run them concurrently.</a:t>
            </a:r>
          </a:p>
          <a:p>
            <a:pPr marL="285750" indent="-285750">
              <a:buClr>
                <a:schemeClr val="bg1"/>
              </a:buClr>
              <a:buFont typeface="Arial" panose="020B0604020202020204" pitchFamily="34" charset="0"/>
              <a:buChar char="•"/>
            </a:pPr>
            <a:endParaRPr lang="en-US" dirty="0">
              <a:solidFill>
                <a:schemeClr val="bg1"/>
              </a:solidFill>
            </a:endParaRPr>
          </a:p>
          <a:p>
            <a:pPr marL="285750" indent="-285750">
              <a:buClr>
                <a:schemeClr val="bg1"/>
              </a:buClr>
              <a:buFont typeface="Arial" panose="020B0604020202020204" pitchFamily="34" charset="0"/>
              <a:buChar char="•"/>
            </a:pPr>
            <a:r>
              <a:rPr lang="en-US" dirty="0">
                <a:solidFill>
                  <a:schemeClr val="bg1"/>
                </a:solidFill>
              </a:rPr>
              <a:t>This limitation is enforced by GIL. The Python Global Interpreter Lock (GIL) prevents threads within the same process to be executed at the same time.</a:t>
            </a:r>
          </a:p>
          <a:p>
            <a:pPr marL="285750" indent="-285750">
              <a:buClr>
                <a:schemeClr val="bg1"/>
              </a:buClr>
              <a:buFont typeface="Arial" panose="020B0604020202020204" pitchFamily="34" charset="0"/>
              <a:buChar char="•"/>
            </a:pPr>
            <a:endParaRPr lang="en-US" dirty="0">
              <a:solidFill>
                <a:schemeClr val="bg1"/>
              </a:solidFill>
            </a:endParaRPr>
          </a:p>
          <a:p>
            <a:pPr marL="285750" indent="-285750">
              <a:buClr>
                <a:schemeClr val="bg1"/>
              </a:buClr>
              <a:buFont typeface="Arial" panose="020B0604020202020204" pitchFamily="34" charset="0"/>
              <a:buChar char="•"/>
            </a:pPr>
            <a:r>
              <a:rPr lang="en-US" dirty="0">
                <a:solidFill>
                  <a:schemeClr val="bg1"/>
                </a:solidFill>
              </a:rPr>
              <a:t>So, we will have to come up with a way to overcome this limitation.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4"/>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b="1" dirty="0">
                <a:latin typeface="Overpass Mono"/>
                <a:ea typeface="Overpass Mono"/>
                <a:cs typeface="Overpass Mono"/>
                <a:sym typeface="Overpass Mono"/>
              </a:rPr>
              <a:t>multi-threading</a:t>
            </a:r>
            <a:r>
              <a:rPr lang="en-US" sz="2400" dirty="0"/>
              <a:t> </a:t>
            </a:r>
            <a:r>
              <a:rPr lang="en-US" sz="2400" b="1" dirty="0">
                <a:solidFill>
                  <a:srgbClr val="00FFC5"/>
                </a:solidFill>
                <a:latin typeface="Overpass Mono"/>
                <a:ea typeface="Overpass Mono"/>
                <a:cs typeface="Overpass Mono"/>
                <a:sym typeface="Overpass Mono"/>
              </a:rPr>
              <a:t>&amp;</a:t>
            </a:r>
            <a:r>
              <a:rPr lang="en-US" sz="2400" dirty="0">
                <a:solidFill>
                  <a:srgbClr val="00FFC5"/>
                </a:solidFill>
              </a:rPr>
              <a:t> </a:t>
            </a:r>
            <a:r>
              <a:rPr lang="en-US" sz="2400" b="1" dirty="0">
                <a:latin typeface="Overpass Mono"/>
                <a:ea typeface="Overpass Mono"/>
                <a:cs typeface="Overpass Mono"/>
                <a:sym typeface="Overpass Mono"/>
              </a:rPr>
              <a:t>multi-processing </a:t>
            </a:r>
            <a:r>
              <a:rPr lang="en-US" sz="2400" b="1" dirty="0">
                <a:solidFill>
                  <a:srgbClr val="00FFC5"/>
                </a:solidFill>
                <a:latin typeface="Overpass Mono"/>
                <a:ea typeface="Overpass Mono"/>
                <a:cs typeface="Overpass Mono"/>
                <a:sym typeface="Overpass Mono"/>
              </a:rPr>
              <a:t>in</a:t>
            </a:r>
            <a:r>
              <a:rPr lang="en-US" sz="2400" dirty="0">
                <a:solidFill>
                  <a:srgbClr val="00FFC5"/>
                </a:solidFill>
              </a:rPr>
              <a:t> </a:t>
            </a:r>
            <a:r>
              <a:rPr lang="en-US" sz="2400" b="1" dirty="0">
                <a:latin typeface="Overpass Mono"/>
                <a:ea typeface="Overpass Mono"/>
                <a:cs typeface="Overpass Mono"/>
                <a:sym typeface="Overpass Mono"/>
              </a:rPr>
              <a:t>python</a:t>
            </a:r>
            <a:endParaRPr sz="2400" dirty="0"/>
          </a:p>
        </p:txBody>
      </p:sp>
      <p:sp>
        <p:nvSpPr>
          <p:cNvPr id="387" name="Google Shape;387;p34"/>
          <p:cNvSpPr/>
          <p:nvPr/>
        </p:nvSpPr>
        <p:spPr>
          <a:xfrm flipH="1">
            <a:off x="7903705" y="1829925"/>
            <a:ext cx="407895" cy="179698"/>
          </a:xfrm>
          <a:custGeom>
            <a:avLst/>
            <a:gdLst/>
            <a:ahLst/>
            <a:cxnLst/>
            <a:rect l="l" t="t" r="r" b="b"/>
            <a:pathLst>
              <a:path w="21766" h="2346" extrusionOk="0">
                <a:moveTo>
                  <a:pt x="1" y="0"/>
                </a:moveTo>
                <a:lnTo>
                  <a:pt x="1" y="2346"/>
                </a:lnTo>
                <a:lnTo>
                  <a:pt x="21765" y="2346"/>
                </a:lnTo>
                <a:lnTo>
                  <a:pt x="21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flipH="1">
            <a:off x="1187626" y="3498350"/>
            <a:ext cx="218403"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flipH="1">
            <a:off x="1082114" y="2126750"/>
            <a:ext cx="323913"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7737303" y="3498350"/>
            <a:ext cx="407888"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flipH="1">
            <a:off x="7734270" y="2126750"/>
            <a:ext cx="218409"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flipH="1">
            <a:off x="6370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4"/>
          <p:cNvSpPr/>
          <p:nvPr/>
        </p:nvSpPr>
        <p:spPr>
          <a:xfrm>
            <a:off x="7935174" y="3200675"/>
            <a:ext cx="471506" cy="179698"/>
          </a:xfrm>
          <a:custGeom>
            <a:avLst/>
            <a:gdLst/>
            <a:ahLst/>
            <a:cxnLst/>
            <a:rect l="l" t="t" r="r" b="b"/>
            <a:pathLst>
              <a:path w="21766" h="2346" extrusionOk="0">
                <a:moveTo>
                  <a:pt x="1" y="0"/>
                </a:moveTo>
                <a:lnTo>
                  <a:pt x="1" y="2346"/>
                </a:lnTo>
                <a:lnTo>
                  <a:pt x="21765" y="2346"/>
                </a:lnTo>
                <a:lnTo>
                  <a:pt x="21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p:cNvSpPr/>
          <p:nvPr/>
        </p:nvSpPr>
        <p:spPr>
          <a:xfrm>
            <a:off x="8250834" y="3498349"/>
            <a:ext cx="377605"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4"/>
          <p:cNvSpPr/>
          <p:nvPr/>
        </p:nvSpPr>
        <p:spPr>
          <a:xfrm>
            <a:off x="7949925" y="3796075"/>
            <a:ext cx="300908" cy="178849"/>
          </a:xfrm>
          <a:custGeom>
            <a:avLst/>
            <a:gdLst/>
            <a:ahLst/>
            <a:cxnLst/>
            <a:rect l="l" t="t" r="r" b="b"/>
            <a:pathLst>
              <a:path w="12098" h="2335" extrusionOk="0">
                <a:moveTo>
                  <a:pt x="1" y="1"/>
                </a:moveTo>
                <a:lnTo>
                  <a:pt x="1" y="2335"/>
                </a:lnTo>
                <a:lnTo>
                  <a:pt x="12098" y="2335"/>
                </a:lnTo>
                <a:lnTo>
                  <a:pt x="120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4"/>
          <p:cNvSpPr/>
          <p:nvPr/>
        </p:nvSpPr>
        <p:spPr>
          <a:xfrm flipH="1">
            <a:off x="728536" y="3201525"/>
            <a:ext cx="488864" cy="179698"/>
          </a:xfrm>
          <a:custGeom>
            <a:avLst/>
            <a:gdLst/>
            <a:ahLst/>
            <a:cxnLst/>
            <a:rect l="l" t="t" r="r" b="b"/>
            <a:pathLst>
              <a:path w="21766" h="2346" extrusionOk="0">
                <a:moveTo>
                  <a:pt x="1" y="0"/>
                </a:moveTo>
                <a:lnTo>
                  <a:pt x="1" y="2346"/>
                </a:lnTo>
                <a:lnTo>
                  <a:pt x="21765" y="2346"/>
                </a:lnTo>
                <a:lnTo>
                  <a:pt x="217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4"/>
          <p:cNvSpPr/>
          <p:nvPr/>
        </p:nvSpPr>
        <p:spPr>
          <a:xfrm flipH="1">
            <a:off x="514308" y="3498350"/>
            <a:ext cx="570167"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flipH="1">
            <a:off x="877356" y="3796075"/>
            <a:ext cx="323894" cy="178849"/>
          </a:xfrm>
          <a:custGeom>
            <a:avLst/>
            <a:gdLst/>
            <a:ahLst/>
            <a:cxnLst/>
            <a:rect l="l" t="t" r="r" b="b"/>
            <a:pathLst>
              <a:path w="12098" h="2335" extrusionOk="0">
                <a:moveTo>
                  <a:pt x="1" y="1"/>
                </a:moveTo>
                <a:lnTo>
                  <a:pt x="1" y="2335"/>
                </a:lnTo>
                <a:lnTo>
                  <a:pt x="12098" y="2335"/>
                </a:lnTo>
                <a:lnTo>
                  <a:pt x="120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flipH="1">
            <a:off x="514360" y="1829925"/>
            <a:ext cx="703042" cy="179698"/>
          </a:xfrm>
          <a:custGeom>
            <a:avLst/>
            <a:gdLst/>
            <a:ahLst/>
            <a:cxnLst/>
            <a:rect l="l" t="t" r="r" b="b"/>
            <a:pathLst>
              <a:path w="21766" h="2346" extrusionOk="0">
                <a:moveTo>
                  <a:pt x="1" y="0"/>
                </a:moveTo>
                <a:lnTo>
                  <a:pt x="1" y="2346"/>
                </a:lnTo>
                <a:lnTo>
                  <a:pt x="21765" y="2346"/>
                </a:lnTo>
                <a:lnTo>
                  <a:pt x="21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flipH="1">
            <a:off x="783204" y="2127175"/>
            <a:ext cx="178816" cy="179751"/>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flipH="1">
            <a:off x="8071052" y="2126750"/>
            <a:ext cx="570173" cy="179751"/>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flipH="1">
            <a:off x="79306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TextBox 20">
            <a:extLst>
              <a:ext uri="{FF2B5EF4-FFF2-40B4-BE49-F238E27FC236}">
                <a16:creationId xmlns:a16="http://schemas.microsoft.com/office/drawing/2014/main" id="{3A754323-B2B9-8590-3305-D4A8867E3FA6}"/>
              </a:ext>
            </a:extLst>
          </p:cNvPr>
          <p:cNvSpPr txBox="1"/>
          <p:nvPr/>
        </p:nvSpPr>
        <p:spPr>
          <a:xfrm>
            <a:off x="1570534" y="1563554"/>
            <a:ext cx="5975109" cy="1384995"/>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dirty="0">
                <a:solidFill>
                  <a:schemeClr val="bg1"/>
                </a:solidFill>
              </a:rPr>
              <a:t>Now let's go to the fun part.</a:t>
            </a:r>
          </a:p>
          <a:p>
            <a:pPr marL="285750" indent="-285750">
              <a:buClr>
                <a:schemeClr val="bg1"/>
              </a:buClr>
              <a:buFont typeface="Arial" panose="020B0604020202020204" pitchFamily="34" charset="0"/>
              <a:buChar char="•"/>
            </a:pPr>
            <a:endParaRPr lang="en-US" dirty="0">
              <a:solidFill>
                <a:schemeClr val="bg1"/>
              </a:solidFill>
            </a:endParaRPr>
          </a:p>
          <a:p>
            <a:pPr marL="285750" indent="-285750">
              <a:buClr>
                <a:schemeClr val="bg1"/>
              </a:buClr>
              <a:buFont typeface="Arial" panose="020B0604020202020204" pitchFamily="34" charset="0"/>
              <a:buChar char="•"/>
            </a:pPr>
            <a:r>
              <a:rPr lang="en-US" dirty="0">
                <a:solidFill>
                  <a:schemeClr val="bg1"/>
                </a:solidFill>
              </a:rPr>
              <a:t>If you want to follow me, you can clone this repo.</a:t>
            </a:r>
          </a:p>
          <a:p>
            <a:pPr marL="285750" indent="-285750">
              <a:buClr>
                <a:schemeClr val="bg1"/>
              </a:buClr>
              <a:buFont typeface="Arial" panose="020B0604020202020204" pitchFamily="34" charset="0"/>
              <a:buChar char="•"/>
            </a:pPr>
            <a:endParaRPr lang="en-US" dirty="0">
              <a:solidFill>
                <a:schemeClr val="bg1"/>
              </a:solidFill>
            </a:endParaRPr>
          </a:p>
          <a:p>
            <a:pPr marL="285750" indent="-285750">
              <a:buClr>
                <a:schemeClr val="bg1"/>
              </a:buClr>
              <a:buFont typeface="Arial" panose="020B0604020202020204" pitchFamily="34" charset="0"/>
              <a:buChar char="•"/>
            </a:pPr>
            <a:r>
              <a:rPr lang="en-US" dirty="0">
                <a:solidFill>
                  <a:schemeClr val="bg1"/>
                </a:solidFill>
              </a:rPr>
              <a:t>https://github.com/Salma7577/multiThreading_and_multiProcessing</a:t>
            </a:r>
          </a:p>
          <a:p>
            <a:pPr marL="285750" indent="-285750">
              <a:buClr>
                <a:schemeClr val="bg1"/>
              </a:buClr>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2437105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4"/>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b="1" dirty="0">
                <a:latin typeface="Overpass Mono"/>
                <a:ea typeface="Overpass Mono"/>
                <a:cs typeface="Overpass Mono"/>
                <a:sym typeface="Overpass Mono"/>
              </a:rPr>
              <a:t>multi-threading</a:t>
            </a:r>
            <a:r>
              <a:rPr lang="en-US" sz="2400" dirty="0"/>
              <a:t> </a:t>
            </a:r>
            <a:r>
              <a:rPr lang="en-US" sz="2400" b="1" dirty="0">
                <a:solidFill>
                  <a:srgbClr val="00FFC5"/>
                </a:solidFill>
                <a:latin typeface="Overpass Mono"/>
                <a:ea typeface="Overpass Mono"/>
                <a:cs typeface="Overpass Mono"/>
                <a:sym typeface="Overpass Mono"/>
              </a:rPr>
              <a:t>&amp;</a:t>
            </a:r>
            <a:r>
              <a:rPr lang="en-US" sz="2400" dirty="0">
                <a:solidFill>
                  <a:srgbClr val="00FFC5"/>
                </a:solidFill>
              </a:rPr>
              <a:t> </a:t>
            </a:r>
            <a:r>
              <a:rPr lang="en-US" sz="2400" b="1" dirty="0">
                <a:latin typeface="Overpass Mono"/>
                <a:ea typeface="Overpass Mono"/>
                <a:cs typeface="Overpass Mono"/>
                <a:sym typeface="Overpass Mono"/>
              </a:rPr>
              <a:t>multi-processing </a:t>
            </a:r>
            <a:r>
              <a:rPr lang="en-US" sz="2400" b="1" dirty="0">
                <a:solidFill>
                  <a:srgbClr val="00FFC5"/>
                </a:solidFill>
                <a:latin typeface="Overpass Mono"/>
                <a:ea typeface="Overpass Mono"/>
                <a:cs typeface="Overpass Mono"/>
                <a:sym typeface="Overpass Mono"/>
              </a:rPr>
              <a:t>in</a:t>
            </a:r>
            <a:r>
              <a:rPr lang="en-US" sz="2400" dirty="0">
                <a:solidFill>
                  <a:srgbClr val="00FFC5"/>
                </a:solidFill>
              </a:rPr>
              <a:t> </a:t>
            </a:r>
            <a:r>
              <a:rPr lang="en-US" sz="2400" b="1" dirty="0">
                <a:latin typeface="Overpass Mono"/>
                <a:ea typeface="Overpass Mono"/>
                <a:cs typeface="Overpass Mono"/>
                <a:sym typeface="Overpass Mono"/>
              </a:rPr>
              <a:t>python</a:t>
            </a:r>
            <a:endParaRPr sz="2400" dirty="0"/>
          </a:p>
        </p:txBody>
      </p:sp>
      <p:sp>
        <p:nvSpPr>
          <p:cNvPr id="387" name="Google Shape;387;p34"/>
          <p:cNvSpPr/>
          <p:nvPr/>
        </p:nvSpPr>
        <p:spPr>
          <a:xfrm flipH="1">
            <a:off x="7903705" y="1829925"/>
            <a:ext cx="407895" cy="179698"/>
          </a:xfrm>
          <a:custGeom>
            <a:avLst/>
            <a:gdLst/>
            <a:ahLst/>
            <a:cxnLst/>
            <a:rect l="l" t="t" r="r" b="b"/>
            <a:pathLst>
              <a:path w="21766" h="2346" extrusionOk="0">
                <a:moveTo>
                  <a:pt x="1" y="0"/>
                </a:moveTo>
                <a:lnTo>
                  <a:pt x="1" y="2346"/>
                </a:lnTo>
                <a:lnTo>
                  <a:pt x="21765" y="2346"/>
                </a:lnTo>
                <a:lnTo>
                  <a:pt x="21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flipH="1">
            <a:off x="1187626" y="3498350"/>
            <a:ext cx="218403"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flipH="1">
            <a:off x="1082114" y="2126750"/>
            <a:ext cx="323913"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7737303" y="3498350"/>
            <a:ext cx="407888"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flipH="1">
            <a:off x="7734270" y="2126750"/>
            <a:ext cx="218409"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flipH="1">
            <a:off x="6370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4"/>
          <p:cNvSpPr/>
          <p:nvPr/>
        </p:nvSpPr>
        <p:spPr>
          <a:xfrm>
            <a:off x="7935174" y="3200675"/>
            <a:ext cx="471506" cy="179698"/>
          </a:xfrm>
          <a:custGeom>
            <a:avLst/>
            <a:gdLst/>
            <a:ahLst/>
            <a:cxnLst/>
            <a:rect l="l" t="t" r="r" b="b"/>
            <a:pathLst>
              <a:path w="21766" h="2346" extrusionOk="0">
                <a:moveTo>
                  <a:pt x="1" y="0"/>
                </a:moveTo>
                <a:lnTo>
                  <a:pt x="1" y="2346"/>
                </a:lnTo>
                <a:lnTo>
                  <a:pt x="21765" y="2346"/>
                </a:lnTo>
                <a:lnTo>
                  <a:pt x="21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p:cNvSpPr/>
          <p:nvPr/>
        </p:nvSpPr>
        <p:spPr>
          <a:xfrm>
            <a:off x="8250834" y="3498349"/>
            <a:ext cx="377605"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4"/>
          <p:cNvSpPr/>
          <p:nvPr/>
        </p:nvSpPr>
        <p:spPr>
          <a:xfrm>
            <a:off x="7949925" y="3796075"/>
            <a:ext cx="300908" cy="178849"/>
          </a:xfrm>
          <a:custGeom>
            <a:avLst/>
            <a:gdLst/>
            <a:ahLst/>
            <a:cxnLst/>
            <a:rect l="l" t="t" r="r" b="b"/>
            <a:pathLst>
              <a:path w="12098" h="2335" extrusionOk="0">
                <a:moveTo>
                  <a:pt x="1" y="1"/>
                </a:moveTo>
                <a:lnTo>
                  <a:pt x="1" y="2335"/>
                </a:lnTo>
                <a:lnTo>
                  <a:pt x="12098" y="2335"/>
                </a:lnTo>
                <a:lnTo>
                  <a:pt x="120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4"/>
          <p:cNvSpPr/>
          <p:nvPr/>
        </p:nvSpPr>
        <p:spPr>
          <a:xfrm flipH="1">
            <a:off x="728536" y="3201525"/>
            <a:ext cx="488864" cy="179698"/>
          </a:xfrm>
          <a:custGeom>
            <a:avLst/>
            <a:gdLst/>
            <a:ahLst/>
            <a:cxnLst/>
            <a:rect l="l" t="t" r="r" b="b"/>
            <a:pathLst>
              <a:path w="21766" h="2346" extrusionOk="0">
                <a:moveTo>
                  <a:pt x="1" y="0"/>
                </a:moveTo>
                <a:lnTo>
                  <a:pt x="1" y="2346"/>
                </a:lnTo>
                <a:lnTo>
                  <a:pt x="21765" y="2346"/>
                </a:lnTo>
                <a:lnTo>
                  <a:pt x="217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4"/>
          <p:cNvSpPr/>
          <p:nvPr/>
        </p:nvSpPr>
        <p:spPr>
          <a:xfrm flipH="1">
            <a:off x="514308" y="3498350"/>
            <a:ext cx="570167"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flipH="1">
            <a:off x="877356" y="3796075"/>
            <a:ext cx="323894" cy="178849"/>
          </a:xfrm>
          <a:custGeom>
            <a:avLst/>
            <a:gdLst/>
            <a:ahLst/>
            <a:cxnLst/>
            <a:rect l="l" t="t" r="r" b="b"/>
            <a:pathLst>
              <a:path w="12098" h="2335" extrusionOk="0">
                <a:moveTo>
                  <a:pt x="1" y="1"/>
                </a:moveTo>
                <a:lnTo>
                  <a:pt x="1" y="2335"/>
                </a:lnTo>
                <a:lnTo>
                  <a:pt x="12098" y="2335"/>
                </a:lnTo>
                <a:lnTo>
                  <a:pt x="120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flipH="1">
            <a:off x="514360" y="1829925"/>
            <a:ext cx="703042" cy="179698"/>
          </a:xfrm>
          <a:custGeom>
            <a:avLst/>
            <a:gdLst/>
            <a:ahLst/>
            <a:cxnLst/>
            <a:rect l="l" t="t" r="r" b="b"/>
            <a:pathLst>
              <a:path w="21766" h="2346" extrusionOk="0">
                <a:moveTo>
                  <a:pt x="1" y="0"/>
                </a:moveTo>
                <a:lnTo>
                  <a:pt x="1" y="2346"/>
                </a:lnTo>
                <a:lnTo>
                  <a:pt x="21765" y="2346"/>
                </a:lnTo>
                <a:lnTo>
                  <a:pt x="21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flipH="1">
            <a:off x="783204" y="2127175"/>
            <a:ext cx="178816" cy="179751"/>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flipH="1">
            <a:off x="8071052" y="2126750"/>
            <a:ext cx="570173" cy="179751"/>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flipH="1">
            <a:off x="79306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TextBox 20">
            <a:extLst>
              <a:ext uri="{FF2B5EF4-FFF2-40B4-BE49-F238E27FC236}">
                <a16:creationId xmlns:a16="http://schemas.microsoft.com/office/drawing/2014/main" id="{3A754323-B2B9-8590-3305-D4A8867E3FA6}"/>
              </a:ext>
            </a:extLst>
          </p:cNvPr>
          <p:cNvSpPr txBox="1"/>
          <p:nvPr/>
        </p:nvSpPr>
        <p:spPr>
          <a:xfrm>
            <a:off x="1570534" y="1563554"/>
            <a:ext cx="5975109" cy="1384995"/>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dirty="0">
                <a:solidFill>
                  <a:schemeClr val="bg1"/>
                </a:solidFill>
              </a:rPr>
              <a:t>Now let's go to the fun part.</a:t>
            </a:r>
          </a:p>
          <a:p>
            <a:pPr marL="285750" indent="-285750">
              <a:buClr>
                <a:schemeClr val="bg1"/>
              </a:buClr>
              <a:buFont typeface="Arial" panose="020B0604020202020204" pitchFamily="34" charset="0"/>
              <a:buChar char="•"/>
            </a:pPr>
            <a:endParaRPr lang="en-US" dirty="0">
              <a:solidFill>
                <a:schemeClr val="bg1"/>
              </a:solidFill>
            </a:endParaRPr>
          </a:p>
          <a:p>
            <a:pPr marL="285750" indent="-285750">
              <a:buClr>
                <a:schemeClr val="bg1"/>
              </a:buClr>
              <a:buFont typeface="Arial" panose="020B0604020202020204" pitchFamily="34" charset="0"/>
              <a:buChar char="•"/>
            </a:pPr>
            <a:r>
              <a:rPr lang="en-US" dirty="0">
                <a:solidFill>
                  <a:schemeClr val="bg1"/>
                </a:solidFill>
              </a:rPr>
              <a:t>If you want to follow me, you can clone this repo.</a:t>
            </a:r>
          </a:p>
          <a:p>
            <a:pPr marL="285750" indent="-285750">
              <a:buClr>
                <a:schemeClr val="bg1"/>
              </a:buClr>
              <a:buFont typeface="Arial" panose="020B0604020202020204" pitchFamily="34" charset="0"/>
              <a:buChar char="•"/>
            </a:pPr>
            <a:endParaRPr lang="en-US" dirty="0">
              <a:solidFill>
                <a:schemeClr val="bg1"/>
              </a:solidFill>
            </a:endParaRPr>
          </a:p>
          <a:p>
            <a:pPr marL="285750" indent="-285750">
              <a:buClr>
                <a:schemeClr val="bg1"/>
              </a:buClr>
              <a:buFont typeface="Arial" panose="020B0604020202020204" pitchFamily="34" charset="0"/>
              <a:buChar char="•"/>
            </a:pPr>
            <a:r>
              <a:rPr lang="en-US" dirty="0">
                <a:solidFill>
                  <a:schemeClr val="bg1"/>
                </a:solidFill>
              </a:rPr>
              <a:t>https://github.com/Salma7577/multiThreading_and_multiProcessing</a:t>
            </a:r>
          </a:p>
          <a:p>
            <a:pPr marL="285750" indent="-285750">
              <a:buClr>
                <a:schemeClr val="bg1"/>
              </a:buClr>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3415529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4"/>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b="1" dirty="0">
                <a:latin typeface="Overpass Mono"/>
                <a:ea typeface="Overpass Mono"/>
                <a:cs typeface="Overpass Mono"/>
                <a:sym typeface="Overpass Mono"/>
              </a:rPr>
              <a:t>multi-threading</a:t>
            </a:r>
            <a:r>
              <a:rPr lang="en-US" sz="2400" dirty="0"/>
              <a:t> </a:t>
            </a:r>
            <a:r>
              <a:rPr lang="en-US" sz="2400" b="1" dirty="0">
                <a:solidFill>
                  <a:srgbClr val="00FFC5"/>
                </a:solidFill>
                <a:latin typeface="Overpass Mono"/>
                <a:ea typeface="Overpass Mono"/>
                <a:cs typeface="Overpass Mono"/>
                <a:sym typeface="Overpass Mono"/>
              </a:rPr>
              <a:t>&amp;</a:t>
            </a:r>
            <a:r>
              <a:rPr lang="en-US" sz="2400" dirty="0">
                <a:solidFill>
                  <a:srgbClr val="00FFC5"/>
                </a:solidFill>
              </a:rPr>
              <a:t> </a:t>
            </a:r>
            <a:r>
              <a:rPr lang="en-US" sz="2400" b="1" dirty="0">
                <a:latin typeface="Overpass Mono"/>
                <a:ea typeface="Overpass Mono"/>
                <a:cs typeface="Overpass Mono"/>
                <a:sym typeface="Overpass Mono"/>
              </a:rPr>
              <a:t>multi-processing </a:t>
            </a:r>
            <a:r>
              <a:rPr lang="en-US" sz="2400" b="1" dirty="0">
                <a:solidFill>
                  <a:srgbClr val="00FFC5"/>
                </a:solidFill>
                <a:latin typeface="Overpass Mono"/>
                <a:ea typeface="Overpass Mono"/>
                <a:cs typeface="Overpass Mono"/>
                <a:sym typeface="Overpass Mono"/>
              </a:rPr>
              <a:t>in</a:t>
            </a:r>
            <a:r>
              <a:rPr lang="en-US" sz="2400" dirty="0">
                <a:solidFill>
                  <a:srgbClr val="00FFC5"/>
                </a:solidFill>
              </a:rPr>
              <a:t> </a:t>
            </a:r>
            <a:r>
              <a:rPr lang="en-US" sz="2400" b="1" dirty="0">
                <a:latin typeface="Overpass Mono"/>
                <a:ea typeface="Overpass Mono"/>
                <a:cs typeface="Overpass Mono"/>
                <a:sym typeface="Overpass Mono"/>
              </a:rPr>
              <a:t>python</a:t>
            </a:r>
            <a:endParaRPr sz="2400" dirty="0"/>
          </a:p>
        </p:txBody>
      </p:sp>
      <p:sp>
        <p:nvSpPr>
          <p:cNvPr id="387" name="Google Shape;387;p34"/>
          <p:cNvSpPr/>
          <p:nvPr/>
        </p:nvSpPr>
        <p:spPr>
          <a:xfrm flipH="1">
            <a:off x="7903705" y="1829925"/>
            <a:ext cx="407895" cy="179698"/>
          </a:xfrm>
          <a:custGeom>
            <a:avLst/>
            <a:gdLst/>
            <a:ahLst/>
            <a:cxnLst/>
            <a:rect l="l" t="t" r="r" b="b"/>
            <a:pathLst>
              <a:path w="21766" h="2346" extrusionOk="0">
                <a:moveTo>
                  <a:pt x="1" y="0"/>
                </a:moveTo>
                <a:lnTo>
                  <a:pt x="1" y="2346"/>
                </a:lnTo>
                <a:lnTo>
                  <a:pt x="21765" y="2346"/>
                </a:lnTo>
                <a:lnTo>
                  <a:pt x="21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flipH="1">
            <a:off x="1187626" y="3498350"/>
            <a:ext cx="218403"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flipH="1">
            <a:off x="1082114" y="2126750"/>
            <a:ext cx="323913"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7737303" y="3498350"/>
            <a:ext cx="407888"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flipH="1">
            <a:off x="7734270" y="2126750"/>
            <a:ext cx="218409"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flipH="1">
            <a:off x="6370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4"/>
          <p:cNvSpPr/>
          <p:nvPr/>
        </p:nvSpPr>
        <p:spPr>
          <a:xfrm>
            <a:off x="7935174" y="3200675"/>
            <a:ext cx="471506" cy="179698"/>
          </a:xfrm>
          <a:custGeom>
            <a:avLst/>
            <a:gdLst/>
            <a:ahLst/>
            <a:cxnLst/>
            <a:rect l="l" t="t" r="r" b="b"/>
            <a:pathLst>
              <a:path w="21766" h="2346" extrusionOk="0">
                <a:moveTo>
                  <a:pt x="1" y="0"/>
                </a:moveTo>
                <a:lnTo>
                  <a:pt x="1" y="2346"/>
                </a:lnTo>
                <a:lnTo>
                  <a:pt x="21765" y="2346"/>
                </a:lnTo>
                <a:lnTo>
                  <a:pt x="21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p:cNvSpPr/>
          <p:nvPr/>
        </p:nvSpPr>
        <p:spPr>
          <a:xfrm>
            <a:off x="8250834" y="3498349"/>
            <a:ext cx="377605"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4"/>
          <p:cNvSpPr/>
          <p:nvPr/>
        </p:nvSpPr>
        <p:spPr>
          <a:xfrm>
            <a:off x="7949925" y="3796075"/>
            <a:ext cx="300908" cy="178849"/>
          </a:xfrm>
          <a:custGeom>
            <a:avLst/>
            <a:gdLst/>
            <a:ahLst/>
            <a:cxnLst/>
            <a:rect l="l" t="t" r="r" b="b"/>
            <a:pathLst>
              <a:path w="12098" h="2335" extrusionOk="0">
                <a:moveTo>
                  <a:pt x="1" y="1"/>
                </a:moveTo>
                <a:lnTo>
                  <a:pt x="1" y="2335"/>
                </a:lnTo>
                <a:lnTo>
                  <a:pt x="12098" y="2335"/>
                </a:lnTo>
                <a:lnTo>
                  <a:pt x="120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4"/>
          <p:cNvSpPr/>
          <p:nvPr/>
        </p:nvSpPr>
        <p:spPr>
          <a:xfrm flipH="1">
            <a:off x="728536" y="3201525"/>
            <a:ext cx="488864" cy="179698"/>
          </a:xfrm>
          <a:custGeom>
            <a:avLst/>
            <a:gdLst/>
            <a:ahLst/>
            <a:cxnLst/>
            <a:rect l="l" t="t" r="r" b="b"/>
            <a:pathLst>
              <a:path w="21766" h="2346" extrusionOk="0">
                <a:moveTo>
                  <a:pt x="1" y="0"/>
                </a:moveTo>
                <a:lnTo>
                  <a:pt x="1" y="2346"/>
                </a:lnTo>
                <a:lnTo>
                  <a:pt x="21765" y="2346"/>
                </a:lnTo>
                <a:lnTo>
                  <a:pt x="217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4"/>
          <p:cNvSpPr/>
          <p:nvPr/>
        </p:nvSpPr>
        <p:spPr>
          <a:xfrm flipH="1">
            <a:off x="514308" y="3498350"/>
            <a:ext cx="570167"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flipH="1">
            <a:off x="877356" y="3796075"/>
            <a:ext cx="323894" cy="178849"/>
          </a:xfrm>
          <a:custGeom>
            <a:avLst/>
            <a:gdLst/>
            <a:ahLst/>
            <a:cxnLst/>
            <a:rect l="l" t="t" r="r" b="b"/>
            <a:pathLst>
              <a:path w="12098" h="2335" extrusionOk="0">
                <a:moveTo>
                  <a:pt x="1" y="1"/>
                </a:moveTo>
                <a:lnTo>
                  <a:pt x="1" y="2335"/>
                </a:lnTo>
                <a:lnTo>
                  <a:pt x="12098" y="2335"/>
                </a:lnTo>
                <a:lnTo>
                  <a:pt x="120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flipH="1">
            <a:off x="514360" y="1829925"/>
            <a:ext cx="703042" cy="179698"/>
          </a:xfrm>
          <a:custGeom>
            <a:avLst/>
            <a:gdLst/>
            <a:ahLst/>
            <a:cxnLst/>
            <a:rect l="l" t="t" r="r" b="b"/>
            <a:pathLst>
              <a:path w="21766" h="2346" extrusionOk="0">
                <a:moveTo>
                  <a:pt x="1" y="0"/>
                </a:moveTo>
                <a:lnTo>
                  <a:pt x="1" y="2346"/>
                </a:lnTo>
                <a:lnTo>
                  <a:pt x="21765" y="2346"/>
                </a:lnTo>
                <a:lnTo>
                  <a:pt x="21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flipH="1">
            <a:off x="783204" y="2127175"/>
            <a:ext cx="178816" cy="179751"/>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flipH="1">
            <a:off x="8071052" y="2126750"/>
            <a:ext cx="570173" cy="179751"/>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flipH="1">
            <a:off x="79306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Picture 12" descr="A screenshot of a computer&#10;&#10;Description automatically generated with low confidence">
            <a:extLst>
              <a:ext uri="{FF2B5EF4-FFF2-40B4-BE49-F238E27FC236}">
                <a16:creationId xmlns:a16="http://schemas.microsoft.com/office/drawing/2014/main" id="{EBEB9F79-72CA-17ED-6D91-20F0F443882B}"/>
              </a:ext>
            </a:extLst>
          </p:cNvPr>
          <p:cNvPicPr>
            <a:picLocks noChangeAspect="1"/>
          </p:cNvPicPr>
          <p:nvPr/>
        </p:nvPicPr>
        <p:blipFill>
          <a:blip r:embed="rId3"/>
          <a:stretch>
            <a:fillRect/>
          </a:stretch>
        </p:blipFill>
        <p:spPr>
          <a:xfrm>
            <a:off x="3494176" y="1031629"/>
            <a:ext cx="2218701" cy="1361587"/>
          </a:xfrm>
          <a:prstGeom prst="rect">
            <a:avLst/>
          </a:prstGeom>
        </p:spPr>
      </p:pic>
      <p:pic>
        <p:nvPicPr>
          <p:cNvPr id="17" name="Picture 16" descr="Graphical user interface, application&#10;&#10;Description automatically generated">
            <a:extLst>
              <a:ext uri="{FF2B5EF4-FFF2-40B4-BE49-F238E27FC236}">
                <a16:creationId xmlns:a16="http://schemas.microsoft.com/office/drawing/2014/main" id="{DFC38E21-F813-8530-524B-611BDC56DE3E}"/>
              </a:ext>
            </a:extLst>
          </p:cNvPr>
          <p:cNvPicPr>
            <a:picLocks noChangeAspect="1"/>
          </p:cNvPicPr>
          <p:nvPr/>
        </p:nvPicPr>
        <p:blipFill>
          <a:blip r:embed="rId4"/>
          <a:stretch>
            <a:fillRect/>
          </a:stretch>
        </p:blipFill>
        <p:spPr>
          <a:xfrm>
            <a:off x="1082114" y="2393216"/>
            <a:ext cx="5619750" cy="1146887"/>
          </a:xfrm>
          <a:prstGeom prst="rect">
            <a:avLst/>
          </a:prstGeom>
        </p:spPr>
      </p:pic>
    </p:spTree>
    <p:extLst>
      <p:ext uri="{BB962C8B-B14F-4D97-AF65-F5344CB8AC3E}">
        <p14:creationId xmlns:p14="http://schemas.microsoft.com/office/powerpoint/2010/main" val="2436466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4"/>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b="1" dirty="0">
                <a:latin typeface="Overpass Mono"/>
                <a:ea typeface="Overpass Mono"/>
                <a:cs typeface="Overpass Mono"/>
                <a:sym typeface="Overpass Mono"/>
              </a:rPr>
              <a:t>multi-threading</a:t>
            </a:r>
            <a:r>
              <a:rPr lang="en-US" sz="2400" dirty="0"/>
              <a:t> </a:t>
            </a:r>
            <a:r>
              <a:rPr lang="en-US" sz="2400" b="1" dirty="0">
                <a:solidFill>
                  <a:srgbClr val="00FFC5"/>
                </a:solidFill>
                <a:latin typeface="Overpass Mono"/>
                <a:ea typeface="Overpass Mono"/>
                <a:cs typeface="Overpass Mono"/>
                <a:sym typeface="Overpass Mono"/>
              </a:rPr>
              <a:t>&amp;</a:t>
            </a:r>
            <a:r>
              <a:rPr lang="en-US" sz="2400" dirty="0">
                <a:solidFill>
                  <a:srgbClr val="00FFC5"/>
                </a:solidFill>
              </a:rPr>
              <a:t> </a:t>
            </a:r>
            <a:r>
              <a:rPr lang="en-US" sz="2400" b="1" dirty="0">
                <a:latin typeface="Overpass Mono"/>
                <a:ea typeface="Overpass Mono"/>
                <a:cs typeface="Overpass Mono"/>
                <a:sym typeface="Overpass Mono"/>
              </a:rPr>
              <a:t>multi-processing </a:t>
            </a:r>
            <a:r>
              <a:rPr lang="en-US" sz="2400" b="1" dirty="0">
                <a:solidFill>
                  <a:srgbClr val="00FFC5"/>
                </a:solidFill>
                <a:latin typeface="Overpass Mono"/>
                <a:ea typeface="Overpass Mono"/>
                <a:cs typeface="Overpass Mono"/>
                <a:sym typeface="Overpass Mono"/>
              </a:rPr>
              <a:t>in</a:t>
            </a:r>
            <a:r>
              <a:rPr lang="en-US" sz="2400" dirty="0">
                <a:solidFill>
                  <a:srgbClr val="00FFC5"/>
                </a:solidFill>
              </a:rPr>
              <a:t> </a:t>
            </a:r>
            <a:r>
              <a:rPr lang="en-US" sz="2400" b="1" dirty="0">
                <a:latin typeface="Overpass Mono"/>
                <a:ea typeface="Overpass Mono"/>
                <a:cs typeface="Overpass Mono"/>
                <a:sym typeface="Overpass Mono"/>
              </a:rPr>
              <a:t>python</a:t>
            </a:r>
            <a:endParaRPr sz="2400" dirty="0"/>
          </a:p>
        </p:txBody>
      </p:sp>
      <p:sp>
        <p:nvSpPr>
          <p:cNvPr id="387" name="Google Shape;387;p34"/>
          <p:cNvSpPr/>
          <p:nvPr/>
        </p:nvSpPr>
        <p:spPr>
          <a:xfrm flipH="1">
            <a:off x="7903705" y="1829925"/>
            <a:ext cx="407895" cy="179698"/>
          </a:xfrm>
          <a:custGeom>
            <a:avLst/>
            <a:gdLst/>
            <a:ahLst/>
            <a:cxnLst/>
            <a:rect l="l" t="t" r="r" b="b"/>
            <a:pathLst>
              <a:path w="21766" h="2346" extrusionOk="0">
                <a:moveTo>
                  <a:pt x="1" y="0"/>
                </a:moveTo>
                <a:lnTo>
                  <a:pt x="1" y="2346"/>
                </a:lnTo>
                <a:lnTo>
                  <a:pt x="21765" y="2346"/>
                </a:lnTo>
                <a:lnTo>
                  <a:pt x="21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flipH="1">
            <a:off x="1187626" y="3498350"/>
            <a:ext cx="218403"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flipH="1">
            <a:off x="1082114" y="2126750"/>
            <a:ext cx="323913"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7737303" y="3498350"/>
            <a:ext cx="407888"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flipH="1">
            <a:off x="7734270" y="2126750"/>
            <a:ext cx="218409"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flipH="1">
            <a:off x="6370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4"/>
          <p:cNvSpPr/>
          <p:nvPr/>
        </p:nvSpPr>
        <p:spPr>
          <a:xfrm>
            <a:off x="7935174" y="3200675"/>
            <a:ext cx="471506" cy="179698"/>
          </a:xfrm>
          <a:custGeom>
            <a:avLst/>
            <a:gdLst/>
            <a:ahLst/>
            <a:cxnLst/>
            <a:rect l="l" t="t" r="r" b="b"/>
            <a:pathLst>
              <a:path w="21766" h="2346" extrusionOk="0">
                <a:moveTo>
                  <a:pt x="1" y="0"/>
                </a:moveTo>
                <a:lnTo>
                  <a:pt x="1" y="2346"/>
                </a:lnTo>
                <a:lnTo>
                  <a:pt x="21765" y="2346"/>
                </a:lnTo>
                <a:lnTo>
                  <a:pt x="21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p:cNvSpPr/>
          <p:nvPr/>
        </p:nvSpPr>
        <p:spPr>
          <a:xfrm>
            <a:off x="8250834" y="3498349"/>
            <a:ext cx="377605"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4"/>
          <p:cNvSpPr/>
          <p:nvPr/>
        </p:nvSpPr>
        <p:spPr>
          <a:xfrm>
            <a:off x="7949925" y="3796075"/>
            <a:ext cx="300908" cy="178849"/>
          </a:xfrm>
          <a:custGeom>
            <a:avLst/>
            <a:gdLst/>
            <a:ahLst/>
            <a:cxnLst/>
            <a:rect l="l" t="t" r="r" b="b"/>
            <a:pathLst>
              <a:path w="12098" h="2335" extrusionOk="0">
                <a:moveTo>
                  <a:pt x="1" y="1"/>
                </a:moveTo>
                <a:lnTo>
                  <a:pt x="1" y="2335"/>
                </a:lnTo>
                <a:lnTo>
                  <a:pt x="12098" y="2335"/>
                </a:lnTo>
                <a:lnTo>
                  <a:pt x="120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4"/>
          <p:cNvSpPr/>
          <p:nvPr/>
        </p:nvSpPr>
        <p:spPr>
          <a:xfrm flipH="1">
            <a:off x="728536" y="3201525"/>
            <a:ext cx="488864" cy="179698"/>
          </a:xfrm>
          <a:custGeom>
            <a:avLst/>
            <a:gdLst/>
            <a:ahLst/>
            <a:cxnLst/>
            <a:rect l="l" t="t" r="r" b="b"/>
            <a:pathLst>
              <a:path w="21766" h="2346" extrusionOk="0">
                <a:moveTo>
                  <a:pt x="1" y="0"/>
                </a:moveTo>
                <a:lnTo>
                  <a:pt x="1" y="2346"/>
                </a:lnTo>
                <a:lnTo>
                  <a:pt x="21765" y="2346"/>
                </a:lnTo>
                <a:lnTo>
                  <a:pt x="217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4"/>
          <p:cNvSpPr/>
          <p:nvPr/>
        </p:nvSpPr>
        <p:spPr>
          <a:xfrm flipH="1">
            <a:off x="514308" y="3498350"/>
            <a:ext cx="570167"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flipH="1">
            <a:off x="877356" y="3796075"/>
            <a:ext cx="323894" cy="178849"/>
          </a:xfrm>
          <a:custGeom>
            <a:avLst/>
            <a:gdLst/>
            <a:ahLst/>
            <a:cxnLst/>
            <a:rect l="l" t="t" r="r" b="b"/>
            <a:pathLst>
              <a:path w="12098" h="2335" extrusionOk="0">
                <a:moveTo>
                  <a:pt x="1" y="1"/>
                </a:moveTo>
                <a:lnTo>
                  <a:pt x="1" y="2335"/>
                </a:lnTo>
                <a:lnTo>
                  <a:pt x="12098" y="2335"/>
                </a:lnTo>
                <a:lnTo>
                  <a:pt x="120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flipH="1">
            <a:off x="514360" y="1829925"/>
            <a:ext cx="703042" cy="179698"/>
          </a:xfrm>
          <a:custGeom>
            <a:avLst/>
            <a:gdLst/>
            <a:ahLst/>
            <a:cxnLst/>
            <a:rect l="l" t="t" r="r" b="b"/>
            <a:pathLst>
              <a:path w="21766" h="2346" extrusionOk="0">
                <a:moveTo>
                  <a:pt x="1" y="0"/>
                </a:moveTo>
                <a:lnTo>
                  <a:pt x="1" y="2346"/>
                </a:lnTo>
                <a:lnTo>
                  <a:pt x="21765" y="2346"/>
                </a:lnTo>
                <a:lnTo>
                  <a:pt x="21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flipH="1">
            <a:off x="783204" y="2127175"/>
            <a:ext cx="178816" cy="179751"/>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flipH="1">
            <a:off x="8071052" y="2126750"/>
            <a:ext cx="570173" cy="179751"/>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flipH="1">
            <a:off x="79306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descr="Diagram&#10;&#10;Description automatically generated">
            <a:extLst>
              <a:ext uri="{FF2B5EF4-FFF2-40B4-BE49-F238E27FC236}">
                <a16:creationId xmlns:a16="http://schemas.microsoft.com/office/drawing/2014/main" id="{59CE06E1-D7B4-5555-1346-94F144D47B12}"/>
              </a:ext>
            </a:extLst>
          </p:cNvPr>
          <p:cNvPicPr>
            <a:picLocks noChangeAspect="1"/>
          </p:cNvPicPr>
          <p:nvPr/>
        </p:nvPicPr>
        <p:blipFill>
          <a:blip r:embed="rId3"/>
          <a:stretch>
            <a:fillRect/>
          </a:stretch>
        </p:blipFill>
        <p:spPr>
          <a:xfrm>
            <a:off x="3262796" y="1175522"/>
            <a:ext cx="2506662" cy="1488503"/>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82C6234B-71BB-D78C-15EC-09B2D568BD00}"/>
              </a:ext>
            </a:extLst>
          </p:cNvPr>
          <p:cNvPicPr>
            <a:picLocks noChangeAspect="1"/>
          </p:cNvPicPr>
          <p:nvPr/>
        </p:nvPicPr>
        <p:blipFill>
          <a:blip r:embed="rId4"/>
          <a:stretch>
            <a:fillRect/>
          </a:stretch>
        </p:blipFill>
        <p:spPr>
          <a:xfrm>
            <a:off x="1509180" y="2580816"/>
            <a:ext cx="4824949" cy="1204732"/>
          </a:xfrm>
          <a:prstGeom prst="rect">
            <a:avLst/>
          </a:prstGeom>
        </p:spPr>
      </p:pic>
    </p:spTree>
    <p:extLst>
      <p:ext uri="{BB962C8B-B14F-4D97-AF65-F5344CB8AC3E}">
        <p14:creationId xmlns:p14="http://schemas.microsoft.com/office/powerpoint/2010/main" val="1764407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9"/>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48" name="Google Shape;348;p29"/>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3500" b="1" dirty="0"/>
              <a:t>01</a:t>
            </a:r>
            <a:endParaRPr sz="3500" b="1" dirty="0"/>
          </a:p>
        </p:txBody>
      </p:sp>
      <p:sp>
        <p:nvSpPr>
          <p:cNvPr id="349" name="Google Shape;349;p29"/>
          <p:cNvSpPr txBox="1">
            <a:spLocks noGrp="1"/>
          </p:cNvSpPr>
          <p:nvPr>
            <p:ph type="subTitle" idx="1"/>
          </p:nvPr>
        </p:nvSpPr>
        <p:spPr>
          <a:xfrm flipH="1">
            <a:off x="2189799" y="2162325"/>
            <a:ext cx="2442712"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dirty="0"/>
              <a:t>Introduction</a:t>
            </a:r>
            <a:endParaRPr lang="en-US" sz="2200" b="1" dirty="0">
              <a:latin typeface="Overpass Mono"/>
              <a:ea typeface="Overpass Mono"/>
              <a:cs typeface="Overpass Mono"/>
              <a:sym typeface="Overpass Mono"/>
            </a:endParaRPr>
          </a:p>
        </p:txBody>
      </p:sp>
      <p:sp>
        <p:nvSpPr>
          <p:cNvPr id="350" name="Google Shape;350;p29"/>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sz="3500" b="1" dirty="0"/>
              <a:t>02</a:t>
            </a:r>
            <a:endParaRPr sz="3500" b="1" dirty="0"/>
          </a:p>
        </p:txBody>
      </p:sp>
      <p:sp>
        <p:nvSpPr>
          <p:cNvPr id="351" name="Google Shape;351;p29"/>
          <p:cNvSpPr txBox="1">
            <a:spLocks noGrp="1"/>
          </p:cNvSpPr>
          <p:nvPr>
            <p:ph type="subTitle" idx="3"/>
          </p:nvPr>
        </p:nvSpPr>
        <p:spPr>
          <a:xfrm flipH="1">
            <a:off x="6366155" y="2078331"/>
            <a:ext cx="244271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sz="2200" b="1" dirty="0">
                <a:latin typeface="Overpass Mono"/>
                <a:ea typeface="Overpass Mono"/>
                <a:cs typeface="Overpass Mono"/>
                <a:sym typeface="Overpass Mono"/>
              </a:rPr>
              <a:t>Concurrency</a:t>
            </a:r>
          </a:p>
          <a:p>
            <a:pPr marL="0" lvl="0" indent="0" algn="l" rtl="0">
              <a:spcBef>
                <a:spcPts val="0"/>
              </a:spcBef>
              <a:spcAft>
                <a:spcPts val="0"/>
              </a:spcAft>
              <a:buNone/>
            </a:pPr>
            <a:r>
              <a:rPr lang="en-US" dirty="0"/>
              <a:t>&amp; Parallelism</a:t>
            </a:r>
            <a:endParaRPr lang="en-US" sz="2200" b="1" dirty="0">
              <a:latin typeface="Overpass Mono"/>
              <a:ea typeface="Overpass Mono"/>
              <a:cs typeface="Overpass Mono"/>
              <a:sym typeface="Overpass Mono"/>
            </a:endParaRPr>
          </a:p>
        </p:txBody>
      </p:sp>
      <p:sp>
        <p:nvSpPr>
          <p:cNvPr id="352" name="Google Shape;352;p29"/>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t>03</a:t>
            </a:r>
            <a:endParaRPr dirty="0"/>
          </a:p>
        </p:txBody>
      </p:sp>
      <p:sp>
        <p:nvSpPr>
          <p:cNvPr id="353" name="Google Shape;353;p29"/>
          <p:cNvSpPr txBox="1">
            <a:spLocks noGrp="1"/>
          </p:cNvSpPr>
          <p:nvPr>
            <p:ph type="subTitle" idx="7"/>
          </p:nvPr>
        </p:nvSpPr>
        <p:spPr>
          <a:xfrm flipH="1">
            <a:off x="2189801" y="3572262"/>
            <a:ext cx="2621874"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sz="1800" dirty="0"/>
              <a:t>multi-threading &amp;</a:t>
            </a:r>
            <a:br>
              <a:rPr lang="en-US" sz="1800" dirty="0"/>
            </a:br>
            <a:r>
              <a:rPr lang="en-US" sz="1800" dirty="0"/>
              <a:t>multi-processing in </a:t>
            </a:r>
            <a:r>
              <a:rPr lang="en-US" sz="1800" b="1" dirty="0">
                <a:latin typeface="Overpass Mono"/>
                <a:ea typeface="Overpass Mono"/>
                <a:cs typeface="Overpass Mono"/>
                <a:sym typeface="Overpass Mono"/>
              </a:rPr>
              <a:t>python</a:t>
            </a:r>
            <a:endParaRPr 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54"/>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RESOURCES</a:t>
            </a:r>
            <a:endParaRPr dirty="0"/>
          </a:p>
        </p:txBody>
      </p:sp>
      <p:sp>
        <p:nvSpPr>
          <p:cNvPr id="926" name="Google Shape;926;p54"/>
          <p:cNvSpPr txBox="1"/>
          <p:nvPr/>
        </p:nvSpPr>
        <p:spPr>
          <a:xfrm>
            <a:off x="754542" y="1134000"/>
            <a:ext cx="7436958" cy="30150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600"/>
              </a:spcBef>
              <a:spcAft>
                <a:spcPts val="0"/>
              </a:spcAft>
              <a:buClr>
                <a:schemeClr val="lt1"/>
              </a:buClr>
              <a:buSzPts val="1400"/>
              <a:buFont typeface="Anaheim"/>
              <a:buChar char="●"/>
            </a:pPr>
            <a:r>
              <a:rPr lang="en-US" dirty="0">
                <a:solidFill>
                  <a:schemeClr val="lt1"/>
                </a:solidFill>
                <a:uFill>
                  <a:noFill/>
                </a:uFill>
                <a:latin typeface="Anaheim"/>
                <a:ea typeface="Anaheim"/>
                <a:cs typeface="Anaheim"/>
                <a:sym typeface="Anaheim"/>
              </a:rPr>
              <a:t>https://www.toptal.com/python/beginners-guide-to-concurrency-and-parallelism-in-python</a:t>
            </a:r>
            <a:endParaRPr lang="en-US" dirty="0">
              <a:solidFill>
                <a:schemeClr val="lt1"/>
              </a:solidFill>
              <a:uFill>
                <a:noFill/>
              </a:uFill>
              <a:latin typeface="Anaheim"/>
              <a:ea typeface="Anaheim"/>
              <a:cs typeface="Anaheim"/>
              <a:sym typeface="Anaheim"/>
              <a:hlinkClick r:id="rId3">
                <a:extLst>
                  <a:ext uri="{A12FA001-AC4F-418D-AE19-62706E023703}">
                    <ahyp:hlinkClr xmlns:ahyp="http://schemas.microsoft.com/office/drawing/2018/hyperlinkcolor" val="tx"/>
                  </a:ext>
                </a:extLst>
              </a:hlinkClick>
            </a:endParaRPr>
          </a:p>
          <a:p>
            <a:pPr marL="457200" lvl="0" indent="-317500" algn="l" rtl="0">
              <a:lnSpc>
                <a:spcPct val="115000"/>
              </a:lnSpc>
              <a:spcBef>
                <a:spcPts val="1600"/>
              </a:spcBef>
              <a:spcAft>
                <a:spcPts val="0"/>
              </a:spcAft>
              <a:buClr>
                <a:schemeClr val="lt1"/>
              </a:buClr>
              <a:buSzPts val="1400"/>
              <a:buFont typeface="Anaheim"/>
              <a:buChar char="●"/>
            </a:pPr>
            <a:r>
              <a:rPr lang="en-US" dirty="0">
                <a:solidFill>
                  <a:schemeClr val="lt1"/>
                </a:solidFill>
                <a:uFill>
                  <a:noFill/>
                </a:uFill>
                <a:latin typeface="Anaheim"/>
                <a:ea typeface="Anaheim"/>
                <a:cs typeface="Anaheim"/>
                <a:sym typeface="Anaheim"/>
                <a:hlinkClick r:id="rId4"/>
              </a:rPr>
              <a:t>https://towardsdatascience.com/multithreading-multiprocessing-python-180d0975ab29</a:t>
            </a:r>
            <a:endParaRPr lang="en-US" dirty="0">
              <a:solidFill>
                <a:schemeClr val="lt1"/>
              </a:solidFill>
              <a:uFill>
                <a:noFill/>
              </a:uFill>
              <a:latin typeface="Anaheim"/>
              <a:ea typeface="Anaheim"/>
              <a:cs typeface="Anaheim"/>
              <a:sym typeface="Anaheim"/>
            </a:endParaRPr>
          </a:p>
          <a:p>
            <a:pPr marL="457200" lvl="0" indent="-317500" algn="l" rtl="0">
              <a:lnSpc>
                <a:spcPct val="115000"/>
              </a:lnSpc>
              <a:spcBef>
                <a:spcPts val="1600"/>
              </a:spcBef>
              <a:spcAft>
                <a:spcPts val="0"/>
              </a:spcAft>
              <a:buClr>
                <a:schemeClr val="lt1"/>
              </a:buClr>
              <a:buSzPts val="1400"/>
              <a:buFont typeface="Anaheim"/>
              <a:buChar char="●"/>
            </a:pPr>
            <a:r>
              <a:rPr lang="en-US" dirty="0">
                <a:solidFill>
                  <a:schemeClr val="lt1"/>
                </a:solidFill>
                <a:uFill>
                  <a:noFill/>
                </a:uFill>
                <a:latin typeface="Anaheim"/>
                <a:ea typeface="Anaheim"/>
                <a:cs typeface="Anaheim"/>
                <a:sym typeface="Anaheim"/>
              </a:rPr>
              <a:t>https://www.geeksforgeeks.org/difference-between-multithreading-vs-multiprocessing-in-python/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52"/>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sp>
        <p:nvSpPr>
          <p:cNvPr id="899" name="Google Shape;899;p52"/>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Do you have any questions?</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30"/>
          <p:cNvPicPr preferRelativeResize="0"/>
          <p:nvPr/>
        </p:nvPicPr>
        <p:blipFill rotWithShape="1">
          <a:blip r:embed="rId3">
            <a:alphaModFix/>
          </a:blip>
          <a:srcRect l="24495" t="18187" r="9353" b="4812"/>
          <a:stretch/>
        </p:blipFill>
        <p:spPr>
          <a:xfrm>
            <a:off x="5353050" y="1809750"/>
            <a:ext cx="3324251" cy="2581274"/>
          </a:xfrm>
          <a:prstGeom prst="rect">
            <a:avLst/>
          </a:prstGeom>
          <a:noFill/>
          <a:ln>
            <a:noFill/>
          </a:ln>
        </p:spPr>
      </p:pic>
      <p:sp>
        <p:nvSpPr>
          <p:cNvPr id="361" name="Google Shape;361;p30"/>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Multi-threading &amp; multi-processing are  very important concepts in computer science world ,because it allows the modern computers to be more time efficient and do multiple tasks at the same instance of time and.</a:t>
            </a:r>
            <a:endParaRPr dirty="0"/>
          </a:p>
        </p:txBody>
      </p:sp>
      <p:sp>
        <p:nvSpPr>
          <p:cNvPr id="362" name="Google Shape;362;p30"/>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INTRODUCTION</a:t>
            </a:r>
            <a:endParaRPr>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30"/>
          <p:cNvPicPr preferRelativeResize="0"/>
          <p:nvPr/>
        </p:nvPicPr>
        <p:blipFill rotWithShape="1">
          <a:blip r:embed="rId3">
            <a:alphaModFix/>
          </a:blip>
          <a:srcRect l="24495" t="18187" r="9353" b="4812"/>
          <a:stretch/>
        </p:blipFill>
        <p:spPr>
          <a:xfrm>
            <a:off x="5353050" y="1809750"/>
            <a:ext cx="3324251" cy="2581274"/>
          </a:xfrm>
          <a:prstGeom prst="rect">
            <a:avLst/>
          </a:prstGeom>
          <a:noFill/>
          <a:ln>
            <a:noFill/>
          </a:ln>
        </p:spPr>
      </p:pic>
      <p:sp>
        <p:nvSpPr>
          <p:cNvPr id="361" name="Google Shape;361;p30"/>
          <p:cNvSpPr txBox="1">
            <a:spLocks noGrp="1"/>
          </p:cNvSpPr>
          <p:nvPr>
            <p:ph type="body" idx="1"/>
          </p:nvPr>
        </p:nvSpPr>
        <p:spPr>
          <a:xfrm>
            <a:off x="609498" y="1973025"/>
            <a:ext cx="4130026" cy="21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FFC5"/>
                </a:solidFill>
              </a:rPr>
              <a:t>Program: </a:t>
            </a:r>
            <a:r>
              <a:rPr lang="en-US" dirty="0">
                <a:solidFill>
                  <a:schemeClr val="bg1"/>
                </a:solidFill>
              </a:rPr>
              <a:t>and executable file which consists of a set of instructions (not executed yet).</a:t>
            </a:r>
          </a:p>
          <a:p>
            <a:pPr marL="0" lvl="0" indent="0" algn="l" rtl="0">
              <a:spcBef>
                <a:spcPts val="0"/>
              </a:spcBef>
              <a:spcAft>
                <a:spcPts val="0"/>
              </a:spcAft>
              <a:buNone/>
            </a:pPr>
            <a:endParaRPr lang="en-US" dirty="0">
              <a:solidFill>
                <a:schemeClr val="bg1"/>
              </a:solidFill>
            </a:endParaRPr>
          </a:p>
          <a:p>
            <a:pPr marL="0" lvl="0" indent="0" algn="l" rtl="0">
              <a:spcBef>
                <a:spcPts val="0"/>
              </a:spcBef>
              <a:spcAft>
                <a:spcPts val="0"/>
              </a:spcAft>
              <a:buNone/>
            </a:pPr>
            <a:r>
              <a:rPr lang="en-US" dirty="0">
                <a:solidFill>
                  <a:srgbClr val="00FFC5"/>
                </a:solidFill>
              </a:rPr>
              <a:t>Process: </a:t>
            </a:r>
            <a:r>
              <a:rPr lang="en-US" dirty="0">
                <a:solidFill>
                  <a:schemeClr val="bg1"/>
                </a:solidFill>
              </a:rPr>
              <a:t>an executed program.</a:t>
            </a:r>
          </a:p>
          <a:p>
            <a:pPr marL="0" lvl="0" indent="0" algn="l" rtl="0">
              <a:spcBef>
                <a:spcPts val="0"/>
              </a:spcBef>
              <a:spcAft>
                <a:spcPts val="0"/>
              </a:spcAft>
              <a:buNone/>
            </a:pPr>
            <a:endParaRPr lang="en-US" dirty="0">
              <a:solidFill>
                <a:schemeClr val="bg1"/>
              </a:solidFill>
            </a:endParaRPr>
          </a:p>
          <a:p>
            <a:pPr marL="0" lvl="0" indent="0" algn="l" rtl="0">
              <a:spcBef>
                <a:spcPts val="0"/>
              </a:spcBef>
              <a:spcAft>
                <a:spcPts val="0"/>
              </a:spcAft>
              <a:buNone/>
            </a:pPr>
            <a:r>
              <a:rPr lang="en-US" dirty="0">
                <a:solidFill>
                  <a:srgbClr val="00FFC5"/>
                </a:solidFill>
              </a:rPr>
              <a:t>Thread: </a:t>
            </a:r>
            <a:r>
              <a:rPr lang="en-US" b="0" i="0" dirty="0">
                <a:solidFill>
                  <a:srgbClr val="FFFFFF"/>
                </a:solidFill>
                <a:effectLst/>
                <a:latin typeface="urw-din"/>
              </a:rPr>
              <a:t>the unit of execution within a process.</a:t>
            </a:r>
            <a:endParaRPr dirty="0">
              <a:solidFill>
                <a:schemeClr val="bg1"/>
              </a:solidFill>
            </a:endParaRPr>
          </a:p>
        </p:txBody>
      </p:sp>
      <p:sp>
        <p:nvSpPr>
          <p:cNvPr id="362" name="Google Shape;362;p30"/>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INTRODUCTION</a:t>
            </a:r>
            <a:endParaRPr>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9782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4"/>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b="1" dirty="0">
                <a:latin typeface="Overpass Mono"/>
                <a:ea typeface="Overpass Mono"/>
                <a:cs typeface="Overpass Mono"/>
                <a:sym typeface="Overpass Mono"/>
              </a:rPr>
              <a:t>multi-threading</a:t>
            </a:r>
            <a:r>
              <a:rPr lang="en-US" sz="2400" dirty="0"/>
              <a:t> </a:t>
            </a:r>
            <a:r>
              <a:rPr lang="en-US" sz="2400" b="1" dirty="0">
                <a:solidFill>
                  <a:srgbClr val="00FFC5"/>
                </a:solidFill>
                <a:latin typeface="Overpass Mono"/>
                <a:ea typeface="Overpass Mono"/>
                <a:cs typeface="Overpass Mono"/>
                <a:sym typeface="Overpass Mono"/>
              </a:rPr>
              <a:t>&amp;</a:t>
            </a:r>
            <a:r>
              <a:rPr lang="en-US" sz="2400" dirty="0">
                <a:solidFill>
                  <a:srgbClr val="00FFC5"/>
                </a:solidFill>
              </a:rPr>
              <a:t> </a:t>
            </a:r>
            <a:r>
              <a:rPr lang="en-US" sz="2400" b="1" dirty="0">
                <a:latin typeface="Overpass Mono"/>
                <a:ea typeface="Overpass Mono"/>
                <a:cs typeface="Overpass Mono"/>
                <a:sym typeface="Overpass Mono"/>
              </a:rPr>
              <a:t>multi-processing </a:t>
            </a:r>
            <a:r>
              <a:rPr lang="en-US" sz="2400" b="1" dirty="0">
                <a:solidFill>
                  <a:srgbClr val="00FFC5"/>
                </a:solidFill>
                <a:latin typeface="Overpass Mono"/>
                <a:ea typeface="Overpass Mono"/>
                <a:cs typeface="Overpass Mono"/>
                <a:sym typeface="Overpass Mono"/>
              </a:rPr>
              <a:t>in</a:t>
            </a:r>
            <a:r>
              <a:rPr lang="en-US" sz="2400" dirty="0">
                <a:solidFill>
                  <a:srgbClr val="00FFC5"/>
                </a:solidFill>
              </a:rPr>
              <a:t> </a:t>
            </a:r>
            <a:r>
              <a:rPr lang="en-US" sz="2400" b="1" dirty="0">
                <a:latin typeface="Overpass Mono"/>
                <a:ea typeface="Overpass Mono"/>
                <a:cs typeface="Overpass Mono"/>
                <a:sym typeface="Overpass Mono"/>
              </a:rPr>
              <a:t>python</a:t>
            </a:r>
            <a:endParaRPr sz="2400" dirty="0"/>
          </a:p>
        </p:txBody>
      </p:sp>
      <p:sp>
        <p:nvSpPr>
          <p:cNvPr id="387" name="Google Shape;387;p34"/>
          <p:cNvSpPr/>
          <p:nvPr/>
        </p:nvSpPr>
        <p:spPr>
          <a:xfrm flipH="1">
            <a:off x="7903705" y="1829925"/>
            <a:ext cx="407895" cy="179698"/>
          </a:xfrm>
          <a:custGeom>
            <a:avLst/>
            <a:gdLst/>
            <a:ahLst/>
            <a:cxnLst/>
            <a:rect l="l" t="t" r="r" b="b"/>
            <a:pathLst>
              <a:path w="21766" h="2346" extrusionOk="0">
                <a:moveTo>
                  <a:pt x="1" y="0"/>
                </a:moveTo>
                <a:lnTo>
                  <a:pt x="1" y="2346"/>
                </a:lnTo>
                <a:lnTo>
                  <a:pt x="21765" y="2346"/>
                </a:lnTo>
                <a:lnTo>
                  <a:pt x="21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flipH="1">
            <a:off x="1187626" y="3498350"/>
            <a:ext cx="218403"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flipH="1">
            <a:off x="1082114" y="2126750"/>
            <a:ext cx="323913"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7737303" y="3498350"/>
            <a:ext cx="407888"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flipH="1">
            <a:off x="7734270" y="2126750"/>
            <a:ext cx="218409"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flipH="1">
            <a:off x="6370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4"/>
          <p:cNvSpPr/>
          <p:nvPr/>
        </p:nvSpPr>
        <p:spPr>
          <a:xfrm>
            <a:off x="7935174" y="3200675"/>
            <a:ext cx="471506" cy="179698"/>
          </a:xfrm>
          <a:custGeom>
            <a:avLst/>
            <a:gdLst/>
            <a:ahLst/>
            <a:cxnLst/>
            <a:rect l="l" t="t" r="r" b="b"/>
            <a:pathLst>
              <a:path w="21766" h="2346" extrusionOk="0">
                <a:moveTo>
                  <a:pt x="1" y="0"/>
                </a:moveTo>
                <a:lnTo>
                  <a:pt x="1" y="2346"/>
                </a:lnTo>
                <a:lnTo>
                  <a:pt x="21765" y="2346"/>
                </a:lnTo>
                <a:lnTo>
                  <a:pt x="21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p:cNvSpPr/>
          <p:nvPr/>
        </p:nvSpPr>
        <p:spPr>
          <a:xfrm>
            <a:off x="8250834" y="3498349"/>
            <a:ext cx="377605"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4"/>
          <p:cNvSpPr/>
          <p:nvPr/>
        </p:nvSpPr>
        <p:spPr>
          <a:xfrm>
            <a:off x="7949925" y="3796075"/>
            <a:ext cx="300908" cy="178849"/>
          </a:xfrm>
          <a:custGeom>
            <a:avLst/>
            <a:gdLst/>
            <a:ahLst/>
            <a:cxnLst/>
            <a:rect l="l" t="t" r="r" b="b"/>
            <a:pathLst>
              <a:path w="12098" h="2335" extrusionOk="0">
                <a:moveTo>
                  <a:pt x="1" y="1"/>
                </a:moveTo>
                <a:lnTo>
                  <a:pt x="1" y="2335"/>
                </a:lnTo>
                <a:lnTo>
                  <a:pt x="12098" y="2335"/>
                </a:lnTo>
                <a:lnTo>
                  <a:pt x="120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4"/>
          <p:cNvSpPr/>
          <p:nvPr/>
        </p:nvSpPr>
        <p:spPr>
          <a:xfrm flipH="1">
            <a:off x="728536" y="3201525"/>
            <a:ext cx="488864" cy="179698"/>
          </a:xfrm>
          <a:custGeom>
            <a:avLst/>
            <a:gdLst/>
            <a:ahLst/>
            <a:cxnLst/>
            <a:rect l="l" t="t" r="r" b="b"/>
            <a:pathLst>
              <a:path w="21766" h="2346" extrusionOk="0">
                <a:moveTo>
                  <a:pt x="1" y="0"/>
                </a:moveTo>
                <a:lnTo>
                  <a:pt x="1" y="2346"/>
                </a:lnTo>
                <a:lnTo>
                  <a:pt x="21765" y="2346"/>
                </a:lnTo>
                <a:lnTo>
                  <a:pt x="217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4"/>
          <p:cNvSpPr/>
          <p:nvPr/>
        </p:nvSpPr>
        <p:spPr>
          <a:xfrm flipH="1">
            <a:off x="514308" y="3498350"/>
            <a:ext cx="570167"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flipH="1">
            <a:off x="877356" y="3796075"/>
            <a:ext cx="323894" cy="178849"/>
          </a:xfrm>
          <a:custGeom>
            <a:avLst/>
            <a:gdLst/>
            <a:ahLst/>
            <a:cxnLst/>
            <a:rect l="l" t="t" r="r" b="b"/>
            <a:pathLst>
              <a:path w="12098" h="2335" extrusionOk="0">
                <a:moveTo>
                  <a:pt x="1" y="1"/>
                </a:moveTo>
                <a:lnTo>
                  <a:pt x="1" y="2335"/>
                </a:lnTo>
                <a:lnTo>
                  <a:pt x="12098" y="2335"/>
                </a:lnTo>
                <a:lnTo>
                  <a:pt x="120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flipH="1">
            <a:off x="514360" y="1829925"/>
            <a:ext cx="703042" cy="179698"/>
          </a:xfrm>
          <a:custGeom>
            <a:avLst/>
            <a:gdLst/>
            <a:ahLst/>
            <a:cxnLst/>
            <a:rect l="l" t="t" r="r" b="b"/>
            <a:pathLst>
              <a:path w="21766" h="2346" extrusionOk="0">
                <a:moveTo>
                  <a:pt x="1" y="0"/>
                </a:moveTo>
                <a:lnTo>
                  <a:pt x="1" y="2346"/>
                </a:lnTo>
                <a:lnTo>
                  <a:pt x="21765" y="2346"/>
                </a:lnTo>
                <a:lnTo>
                  <a:pt x="21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flipH="1">
            <a:off x="783204" y="2127175"/>
            <a:ext cx="178816" cy="179751"/>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flipH="1">
            <a:off x="8071052" y="2126750"/>
            <a:ext cx="570173" cy="179751"/>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flipH="1">
            <a:off x="79306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46F60C81-8B43-3F49-DB73-52AEDDD3B42D}"/>
              </a:ext>
            </a:extLst>
          </p:cNvPr>
          <p:cNvPicPr>
            <a:picLocks noChangeAspect="1"/>
          </p:cNvPicPr>
          <p:nvPr/>
        </p:nvPicPr>
        <p:blipFill>
          <a:blip r:embed="rId3"/>
          <a:stretch>
            <a:fillRect/>
          </a:stretch>
        </p:blipFill>
        <p:spPr>
          <a:xfrm>
            <a:off x="3708159" y="1603199"/>
            <a:ext cx="1600200" cy="2371725"/>
          </a:xfrm>
          <a:prstGeom prst="rect">
            <a:avLst/>
          </a:prstGeom>
        </p:spPr>
      </p:pic>
    </p:spTree>
    <p:extLst>
      <p:ext uri="{BB962C8B-B14F-4D97-AF65-F5344CB8AC3E}">
        <p14:creationId xmlns:p14="http://schemas.microsoft.com/office/powerpoint/2010/main" val="1902752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4"/>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b="1" dirty="0">
                <a:latin typeface="Overpass Mono"/>
                <a:ea typeface="Overpass Mono"/>
                <a:cs typeface="Overpass Mono"/>
                <a:sym typeface="Overpass Mono"/>
              </a:rPr>
              <a:t>multi-threading</a:t>
            </a:r>
            <a:r>
              <a:rPr lang="en-US" sz="2400" dirty="0"/>
              <a:t> </a:t>
            </a:r>
            <a:r>
              <a:rPr lang="en-US" sz="2400" b="1" dirty="0">
                <a:solidFill>
                  <a:srgbClr val="00FFC5"/>
                </a:solidFill>
                <a:latin typeface="Overpass Mono"/>
                <a:ea typeface="Overpass Mono"/>
                <a:cs typeface="Overpass Mono"/>
                <a:sym typeface="Overpass Mono"/>
              </a:rPr>
              <a:t>&amp;</a:t>
            </a:r>
            <a:r>
              <a:rPr lang="en-US" sz="2400" dirty="0">
                <a:solidFill>
                  <a:srgbClr val="00FFC5"/>
                </a:solidFill>
              </a:rPr>
              <a:t> </a:t>
            </a:r>
            <a:r>
              <a:rPr lang="en-US" sz="2400" b="1" dirty="0">
                <a:latin typeface="Overpass Mono"/>
                <a:ea typeface="Overpass Mono"/>
                <a:cs typeface="Overpass Mono"/>
                <a:sym typeface="Overpass Mono"/>
              </a:rPr>
              <a:t>multi-processing </a:t>
            </a:r>
            <a:r>
              <a:rPr lang="en-US" sz="2400" b="1" dirty="0">
                <a:solidFill>
                  <a:srgbClr val="00FFC5"/>
                </a:solidFill>
                <a:latin typeface="Overpass Mono"/>
                <a:ea typeface="Overpass Mono"/>
                <a:cs typeface="Overpass Mono"/>
                <a:sym typeface="Overpass Mono"/>
              </a:rPr>
              <a:t>in</a:t>
            </a:r>
            <a:r>
              <a:rPr lang="en-US" sz="2400" dirty="0">
                <a:solidFill>
                  <a:srgbClr val="00FFC5"/>
                </a:solidFill>
              </a:rPr>
              <a:t> </a:t>
            </a:r>
            <a:r>
              <a:rPr lang="en-US" sz="2400" b="1" dirty="0">
                <a:latin typeface="Overpass Mono"/>
                <a:ea typeface="Overpass Mono"/>
                <a:cs typeface="Overpass Mono"/>
                <a:sym typeface="Overpass Mono"/>
              </a:rPr>
              <a:t>python</a:t>
            </a:r>
            <a:endParaRPr sz="2400" dirty="0"/>
          </a:p>
        </p:txBody>
      </p:sp>
      <p:sp>
        <p:nvSpPr>
          <p:cNvPr id="387" name="Google Shape;387;p34"/>
          <p:cNvSpPr/>
          <p:nvPr/>
        </p:nvSpPr>
        <p:spPr>
          <a:xfrm flipH="1">
            <a:off x="7903705" y="1829925"/>
            <a:ext cx="407895" cy="179698"/>
          </a:xfrm>
          <a:custGeom>
            <a:avLst/>
            <a:gdLst/>
            <a:ahLst/>
            <a:cxnLst/>
            <a:rect l="l" t="t" r="r" b="b"/>
            <a:pathLst>
              <a:path w="21766" h="2346" extrusionOk="0">
                <a:moveTo>
                  <a:pt x="1" y="0"/>
                </a:moveTo>
                <a:lnTo>
                  <a:pt x="1" y="2346"/>
                </a:lnTo>
                <a:lnTo>
                  <a:pt x="21765" y="2346"/>
                </a:lnTo>
                <a:lnTo>
                  <a:pt x="21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flipH="1">
            <a:off x="1187626" y="3498350"/>
            <a:ext cx="218403"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flipH="1">
            <a:off x="1082114" y="2126750"/>
            <a:ext cx="323913"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7737303" y="3498350"/>
            <a:ext cx="407888"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flipH="1">
            <a:off x="7734270" y="2126750"/>
            <a:ext cx="218409"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flipH="1">
            <a:off x="6370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4"/>
          <p:cNvSpPr/>
          <p:nvPr/>
        </p:nvSpPr>
        <p:spPr>
          <a:xfrm>
            <a:off x="7935174" y="3200675"/>
            <a:ext cx="471506" cy="179698"/>
          </a:xfrm>
          <a:custGeom>
            <a:avLst/>
            <a:gdLst/>
            <a:ahLst/>
            <a:cxnLst/>
            <a:rect l="l" t="t" r="r" b="b"/>
            <a:pathLst>
              <a:path w="21766" h="2346" extrusionOk="0">
                <a:moveTo>
                  <a:pt x="1" y="0"/>
                </a:moveTo>
                <a:lnTo>
                  <a:pt x="1" y="2346"/>
                </a:lnTo>
                <a:lnTo>
                  <a:pt x="21765" y="2346"/>
                </a:lnTo>
                <a:lnTo>
                  <a:pt x="21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p:cNvSpPr/>
          <p:nvPr/>
        </p:nvSpPr>
        <p:spPr>
          <a:xfrm>
            <a:off x="8250834" y="3498349"/>
            <a:ext cx="377605"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4"/>
          <p:cNvSpPr/>
          <p:nvPr/>
        </p:nvSpPr>
        <p:spPr>
          <a:xfrm>
            <a:off x="7949925" y="3796075"/>
            <a:ext cx="300908" cy="178849"/>
          </a:xfrm>
          <a:custGeom>
            <a:avLst/>
            <a:gdLst/>
            <a:ahLst/>
            <a:cxnLst/>
            <a:rect l="l" t="t" r="r" b="b"/>
            <a:pathLst>
              <a:path w="12098" h="2335" extrusionOk="0">
                <a:moveTo>
                  <a:pt x="1" y="1"/>
                </a:moveTo>
                <a:lnTo>
                  <a:pt x="1" y="2335"/>
                </a:lnTo>
                <a:lnTo>
                  <a:pt x="12098" y="2335"/>
                </a:lnTo>
                <a:lnTo>
                  <a:pt x="120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4"/>
          <p:cNvSpPr/>
          <p:nvPr/>
        </p:nvSpPr>
        <p:spPr>
          <a:xfrm flipH="1">
            <a:off x="728536" y="3201525"/>
            <a:ext cx="488864" cy="179698"/>
          </a:xfrm>
          <a:custGeom>
            <a:avLst/>
            <a:gdLst/>
            <a:ahLst/>
            <a:cxnLst/>
            <a:rect l="l" t="t" r="r" b="b"/>
            <a:pathLst>
              <a:path w="21766" h="2346" extrusionOk="0">
                <a:moveTo>
                  <a:pt x="1" y="0"/>
                </a:moveTo>
                <a:lnTo>
                  <a:pt x="1" y="2346"/>
                </a:lnTo>
                <a:lnTo>
                  <a:pt x="21765" y="2346"/>
                </a:lnTo>
                <a:lnTo>
                  <a:pt x="217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4"/>
          <p:cNvSpPr/>
          <p:nvPr/>
        </p:nvSpPr>
        <p:spPr>
          <a:xfrm flipH="1">
            <a:off x="514308" y="3498350"/>
            <a:ext cx="570167"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flipH="1">
            <a:off x="877356" y="3796075"/>
            <a:ext cx="323894" cy="178849"/>
          </a:xfrm>
          <a:custGeom>
            <a:avLst/>
            <a:gdLst/>
            <a:ahLst/>
            <a:cxnLst/>
            <a:rect l="l" t="t" r="r" b="b"/>
            <a:pathLst>
              <a:path w="12098" h="2335" extrusionOk="0">
                <a:moveTo>
                  <a:pt x="1" y="1"/>
                </a:moveTo>
                <a:lnTo>
                  <a:pt x="1" y="2335"/>
                </a:lnTo>
                <a:lnTo>
                  <a:pt x="12098" y="2335"/>
                </a:lnTo>
                <a:lnTo>
                  <a:pt x="120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flipH="1">
            <a:off x="514360" y="1829925"/>
            <a:ext cx="703042" cy="179698"/>
          </a:xfrm>
          <a:custGeom>
            <a:avLst/>
            <a:gdLst/>
            <a:ahLst/>
            <a:cxnLst/>
            <a:rect l="l" t="t" r="r" b="b"/>
            <a:pathLst>
              <a:path w="21766" h="2346" extrusionOk="0">
                <a:moveTo>
                  <a:pt x="1" y="0"/>
                </a:moveTo>
                <a:lnTo>
                  <a:pt x="1" y="2346"/>
                </a:lnTo>
                <a:lnTo>
                  <a:pt x="21765" y="2346"/>
                </a:lnTo>
                <a:lnTo>
                  <a:pt x="21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flipH="1">
            <a:off x="783204" y="2127175"/>
            <a:ext cx="178816" cy="179751"/>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flipH="1">
            <a:off x="8071052" y="2126750"/>
            <a:ext cx="570173" cy="179751"/>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flipH="1">
            <a:off x="79306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A58BB703-B845-1C3D-36C4-EF618D8A0CDE}"/>
              </a:ext>
            </a:extLst>
          </p:cNvPr>
          <p:cNvPicPr>
            <a:picLocks noChangeAspect="1"/>
          </p:cNvPicPr>
          <p:nvPr/>
        </p:nvPicPr>
        <p:blipFill>
          <a:blip r:embed="rId3"/>
          <a:stretch>
            <a:fillRect/>
          </a:stretch>
        </p:blipFill>
        <p:spPr>
          <a:xfrm>
            <a:off x="3617074" y="1672523"/>
            <a:ext cx="1903118" cy="2371725"/>
          </a:xfrm>
          <a:prstGeom prst="rect">
            <a:avLst/>
          </a:prstGeom>
        </p:spPr>
      </p:pic>
    </p:spTree>
    <p:extLst>
      <p:ext uri="{BB962C8B-B14F-4D97-AF65-F5344CB8AC3E}">
        <p14:creationId xmlns:p14="http://schemas.microsoft.com/office/powerpoint/2010/main" val="2198059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30"/>
          <p:cNvPicPr preferRelativeResize="0"/>
          <p:nvPr/>
        </p:nvPicPr>
        <p:blipFill rotWithShape="1">
          <a:blip r:embed="rId3">
            <a:alphaModFix/>
          </a:blip>
          <a:srcRect l="24495" t="18187" r="9353" b="4812"/>
          <a:stretch/>
        </p:blipFill>
        <p:spPr>
          <a:xfrm>
            <a:off x="5353050" y="1809750"/>
            <a:ext cx="3324251" cy="2581274"/>
          </a:xfrm>
          <a:prstGeom prst="rect">
            <a:avLst/>
          </a:prstGeom>
          <a:noFill/>
          <a:ln>
            <a:noFill/>
          </a:ln>
        </p:spPr>
      </p:pic>
      <p:sp>
        <p:nvSpPr>
          <p:cNvPr id="361" name="Google Shape;361;p30"/>
          <p:cNvSpPr txBox="1">
            <a:spLocks noGrp="1"/>
          </p:cNvSpPr>
          <p:nvPr>
            <p:ph type="body" idx="1"/>
          </p:nvPr>
        </p:nvSpPr>
        <p:spPr>
          <a:xfrm>
            <a:off x="609498" y="1973025"/>
            <a:ext cx="4130026" cy="21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FFC5"/>
                </a:solidFill>
              </a:rPr>
              <a:t>multithreading: </a:t>
            </a:r>
            <a:r>
              <a:rPr lang="en-US" dirty="0">
                <a:solidFill>
                  <a:schemeClr val="bg1"/>
                </a:solidFill>
              </a:rPr>
              <a:t>a technique where multiple threads are spawned by a process to do different tasks</a:t>
            </a:r>
          </a:p>
          <a:p>
            <a:pPr marL="0" lvl="0" indent="0" algn="l" rtl="0">
              <a:spcBef>
                <a:spcPts val="0"/>
              </a:spcBef>
              <a:spcAft>
                <a:spcPts val="0"/>
              </a:spcAft>
              <a:buNone/>
            </a:pPr>
            <a:endParaRPr lang="en-US" dirty="0">
              <a:solidFill>
                <a:schemeClr val="bg1"/>
              </a:solidFill>
            </a:endParaRPr>
          </a:p>
          <a:p>
            <a:pPr marL="0" lvl="0" indent="0" algn="l" rtl="0">
              <a:spcBef>
                <a:spcPts val="0"/>
              </a:spcBef>
              <a:spcAft>
                <a:spcPts val="0"/>
              </a:spcAft>
              <a:buNone/>
            </a:pPr>
            <a:endParaRPr lang="en-US" dirty="0">
              <a:solidFill>
                <a:schemeClr val="bg1"/>
              </a:solidFill>
            </a:endParaRPr>
          </a:p>
          <a:p>
            <a:pPr marL="0" lvl="0" indent="0" algn="l" rtl="0">
              <a:spcBef>
                <a:spcPts val="0"/>
              </a:spcBef>
              <a:spcAft>
                <a:spcPts val="0"/>
              </a:spcAft>
              <a:buNone/>
            </a:pPr>
            <a:r>
              <a:rPr lang="en-US" dirty="0">
                <a:solidFill>
                  <a:srgbClr val="00FFC5"/>
                </a:solidFill>
              </a:rPr>
              <a:t>multiprocessing: </a:t>
            </a:r>
            <a:r>
              <a:rPr lang="en-US" dirty="0">
                <a:solidFill>
                  <a:schemeClr val="bg1"/>
                </a:solidFill>
              </a:rPr>
              <a:t>a technique where parallelism in its truest form is achieved. Multiple processes are run across multiple CPU cores</a:t>
            </a:r>
          </a:p>
        </p:txBody>
      </p:sp>
      <p:sp>
        <p:nvSpPr>
          <p:cNvPr id="362" name="Google Shape;362;p30"/>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INTRODUCTION</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289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1871002" y="2714625"/>
            <a:ext cx="7008997" cy="4479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br>
              <a:rPr lang="en-US" sz="3600" b="1" dirty="0">
                <a:latin typeface="Overpass Mono"/>
                <a:ea typeface="Overpass Mono"/>
                <a:cs typeface="Overpass Mono"/>
                <a:sym typeface="Overpass Mono"/>
              </a:rPr>
            </a:br>
            <a:r>
              <a:rPr lang="en-US" sz="3600" b="1" dirty="0">
                <a:latin typeface="Overpass Mono"/>
                <a:ea typeface="Overpass Mono"/>
                <a:cs typeface="Overpass Mono"/>
                <a:sym typeface="Overpass Mono"/>
              </a:rPr>
              <a:t>Concurrency </a:t>
            </a:r>
            <a:r>
              <a:rPr lang="en-US" dirty="0"/>
              <a:t>&amp; Parallelism</a:t>
            </a:r>
            <a:br>
              <a:rPr lang="en-US" sz="3600" b="1" dirty="0">
                <a:latin typeface="Overpass Mono"/>
                <a:ea typeface="Overpass Mono"/>
                <a:cs typeface="Overpass Mono"/>
                <a:sym typeface="Overpass Mono"/>
              </a:rPr>
            </a:b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02</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167151" y="2388200"/>
            <a:ext cx="4345074" cy="2130900"/>
          </a:xfrm>
          <a:prstGeom prst="rect">
            <a:avLst/>
          </a:prstGeom>
        </p:spPr>
        <p:txBody>
          <a:bodyPr spcFirstLastPara="1" wrap="square" lIns="91425" tIns="91425" rIns="91425" bIns="91425" anchor="t" anchorCtr="0">
            <a:noAutofit/>
          </a:bodyPr>
          <a:lstStyle/>
          <a:p>
            <a:pPr marL="0" lvl="0" indent="0" algn="l" rtl="1">
              <a:spcBef>
                <a:spcPts val="0"/>
              </a:spcBef>
              <a:spcAft>
                <a:spcPts val="0"/>
              </a:spcAft>
              <a:buNone/>
            </a:pPr>
            <a:r>
              <a:rPr lang="en-US" dirty="0"/>
              <a:t>B</a:t>
            </a:r>
            <a:r>
              <a:rPr lang="en" dirty="0"/>
              <a:t>efore we dive into the fun </a:t>
            </a:r>
            <a:r>
              <a:rPr lang="en-US" dirty="0"/>
              <a:t>part,</a:t>
            </a:r>
            <a:r>
              <a:rPr lang="en" dirty="0"/>
              <a:t> we </a:t>
            </a:r>
            <a:r>
              <a:rPr lang="en-US" dirty="0"/>
              <a:t>must</a:t>
            </a:r>
            <a:r>
              <a:rPr lang="en" dirty="0"/>
              <a:t> </a:t>
            </a:r>
            <a:r>
              <a:rPr lang="en-US" dirty="0"/>
              <a:t>clarify</a:t>
            </a:r>
            <a:r>
              <a:rPr lang="en" dirty="0"/>
              <a:t> the meaing of two diff</a:t>
            </a:r>
            <a:r>
              <a:rPr lang="en-US" dirty="0"/>
              <a:t>e</a:t>
            </a:r>
            <a:r>
              <a:rPr lang="en" dirty="0"/>
              <a:t>rent important terms</a:t>
            </a:r>
          </a:p>
          <a:p>
            <a:pPr marL="0" lvl="0" indent="0" algn="l" rtl="1">
              <a:spcBef>
                <a:spcPts val="0"/>
              </a:spcBef>
              <a:spcAft>
                <a:spcPts val="0"/>
              </a:spcAft>
              <a:buNone/>
            </a:pPr>
            <a:r>
              <a:rPr lang="en-US" sz="1600" b="1" dirty="0">
                <a:latin typeface="Overpass Mono"/>
                <a:ea typeface="Overpass Mono"/>
                <a:cs typeface="Overpass Mono"/>
                <a:sym typeface="Overpass Mono"/>
              </a:rPr>
              <a:t>Concurrency and parallelism </a:t>
            </a:r>
            <a:endParaRPr lang="en" dirty="0"/>
          </a:p>
        </p:txBody>
      </p:sp>
      <p:sp>
        <p:nvSpPr>
          <p:cNvPr id="381" name="Google Shape;381;p33"/>
          <p:cNvSpPr txBox="1">
            <a:spLocks noGrp="1"/>
          </p:cNvSpPr>
          <p:nvPr>
            <p:ph type="title"/>
          </p:nvPr>
        </p:nvSpPr>
        <p:spPr>
          <a:xfrm>
            <a:off x="1438835" y="1714800"/>
            <a:ext cx="6256193"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concurrent != parallel</a:t>
            </a:r>
          </a:p>
        </p:txBody>
      </p:sp>
    </p:spTree>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1913</TotalTime>
  <Words>576</Words>
  <Application>Microsoft Office PowerPoint</Application>
  <PresentationFormat>On-screen Show (16:9)</PresentationFormat>
  <Paragraphs>79</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urw-din</vt:lpstr>
      <vt:lpstr>Nunito Light</vt:lpstr>
      <vt:lpstr>Raleway SemiBold</vt:lpstr>
      <vt:lpstr>Arial</vt:lpstr>
      <vt:lpstr>Barlow Condensed ExtraBold</vt:lpstr>
      <vt:lpstr>Overpass Mono</vt:lpstr>
      <vt:lpstr>Anaheim</vt:lpstr>
      <vt:lpstr>Programming Lesson by Slidesgo</vt:lpstr>
      <vt:lpstr>Multi-threading      &amp;  Multi-processing</vt:lpstr>
      <vt:lpstr>TABLE OF CONTENTS</vt:lpstr>
      <vt:lpstr>INTRODUCTION</vt:lpstr>
      <vt:lpstr>INTRODUCTION</vt:lpstr>
      <vt:lpstr>multi-threading &amp; multi-processing in python</vt:lpstr>
      <vt:lpstr>multi-threading &amp; multi-processing in python</vt:lpstr>
      <vt:lpstr>INTRODUCTION</vt:lpstr>
      <vt:lpstr> Concurrency &amp; Parallelism </vt:lpstr>
      <vt:lpstr>concurrent != parallel</vt:lpstr>
      <vt:lpstr>Concurrency</vt:lpstr>
      <vt:lpstr>Parallelism</vt:lpstr>
      <vt:lpstr>Concurrency &amp; Parallelism</vt:lpstr>
      <vt:lpstr>Concurrency &amp; Parallelism</vt:lpstr>
      <vt:lpstr>multi-threading &amp; multi-processing in python</vt:lpstr>
      <vt:lpstr>multi-threading &amp; multi-processing in python</vt:lpstr>
      <vt:lpstr>multi-threading &amp; multi-processing in python</vt:lpstr>
      <vt:lpstr>multi-threading &amp; multi-processing in python</vt:lpstr>
      <vt:lpstr>multi-threading &amp; multi-processing in python</vt:lpstr>
      <vt:lpstr>multi-threading &amp; multi-processing in python</vt:lpstr>
      <vt:lpstr>RESOURCES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Multi-threading      &amp;  multi-processing</dc:title>
  <cp:lastModifiedBy>xoxo-757@outlook.sa</cp:lastModifiedBy>
  <cp:revision>10</cp:revision>
  <dcterms:modified xsi:type="dcterms:W3CDTF">2022-07-26T10:01:04Z</dcterms:modified>
</cp:coreProperties>
</file>