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85" r:id="rId4"/>
    <p:sldId id="260" r:id="rId5"/>
    <p:sldId id="265" r:id="rId6"/>
    <p:sldId id="261" r:id="rId7"/>
    <p:sldId id="264" r:id="rId8"/>
    <p:sldId id="272" r:id="rId9"/>
    <p:sldId id="263" r:id="rId10"/>
    <p:sldId id="262" r:id="rId11"/>
    <p:sldId id="266" r:id="rId12"/>
    <p:sldId id="267" r:id="rId13"/>
    <p:sldId id="268" r:id="rId14"/>
    <p:sldId id="269" r:id="rId15"/>
    <p:sldId id="270" r:id="rId16"/>
    <p:sldId id="271" r:id="rId17"/>
    <p:sldId id="283" r:id="rId18"/>
    <p:sldId id="284" r:id="rId19"/>
    <p:sldId id="280" r:id="rId20"/>
    <p:sldId id="28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80AF9-E582-8F3A-9C89-B3CE858A0769}" v="373" dt="2022-01-04T08:46:03.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82" d="100"/>
          <a:sy n="82" d="100"/>
        </p:scale>
        <p:origin x="-133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ideone.com/WD2ndZ" TargetMode="External"/><Relationship Id="rId2" Type="http://schemas.openxmlformats.org/officeDocument/2006/relationships/hyperlink" Target="https://www.ncbi.nlm.nih.gov/geo/query/acc.cgi?acc=GSE18292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5537"/>
            <a:ext cx="9144000" cy="5386387"/>
          </a:xfrm>
          <a:prstGeom prst="rect">
            <a:avLst/>
          </a:prstGeom>
        </p:spPr>
      </p:pic>
      <p:sp>
        <p:nvSpPr>
          <p:cNvPr id="8" name="TextBox 7"/>
          <p:cNvSpPr txBox="1"/>
          <p:nvPr/>
        </p:nvSpPr>
        <p:spPr>
          <a:xfrm>
            <a:off x="-50320" y="161730"/>
            <a:ext cx="9453111" cy="2308324"/>
          </a:xfrm>
          <a:prstGeom prst="rect">
            <a:avLst/>
          </a:prstGeom>
          <a:noFill/>
        </p:spPr>
        <p:txBody>
          <a:bodyPr wrap="square" lIns="91440" tIns="45720" rIns="91440" bIns="45720" rtlCol="1" anchor="t">
            <a:spAutoFit/>
          </a:bodyPr>
          <a:lstStyle/>
          <a:p>
            <a:r>
              <a:rPr lang="en-US" sz="3600" dirty="0">
                <a:solidFill>
                  <a:srgbClr val="002060"/>
                </a:solidFill>
                <a:latin typeface="Bahnschrift Condensed"/>
              </a:rPr>
              <a:t>Microarray data analysis – Related to Covid-19 </a:t>
            </a:r>
            <a:r>
              <a:rPr lang="en-US" sz="3600" dirty="0">
                <a:ea typeface="+mn-lt"/>
                <a:cs typeface="+mn-lt"/>
              </a:rPr>
              <a:t>high-dimensional immune profiling of severe COVID-19 patients reveals distinct patterns of immunosuppression and </a:t>
            </a:r>
            <a:r>
              <a:rPr lang="en-US" sz="3600" dirty="0" err="1">
                <a:ea typeface="+mn-lt"/>
                <a:cs typeface="+mn-lt"/>
              </a:rPr>
              <a:t>immunoactivation</a:t>
            </a:r>
            <a:r>
              <a:rPr lang="en-US" sz="3600" dirty="0">
                <a:solidFill>
                  <a:srgbClr val="002060"/>
                </a:solidFill>
                <a:latin typeface="Bahnschrift Condensed"/>
              </a:rPr>
              <a:t> </a:t>
            </a:r>
            <a:endParaRPr lang="ar-EG" sz="3600" dirty="0"/>
          </a:p>
        </p:txBody>
      </p:sp>
    </p:spTree>
    <p:extLst>
      <p:ext uri="{BB962C8B-B14F-4D97-AF65-F5344CB8AC3E}">
        <p14:creationId xmlns:p14="http://schemas.microsoft.com/office/powerpoint/2010/main" val="82517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TextBox 6"/>
          <p:cNvSpPr txBox="1"/>
          <p:nvPr/>
        </p:nvSpPr>
        <p:spPr>
          <a:xfrm>
            <a:off x="304800" y="608045"/>
            <a:ext cx="4419600" cy="1446550"/>
          </a:xfrm>
          <a:prstGeom prst="rect">
            <a:avLst/>
          </a:prstGeom>
          <a:noFill/>
        </p:spPr>
        <p:txBody>
          <a:bodyPr wrap="square" rtlCol="1">
            <a:spAutoFit/>
          </a:bodyPr>
          <a:lstStyle/>
          <a:p>
            <a:r>
              <a:rPr lang="en-US" sz="4400" i="1" dirty="0">
                <a:solidFill>
                  <a:srgbClr val="002060"/>
                </a:solidFill>
              </a:rPr>
              <a:t>What is Boxplots?</a:t>
            </a:r>
            <a:br>
              <a:rPr lang="en-US" sz="4400" i="1" dirty="0">
                <a:solidFill>
                  <a:srgbClr val="002060"/>
                </a:solidFill>
              </a:rPr>
            </a:br>
            <a:endParaRPr lang="ar-EG" sz="4400" dirty="0"/>
          </a:p>
        </p:txBody>
      </p:sp>
      <p:cxnSp>
        <p:nvCxnSpPr>
          <p:cNvPr id="9" name="Straight Connector 8"/>
          <p:cNvCxnSpPr/>
          <p:nvPr/>
        </p:nvCxnSpPr>
        <p:spPr>
          <a:xfrm>
            <a:off x="381000" y="1600200"/>
            <a:ext cx="82296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054595"/>
            <a:ext cx="8991600" cy="3539430"/>
          </a:xfrm>
          <a:prstGeom prst="rect">
            <a:avLst/>
          </a:prstGeom>
          <a:noFill/>
        </p:spPr>
        <p:txBody>
          <a:bodyPr wrap="square" rtlCol="1">
            <a:spAutoFit/>
          </a:bodyPr>
          <a:lstStyle/>
          <a:p>
            <a:r>
              <a:rPr lang="en-US" sz="3200" b="1" dirty="0"/>
              <a:t>We take the data that we want to make it boxing in plots.</a:t>
            </a:r>
          </a:p>
          <a:p>
            <a:r>
              <a:rPr lang="en-US" sz="3200" b="1" dirty="0"/>
              <a:t>For example : here we have (Group 1 of </a:t>
            </a:r>
            <a:r>
              <a:rPr lang="en-US" sz="3200" b="1" dirty="0" err="1"/>
              <a:t>noninfected</a:t>
            </a:r>
            <a:r>
              <a:rPr lang="en-US" sz="3200" b="1" dirty="0"/>
              <a:t> genes), also there are x-axis of genes and </a:t>
            </a:r>
          </a:p>
          <a:p>
            <a:r>
              <a:rPr lang="en-US" sz="3200" b="1" dirty="0"/>
              <a:t>y-axis of values, and finally main that contains the title of the overall boxplots.</a:t>
            </a:r>
          </a:p>
          <a:p>
            <a:endParaRPr lang="ar-EG" sz="3200" dirty="0"/>
          </a:p>
        </p:txBody>
      </p:sp>
    </p:spTree>
    <p:extLst>
      <p:ext uri="{BB962C8B-B14F-4D97-AF65-F5344CB8AC3E}">
        <p14:creationId xmlns:p14="http://schemas.microsoft.com/office/powerpoint/2010/main" val="398370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9144000" cy="4138367"/>
          </a:xfrm>
          <a:prstGeom prst="rect">
            <a:avLst/>
          </a:prstGeom>
        </p:spPr>
      </p:pic>
      <p:sp>
        <p:nvSpPr>
          <p:cNvPr id="5" name="TextBox 4"/>
          <p:cNvSpPr txBox="1"/>
          <p:nvPr/>
        </p:nvSpPr>
        <p:spPr>
          <a:xfrm>
            <a:off x="533400" y="533400"/>
            <a:ext cx="8001000" cy="707886"/>
          </a:xfrm>
          <a:prstGeom prst="rect">
            <a:avLst/>
          </a:prstGeom>
          <a:noFill/>
        </p:spPr>
        <p:txBody>
          <a:bodyPr wrap="square" rtlCol="1">
            <a:spAutoFit/>
          </a:bodyPr>
          <a:lstStyle/>
          <a:p>
            <a:r>
              <a:rPr lang="en-US" sz="4000" dirty="0"/>
              <a:t>R Code Visualization</a:t>
            </a:r>
            <a:endParaRPr lang="ar-EG" sz="4000" dirty="0"/>
          </a:p>
        </p:txBody>
      </p:sp>
    </p:spTree>
    <p:extLst>
      <p:ext uri="{BB962C8B-B14F-4D97-AF65-F5344CB8AC3E}">
        <p14:creationId xmlns:p14="http://schemas.microsoft.com/office/powerpoint/2010/main" val="39065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186474"/>
            <a:ext cx="6125430" cy="3458058"/>
          </a:xfrm>
          <a:prstGeom prst="rect">
            <a:avLst/>
          </a:prstGeom>
        </p:spPr>
      </p:pic>
    </p:spTree>
    <p:extLst>
      <p:ext uri="{BB962C8B-B14F-4D97-AF65-F5344CB8AC3E}">
        <p14:creationId xmlns:p14="http://schemas.microsoft.com/office/powerpoint/2010/main" val="117855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85" y="1699971"/>
            <a:ext cx="6125430" cy="3458058"/>
          </a:xfrm>
          <a:prstGeom prst="rect">
            <a:avLst/>
          </a:prstGeom>
        </p:spPr>
      </p:pic>
    </p:spTree>
    <p:extLst>
      <p:ext uri="{BB962C8B-B14F-4D97-AF65-F5344CB8AC3E}">
        <p14:creationId xmlns:p14="http://schemas.microsoft.com/office/powerpoint/2010/main" val="207822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040" y="1699971"/>
            <a:ext cx="6125430" cy="3458058"/>
          </a:xfrm>
          <a:prstGeom prst="rect">
            <a:avLst/>
          </a:prstGeom>
        </p:spPr>
      </p:pic>
    </p:spTree>
    <p:extLst>
      <p:ext uri="{BB962C8B-B14F-4D97-AF65-F5344CB8AC3E}">
        <p14:creationId xmlns:p14="http://schemas.microsoft.com/office/powerpoint/2010/main" val="294713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 name="TextBox 2"/>
          <p:cNvSpPr txBox="1"/>
          <p:nvPr/>
        </p:nvSpPr>
        <p:spPr>
          <a:xfrm>
            <a:off x="304800" y="457200"/>
            <a:ext cx="8686800" cy="3508653"/>
          </a:xfrm>
          <a:prstGeom prst="rect">
            <a:avLst/>
          </a:prstGeom>
          <a:noFill/>
        </p:spPr>
        <p:txBody>
          <a:bodyPr wrap="square" rtlCol="1">
            <a:spAutoFit/>
          </a:bodyPr>
          <a:lstStyle/>
          <a:p>
            <a:r>
              <a:rPr lang="en-US" sz="4000" i="1" dirty="0">
                <a:solidFill>
                  <a:srgbClr val="002060"/>
                </a:solidFill>
              </a:rPr>
              <a:t>What is Scatter Plots?</a:t>
            </a:r>
          </a:p>
          <a:p>
            <a:endParaRPr lang="en-US" i="1" dirty="0">
              <a:solidFill>
                <a:srgbClr val="002060"/>
              </a:solidFill>
            </a:endParaRPr>
          </a:p>
          <a:p>
            <a:endParaRPr lang="en-US" i="1" dirty="0">
              <a:solidFill>
                <a:srgbClr val="002060"/>
              </a:solidFill>
            </a:endParaRPr>
          </a:p>
          <a:p>
            <a:endParaRPr lang="en-US" i="1" dirty="0">
              <a:solidFill>
                <a:srgbClr val="002060"/>
              </a:solidFill>
            </a:endParaRPr>
          </a:p>
          <a:p>
            <a:endParaRPr lang="en-US" sz="3200" i="1" dirty="0">
              <a:solidFill>
                <a:srgbClr val="002060"/>
              </a:solidFill>
            </a:endParaRPr>
          </a:p>
          <a:p>
            <a:r>
              <a:rPr lang="en-US" sz="3200" i="1" dirty="0">
                <a:solidFill>
                  <a:srgbClr val="002060"/>
                </a:solidFill>
              </a:rPr>
              <a:t>Scatter Plots are used to plot data points on horizontal and a vertical axis in the attempt to show how one variable is affected by another . </a:t>
            </a:r>
            <a:endParaRPr lang="ar-EG" sz="3200" dirty="0"/>
          </a:p>
        </p:txBody>
      </p:sp>
      <p:cxnSp>
        <p:nvCxnSpPr>
          <p:cNvPr id="5" name="Straight Connector 4"/>
          <p:cNvCxnSpPr/>
          <p:nvPr/>
        </p:nvCxnSpPr>
        <p:spPr>
          <a:xfrm>
            <a:off x="533400" y="1295400"/>
            <a:ext cx="693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85" y="1699971"/>
            <a:ext cx="6125430" cy="3458058"/>
          </a:xfrm>
          <a:prstGeom prst="rect">
            <a:avLst/>
          </a:prstGeom>
        </p:spPr>
      </p:pic>
    </p:spTree>
    <p:extLst>
      <p:ext uri="{BB962C8B-B14F-4D97-AF65-F5344CB8AC3E}">
        <p14:creationId xmlns:p14="http://schemas.microsoft.com/office/powerpoint/2010/main" val="306082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 y="1066800"/>
            <a:ext cx="9133851" cy="5791200"/>
          </a:xfrm>
          <a:prstGeom prst="rect">
            <a:avLst/>
          </a:prstGeom>
        </p:spPr>
      </p:pic>
      <p:sp>
        <p:nvSpPr>
          <p:cNvPr id="7" name="TextBox 6"/>
          <p:cNvSpPr txBox="1"/>
          <p:nvPr/>
        </p:nvSpPr>
        <p:spPr>
          <a:xfrm>
            <a:off x="152400" y="152400"/>
            <a:ext cx="3886200" cy="707886"/>
          </a:xfrm>
          <a:prstGeom prst="rect">
            <a:avLst/>
          </a:prstGeom>
          <a:noFill/>
        </p:spPr>
        <p:txBody>
          <a:bodyPr wrap="square" rtlCol="1">
            <a:spAutoFit/>
          </a:bodyPr>
          <a:lstStyle/>
          <a:p>
            <a:r>
              <a:rPr lang="en-US" sz="4000" dirty="0"/>
              <a:t>R-Code:-</a:t>
            </a:r>
            <a:endParaRPr lang="ar-EG" sz="4000" dirty="0"/>
          </a:p>
        </p:txBody>
      </p:sp>
    </p:spTree>
    <p:extLst>
      <p:ext uri="{BB962C8B-B14F-4D97-AF65-F5344CB8AC3E}">
        <p14:creationId xmlns:p14="http://schemas.microsoft.com/office/powerpoint/2010/main" val="117012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spTree>
    <p:extLst>
      <p:ext uri="{BB962C8B-B14F-4D97-AF65-F5344CB8AC3E}">
        <p14:creationId xmlns:p14="http://schemas.microsoft.com/office/powerpoint/2010/main" val="19189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57199"/>
            <a:ext cx="7696200" cy="1015663"/>
          </a:xfrm>
          <a:prstGeom prst="rect">
            <a:avLst/>
          </a:prstGeom>
          <a:noFill/>
        </p:spPr>
        <p:txBody>
          <a:bodyPr wrap="square" rtlCol="1">
            <a:spAutoFit/>
          </a:bodyPr>
          <a:lstStyle/>
          <a:p>
            <a:r>
              <a:rPr lang="en-US" sz="6000" dirty="0">
                <a:solidFill>
                  <a:srgbClr val="002060"/>
                </a:solidFill>
              </a:rPr>
              <a:t>Data resources :-</a:t>
            </a:r>
            <a:endParaRPr lang="ar-EG" sz="6000" dirty="0"/>
          </a:p>
        </p:txBody>
      </p:sp>
      <p:cxnSp>
        <p:nvCxnSpPr>
          <p:cNvPr id="6" name="Straight Connector 5"/>
          <p:cNvCxnSpPr/>
          <p:nvPr/>
        </p:nvCxnSpPr>
        <p:spPr>
          <a:xfrm>
            <a:off x="533400" y="1676400"/>
            <a:ext cx="6858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2971800"/>
            <a:ext cx="8686800" cy="4524315"/>
          </a:xfrm>
          <a:prstGeom prst="rect">
            <a:avLst/>
          </a:prstGeom>
          <a:noFill/>
        </p:spPr>
        <p:txBody>
          <a:bodyPr wrap="square" lIns="91440" tIns="45720" rIns="91440" bIns="45720" rtlCol="1" anchor="t">
            <a:spAutoFit/>
          </a:bodyPr>
          <a:lstStyle/>
          <a:p>
            <a:r>
              <a:rPr lang="en-US" sz="3200" b="1" dirty="0"/>
              <a:t>We have used this link to get our analysis and work on it :-</a:t>
            </a:r>
          </a:p>
          <a:p>
            <a:r>
              <a:rPr lang="en-US" sz="3200" dirty="0">
                <a:ea typeface="+mn-lt"/>
                <a:cs typeface="+mn-lt"/>
                <a:hlinkClick r:id="rId2"/>
              </a:rPr>
              <a:t>https://www.ncbi.nlm.nih.gov/geo/query/acc.cgi?acc=GSE182920</a:t>
            </a:r>
            <a:endParaRPr lang="en-US" dirty="0">
              <a:ea typeface="+mn-lt"/>
              <a:cs typeface="+mn-lt"/>
            </a:endParaRPr>
          </a:p>
          <a:p>
            <a:r>
              <a:rPr lang="en-US" sz="3200" dirty="0">
                <a:ea typeface="+mn-lt"/>
                <a:cs typeface="+mn-lt"/>
              </a:rPr>
              <a:t>Source code :</a:t>
            </a:r>
            <a:br>
              <a:rPr lang="en-US" dirty="0"/>
            </a:br>
            <a:r>
              <a:rPr lang="en-US" sz="3200" dirty="0">
                <a:ea typeface="+mn-lt"/>
                <a:cs typeface="+mn-lt"/>
                <a:hlinkClick r:id="rId3"/>
              </a:rPr>
              <a:t>https://ideone.com/WD2ndZ</a:t>
            </a:r>
            <a:endParaRPr lang="en-US" dirty="0"/>
          </a:p>
          <a:p>
            <a:endParaRPr lang="en-US" sz="3200" dirty="0">
              <a:cs typeface="Calibri"/>
            </a:endParaRPr>
          </a:p>
          <a:p>
            <a:endParaRPr lang="en-US" sz="3200" dirty="0">
              <a:cs typeface="Calibri"/>
            </a:endParaRPr>
          </a:p>
          <a:p>
            <a:endParaRPr lang="en-US" sz="3200" dirty="0">
              <a:cs typeface="Calibri"/>
            </a:endParaRPr>
          </a:p>
        </p:txBody>
      </p:sp>
      <p:sp>
        <p:nvSpPr>
          <p:cNvPr id="9" name="Rectangle 8"/>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54448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70437" cy="4800600"/>
          </a:xfrm>
          <a:prstGeom prst="rect">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lIns="91440" tIns="45720" rIns="91440" bIns="45720" rtlCol="1" anchor="ctr"/>
          <a:lstStyle/>
          <a:p>
            <a:r>
              <a:rPr lang="en-US" sz="4000" b="1" dirty="0">
                <a:solidFill>
                  <a:schemeClr val="tx1">
                    <a:lumMod val="75000"/>
                    <a:lumOff val="25000"/>
                  </a:schemeClr>
                </a:solidFill>
              </a:rPr>
              <a:t>*Organism : Homo Sapiens</a:t>
            </a:r>
          </a:p>
          <a:p>
            <a:r>
              <a:rPr lang="en-US" sz="4000" b="1" dirty="0">
                <a:solidFill>
                  <a:schemeClr val="tx1">
                    <a:lumMod val="75000"/>
                    <a:lumOff val="25000"/>
                  </a:schemeClr>
                </a:solidFill>
              </a:rPr>
              <a:t>*Attributes(Samples): 195</a:t>
            </a:r>
            <a:endParaRPr lang="ar-SA" sz="4000" b="1" dirty="0">
              <a:solidFill>
                <a:schemeClr val="tx1">
                  <a:lumMod val="75000"/>
                  <a:lumOff val="25000"/>
                </a:schemeClr>
              </a:solidFill>
              <a:cs typeface="Arial"/>
            </a:endParaRPr>
          </a:p>
          <a:p>
            <a:r>
              <a:rPr lang="en-US" sz="4000" b="1" dirty="0">
                <a:solidFill>
                  <a:schemeClr val="tx1">
                    <a:lumMod val="75000"/>
                    <a:lumOff val="25000"/>
                  </a:schemeClr>
                </a:solidFill>
              </a:rPr>
              <a:t>*Records:</a:t>
            </a:r>
            <a:r>
              <a:rPr lang="ar-SA" sz="4000" b="1" dirty="0">
                <a:solidFill>
                  <a:schemeClr val="tx1">
                    <a:lumMod val="75000"/>
                    <a:lumOff val="25000"/>
                  </a:schemeClr>
                </a:solidFill>
                <a:cs typeface="Arial"/>
              </a:rPr>
              <a:t>1</a:t>
            </a:r>
            <a:r>
              <a:rPr lang="en-US" sz="4000" b="1" dirty="0">
                <a:solidFill>
                  <a:schemeClr val="tx1">
                    <a:lumMod val="75000"/>
                    <a:lumOff val="25000"/>
                  </a:schemeClr>
                </a:solidFill>
              </a:rPr>
              <a:t>0</a:t>
            </a:r>
            <a:endParaRPr lang="ar-EG" sz="4000" b="1" dirty="0">
              <a:solidFill>
                <a:schemeClr val="tx1">
                  <a:lumMod val="75000"/>
                  <a:lumOff val="25000"/>
                </a:schemeClr>
              </a:solidFill>
            </a:endParaRPr>
          </a:p>
        </p:txBody>
      </p:sp>
      <p:sp>
        <p:nvSpPr>
          <p:cNvPr id="5" name="Rectangle 4"/>
          <p:cNvSpPr/>
          <p:nvPr/>
        </p:nvSpPr>
        <p:spPr>
          <a:xfrm>
            <a:off x="0" y="4800600"/>
            <a:ext cx="9170437" cy="2057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07876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9"/>
          <p:cNvSpPr/>
          <p:nvPr/>
        </p:nvSpPr>
        <p:spPr>
          <a:xfrm>
            <a:off x="15551" y="0"/>
            <a:ext cx="9164216" cy="6172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r"/>
            <a:r>
              <a:rPr lang="ar-EG" sz="2400" dirty="0"/>
              <a:t>1.خلود فاروق فواد- جروب 2 سكشن 1</a:t>
            </a:r>
          </a:p>
          <a:p>
            <a:pPr algn="r"/>
            <a:endParaRPr lang="ar-EG" sz="2400" dirty="0"/>
          </a:p>
          <a:p>
            <a:pPr algn="r"/>
            <a:r>
              <a:rPr lang="ar-EG" sz="2400" dirty="0"/>
              <a:t>2.جوليا عاطف نعيم جرجس- جروب 2 سكشن 1</a:t>
            </a:r>
          </a:p>
          <a:p>
            <a:pPr algn="r"/>
            <a:r>
              <a:rPr lang="ar-EG" sz="2400" dirty="0"/>
              <a:t> </a:t>
            </a:r>
          </a:p>
          <a:p>
            <a:pPr algn="r"/>
            <a:r>
              <a:rPr lang="ar-EG" sz="2400" dirty="0"/>
              <a:t>3.ساره سامي جرجس سعد - جروب 2 سكشن 3</a:t>
            </a:r>
          </a:p>
          <a:p>
            <a:pPr algn="r"/>
            <a:endParaRPr lang="ar-EG" sz="2400" dirty="0"/>
          </a:p>
          <a:p>
            <a:pPr algn="r"/>
            <a:r>
              <a:rPr lang="ar-EG" sz="2400" dirty="0"/>
              <a:t>4. سلمي احمد نادي – جروب 2 سكشن 3</a:t>
            </a:r>
          </a:p>
          <a:p>
            <a:pPr algn="r"/>
            <a:endParaRPr lang="ar-EG" sz="2400" dirty="0"/>
          </a:p>
          <a:p>
            <a:pPr algn="r"/>
            <a:r>
              <a:rPr lang="ar-EG" sz="2400" dirty="0"/>
              <a:t>5. رواء صلاح رشيد – جروب 2 سكشن 2 </a:t>
            </a:r>
          </a:p>
          <a:p>
            <a:pPr algn="r"/>
            <a:endParaRPr lang="ar-EG" sz="2400" dirty="0"/>
          </a:p>
          <a:p>
            <a:pPr algn="r"/>
            <a:r>
              <a:rPr lang="ar-EG" sz="2400" dirty="0"/>
              <a:t>6. رانيا عبدالمجيد اسماعيل – جروب 2 سكشن 2</a:t>
            </a:r>
            <a:endParaRPr lang="en-US" sz="2400" dirty="0"/>
          </a:p>
        </p:txBody>
      </p:sp>
      <p:sp>
        <p:nvSpPr>
          <p:cNvPr id="11" name="TextBox 10"/>
          <p:cNvSpPr txBox="1"/>
          <p:nvPr/>
        </p:nvSpPr>
        <p:spPr>
          <a:xfrm>
            <a:off x="15551" y="0"/>
            <a:ext cx="3200400" cy="830997"/>
          </a:xfrm>
          <a:prstGeom prst="rect">
            <a:avLst/>
          </a:prstGeom>
          <a:noFill/>
          <a:ln>
            <a:solidFill>
              <a:schemeClr val="tx1"/>
            </a:solidFill>
          </a:ln>
        </p:spPr>
        <p:txBody>
          <a:bodyPr wrap="square" rtlCol="1">
            <a:spAutoFit/>
          </a:bodyPr>
          <a:lstStyle/>
          <a:p>
            <a:r>
              <a:rPr lang="en-US" sz="4800" i="1" dirty="0">
                <a:solidFill>
                  <a:srgbClr val="002060"/>
                </a:solidFill>
              </a:rPr>
              <a:t>Made by :</a:t>
            </a:r>
            <a:endParaRPr lang="ar-EG" sz="4800" dirty="0"/>
          </a:p>
        </p:txBody>
      </p:sp>
    </p:spTree>
    <p:extLst>
      <p:ext uri="{BB962C8B-B14F-4D97-AF65-F5344CB8AC3E}">
        <p14:creationId xmlns:p14="http://schemas.microsoft.com/office/powerpoint/2010/main" val="177161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447800"/>
            <a:ext cx="6629400" cy="830997"/>
          </a:xfrm>
          <a:prstGeom prst="rect">
            <a:avLst/>
          </a:prstGeom>
          <a:noFill/>
        </p:spPr>
        <p:txBody>
          <a:bodyPr wrap="square" rtlCol="1">
            <a:spAutoFit/>
          </a:bodyPr>
          <a:lstStyle/>
          <a:p>
            <a:r>
              <a:rPr lang="en-US" sz="4800" i="1" dirty="0">
                <a:solidFill>
                  <a:srgbClr val="002060"/>
                </a:solidFill>
              </a:rPr>
              <a:t>By supervision of :</a:t>
            </a:r>
            <a:endParaRPr lang="ar-EG" sz="4800" dirty="0"/>
          </a:p>
        </p:txBody>
      </p:sp>
      <p:cxnSp>
        <p:nvCxnSpPr>
          <p:cNvPr id="4" name="Straight Connector 3"/>
          <p:cNvCxnSpPr/>
          <p:nvPr/>
        </p:nvCxnSpPr>
        <p:spPr>
          <a:xfrm>
            <a:off x="457200" y="2514600"/>
            <a:ext cx="8001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6355" y="2743200"/>
            <a:ext cx="8458200" cy="2062103"/>
          </a:xfrm>
          <a:prstGeom prst="rect">
            <a:avLst/>
          </a:prstGeom>
          <a:noFill/>
        </p:spPr>
        <p:txBody>
          <a:bodyPr wrap="square" rtlCol="1">
            <a:spAutoFit/>
          </a:bodyPr>
          <a:lstStyle/>
          <a:p>
            <a:endParaRPr lang="en-US" sz="3200" i="1" dirty="0"/>
          </a:p>
          <a:p>
            <a:r>
              <a:rPr lang="en-US" sz="3200" i="1" u="sng" dirty="0"/>
              <a:t>Dr. </a:t>
            </a:r>
            <a:r>
              <a:rPr lang="en-US" sz="3200" i="1" u="sng" dirty="0" err="1"/>
              <a:t>Taysir</a:t>
            </a:r>
            <a:r>
              <a:rPr lang="en-US" sz="3200" i="1" u="sng" dirty="0"/>
              <a:t> Hassan</a:t>
            </a:r>
          </a:p>
          <a:p>
            <a:r>
              <a:rPr lang="en-US" sz="3200" i="1" u="sng" dirty="0"/>
              <a:t>Introduction of Bioinformatics ( R Programming )</a:t>
            </a:r>
          </a:p>
          <a:p>
            <a:endParaRPr lang="ar-EG" sz="3200" dirty="0"/>
          </a:p>
        </p:txBody>
      </p:sp>
      <p:sp>
        <p:nvSpPr>
          <p:cNvPr id="9" name="Rectangle 8"/>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27063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FB76EB-4313-469B-9F73-712054875FEF}"/>
              </a:ext>
            </a:extLst>
          </p:cNvPr>
          <p:cNvSpPr txBox="1"/>
          <p:nvPr/>
        </p:nvSpPr>
        <p:spPr>
          <a:xfrm>
            <a:off x="583721" y="554966"/>
            <a:ext cx="799093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To delineate the in situ immune responses to SARS-CoV-2 viral infection, we performed comprehensive immune profiling in COVID-19 decedents. In this study, we described the immune microenvironment of COVID-19 patients through transcriptome sequencing. </a:t>
            </a:r>
          </a:p>
          <a:p>
            <a:endParaRPr lang="en-US" sz="2400" dirty="0">
              <a:cs typeface="Calibri"/>
            </a:endParaRPr>
          </a:p>
          <a:p>
            <a:r>
              <a:rPr lang="en-US" sz="2400" dirty="0">
                <a:ea typeface="+mn-lt"/>
                <a:cs typeface="+mn-lt"/>
              </a:rPr>
              <a:t>This dataset contains expression from localized sampling within 8 SARS-CoV-2 infected patient FFPE samples collected during rapid autopsy. Up to 12 segments were collected within each patient sample. RNA Scope on serial sections was used to guide ROI selection, and ROI ISH staining by RNA Scope is noted in the sample annotations.</a:t>
            </a:r>
            <a:endParaRPr lang="en-US" dirty="0"/>
          </a:p>
        </p:txBody>
      </p:sp>
    </p:spTree>
    <p:extLst>
      <p:ext uri="{BB962C8B-B14F-4D97-AF65-F5344CB8AC3E}">
        <p14:creationId xmlns:p14="http://schemas.microsoft.com/office/powerpoint/2010/main" val="332494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1" y="2057400"/>
            <a:ext cx="9144000" cy="3180301"/>
          </a:xfrm>
          <a:prstGeom prst="rect">
            <a:avLst/>
          </a:prstGeom>
        </p:spPr>
      </p:pic>
      <p:sp>
        <p:nvSpPr>
          <p:cNvPr id="3" name="TextBox 2"/>
          <p:cNvSpPr txBox="1"/>
          <p:nvPr/>
        </p:nvSpPr>
        <p:spPr>
          <a:xfrm>
            <a:off x="381000" y="457200"/>
            <a:ext cx="7620000" cy="1015663"/>
          </a:xfrm>
          <a:prstGeom prst="rect">
            <a:avLst/>
          </a:prstGeom>
          <a:noFill/>
        </p:spPr>
        <p:txBody>
          <a:bodyPr wrap="square" lIns="91440" tIns="45720" rIns="91440" bIns="45720" rtlCol="1" anchor="t">
            <a:spAutoFit/>
          </a:bodyPr>
          <a:lstStyle/>
          <a:p>
            <a:r>
              <a:rPr lang="en-US" sz="6000" dirty="0"/>
              <a:t>Overview of </a:t>
            </a:r>
            <a:r>
              <a:rPr lang="en-US" sz="6000" dirty="0" err="1"/>
              <a:t>DataSet</a:t>
            </a:r>
            <a:r>
              <a:rPr lang="en-US" sz="6000" dirty="0"/>
              <a:t> :</a:t>
            </a:r>
            <a:endParaRPr lang="ar-EG" sz="6000" dirty="0"/>
          </a:p>
        </p:txBody>
      </p:sp>
    </p:spTree>
    <p:extLst>
      <p:ext uri="{BB962C8B-B14F-4D97-AF65-F5344CB8AC3E}">
        <p14:creationId xmlns:p14="http://schemas.microsoft.com/office/powerpoint/2010/main" val="75938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8001000" cy="3672049"/>
          </a:xfrm>
          <a:prstGeom prst="rect">
            <a:avLst/>
          </a:prstGeom>
        </p:spPr>
      </p:pic>
      <p:sp>
        <p:nvSpPr>
          <p:cNvPr id="3" name="Rectangle 2"/>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 name="TextBox 3"/>
          <p:cNvSpPr txBox="1"/>
          <p:nvPr/>
        </p:nvSpPr>
        <p:spPr>
          <a:xfrm>
            <a:off x="457200" y="381000"/>
            <a:ext cx="8458200" cy="769441"/>
          </a:xfrm>
          <a:prstGeom prst="rect">
            <a:avLst/>
          </a:prstGeom>
          <a:noFill/>
        </p:spPr>
        <p:txBody>
          <a:bodyPr wrap="square" rtlCol="1">
            <a:spAutoFit/>
          </a:bodyPr>
          <a:lstStyle/>
          <a:p>
            <a:r>
              <a:rPr lang="en-US" sz="4400" dirty="0"/>
              <a:t>data for 20 gene expression</a:t>
            </a:r>
            <a:endParaRPr lang="ar-EG" sz="4400" dirty="0"/>
          </a:p>
        </p:txBody>
      </p:sp>
    </p:spTree>
    <p:extLst>
      <p:ext uri="{BB962C8B-B14F-4D97-AF65-F5344CB8AC3E}">
        <p14:creationId xmlns:p14="http://schemas.microsoft.com/office/powerpoint/2010/main" val="419925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037" y="809283"/>
            <a:ext cx="4114800" cy="830997"/>
          </a:xfrm>
          <a:prstGeom prst="rect">
            <a:avLst/>
          </a:prstGeom>
          <a:noFill/>
        </p:spPr>
        <p:txBody>
          <a:bodyPr wrap="square" rtlCol="1">
            <a:spAutoFit/>
          </a:bodyPr>
          <a:lstStyle/>
          <a:p>
            <a:r>
              <a:rPr lang="en-US" sz="4800" i="1" dirty="0">
                <a:solidFill>
                  <a:srgbClr val="002060"/>
                </a:solidFill>
              </a:rPr>
              <a:t>T- test :-</a:t>
            </a:r>
            <a:endParaRPr lang="ar-EG" sz="4800" dirty="0"/>
          </a:p>
        </p:txBody>
      </p:sp>
      <p:sp>
        <p:nvSpPr>
          <p:cNvPr id="3" name="TextBox 2"/>
          <p:cNvSpPr txBox="1"/>
          <p:nvPr/>
        </p:nvSpPr>
        <p:spPr>
          <a:xfrm>
            <a:off x="199845" y="1708030"/>
            <a:ext cx="8763000" cy="6494085"/>
          </a:xfrm>
          <a:prstGeom prst="rect">
            <a:avLst/>
          </a:prstGeom>
          <a:noFill/>
        </p:spPr>
        <p:txBody>
          <a:bodyPr wrap="square" lIns="91440" tIns="45720" rIns="91440" bIns="45720" rtlCol="1" anchor="t">
            <a:spAutoFit/>
          </a:bodyPr>
          <a:lstStyle/>
          <a:p>
            <a:r>
              <a:rPr lang="en-US" sz="3200" dirty="0"/>
              <a:t>A </a:t>
            </a:r>
            <a:r>
              <a:rPr lang="en-US" sz="3200" b="1" dirty="0"/>
              <a:t>t</a:t>
            </a:r>
            <a:r>
              <a:rPr lang="en-US" sz="3200" dirty="0"/>
              <a:t>-</a:t>
            </a:r>
            <a:r>
              <a:rPr lang="en-US" sz="3200" b="1" dirty="0"/>
              <a:t>test</a:t>
            </a:r>
            <a:r>
              <a:rPr lang="en-US" sz="3200" dirty="0"/>
              <a:t> is a statistical </a:t>
            </a:r>
            <a:r>
              <a:rPr lang="en-US" sz="3200" b="1" dirty="0"/>
              <a:t>test</a:t>
            </a:r>
            <a:r>
              <a:rPr lang="en-US" sz="3200" dirty="0"/>
              <a:t> that is used to compare the </a:t>
            </a:r>
            <a:r>
              <a:rPr lang="en-US" sz="3200" b="1" dirty="0"/>
              <a:t>means</a:t>
            </a:r>
            <a:r>
              <a:rPr lang="en-US" sz="3200" dirty="0"/>
              <a:t> of two groups. It is often used in hypothesis </a:t>
            </a:r>
            <a:r>
              <a:rPr lang="en-US" sz="3200" b="1" dirty="0"/>
              <a:t>testing</a:t>
            </a:r>
            <a:r>
              <a:rPr lang="en-US" sz="3200" dirty="0"/>
              <a:t> to determine whether a process or treatment actually has an effect on the population of interest, or whether two groups are different from one another.</a:t>
            </a:r>
          </a:p>
          <a:p>
            <a:r>
              <a:rPr lang="en-US" sz="3200" dirty="0">
                <a:cs typeface="Calibri"/>
              </a:rPr>
              <a:t>In t-test : </a:t>
            </a:r>
          </a:p>
          <a:p>
            <a:r>
              <a:rPr lang="en-US" sz="3200" dirty="0">
                <a:ea typeface="+mn-lt"/>
                <a:cs typeface="+mn-lt"/>
              </a:rPr>
              <a:t>Test :</a:t>
            </a:r>
            <a:r>
              <a:rPr lang="en-US" sz="3200" dirty="0">
                <a:cs typeface="Calibri"/>
              </a:rPr>
              <a:t>contains </a:t>
            </a:r>
            <a:r>
              <a:rPr lang="en-US" sz="3200" dirty="0" err="1">
                <a:cs typeface="Calibri"/>
              </a:rPr>
              <a:t>gset</a:t>
            </a:r>
            <a:r>
              <a:rPr lang="en-US" sz="3200" dirty="0">
                <a:cs typeface="Calibri"/>
              </a:rPr>
              <a:t> from 1:4 </a:t>
            </a:r>
            <a:endParaRPr lang="en-US" sz="3200" dirty="0">
              <a:ea typeface="+mn-lt"/>
              <a:cs typeface="+mn-lt"/>
            </a:endParaRPr>
          </a:p>
          <a:p>
            <a:r>
              <a:rPr lang="en-US" sz="3200" dirty="0">
                <a:ea typeface="+mn-lt"/>
                <a:cs typeface="+mn-lt"/>
              </a:rPr>
              <a:t>Control : contains </a:t>
            </a:r>
            <a:r>
              <a:rPr lang="en-US" sz="3200" dirty="0" err="1">
                <a:ea typeface="+mn-lt"/>
                <a:cs typeface="+mn-lt"/>
              </a:rPr>
              <a:t>gset</a:t>
            </a:r>
            <a:r>
              <a:rPr lang="en-US" sz="3200" dirty="0">
                <a:ea typeface="+mn-lt"/>
                <a:cs typeface="+mn-lt"/>
              </a:rPr>
              <a:t> from 5:8</a:t>
            </a:r>
            <a:endParaRPr lang="en-US" dirty="0"/>
          </a:p>
          <a:p>
            <a:endParaRPr lang="en-US" sz="3200" dirty="0">
              <a:cs typeface="Calibri"/>
            </a:endParaRPr>
          </a:p>
          <a:p>
            <a:endParaRPr lang="en-US" sz="3200">
              <a:cs typeface="Calibri"/>
            </a:endParaRPr>
          </a:p>
          <a:p>
            <a:endParaRPr lang="en-US" sz="3200" dirty="0">
              <a:cs typeface="Calibri"/>
            </a:endParaRPr>
          </a:p>
          <a:p>
            <a:endParaRPr lang="ar-EG" sz="3200" dirty="0"/>
          </a:p>
        </p:txBody>
      </p:sp>
      <p:sp>
        <p:nvSpPr>
          <p:cNvPr id="4" name="Rectangle 3"/>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6" name="Straight Connector 5"/>
          <p:cNvCxnSpPr/>
          <p:nvPr/>
        </p:nvCxnSpPr>
        <p:spPr>
          <a:xfrm>
            <a:off x="381000" y="1828800"/>
            <a:ext cx="792480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7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47" y="2286000"/>
            <a:ext cx="7543799" cy="3429000"/>
          </a:xfrm>
          <a:prstGeom prst="rect">
            <a:avLst/>
          </a:prstGeom>
        </p:spPr>
      </p:pic>
      <p:sp>
        <p:nvSpPr>
          <p:cNvPr id="3" name="Rectangle 2"/>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 name="TextBox 3"/>
          <p:cNvSpPr txBox="1"/>
          <p:nvPr/>
        </p:nvSpPr>
        <p:spPr>
          <a:xfrm>
            <a:off x="533400" y="381000"/>
            <a:ext cx="8305800" cy="861774"/>
          </a:xfrm>
          <a:prstGeom prst="rect">
            <a:avLst/>
          </a:prstGeom>
          <a:noFill/>
        </p:spPr>
        <p:txBody>
          <a:bodyPr wrap="square" rtlCol="1">
            <a:spAutoFit/>
          </a:bodyPr>
          <a:lstStyle/>
          <a:p>
            <a:r>
              <a:rPr lang="en-US" sz="3200" dirty="0"/>
              <a:t>Two Sample –T-Test</a:t>
            </a:r>
          </a:p>
          <a:p>
            <a:endParaRPr lang="ar-EG" dirty="0"/>
          </a:p>
        </p:txBody>
      </p:sp>
    </p:spTree>
    <p:extLst>
      <p:ext uri="{BB962C8B-B14F-4D97-AF65-F5344CB8AC3E}">
        <p14:creationId xmlns:p14="http://schemas.microsoft.com/office/powerpoint/2010/main" val="415833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209800"/>
            <a:ext cx="6125430" cy="3458058"/>
          </a:xfrm>
          <a:prstGeom prst="rect">
            <a:avLst/>
          </a:prstGeom>
        </p:spPr>
      </p:pic>
      <p:sp>
        <p:nvSpPr>
          <p:cNvPr id="3" name="TextBox 2"/>
          <p:cNvSpPr txBox="1"/>
          <p:nvPr/>
        </p:nvSpPr>
        <p:spPr>
          <a:xfrm>
            <a:off x="533400" y="609600"/>
            <a:ext cx="7772400" cy="769441"/>
          </a:xfrm>
          <a:prstGeom prst="rect">
            <a:avLst/>
          </a:prstGeom>
          <a:noFill/>
        </p:spPr>
        <p:txBody>
          <a:bodyPr wrap="square" rtlCol="1">
            <a:spAutoFit/>
          </a:bodyPr>
          <a:lstStyle/>
          <a:p>
            <a:r>
              <a:rPr lang="en-US" sz="4400" dirty="0"/>
              <a:t>T-test visualization</a:t>
            </a:r>
            <a:endParaRPr lang="ar-EG" sz="4400" dirty="0"/>
          </a:p>
        </p:txBody>
      </p:sp>
      <p:sp>
        <p:nvSpPr>
          <p:cNvPr id="4" name="Rectangle 3"/>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356228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72200"/>
            <a:ext cx="9144000" cy="6858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 name="TextBox 2"/>
          <p:cNvSpPr txBox="1"/>
          <p:nvPr/>
        </p:nvSpPr>
        <p:spPr>
          <a:xfrm>
            <a:off x="152400" y="228600"/>
            <a:ext cx="8839200" cy="5016758"/>
          </a:xfrm>
          <a:prstGeom prst="rect">
            <a:avLst/>
          </a:prstGeom>
          <a:noFill/>
        </p:spPr>
        <p:txBody>
          <a:bodyPr wrap="square" rtlCol="1">
            <a:spAutoFit/>
          </a:bodyPr>
          <a:lstStyle/>
          <a:p>
            <a:endParaRPr lang="en-US" sz="4800" dirty="0"/>
          </a:p>
          <a:p>
            <a:r>
              <a:rPr lang="en-US" sz="4800" dirty="0"/>
              <a:t>Data Visualization:-</a:t>
            </a:r>
          </a:p>
          <a:p>
            <a:endParaRPr lang="en-US" sz="3200" dirty="0"/>
          </a:p>
          <a:p>
            <a:r>
              <a:rPr lang="en-US" sz="32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endParaRPr lang="ar-EG" sz="3200" dirty="0"/>
          </a:p>
        </p:txBody>
      </p:sp>
      <p:cxnSp>
        <p:nvCxnSpPr>
          <p:cNvPr id="20" name="Straight Connector 19"/>
          <p:cNvCxnSpPr/>
          <p:nvPr/>
        </p:nvCxnSpPr>
        <p:spPr>
          <a:xfrm>
            <a:off x="457200" y="1905000"/>
            <a:ext cx="78486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04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310</Words>
  <Application>Microsoft Office PowerPoint</Application>
  <PresentationFormat>On-screen Show (4:3)</PresentationFormat>
  <Paragraphs>44</Paragraphs>
  <Slides>21</Slides>
  <Notes>0</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shopping</dc:creator>
  <cp:lastModifiedBy>sara 20367682</cp:lastModifiedBy>
  <cp:revision>85</cp:revision>
  <dcterms:created xsi:type="dcterms:W3CDTF">2006-08-16T00:00:00Z</dcterms:created>
  <dcterms:modified xsi:type="dcterms:W3CDTF">2022-01-04T08:47:29Z</dcterms:modified>
</cp:coreProperties>
</file>