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81" r:id="rId25"/>
    <p:sldId id="276" r:id="rId26"/>
    <p:sldId id="277"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971FA-3275-4F46-AD04-4C3E4090C6DA}" type="datetimeFigureOut">
              <a:rPr lang="en-US" smtClean="0"/>
              <a:t>3/21/2023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4F0E32-E8FE-439C-8602-66DADAA7F4AA}"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453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71FA-3275-4F46-AD04-4C3E4090C6DA}"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F0E32-E8FE-439C-8602-66DADAA7F4A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686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71FA-3275-4F46-AD04-4C3E4090C6DA}"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F0E32-E8FE-439C-8602-66DADAA7F4AA}"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24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71FA-3275-4F46-AD04-4C3E4090C6DA}"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F0E32-E8FE-439C-8602-66DADAA7F4A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244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C971FA-3275-4F46-AD04-4C3E4090C6DA}"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F0E32-E8FE-439C-8602-66DADAA7F4AA}"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707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C971FA-3275-4F46-AD04-4C3E4090C6DA}"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F0E32-E8FE-439C-8602-66DADAA7F4AA}"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69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C971FA-3275-4F46-AD04-4C3E4090C6DA}"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F0E32-E8FE-439C-8602-66DADAA7F4AA}"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74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C971FA-3275-4F46-AD04-4C3E4090C6DA}"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F0E32-E8FE-439C-8602-66DADAA7F4AA}"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8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971FA-3275-4F46-AD04-4C3E4090C6DA}"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F0E32-E8FE-439C-8602-66DADAA7F4AA}" type="slidenum">
              <a:rPr lang="en-US" smtClean="0"/>
              <a:t>‹#›</a:t>
            </a:fld>
            <a:endParaRPr lang="en-US"/>
          </a:p>
        </p:txBody>
      </p:sp>
    </p:spTree>
    <p:extLst>
      <p:ext uri="{BB962C8B-B14F-4D97-AF65-F5344CB8AC3E}">
        <p14:creationId xmlns:p14="http://schemas.microsoft.com/office/powerpoint/2010/main" val="35954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C971FA-3275-4F46-AD04-4C3E4090C6DA}"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F0E32-E8FE-439C-8602-66DADAA7F4AA}"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36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AC971FA-3275-4F46-AD04-4C3E4090C6DA}" type="datetimeFigureOut">
              <a:rPr lang="en-US" smtClean="0"/>
              <a:t>3/21/2023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A74F0E32-E8FE-439C-8602-66DADAA7F4AA}"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68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C971FA-3275-4F46-AD04-4C3E4090C6DA}" type="datetimeFigureOut">
              <a:rPr lang="en-US" smtClean="0"/>
              <a:t>3/21/2023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4F0E32-E8FE-439C-8602-66DADAA7F4AA}"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8695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4022-0BAE-482D-891C-750EA29C9808}"/>
              </a:ext>
            </a:extLst>
          </p:cNvPr>
          <p:cNvSpPr>
            <a:spLocks noGrp="1"/>
          </p:cNvSpPr>
          <p:nvPr>
            <p:ph type="ctrTitle"/>
          </p:nvPr>
        </p:nvSpPr>
        <p:spPr/>
        <p:txBody>
          <a:bodyPr>
            <a:normAutofit fontScale="90000"/>
          </a:bodyPr>
          <a:lstStyle/>
          <a:p>
            <a:r>
              <a:rPr lang="en-US" sz="3100" dirty="0"/>
              <a:t>Chapter 1:</a:t>
            </a:r>
            <a:br>
              <a:rPr lang="en-US" sz="3100" dirty="0"/>
            </a:br>
            <a:br>
              <a:rPr lang="en-US" dirty="0"/>
            </a:br>
            <a:r>
              <a:rPr lang="en-US" sz="4400" dirty="0"/>
              <a:t>Introduction to computer architecture</a:t>
            </a:r>
          </a:p>
        </p:txBody>
      </p:sp>
      <p:sp>
        <p:nvSpPr>
          <p:cNvPr id="3" name="Subtitle 2">
            <a:extLst>
              <a:ext uri="{FF2B5EF4-FFF2-40B4-BE49-F238E27FC236}">
                <a16:creationId xmlns:a16="http://schemas.microsoft.com/office/drawing/2014/main" id="{C2C73C84-CF7B-4692-B43A-AEB2FD92BB27}"/>
              </a:ext>
            </a:extLst>
          </p:cNvPr>
          <p:cNvSpPr>
            <a:spLocks noGrp="1"/>
          </p:cNvSpPr>
          <p:nvPr>
            <p:ph type="subTitle" idx="1"/>
          </p:nvPr>
        </p:nvSpPr>
        <p:spPr/>
        <p:txBody>
          <a:bodyPr/>
          <a:lstStyle/>
          <a:p>
            <a:r>
              <a:rPr lang="en-US" dirty="0"/>
              <a:t>Subject Code: 352CCS-5</a:t>
            </a:r>
          </a:p>
        </p:txBody>
      </p:sp>
    </p:spTree>
    <p:extLst>
      <p:ext uri="{BB962C8B-B14F-4D97-AF65-F5344CB8AC3E}">
        <p14:creationId xmlns:p14="http://schemas.microsoft.com/office/powerpoint/2010/main" val="400978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5058-2069-45D8-9756-44A0F0BDC8B2}"/>
              </a:ext>
            </a:extLst>
          </p:cNvPr>
          <p:cNvSpPr>
            <a:spLocks noGrp="1"/>
          </p:cNvSpPr>
          <p:nvPr>
            <p:ph type="title"/>
          </p:nvPr>
        </p:nvSpPr>
        <p:spPr/>
        <p:txBody>
          <a:bodyPr/>
          <a:lstStyle/>
          <a:p>
            <a:r>
              <a:rPr lang="en-US" b="1" dirty="0"/>
              <a:t>Instruction Decoder &amp; ALU:</a:t>
            </a:r>
            <a:endParaRPr lang="en-US" dirty="0"/>
          </a:p>
        </p:txBody>
      </p:sp>
      <p:sp>
        <p:nvSpPr>
          <p:cNvPr id="3" name="Content Placeholder 2">
            <a:extLst>
              <a:ext uri="{FF2B5EF4-FFF2-40B4-BE49-F238E27FC236}">
                <a16:creationId xmlns:a16="http://schemas.microsoft.com/office/drawing/2014/main" id="{0145CEEB-6547-46A3-A9A5-8C8A65009A7F}"/>
              </a:ext>
            </a:extLst>
          </p:cNvPr>
          <p:cNvSpPr>
            <a:spLocks noGrp="1"/>
          </p:cNvSpPr>
          <p:nvPr>
            <p:ph idx="1"/>
          </p:nvPr>
        </p:nvSpPr>
        <p:spPr/>
        <p:txBody>
          <a:bodyPr>
            <a:normAutofit lnSpcReduction="10000"/>
          </a:bodyPr>
          <a:lstStyle/>
          <a:p>
            <a:r>
              <a:rPr lang="en-US" dirty="0"/>
              <a:t>Decoder in the EU translates instructions fetched from the memory into a series of actions which the EU carries out.16-bit ALU in the EU performs actions such as AND, OR, XOR, increment, decrement etc. </a:t>
            </a:r>
          </a:p>
          <a:p>
            <a:r>
              <a:rPr lang="en-US" b="1" dirty="0"/>
              <a:t>FLAG Register:</a:t>
            </a:r>
          </a:p>
          <a:p>
            <a:r>
              <a:rPr lang="en-US" dirty="0"/>
              <a:t>It is a 16-bit register. 9-bit are used as different flags, remaining bits unused</a:t>
            </a:r>
          </a:p>
          <a:p>
            <a:endParaRPr lang="en-US" b="1" dirty="0"/>
          </a:p>
          <a:p>
            <a:pPr marL="0" indent="0">
              <a:buNone/>
            </a:pPr>
            <a:endParaRPr lang="en-US" dirty="0"/>
          </a:p>
          <a:p>
            <a:pPr marL="0" indent="0">
              <a:buNone/>
            </a:pPr>
            <a:r>
              <a:rPr lang="en-US" sz="1600" dirty="0"/>
              <a:t>Fig: 16-bit flag register</a:t>
            </a:r>
          </a:p>
        </p:txBody>
      </p:sp>
      <p:graphicFrame>
        <p:nvGraphicFramePr>
          <p:cNvPr id="6" name="Table 5">
            <a:extLst>
              <a:ext uri="{FF2B5EF4-FFF2-40B4-BE49-F238E27FC236}">
                <a16:creationId xmlns:a16="http://schemas.microsoft.com/office/drawing/2014/main" id="{122AB352-AE38-451B-A59E-E19D6A51AB48}"/>
              </a:ext>
            </a:extLst>
          </p:cNvPr>
          <p:cNvGraphicFramePr>
            <a:graphicFrameLocks noGrp="1"/>
          </p:cNvGraphicFramePr>
          <p:nvPr>
            <p:extLst>
              <p:ext uri="{D42A27DB-BD31-4B8C-83A1-F6EECF244321}">
                <p14:modId xmlns:p14="http://schemas.microsoft.com/office/powerpoint/2010/main" val="984975027"/>
              </p:ext>
            </p:extLst>
          </p:nvPr>
        </p:nvGraphicFramePr>
        <p:xfrm>
          <a:off x="1534696" y="4403156"/>
          <a:ext cx="7543800" cy="548640"/>
        </p:xfrm>
        <a:graphic>
          <a:graphicData uri="http://schemas.openxmlformats.org/drawingml/2006/table">
            <a:tbl>
              <a:tblPr/>
              <a:tblGrid>
                <a:gridCol w="471170">
                  <a:extLst>
                    <a:ext uri="{9D8B030D-6E8A-4147-A177-3AD203B41FA5}">
                      <a16:colId xmlns:a16="http://schemas.microsoft.com/office/drawing/2014/main" val="4258018569"/>
                    </a:ext>
                  </a:extLst>
                </a:gridCol>
                <a:gridCol w="471170">
                  <a:extLst>
                    <a:ext uri="{9D8B030D-6E8A-4147-A177-3AD203B41FA5}">
                      <a16:colId xmlns:a16="http://schemas.microsoft.com/office/drawing/2014/main" val="959618544"/>
                    </a:ext>
                  </a:extLst>
                </a:gridCol>
                <a:gridCol w="471170">
                  <a:extLst>
                    <a:ext uri="{9D8B030D-6E8A-4147-A177-3AD203B41FA5}">
                      <a16:colId xmlns:a16="http://schemas.microsoft.com/office/drawing/2014/main" val="932479693"/>
                    </a:ext>
                  </a:extLst>
                </a:gridCol>
                <a:gridCol w="471170">
                  <a:extLst>
                    <a:ext uri="{9D8B030D-6E8A-4147-A177-3AD203B41FA5}">
                      <a16:colId xmlns:a16="http://schemas.microsoft.com/office/drawing/2014/main" val="1152623024"/>
                    </a:ext>
                  </a:extLst>
                </a:gridCol>
                <a:gridCol w="471170">
                  <a:extLst>
                    <a:ext uri="{9D8B030D-6E8A-4147-A177-3AD203B41FA5}">
                      <a16:colId xmlns:a16="http://schemas.microsoft.com/office/drawing/2014/main" val="2475430011"/>
                    </a:ext>
                  </a:extLst>
                </a:gridCol>
                <a:gridCol w="471170">
                  <a:extLst>
                    <a:ext uri="{9D8B030D-6E8A-4147-A177-3AD203B41FA5}">
                      <a16:colId xmlns:a16="http://schemas.microsoft.com/office/drawing/2014/main" val="2226081308"/>
                    </a:ext>
                  </a:extLst>
                </a:gridCol>
                <a:gridCol w="471170">
                  <a:extLst>
                    <a:ext uri="{9D8B030D-6E8A-4147-A177-3AD203B41FA5}">
                      <a16:colId xmlns:a16="http://schemas.microsoft.com/office/drawing/2014/main" val="2524313637"/>
                    </a:ext>
                  </a:extLst>
                </a:gridCol>
                <a:gridCol w="471170">
                  <a:extLst>
                    <a:ext uri="{9D8B030D-6E8A-4147-A177-3AD203B41FA5}">
                      <a16:colId xmlns:a16="http://schemas.microsoft.com/office/drawing/2014/main" val="586013796"/>
                    </a:ext>
                  </a:extLst>
                </a:gridCol>
                <a:gridCol w="471805">
                  <a:extLst>
                    <a:ext uri="{9D8B030D-6E8A-4147-A177-3AD203B41FA5}">
                      <a16:colId xmlns:a16="http://schemas.microsoft.com/office/drawing/2014/main" val="3076206232"/>
                    </a:ext>
                  </a:extLst>
                </a:gridCol>
                <a:gridCol w="471805">
                  <a:extLst>
                    <a:ext uri="{9D8B030D-6E8A-4147-A177-3AD203B41FA5}">
                      <a16:colId xmlns:a16="http://schemas.microsoft.com/office/drawing/2014/main" val="1540678676"/>
                    </a:ext>
                  </a:extLst>
                </a:gridCol>
                <a:gridCol w="471805">
                  <a:extLst>
                    <a:ext uri="{9D8B030D-6E8A-4147-A177-3AD203B41FA5}">
                      <a16:colId xmlns:a16="http://schemas.microsoft.com/office/drawing/2014/main" val="358633726"/>
                    </a:ext>
                  </a:extLst>
                </a:gridCol>
                <a:gridCol w="471805">
                  <a:extLst>
                    <a:ext uri="{9D8B030D-6E8A-4147-A177-3AD203B41FA5}">
                      <a16:colId xmlns:a16="http://schemas.microsoft.com/office/drawing/2014/main" val="4194553610"/>
                    </a:ext>
                  </a:extLst>
                </a:gridCol>
                <a:gridCol w="471805">
                  <a:extLst>
                    <a:ext uri="{9D8B030D-6E8A-4147-A177-3AD203B41FA5}">
                      <a16:colId xmlns:a16="http://schemas.microsoft.com/office/drawing/2014/main" val="1992919907"/>
                    </a:ext>
                  </a:extLst>
                </a:gridCol>
                <a:gridCol w="471805">
                  <a:extLst>
                    <a:ext uri="{9D8B030D-6E8A-4147-A177-3AD203B41FA5}">
                      <a16:colId xmlns:a16="http://schemas.microsoft.com/office/drawing/2014/main" val="1957547917"/>
                    </a:ext>
                  </a:extLst>
                </a:gridCol>
                <a:gridCol w="471805">
                  <a:extLst>
                    <a:ext uri="{9D8B030D-6E8A-4147-A177-3AD203B41FA5}">
                      <a16:colId xmlns:a16="http://schemas.microsoft.com/office/drawing/2014/main" val="1849720080"/>
                    </a:ext>
                  </a:extLst>
                </a:gridCol>
                <a:gridCol w="471805">
                  <a:extLst>
                    <a:ext uri="{9D8B030D-6E8A-4147-A177-3AD203B41FA5}">
                      <a16:colId xmlns:a16="http://schemas.microsoft.com/office/drawing/2014/main" val="2550063233"/>
                    </a:ext>
                  </a:extLst>
                </a:gridCol>
              </a:tblGrid>
              <a:tr h="0">
                <a:tc>
                  <a:txBody>
                    <a:bodyPr/>
                    <a:lstStyle/>
                    <a:p>
                      <a:pPr algn="just">
                        <a:spcAft>
                          <a:spcPts val="0"/>
                        </a:spcAft>
                      </a:pPr>
                      <a:br>
                        <a:rPr lang="en-US">
                          <a:effectLst/>
                        </a:rPr>
                      </a:b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br>
                        <a:rPr lang="en-US" dirty="0">
                          <a:effectLst/>
                        </a:rPr>
                      </a:b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br>
                        <a:rPr lang="en-US">
                          <a:effectLst/>
                        </a:rPr>
                      </a:b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br>
                        <a:rPr lang="en-US">
                          <a:effectLst/>
                        </a:rPr>
                      </a:b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OF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DF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IF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TF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SF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ZF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br>
                        <a:rPr lang="en-US" sz="1800" dirty="0">
                          <a:effectLst/>
                        </a:rPr>
                      </a:b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AF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br>
                        <a:rPr lang="en-US" sz="1800" dirty="0">
                          <a:effectLst/>
                        </a:rPr>
                      </a:b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PF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br>
                        <a:rPr lang="en-US" sz="1800" dirty="0">
                          <a:effectLst/>
                        </a:rPr>
                      </a:b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effectLst/>
                          <a:latin typeface="Times New Roman" panose="02020603050405020304" pitchFamily="18" charset="0"/>
                        </a:rPr>
                        <a:t>CF</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734491"/>
                  </a:ext>
                </a:extLst>
              </a:tr>
            </a:tbl>
          </a:graphicData>
        </a:graphic>
      </p:graphicFrame>
      <p:sp>
        <p:nvSpPr>
          <p:cNvPr id="7" name="Rectangle 2">
            <a:extLst>
              <a:ext uri="{FF2B5EF4-FFF2-40B4-BE49-F238E27FC236}">
                <a16:creationId xmlns:a16="http://schemas.microsoft.com/office/drawing/2014/main" id="{2AFA0560-E157-4CB6-8B59-04D9DC08B538}"/>
              </a:ext>
            </a:extLst>
          </p:cNvPr>
          <p:cNvSpPr>
            <a:spLocks noChangeArrowheads="1"/>
          </p:cNvSpPr>
          <p:nvPr/>
        </p:nvSpPr>
        <p:spPr bwMode="auto">
          <a:xfrm>
            <a:off x="1504703" y="46774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096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C81D-A74C-4FB1-A3AF-49DD26FE0B1A}"/>
              </a:ext>
            </a:extLst>
          </p:cNvPr>
          <p:cNvSpPr>
            <a:spLocks noGrp="1"/>
          </p:cNvSpPr>
          <p:nvPr>
            <p:ph type="title"/>
          </p:nvPr>
        </p:nvSpPr>
        <p:spPr>
          <a:xfrm>
            <a:off x="1534696" y="804520"/>
            <a:ext cx="9520158" cy="834276"/>
          </a:xfrm>
        </p:spPr>
        <p:txBody>
          <a:bodyPr/>
          <a:lstStyle/>
          <a:p>
            <a:r>
              <a:rPr lang="en-US" dirty="0"/>
              <a:t>Cont..</a:t>
            </a:r>
          </a:p>
        </p:txBody>
      </p:sp>
      <p:sp>
        <p:nvSpPr>
          <p:cNvPr id="3" name="Content Placeholder 2">
            <a:extLst>
              <a:ext uri="{FF2B5EF4-FFF2-40B4-BE49-F238E27FC236}">
                <a16:creationId xmlns:a16="http://schemas.microsoft.com/office/drawing/2014/main" id="{BC9E83DE-142B-405D-8566-FD5C75DF8F20}"/>
              </a:ext>
            </a:extLst>
          </p:cNvPr>
          <p:cNvSpPr>
            <a:spLocks noGrp="1"/>
          </p:cNvSpPr>
          <p:nvPr>
            <p:ph idx="1"/>
          </p:nvPr>
        </p:nvSpPr>
        <p:spPr>
          <a:xfrm>
            <a:off x="1534696" y="1769423"/>
            <a:ext cx="9520158" cy="4025735"/>
          </a:xfrm>
        </p:spPr>
        <p:txBody>
          <a:bodyPr>
            <a:normAutofit fontScale="47500" lnSpcReduction="20000"/>
          </a:bodyPr>
          <a:lstStyle/>
          <a:p>
            <a:pPr marL="0" indent="0">
              <a:buNone/>
            </a:pPr>
            <a:r>
              <a:rPr lang="en-US" sz="4200" dirty="0"/>
              <a:t>Out of 9-flags, 6 are conditional (status) flags and three are control flags </a:t>
            </a:r>
            <a:br>
              <a:rPr lang="en-US" sz="4200" dirty="0"/>
            </a:br>
            <a:endParaRPr lang="en-US" sz="4200" dirty="0"/>
          </a:p>
          <a:p>
            <a:r>
              <a:rPr lang="en-US" sz="4200" dirty="0"/>
              <a:t>Conditional flags: </a:t>
            </a:r>
          </a:p>
          <a:p>
            <a:pPr marL="0" indent="0">
              <a:buNone/>
            </a:pPr>
            <a:r>
              <a:rPr lang="en-US" sz="4200" dirty="0"/>
              <a:t>These are set or reset by the EU on the basis of the results of some arithmetic or logic operation. 8086 instructions check these flags to determine which of two alternative actions should be done in executing the instructions.</a:t>
            </a:r>
          </a:p>
          <a:p>
            <a:r>
              <a:rPr lang="en-US" sz="4200" dirty="0"/>
              <a:t>OF (Overflow flag): is set if there is an arithmetic overflow, i.e. the size of the result exceeds the capacity of the destination location.</a:t>
            </a:r>
          </a:p>
          <a:p>
            <a:r>
              <a:rPr lang="en-US" sz="4200" dirty="0"/>
              <a:t>SF (Sign flag): is set if the MSB of the result is 1</a:t>
            </a:r>
          </a:p>
          <a:p>
            <a:r>
              <a:rPr lang="en-US" sz="4200" dirty="0"/>
              <a:t>ZF (Zero flag): is set if the result is zero</a:t>
            </a:r>
          </a:p>
          <a:p>
            <a:endParaRPr lang="en-US" dirty="0"/>
          </a:p>
        </p:txBody>
      </p:sp>
    </p:spTree>
    <p:extLst>
      <p:ext uri="{BB962C8B-B14F-4D97-AF65-F5344CB8AC3E}">
        <p14:creationId xmlns:p14="http://schemas.microsoft.com/office/powerpoint/2010/main" val="33616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88C3-9DE0-42ED-95E7-C8773E84BEC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9F1F2F1-8365-45AA-91EF-2AF46274D8AD}"/>
              </a:ext>
            </a:extLst>
          </p:cNvPr>
          <p:cNvSpPr>
            <a:spLocks noGrp="1"/>
          </p:cNvSpPr>
          <p:nvPr>
            <p:ph idx="1"/>
          </p:nvPr>
        </p:nvSpPr>
        <p:spPr/>
        <p:txBody>
          <a:bodyPr/>
          <a:lstStyle/>
          <a:p>
            <a:r>
              <a:rPr lang="en-US" dirty="0"/>
              <a:t>AF (Auxiliary carry flag): is set if there is carry from lower nibble to upper nibble or from lower byte to upper byte</a:t>
            </a:r>
          </a:p>
          <a:p>
            <a:r>
              <a:rPr lang="en-US" dirty="0"/>
              <a:t>PF (Parity flag): is set if the result has even parity</a:t>
            </a:r>
          </a:p>
          <a:p>
            <a:r>
              <a:rPr lang="en-US" dirty="0"/>
              <a:t>CF (Carry flag): is set if there is carry from addition or borrow from subtraction</a:t>
            </a:r>
          </a:p>
          <a:p>
            <a:endParaRPr lang="en-US" dirty="0"/>
          </a:p>
        </p:txBody>
      </p:sp>
    </p:spTree>
    <p:extLst>
      <p:ext uri="{BB962C8B-B14F-4D97-AF65-F5344CB8AC3E}">
        <p14:creationId xmlns:p14="http://schemas.microsoft.com/office/powerpoint/2010/main" val="155401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CC7C-4359-49A0-90CB-9710CAA13D06}"/>
              </a:ext>
            </a:extLst>
          </p:cNvPr>
          <p:cNvSpPr>
            <a:spLocks noGrp="1"/>
          </p:cNvSpPr>
          <p:nvPr>
            <p:ph type="title"/>
          </p:nvPr>
        </p:nvSpPr>
        <p:spPr/>
        <p:txBody>
          <a:bodyPr/>
          <a:lstStyle/>
          <a:p>
            <a:r>
              <a:rPr lang="en-US" dirty="0"/>
              <a:t>Control flags:</a:t>
            </a:r>
          </a:p>
        </p:txBody>
      </p:sp>
      <p:sp>
        <p:nvSpPr>
          <p:cNvPr id="3" name="Content Placeholder 2">
            <a:extLst>
              <a:ext uri="{FF2B5EF4-FFF2-40B4-BE49-F238E27FC236}">
                <a16:creationId xmlns:a16="http://schemas.microsoft.com/office/drawing/2014/main" id="{D02A9398-4326-4258-8346-5E8855C65511}"/>
              </a:ext>
            </a:extLst>
          </p:cNvPr>
          <p:cNvSpPr>
            <a:spLocks noGrp="1"/>
          </p:cNvSpPr>
          <p:nvPr>
            <p:ph idx="1"/>
          </p:nvPr>
        </p:nvSpPr>
        <p:spPr/>
        <p:txBody>
          <a:bodyPr/>
          <a:lstStyle/>
          <a:p>
            <a:pPr marL="0" indent="0">
              <a:buNone/>
            </a:pPr>
            <a:r>
              <a:rPr lang="en-US" dirty="0"/>
              <a:t>They are set using certain instructions. They are used to control certain operations of the processor.</a:t>
            </a:r>
          </a:p>
          <a:p>
            <a:pPr marL="0" indent="0">
              <a:buNone/>
            </a:pPr>
            <a:endParaRPr lang="en-US" dirty="0"/>
          </a:p>
          <a:p>
            <a:r>
              <a:rPr lang="en-US" dirty="0"/>
              <a:t>TF (Trap flag): for single stepping through the program</a:t>
            </a:r>
          </a:p>
          <a:p>
            <a:r>
              <a:rPr lang="en-US" dirty="0"/>
              <a:t>IF (Interrupt flag): to allow or prohibit the interruption of a program</a:t>
            </a:r>
          </a:p>
          <a:p>
            <a:r>
              <a:rPr lang="en-US" dirty="0"/>
              <a:t>DF (Direction flag): Used with string instructions </a:t>
            </a:r>
          </a:p>
          <a:p>
            <a:endParaRPr lang="en-US" dirty="0"/>
          </a:p>
        </p:txBody>
      </p:sp>
    </p:spTree>
    <p:extLst>
      <p:ext uri="{BB962C8B-B14F-4D97-AF65-F5344CB8AC3E}">
        <p14:creationId xmlns:p14="http://schemas.microsoft.com/office/powerpoint/2010/main" val="46333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698D-1B5F-403C-87C7-047C1211FB0D}"/>
              </a:ext>
            </a:extLst>
          </p:cNvPr>
          <p:cNvSpPr>
            <a:spLocks noGrp="1"/>
          </p:cNvSpPr>
          <p:nvPr>
            <p:ph type="title"/>
          </p:nvPr>
        </p:nvSpPr>
        <p:spPr/>
        <p:txBody>
          <a:bodyPr/>
          <a:lstStyle/>
          <a:p>
            <a:r>
              <a:rPr lang="en-US" b="1" dirty="0"/>
              <a:t>General purpose Registers (GPRs):</a:t>
            </a:r>
            <a:endParaRPr lang="en-US" dirty="0"/>
          </a:p>
        </p:txBody>
      </p:sp>
      <p:sp>
        <p:nvSpPr>
          <p:cNvPr id="3" name="Content Placeholder 2">
            <a:extLst>
              <a:ext uri="{FF2B5EF4-FFF2-40B4-BE49-F238E27FC236}">
                <a16:creationId xmlns:a16="http://schemas.microsoft.com/office/drawing/2014/main" id="{995CFE1B-7E60-446E-AE6D-B4AB4B2E862C}"/>
              </a:ext>
            </a:extLst>
          </p:cNvPr>
          <p:cNvSpPr>
            <a:spLocks noGrp="1"/>
          </p:cNvSpPr>
          <p:nvPr>
            <p:ph idx="1"/>
          </p:nvPr>
        </p:nvSpPr>
        <p:spPr/>
        <p:txBody>
          <a:bodyPr/>
          <a:lstStyle/>
          <a:p>
            <a:r>
              <a:rPr lang="en-US" dirty="0"/>
              <a:t>8 GPRs AH, AL (Accumulator), BH, BL, CH, CL, DH, DL are used to store 8 bit data.</a:t>
            </a:r>
          </a:p>
          <a:p>
            <a:r>
              <a:rPr lang="en-US" dirty="0"/>
              <a:t>AL register is also called the accumulator</a:t>
            </a:r>
          </a:p>
          <a:p>
            <a:r>
              <a:rPr lang="en-US" dirty="0"/>
              <a:t>Used individually for the temporary storage of data</a:t>
            </a:r>
          </a:p>
          <a:p>
            <a:r>
              <a:rPr lang="en-US" dirty="0"/>
              <a:t>GPRs can be used together (as register pair) to store 16-bit data words. Acceptable register pairs are: </a:t>
            </a:r>
          </a:p>
          <a:p>
            <a:endParaRPr lang="en-US" dirty="0"/>
          </a:p>
        </p:txBody>
      </p:sp>
    </p:spTree>
    <p:extLst>
      <p:ext uri="{BB962C8B-B14F-4D97-AF65-F5344CB8AC3E}">
        <p14:creationId xmlns:p14="http://schemas.microsoft.com/office/powerpoint/2010/main" val="244100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6902-3749-48A1-B54F-AD264664E9E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C83022B-6556-4714-8AF1-38DBB0C656E6}"/>
              </a:ext>
            </a:extLst>
          </p:cNvPr>
          <p:cNvSpPr>
            <a:spLocks noGrp="1"/>
          </p:cNvSpPr>
          <p:nvPr>
            <p:ph idx="1"/>
          </p:nvPr>
        </p:nvSpPr>
        <p:spPr/>
        <p:txBody>
          <a:bodyPr/>
          <a:lstStyle/>
          <a:p>
            <a:r>
              <a:rPr lang="en-US" dirty="0"/>
              <a:t>AH-AL pair AX register</a:t>
            </a:r>
          </a:p>
          <a:p>
            <a:r>
              <a:rPr lang="en-US" dirty="0"/>
              <a:t>BH-BL pair BX register (to store the 16-bit data as well as the base address of the memory location) </a:t>
            </a:r>
          </a:p>
          <a:p>
            <a:r>
              <a:rPr lang="en-US" dirty="0"/>
              <a:t>CH-CL pair CX register (to store 16-bit data and can be used as counter register for some instructions like loop)</a:t>
            </a:r>
          </a:p>
          <a:p>
            <a:r>
              <a:rPr lang="en-US" dirty="0"/>
              <a:t>DH-DL pair DX register (to store 16-bit data and also used to hold the result of 16-bit data multiplication and division operation)</a:t>
            </a:r>
          </a:p>
          <a:p>
            <a:endParaRPr lang="en-US" dirty="0"/>
          </a:p>
        </p:txBody>
      </p:sp>
    </p:spTree>
    <p:extLst>
      <p:ext uri="{BB962C8B-B14F-4D97-AF65-F5344CB8AC3E}">
        <p14:creationId xmlns:p14="http://schemas.microsoft.com/office/powerpoint/2010/main" val="399068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5D56-95B3-4253-AEA3-31026831B13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67F42C3-1B85-4190-A8B9-48FDC1A4EBA9}"/>
              </a:ext>
            </a:extLst>
          </p:cNvPr>
          <p:cNvSpPr>
            <a:spLocks noGrp="1"/>
          </p:cNvSpPr>
          <p:nvPr>
            <p:ph idx="1"/>
          </p:nvPr>
        </p:nvSpPr>
        <p:spPr/>
        <p:txBody>
          <a:bodyPr/>
          <a:lstStyle/>
          <a:p>
            <a:r>
              <a:rPr lang="en-US" b="1" dirty="0"/>
              <a:t>Pointer and Index registers: SP (Stack Pointer), BP (Base pointer), SI (Source Index), DI (Destination index)</a:t>
            </a:r>
            <a:endParaRPr lang="en-US" dirty="0"/>
          </a:p>
          <a:p>
            <a:r>
              <a:rPr lang="en-US" dirty="0"/>
              <a:t>Pointer Registers:</a:t>
            </a:r>
          </a:p>
          <a:p>
            <a:r>
              <a:rPr lang="en-US" dirty="0"/>
              <a:t>The two pointer registers, SP and BP are used to access data in the stack segment. The SP is used as offset from current Stack Segment during execution of instruction that involve stack. SP is automatically updated. BP contains offset address and is utilized in based addressing mode. Overall, these are used to hold the offset address of the stack address.</a:t>
            </a:r>
          </a:p>
          <a:p>
            <a:endParaRPr lang="en-US" dirty="0"/>
          </a:p>
        </p:txBody>
      </p:sp>
    </p:spTree>
    <p:extLst>
      <p:ext uri="{BB962C8B-B14F-4D97-AF65-F5344CB8AC3E}">
        <p14:creationId xmlns:p14="http://schemas.microsoft.com/office/powerpoint/2010/main" val="424577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8709-7C50-467B-85D0-776EB7518A2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FC23AD3-6C9E-4BE9-993F-CF99CD28E685}"/>
              </a:ext>
            </a:extLst>
          </p:cNvPr>
          <p:cNvSpPr>
            <a:spLocks noGrp="1"/>
          </p:cNvSpPr>
          <p:nvPr>
            <p:ph idx="1"/>
          </p:nvPr>
        </p:nvSpPr>
        <p:spPr/>
        <p:txBody>
          <a:bodyPr/>
          <a:lstStyle/>
          <a:p>
            <a:r>
              <a:rPr lang="en-US" dirty="0"/>
              <a:t>Index Registers:</a:t>
            </a:r>
          </a:p>
          <a:p>
            <a:r>
              <a:rPr lang="en-US" dirty="0"/>
              <a:t>EU also contains a 16-bit source index (SI) register and 16-bit destination index (DI) register. These registers can be used for temporary storage of data similarly as the general purpose registers. However they are specially to hold the 16-bit offset of the data word. SI and DI are used to hold the offset address of the data segment and extra segment memory respectively.</a:t>
            </a:r>
          </a:p>
          <a:p>
            <a:pPr marL="0" indent="0">
              <a:buNone/>
            </a:pPr>
            <a:endParaRPr lang="en-US" dirty="0"/>
          </a:p>
        </p:txBody>
      </p:sp>
    </p:spTree>
    <p:extLst>
      <p:ext uri="{BB962C8B-B14F-4D97-AF65-F5344CB8AC3E}">
        <p14:creationId xmlns:p14="http://schemas.microsoft.com/office/powerpoint/2010/main" val="339181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9701-7E1C-4CBB-B016-EA726959A956}"/>
              </a:ext>
            </a:extLst>
          </p:cNvPr>
          <p:cNvSpPr>
            <a:spLocks noGrp="1"/>
          </p:cNvSpPr>
          <p:nvPr>
            <p:ph type="title"/>
          </p:nvPr>
        </p:nvSpPr>
        <p:spPr/>
        <p:txBody>
          <a:bodyPr/>
          <a:lstStyle/>
          <a:p>
            <a:r>
              <a:rPr lang="en-US" dirty="0"/>
              <a:t>ALU: Arithmetic and Logic Unit</a:t>
            </a:r>
          </a:p>
        </p:txBody>
      </p:sp>
      <p:sp>
        <p:nvSpPr>
          <p:cNvPr id="3" name="Content Placeholder 2">
            <a:extLst>
              <a:ext uri="{FF2B5EF4-FFF2-40B4-BE49-F238E27FC236}">
                <a16:creationId xmlns:a16="http://schemas.microsoft.com/office/drawing/2014/main" id="{ABD9879A-F174-4C69-A83E-A33E83220026}"/>
              </a:ext>
            </a:extLst>
          </p:cNvPr>
          <p:cNvSpPr>
            <a:spLocks noGrp="1"/>
          </p:cNvSpPr>
          <p:nvPr>
            <p:ph idx="1"/>
          </p:nvPr>
        </p:nvSpPr>
        <p:spPr/>
        <p:txBody>
          <a:bodyPr>
            <a:normAutofit lnSpcReduction="10000"/>
          </a:bodyPr>
          <a:lstStyle/>
          <a:p>
            <a:r>
              <a:rPr lang="en-US" dirty="0"/>
              <a:t>An arithmetic-logic unit is the part of a central processing unit that carries out arithmetic and logic operations on the operands in computer instruction words.</a:t>
            </a:r>
          </a:p>
          <a:p>
            <a:r>
              <a:rPr lang="en-US" dirty="0"/>
              <a:t>In some processors, the ALU is divided into two units: an arithmetic unit (AU) and a logic unit (LU). Some processors contain more than one AU -- for example, one for fixed-point operations and another for floating-point operations.</a:t>
            </a:r>
          </a:p>
          <a:p>
            <a:r>
              <a:rPr lang="en-US" dirty="0"/>
              <a:t>ALUs serve as a combinational digital circuit that performs arithmetic and bitwise operations on binary numbers. This is a foundational building block of arithmetic logic circuits for numerous types of control units and computing circuits including central processing units (CPUs)</a:t>
            </a:r>
          </a:p>
        </p:txBody>
      </p:sp>
    </p:spTree>
    <p:extLst>
      <p:ext uri="{BB962C8B-B14F-4D97-AF65-F5344CB8AC3E}">
        <p14:creationId xmlns:p14="http://schemas.microsoft.com/office/powerpoint/2010/main" val="272585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7A53-A785-4BE3-83E9-8A0191D2E0C3}"/>
              </a:ext>
            </a:extLst>
          </p:cNvPr>
          <p:cNvSpPr>
            <a:spLocks noGrp="1"/>
          </p:cNvSpPr>
          <p:nvPr>
            <p:ph type="title"/>
          </p:nvPr>
        </p:nvSpPr>
        <p:spPr/>
        <p:txBody>
          <a:bodyPr/>
          <a:lstStyle/>
          <a:p>
            <a:r>
              <a:rPr lang="en-US" dirty="0"/>
              <a:t>ALU cont..</a:t>
            </a:r>
          </a:p>
        </p:txBody>
      </p:sp>
      <p:sp>
        <p:nvSpPr>
          <p:cNvPr id="3" name="Content Placeholder 2">
            <a:extLst>
              <a:ext uri="{FF2B5EF4-FFF2-40B4-BE49-F238E27FC236}">
                <a16:creationId xmlns:a16="http://schemas.microsoft.com/office/drawing/2014/main" id="{B11FF59F-E814-4EDE-8C53-6AB5ED741732}"/>
              </a:ext>
            </a:extLst>
          </p:cNvPr>
          <p:cNvSpPr>
            <a:spLocks noGrp="1"/>
          </p:cNvSpPr>
          <p:nvPr>
            <p:ph idx="1"/>
          </p:nvPr>
        </p:nvSpPr>
        <p:spPr/>
        <p:txBody>
          <a:bodyPr>
            <a:normAutofit fontScale="85000" lnSpcReduction="20000"/>
          </a:bodyPr>
          <a:lstStyle/>
          <a:p>
            <a:r>
              <a:rPr lang="en-US" dirty="0"/>
              <a:t>The following are a few examples of bitwise logical operations and basic arithmetic operations supported by ALUs:</a:t>
            </a:r>
          </a:p>
          <a:p>
            <a:r>
              <a:rPr lang="en-US" b="1" dirty="0"/>
              <a:t>Addition.</a:t>
            </a:r>
            <a:r>
              <a:rPr lang="en-US" dirty="0"/>
              <a:t> Adds A and B with carry-in or carry-out sum at Y.</a:t>
            </a:r>
          </a:p>
          <a:p>
            <a:r>
              <a:rPr lang="en-US" b="1" dirty="0"/>
              <a:t>Subtraction.</a:t>
            </a:r>
            <a:r>
              <a:rPr lang="en-US" dirty="0"/>
              <a:t> Subtracts B from A or vice versa with the difference at Y and carry-in or carry-out.</a:t>
            </a:r>
          </a:p>
          <a:p>
            <a:r>
              <a:rPr lang="en-US" b="1" dirty="0"/>
              <a:t>Increment.</a:t>
            </a:r>
            <a:r>
              <a:rPr lang="en-US" dirty="0"/>
              <a:t> Where A or B is increased by one and Y represents the new value.</a:t>
            </a:r>
          </a:p>
          <a:p>
            <a:r>
              <a:rPr lang="en-US" b="1" dirty="0"/>
              <a:t>Decrement.</a:t>
            </a:r>
            <a:r>
              <a:rPr lang="en-US" dirty="0"/>
              <a:t> Where A or B is decreased by one and Y represents the new value.</a:t>
            </a:r>
          </a:p>
          <a:p>
            <a:r>
              <a:rPr lang="en-US" b="1" dirty="0"/>
              <a:t>AND.</a:t>
            </a:r>
            <a:r>
              <a:rPr lang="en-US" dirty="0"/>
              <a:t> The bitwise logic AND of A and B is represented by Y.</a:t>
            </a:r>
          </a:p>
          <a:p>
            <a:r>
              <a:rPr lang="en-US" b="1" dirty="0"/>
              <a:t>OR.</a:t>
            </a:r>
            <a:r>
              <a:rPr lang="en-US" dirty="0"/>
              <a:t> The bitwise logic OR of A and B is represented by Y.</a:t>
            </a:r>
          </a:p>
          <a:p>
            <a:r>
              <a:rPr lang="en-US" b="1" dirty="0"/>
              <a:t>Exclusive-OR.</a:t>
            </a:r>
            <a:r>
              <a:rPr lang="en-US" dirty="0"/>
              <a:t> The bitwise </a:t>
            </a:r>
            <a:r>
              <a:rPr lang="en-US" u="sng" dirty="0">
                <a:hlinkClick r:id="rId2"/>
              </a:rPr>
              <a:t>logic XOR</a:t>
            </a:r>
            <a:r>
              <a:rPr lang="en-US" dirty="0"/>
              <a:t> of A and B is represented by Y.</a:t>
            </a:r>
          </a:p>
          <a:p>
            <a:endParaRPr lang="en-US" dirty="0"/>
          </a:p>
        </p:txBody>
      </p:sp>
    </p:spTree>
    <p:extLst>
      <p:ext uri="{BB962C8B-B14F-4D97-AF65-F5344CB8AC3E}">
        <p14:creationId xmlns:p14="http://schemas.microsoft.com/office/powerpoint/2010/main" val="90469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B33D-951F-4187-81E0-791D9876A9A8}"/>
              </a:ext>
            </a:extLst>
          </p:cNvPr>
          <p:cNvSpPr>
            <a:spLocks noGrp="1"/>
          </p:cNvSpPr>
          <p:nvPr>
            <p:ph type="title"/>
          </p:nvPr>
        </p:nvSpPr>
        <p:spPr/>
        <p:txBody>
          <a:bodyPr>
            <a:normAutofit/>
          </a:bodyPr>
          <a:lstStyle/>
          <a:p>
            <a:r>
              <a:rPr lang="en-US" dirty="0"/>
              <a:t>Introduction to microprocessors Organization &amp; architecture of 8086 Microprocessor</a:t>
            </a:r>
          </a:p>
        </p:txBody>
      </p:sp>
      <p:sp>
        <p:nvSpPr>
          <p:cNvPr id="3" name="Content Placeholder 2">
            <a:extLst>
              <a:ext uri="{FF2B5EF4-FFF2-40B4-BE49-F238E27FC236}">
                <a16:creationId xmlns:a16="http://schemas.microsoft.com/office/drawing/2014/main" id="{6BB7C958-13B8-4638-AB4D-98A6E4701A79}"/>
              </a:ext>
            </a:extLst>
          </p:cNvPr>
          <p:cNvSpPr>
            <a:spLocks noGrp="1"/>
          </p:cNvSpPr>
          <p:nvPr>
            <p:ph idx="1"/>
          </p:nvPr>
        </p:nvSpPr>
        <p:spPr>
          <a:xfrm>
            <a:off x="1534696" y="2015732"/>
            <a:ext cx="9520158" cy="3660673"/>
          </a:xfrm>
        </p:spPr>
        <p:txBody>
          <a:bodyPr/>
          <a:lstStyle/>
          <a:p>
            <a:r>
              <a:rPr lang="en-US" dirty="0"/>
              <a:t>8086 Microprocessor is an enhanced version of 8085Microprocessor that was designed by Intel in 1976. It is a 16-bit Microprocessor having 20 address lines and16 data lines that provides up to 1MB storage. It consists of powerful instruction set, which provides operations like multiplication and division easily.</a:t>
            </a:r>
          </a:p>
          <a:p>
            <a:r>
              <a:rPr lang="en-US" dirty="0"/>
              <a:t>It supports two modes of operation, i.e. Maximum mode and Minimum mode. Maximum mode is suitable for system having multiple processors and Minimum mode is suitable for system having a single processor.</a:t>
            </a:r>
          </a:p>
          <a:p>
            <a:endParaRPr lang="en-US" dirty="0"/>
          </a:p>
        </p:txBody>
      </p:sp>
    </p:spTree>
    <p:extLst>
      <p:ext uri="{BB962C8B-B14F-4D97-AF65-F5344CB8AC3E}">
        <p14:creationId xmlns:p14="http://schemas.microsoft.com/office/powerpoint/2010/main" val="105092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A4D8-FBA6-43B1-8915-C70A6C9A42F2}"/>
              </a:ext>
            </a:extLst>
          </p:cNvPr>
          <p:cNvSpPr>
            <a:spLocks noGrp="1"/>
          </p:cNvSpPr>
          <p:nvPr>
            <p:ph type="title"/>
          </p:nvPr>
        </p:nvSpPr>
        <p:spPr>
          <a:xfrm>
            <a:off x="1534696" y="804520"/>
            <a:ext cx="9520158" cy="727398"/>
          </a:xfrm>
        </p:spPr>
        <p:txBody>
          <a:bodyPr/>
          <a:lstStyle/>
          <a:p>
            <a:r>
              <a:rPr lang="en-US" dirty="0"/>
              <a:t>8086 SYSTEM BUS STRUCTURE</a:t>
            </a:r>
          </a:p>
        </p:txBody>
      </p:sp>
      <p:sp>
        <p:nvSpPr>
          <p:cNvPr id="3" name="Content Placeholder 2">
            <a:extLst>
              <a:ext uri="{FF2B5EF4-FFF2-40B4-BE49-F238E27FC236}">
                <a16:creationId xmlns:a16="http://schemas.microsoft.com/office/drawing/2014/main" id="{AD39DC35-9D0D-48DC-ABFB-DA7BFBA29635}"/>
              </a:ext>
            </a:extLst>
          </p:cNvPr>
          <p:cNvSpPr>
            <a:spLocks noGrp="1"/>
          </p:cNvSpPr>
          <p:nvPr>
            <p:ph idx="1"/>
          </p:nvPr>
        </p:nvSpPr>
        <p:spPr>
          <a:xfrm>
            <a:off x="1534696" y="1531918"/>
            <a:ext cx="9520158" cy="4298866"/>
          </a:xfrm>
        </p:spPr>
        <p:txBody>
          <a:bodyPr>
            <a:normAutofit/>
          </a:bodyPr>
          <a:lstStyle/>
          <a:p>
            <a:r>
              <a:rPr lang="en-US" dirty="0"/>
              <a:t>The 8086 Microprocessor is a 16-bit CPU available in 3 clock rates, i.e.</a:t>
            </a:r>
          </a:p>
          <a:p>
            <a:r>
              <a:rPr lang="en-US" dirty="0"/>
              <a:t>5, 8 and 10MHz</a:t>
            </a:r>
          </a:p>
          <a:p>
            <a:r>
              <a:rPr lang="en-US" dirty="0"/>
              <a:t>The 8086 Microprocessor operates in single processor or multiprocessor configurations to achieve high performance</a:t>
            </a:r>
          </a:p>
          <a:p>
            <a:r>
              <a:rPr lang="en-US" dirty="0"/>
              <a:t>The System Bus A bus is collection of signal wires which connect between the components of the computer systems – the fi </a:t>
            </a:r>
            <a:r>
              <a:rPr lang="en-US" dirty="0" err="1"/>
              <a:t>gure</a:t>
            </a:r>
            <a:r>
              <a:rPr lang="en-US" dirty="0"/>
              <a:t> shows that the CPU is connected to the memory as well as I/O through the system bus, but only one at a time – if the memory and I/O wants to use the bus at the same time, there is a </a:t>
            </a:r>
            <a:r>
              <a:rPr lang="en-US" dirty="0" err="1"/>
              <a:t>confl</a:t>
            </a:r>
            <a:r>
              <a:rPr lang="en-US" dirty="0"/>
              <a:t> </a:t>
            </a:r>
            <a:r>
              <a:rPr lang="en-US" dirty="0" err="1"/>
              <a:t>ict</a:t>
            </a:r>
            <a:r>
              <a:rPr lang="en-US" dirty="0"/>
              <a:t>, as there is only one system bus. Th e system bus comprises of the address bus, data bus and the control bus.</a:t>
            </a:r>
          </a:p>
        </p:txBody>
      </p:sp>
    </p:spTree>
    <p:extLst>
      <p:ext uri="{BB962C8B-B14F-4D97-AF65-F5344CB8AC3E}">
        <p14:creationId xmlns:p14="http://schemas.microsoft.com/office/powerpoint/2010/main" val="255190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992D-7F39-41DA-B1E9-7A873BEAFAB2}"/>
              </a:ext>
            </a:extLst>
          </p:cNvPr>
          <p:cNvSpPr>
            <a:spLocks noGrp="1"/>
          </p:cNvSpPr>
          <p:nvPr>
            <p:ph type="title"/>
          </p:nvPr>
        </p:nvSpPr>
        <p:spPr/>
        <p:txBody>
          <a:bodyPr/>
          <a:lstStyle/>
          <a:p>
            <a:r>
              <a:rPr lang="en-US" dirty="0"/>
              <a:t>The Data Bus</a:t>
            </a:r>
          </a:p>
        </p:txBody>
      </p:sp>
      <p:sp>
        <p:nvSpPr>
          <p:cNvPr id="3" name="Content Placeholder 2">
            <a:extLst>
              <a:ext uri="{FF2B5EF4-FFF2-40B4-BE49-F238E27FC236}">
                <a16:creationId xmlns:a16="http://schemas.microsoft.com/office/drawing/2014/main" id="{7D701300-EE0F-4989-B074-B7E01B4929AD}"/>
              </a:ext>
            </a:extLst>
          </p:cNvPr>
          <p:cNvSpPr>
            <a:spLocks noGrp="1"/>
          </p:cNvSpPr>
          <p:nvPr>
            <p:ph idx="1"/>
          </p:nvPr>
        </p:nvSpPr>
        <p:spPr>
          <a:xfrm>
            <a:off x="1534696" y="2015732"/>
            <a:ext cx="9520158" cy="3838803"/>
          </a:xfrm>
        </p:spPr>
        <p:txBody>
          <a:bodyPr/>
          <a:lstStyle/>
          <a:p>
            <a:r>
              <a:rPr lang="en-US" dirty="0"/>
              <a:t>Th e set of lines used to transfer data is called the data bus. It is a bidirectional bus, as data has to be sent from the CPU to memory and I/O, and has to be received as well by the CPU. Th e width of the data bus determines the data transfer rate, size of the internal registers of the CPU and the processing capability of the CPU. In short, it is a reflection of the complexity of the processor. As we see, the 8086 has a data bus width of 16 bits, while the 80486 has a 32-bit bus width. Th us the 80486 can process data of 32 bits at a time while the 8086 can only handle 16 bits.</a:t>
            </a:r>
          </a:p>
        </p:txBody>
      </p:sp>
    </p:spTree>
    <p:extLst>
      <p:ext uri="{BB962C8B-B14F-4D97-AF65-F5344CB8AC3E}">
        <p14:creationId xmlns:p14="http://schemas.microsoft.com/office/powerpoint/2010/main" val="48274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7A38-73CF-4B1F-99E9-5F6264CB09DD}"/>
              </a:ext>
            </a:extLst>
          </p:cNvPr>
          <p:cNvSpPr>
            <a:spLocks noGrp="1"/>
          </p:cNvSpPr>
          <p:nvPr>
            <p:ph type="title"/>
          </p:nvPr>
        </p:nvSpPr>
        <p:spPr/>
        <p:txBody>
          <a:bodyPr/>
          <a:lstStyle/>
          <a:p>
            <a:r>
              <a:rPr lang="en-US" dirty="0"/>
              <a:t>The Address Bus</a:t>
            </a:r>
          </a:p>
        </p:txBody>
      </p:sp>
      <p:sp>
        <p:nvSpPr>
          <p:cNvPr id="3" name="Content Placeholder 2">
            <a:extLst>
              <a:ext uri="{FF2B5EF4-FFF2-40B4-BE49-F238E27FC236}">
                <a16:creationId xmlns:a16="http://schemas.microsoft.com/office/drawing/2014/main" id="{87347132-0B2B-47BC-9C1B-A1B7C2EDDD8B}"/>
              </a:ext>
            </a:extLst>
          </p:cNvPr>
          <p:cNvSpPr>
            <a:spLocks noGrp="1"/>
          </p:cNvSpPr>
          <p:nvPr>
            <p:ph idx="1"/>
          </p:nvPr>
        </p:nvSpPr>
        <p:spPr>
          <a:xfrm>
            <a:off x="1534696" y="2015732"/>
            <a:ext cx="9520158" cy="3541920"/>
          </a:xfrm>
        </p:spPr>
        <p:txBody>
          <a:bodyPr/>
          <a:lstStyle/>
          <a:p>
            <a:r>
              <a:rPr lang="en-US" dirty="0"/>
              <a:t>Th e address bus width determines the maximum size of the physical memory that the CPU can access. With an address bus width of 20 bits, the 8086 can address 220 different locations. It can use a memory size of 220 bytes or 1 MB. For Pentium with an address bus width of 32 bits, the corresponding numbers are 232 bytes i.e., 4 GB. When a particular memory location is to be accessed, the corresponding address is placed on the address bus by the CPU. I/O devices also have addresses. In both cases, it is the CPU which supplies the address, and as such, the address bus is unidirectional.</a:t>
            </a:r>
          </a:p>
        </p:txBody>
      </p:sp>
    </p:spTree>
    <p:extLst>
      <p:ext uri="{BB962C8B-B14F-4D97-AF65-F5344CB8AC3E}">
        <p14:creationId xmlns:p14="http://schemas.microsoft.com/office/powerpoint/2010/main" val="2057485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5C6C-1F11-4EEF-ACEE-A7DEF95D79DA}"/>
              </a:ext>
            </a:extLst>
          </p:cNvPr>
          <p:cNvSpPr>
            <a:spLocks noGrp="1"/>
          </p:cNvSpPr>
          <p:nvPr>
            <p:ph type="title"/>
          </p:nvPr>
        </p:nvSpPr>
        <p:spPr/>
        <p:txBody>
          <a:bodyPr/>
          <a:lstStyle/>
          <a:p>
            <a:r>
              <a:rPr lang="en-US" dirty="0"/>
              <a:t>The Control Bus</a:t>
            </a:r>
          </a:p>
        </p:txBody>
      </p:sp>
      <p:sp>
        <p:nvSpPr>
          <p:cNvPr id="3" name="Content Placeholder 2">
            <a:extLst>
              <a:ext uri="{FF2B5EF4-FFF2-40B4-BE49-F238E27FC236}">
                <a16:creationId xmlns:a16="http://schemas.microsoft.com/office/drawing/2014/main" id="{9896212B-6F8E-470B-B83B-422E7BFF1263}"/>
              </a:ext>
            </a:extLst>
          </p:cNvPr>
          <p:cNvSpPr>
            <a:spLocks noGrp="1"/>
          </p:cNvSpPr>
          <p:nvPr>
            <p:ph idx="1"/>
          </p:nvPr>
        </p:nvSpPr>
        <p:spPr>
          <a:xfrm>
            <a:off x="1534696" y="2015732"/>
            <a:ext cx="9520158" cy="3921930"/>
          </a:xfrm>
        </p:spPr>
        <p:txBody>
          <a:bodyPr/>
          <a:lstStyle/>
          <a:p>
            <a:r>
              <a:rPr lang="en-US" dirty="0"/>
              <a:t>Th e control bus is a set of control signals which needs to be activated for activities like writing/reading to/from memory/I/O, or special activities of the CPU like interrupts and DMA. Th us, we see signals like Memory Read, I/O Read, Memory Write and Interrupt Acknowledge as part of the control bus. Th ese control signals dictate the actions taking place on the system bus that involve communications with devices like memory or I/O. For example, the Memory Read signal will be asserted for reading from memory. It is sent to memory from the processor. A signal such as ‘Interrupt’ is received by the processor from an I/O device. Hence in the control bus, we have signals traveling in either direction. Some control lines may be bidirectional too.</a:t>
            </a:r>
          </a:p>
        </p:txBody>
      </p:sp>
    </p:spTree>
    <p:extLst>
      <p:ext uri="{BB962C8B-B14F-4D97-AF65-F5344CB8AC3E}">
        <p14:creationId xmlns:p14="http://schemas.microsoft.com/office/powerpoint/2010/main" val="655210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965D-0CC8-44C0-A287-7CC31BACEECF}"/>
              </a:ext>
            </a:extLst>
          </p:cNvPr>
          <p:cNvSpPr>
            <a:spLocks noGrp="1"/>
          </p:cNvSpPr>
          <p:nvPr>
            <p:ph type="title"/>
          </p:nvPr>
        </p:nvSpPr>
        <p:spPr/>
        <p:txBody>
          <a:bodyPr/>
          <a:lstStyle/>
          <a:p>
            <a:r>
              <a:rPr lang="en-US" dirty="0"/>
              <a:t>The system bus and its components</a:t>
            </a:r>
          </a:p>
        </p:txBody>
      </p:sp>
      <p:pic>
        <p:nvPicPr>
          <p:cNvPr id="4" name="Content Placeholder 3">
            <a:extLst>
              <a:ext uri="{FF2B5EF4-FFF2-40B4-BE49-F238E27FC236}">
                <a16:creationId xmlns:a16="http://schemas.microsoft.com/office/drawing/2014/main" id="{218B2C5D-5F53-4E8E-94D1-D4BD60F51548}"/>
              </a:ext>
            </a:extLst>
          </p:cNvPr>
          <p:cNvPicPr>
            <a:picLocks noGrp="1" noChangeAspect="1"/>
          </p:cNvPicPr>
          <p:nvPr>
            <p:ph idx="1"/>
          </p:nvPr>
        </p:nvPicPr>
        <p:blipFill>
          <a:blip r:embed="rId2"/>
          <a:stretch>
            <a:fillRect/>
          </a:stretch>
        </p:blipFill>
        <p:spPr>
          <a:xfrm>
            <a:off x="3904455" y="2188368"/>
            <a:ext cx="5322671" cy="3571163"/>
          </a:xfrm>
          <a:prstGeom prst="rect">
            <a:avLst/>
          </a:prstGeom>
        </p:spPr>
      </p:pic>
    </p:spTree>
    <p:extLst>
      <p:ext uri="{BB962C8B-B14F-4D97-AF65-F5344CB8AC3E}">
        <p14:creationId xmlns:p14="http://schemas.microsoft.com/office/powerpoint/2010/main" val="2221393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2D5B-9B31-4361-BA16-0372A3BFC277}"/>
              </a:ext>
            </a:extLst>
          </p:cNvPr>
          <p:cNvSpPr>
            <a:spLocks noGrp="1"/>
          </p:cNvSpPr>
          <p:nvPr>
            <p:ph type="title"/>
          </p:nvPr>
        </p:nvSpPr>
        <p:spPr>
          <a:xfrm>
            <a:off x="1534696" y="451263"/>
            <a:ext cx="9520158" cy="940392"/>
          </a:xfrm>
        </p:spPr>
        <p:txBody>
          <a:bodyPr/>
          <a:lstStyle/>
          <a:p>
            <a:r>
              <a:rPr lang="en-US" dirty="0"/>
              <a:t>Timing</a:t>
            </a:r>
          </a:p>
        </p:txBody>
      </p:sp>
      <p:sp>
        <p:nvSpPr>
          <p:cNvPr id="3" name="Content Placeholder 2">
            <a:extLst>
              <a:ext uri="{FF2B5EF4-FFF2-40B4-BE49-F238E27FC236}">
                <a16:creationId xmlns:a16="http://schemas.microsoft.com/office/drawing/2014/main" id="{674788BB-9B79-498F-A58C-B6DDCADD1BD1}"/>
              </a:ext>
            </a:extLst>
          </p:cNvPr>
          <p:cNvSpPr>
            <a:spLocks noGrp="1"/>
          </p:cNvSpPr>
          <p:nvPr>
            <p:ph idx="1"/>
          </p:nvPr>
        </p:nvSpPr>
        <p:spPr>
          <a:xfrm>
            <a:off x="1534695" y="1391656"/>
            <a:ext cx="9734987" cy="4617258"/>
          </a:xfrm>
        </p:spPr>
        <p:txBody>
          <a:bodyPr>
            <a:normAutofit/>
          </a:bodyPr>
          <a:lstStyle/>
          <a:p>
            <a:r>
              <a:rPr lang="en-US" dirty="0"/>
              <a:t>The 8086/8088 microprocessors use the memory and I/O in periods called bus cycles. Each bus cycle equals four system-clocking periods (T states). Newer microprocessors divide the bus cycle into as few as two clocking periods. If the clock is operated at 5 MHz (the basic operating frequency for these two microprocessors), one 8086/8088 bus cycle is complete in 800 ns. This means that the microprocessor reads or writes data between itself and memory or I/O at a maximum rate of 1.25 million times a second. (Because of the internal queue, the 8086/8088 can execute 2.5 million instructions per second [MIPS] in bursts.) Other available versions of these microprocessors operate at much higher transfer rates due to higher clock frequencies.</a:t>
            </a:r>
          </a:p>
        </p:txBody>
      </p:sp>
    </p:spTree>
    <p:extLst>
      <p:ext uri="{BB962C8B-B14F-4D97-AF65-F5344CB8AC3E}">
        <p14:creationId xmlns:p14="http://schemas.microsoft.com/office/powerpoint/2010/main" val="2497439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3401-3933-4857-A5EB-44DC21B85CA0}"/>
              </a:ext>
            </a:extLst>
          </p:cNvPr>
          <p:cNvSpPr>
            <a:spLocks noGrp="1"/>
          </p:cNvSpPr>
          <p:nvPr>
            <p:ph type="title"/>
          </p:nvPr>
        </p:nvSpPr>
        <p:spPr>
          <a:xfrm>
            <a:off x="1534696" y="629392"/>
            <a:ext cx="9520158" cy="762264"/>
          </a:xfrm>
        </p:spPr>
        <p:txBody>
          <a:bodyPr/>
          <a:lstStyle/>
          <a:p>
            <a:r>
              <a:rPr lang="en-US" dirty="0"/>
              <a:t>Control Signals:</a:t>
            </a:r>
          </a:p>
        </p:txBody>
      </p:sp>
      <p:sp>
        <p:nvSpPr>
          <p:cNvPr id="3" name="Content Placeholder 2">
            <a:extLst>
              <a:ext uri="{FF2B5EF4-FFF2-40B4-BE49-F238E27FC236}">
                <a16:creationId xmlns:a16="http://schemas.microsoft.com/office/drawing/2014/main" id="{14DDAFD8-92EF-450D-9F67-5E6D61EF07C6}"/>
              </a:ext>
            </a:extLst>
          </p:cNvPr>
          <p:cNvSpPr>
            <a:spLocks noGrp="1"/>
          </p:cNvSpPr>
          <p:nvPr>
            <p:ph idx="1"/>
          </p:nvPr>
        </p:nvSpPr>
        <p:spPr>
          <a:xfrm>
            <a:off x="1534696" y="1698172"/>
            <a:ext cx="9520158" cy="3768174"/>
          </a:xfrm>
        </p:spPr>
        <p:txBody>
          <a:bodyPr>
            <a:normAutofit fontScale="92500" lnSpcReduction="10000"/>
          </a:bodyPr>
          <a:lstStyle/>
          <a:p>
            <a:r>
              <a:rPr lang="en-US" dirty="0"/>
              <a:t>When Address latch enable (ALE) is logic 1 it signals that a valid address is on the bus. This address can be latched in external circuitry on the 1-to-0 edge of the pulse at ALE.</a:t>
            </a:r>
          </a:p>
          <a:p>
            <a:r>
              <a:rPr lang="en-US" dirty="0"/>
              <a:t>M/IO (memory/IO) tells external circuitry whether a memory or I/O transfer is taking place over the bus. Logic 1 signals a memory operation and logic 0 signals an I/O operation.</a:t>
            </a:r>
          </a:p>
          <a:p>
            <a:r>
              <a:rPr lang="en-US" dirty="0"/>
              <a:t>DT/R (data transmit/receive) signals the direction of data transfer over the bus. Logic 1 indicates that the bus is in the transmit mode (i.e., data are either written into memory or to an I/O device). Logic 0 signals that the bus is in the receive mode (i.e., reading data from memory or from an input port).</a:t>
            </a:r>
          </a:p>
        </p:txBody>
      </p:sp>
    </p:spTree>
    <p:extLst>
      <p:ext uri="{BB962C8B-B14F-4D97-AF65-F5344CB8AC3E}">
        <p14:creationId xmlns:p14="http://schemas.microsoft.com/office/powerpoint/2010/main" val="335352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6954-31DE-4972-B99B-AB3ECF072B0E}"/>
              </a:ext>
            </a:extLst>
          </p:cNvPr>
          <p:cNvSpPr>
            <a:spLocks noGrp="1"/>
          </p:cNvSpPr>
          <p:nvPr>
            <p:ph type="title"/>
          </p:nvPr>
        </p:nvSpPr>
        <p:spPr>
          <a:xfrm>
            <a:off x="1534696" y="804520"/>
            <a:ext cx="9520158" cy="478016"/>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75E39477-96FC-47E9-BFFC-D1F7263A6439}"/>
              </a:ext>
            </a:extLst>
          </p:cNvPr>
          <p:cNvSpPr>
            <a:spLocks noGrp="1"/>
          </p:cNvSpPr>
          <p:nvPr>
            <p:ph idx="1"/>
          </p:nvPr>
        </p:nvSpPr>
        <p:spPr>
          <a:xfrm>
            <a:off x="1534696" y="1448790"/>
            <a:ext cx="9520158" cy="4017555"/>
          </a:xfrm>
        </p:spPr>
        <p:txBody>
          <a:bodyPr>
            <a:normAutofit fontScale="92500" lnSpcReduction="10000"/>
          </a:bodyPr>
          <a:lstStyle/>
          <a:p>
            <a:r>
              <a:rPr lang="en-US" dirty="0"/>
              <a:t>The bank high enable (BHE) signal is used as a memory enable signal for the most significant byte half of the data bus, D8 through D15. </a:t>
            </a:r>
          </a:p>
          <a:p>
            <a:r>
              <a:rPr lang="en-US" dirty="0"/>
              <a:t> WR (write) is switched to logic 0 to signal external devices that valid output data are on the bus. </a:t>
            </a:r>
          </a:p>
          <a:p>
            <a:r>
              <a:rPr lang="en-US" dirty="0"/>
              <a:t>RD (read) indicates that the MPU is performing a read of data off the bus. During read operations, one other control signal, DEN (data enable), is also supplied. It enables external devices to supply data to the microprocessor.</a:t>
            </a:r>
          </a:p>
          <a:p>
            <a:r>
              <a:rPr lang="en-US" dirty="0"/>
              <a:t>The READY signal can be used to insert wait states into the bus cycle so that it is extended by a number of clock periods. This signal is supplied by a slow memory or I/O subsystem to signal the MPU when it is ready to permit the data transfer to be completed.</a:t>
            </a:r>
          </a:p>
        </p:txBody>
      </p:sp>
    </p:spTree>
    <p:extLst>
      <p:ext uri="{BB962C8B-B14F-4D97-AF65-F5344CB8AC3E}">
        <p14:creationId xmlns:p14="http://schemas.microsoft.com/office/powerpoint/2010/main" val="40613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B8A4-0556-46B1-A58C-24EEA998CD74}"/>
              </a:ext>
            </a:extLst>
          </p:cNvPr>
          <p:cNvSpPr>
            <a:spLocks noGrp="1"/>
          </p:cNvSpPr>
          <p:nvPr>
            <p:ph type="title"/>
          </p:nvPr>
        </p:nvSpPr>
        <p:spPr/>
        <p:txBody>
          <a:bodyPr/>
          <a:lstStyle/>
          <a:p>
            <a:r>
              <a:rPr lang="en-US" dirty="0"/>
              <a:t>Features of 8086</a:t>
            </a:r>
          </a:p>
        </p:txBody>
      </p:sp>
      <p:sp>
        <p:nvSpPr>
          <p:cNvPr id="3" name="Content Placeholder 2">
            <a:extLst>
              <a:ext uri="{FF2B5EF4-FFF2-40B4-BE49-F238E27FC236}">
                <a16:creationId xmlns:a16="http://schemas.microsoft.com/office/drawing/2014/main" id="{76B8D9D7-07DE-4EBE-BF6E-3F280C2660E6}"/>
              </a:ext>
            </a:extLst>
          </p:cNvPr>
          <p:cNvSpPr>
            <a:spLocks noGrp="1"/>
          </p:cNvSpPr>
          <p:nvPr>
            <p:ph idx="1"/>
          </p:nvPr>
        </p:nvSpPr>
        <p:spPr/>
        <p:txBody>
          <a:bodyPr>
            <a:normAutofit fontScale="92500" lnSpcReduction="20000"/>
          </a:bodyPr>
          <a:lstStyle/>
          <a:p>
            <a:r>
              <a:rPr lang="en-US" sz="2200" dirty="0"/>
              <a:t>The most prominent features of a 8086 microprocessor are as follows −</a:t>
            </a:r>
          </a:p>
          <a:p>
            <a:r>
              <a:rPr lang="en-US" sz="2200" dirty="0"/>
              <a:t>It has an instruction queue, which is capable of storing six instruction bytes from the memory resulting in faster processing.</a:t>
            </a:r>
          </a:p>
          <a:p>
            <a:r>
              <a:rPr lang="en-US" sz="2200" dirty="0"/>
              <a:t>It was the first 16-bit processor having 16-bit ALU, 16-bit registers, internal data bus, and 16-bit external data bus resulting in faster processing.</a:t>
            </a:r>
          </a:p>
          <a:p>
            <a:r>
              <a:rPr lang="en-US" sz="2200" dirty="0"/>
              <a:t>It is available in 3 versions based on the frequency of operation −</a:t>
            </a:r>
          </a:p>
          <a:p>
            <a:pPr lvl="1"/>
            <a:r>
              <a:rPr lang="en-US" sz="2200" dirty="0"/>
              <a:t>8086 → 5MHz</a:t>
            </a:r>
          </a:p>
          <a:p>
            <a:pPr lvl="1"/>
            <a:r>
              <a:rPr lang="en-US" sz="2200" dirty="0"/>
              <a:t>8086-2 → 8MHz</a:t>
            </a:r>
          </a:p>
          <a:p>
            <a:pPr lvl="1"/>
            <a:r>
              <a:rPr lang="en-US" sz="2200" dirty="0"/>
              <a:t>(c)8086-1 → 10 MHz</a:t>
            </a:r>
          </a:p>
          <a:p>
            <a:endParaRPr lang="en-US" dirty="0"/>
          </a:p>
        </p:txBody>
      </p:sp>
    </p:spTree>
    <p:extLst>
      <p:ext uri="{BB962C8B-B14F-4D97-AF65-F5344CB8AC3E}">
        <p14:creationId xmlns:p14="http://schemas.microsoft.com/office/powerpoint/2010/main" val="239060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5D33-1446-4ADE-ACC3-016C904A039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DC6961B-E951-48DC-9049-1DC49266A18F}"/>
              </a:ext>
            </a:extLst>
          </p:cNvPr>
          <p:cNvSpPr>
            <a:spLocks noGrp="1"/>
          </p:cNvSpPr>
          <p:nvPr>
            <p:ph idx="1"/>
          </p:nvPr>
        </p:nvSpPr>
        <p:spPr/>
        <p:txBody>
          <a:bodyPr/>
          <a:lstStyle/>
          <a:p>
            <a:r>
              <a:rPr lang="en-US" dirty="0"/>
              <a:t>It uses two stages of pipelining, i.e. Fetch Stage and Execute Stage, which improves performance.</a:t>
            </a:r>
          </a:p>
          <a:p>
            <a:r>
              <a:rPr lang="en-US" dirty="0"/>
              <a:t>Fetch stage can prefetch up to 6 bytes of instructions and stores them in the queue.</a:t>
            </a:r>
          </a:p>
          <a:p>
            <a:r>
              <a:rPr lang="en-US" dirty="0"/>
              <a:t>Execute stage executes these instructions.</a:t>
            </a:r>
          </a:p>
          <a:p>
            <a:r>
              <a:rPr lang="en-US" dirty="0"/>
              <a:t>It has 256 vectored interrupts.</a:t>
            </a:r>
          </a:p>
          <a:p>
            <a:r>
              <a:rPr lang="en-US" dirty="0"/>
              <a:t>It consists of 29,000 transistors.</a:t>
            </a:r>
          </a:p>
          <a:p>
            <a:endParaRPr lang="en-US" dirty="0"/>
          </a:p>
        </p:txBody>
      </p:sp>
    </p:spTree>
    <p:extLst>
      <p:ext uri="{BB962C8B-B14F-4D97-AF65-F5344CB8AC3E}">
        <p14:creationId xmlns:p14="http://schemas.microsoft.com/office/powerpoint/2010/main" val="111383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327C-9ADF-4870-89C2-D2812F30B1F8}"/>
              </a:ext>
            </a:extLst>
          </p:cNvPr>
          <p:cNvSpPr>
            <a:spLocks noGrp="1"/>
          </p:cNvSpPr>
          <p:nvPr>
            <p:ph type="title"/>
          </p:nvPr>
        </p:nvSpPr>
        <p:spPr/>
        <p:txBody>
          <a:bodyPr>
            <a:normAutofit/>
          </a:bodyPr>
          <a:lstStyle/>
          <a:p>
            <a:r>
              <a:rPr lang="en-US" dirty="0"/>
              <a:t>Comparison between 8085 &amp; 8086 Microprocessor</a:t>
            </a:r>
            <a:br>
              <a:rPr lang="en-US" dirty="0"/>
            </a:br>
            <a:endParaRPr lang="en-US" dirty="0"/>
          </a:p>
        </p:txBody>
      </p:sp>
      <p:sp>
        <p:nvSpPr>
          <p:cNvPr id="3" name="Content Placeholder 2">
            <a:extLst>
              <a:ext uri="{FF2B5EF4-FFF2-40B4-BE49-F238E27FC236}">
                <a16:creationId xmlns:a16="http://schemas.microsoft.com/office/drawing/2014/main" id="{32E594CD-6901-40F4-ADEE-DEAF2482E397}"/>
              </a:ext>
            </a:extLst>
          </p:cNvPr>
          <p:cNvSpPr>
            <a:spLocks noGrp="1"/>
          </p:cNvSpPr>
          <p:nvPr>
            <p:ph idx="1"/>
          </p:nvPr>
        </p:nvSpPr>
        <p:spPr>
          <a:xfrm>
            <a:off x="1534696" y="2015732"/>
            <a:ext cx="9520158" cy="3696299"/>
          </a:xfrm>
        </p:spPr>
        <p:txBody>
          <a:bodyPr>
            <a:normAutofit fontScale="70000" lnSpcReduction="20000"/>
          </a:bodyPr>
          <a:lstStyle/>
          <a:p>
            <a:r>
              <a:rPr lang="en-US" sz="2400" b="1" dirty="0"/>
              <a:t>Size</a:t>
            </a:r>
            <a:r>
              <a:rPr lang="en-US" sz="2400" dirty="0"/>
              <a:t> − 8085 is 8-bit microprocessor, whereas 8086 is 16-bit microprocessor.</a:t>
            </a:r>
          </a:p>
          <a:p>
            <a:r>
              <a:rPr lang="en-US" sz="2400" b="1" dirty="0"/>
              <a:t>Address Bus</a:t>
            </a:r>
            <a:r>
              <a:rPr lang="en-US" sz="2400" dirty="0"/>
              <a:t> − 8085 has 16-bit address bus while 8086 has 20-bit address bus.</a:t>
            </a:r>
          </a:p>
          <a:p>
            <a:r>
              <a:rPr lang="en-US" sz="2400" b="1" dirty="0"/>
              <a:t>Memory</a:t>
            </a:r>
            <a:r>
              <a:rPr lang="en-US" sz="2400" dirty="0"/>
              <a:t> − 8085 can access up to 64Kb, whereas 8086 can access up to 1 Mb of memory.</a:t>
            </a:r>
          </a:p>
          <a:p>
            <a:r>
              <a:rPr lang="en-US" sz="2400" b="1" dirty="0"/>
              <a:t>Instruction</a:t>
            </a:r>
            <a:r>
              <a:rPr lang="en-US" sz="2400" dirty="0"/>
              <a:t> − 8085 doesn’t have an instruction queue, whereas 8086 has an instruction queue.</a:t>
            </a:r>
          </a:p>
          <a:p>
            <a:r>
              <a:rPr lang="en-US" sz="2400" b="1" dirty="0"/>
              <a:t>Pipelining</a:t>
            </a:r>
            <a:r>
              <a:rPr lang="en-US" sz="2400" dirty="0"/>
              <a:t> − 8085 doesn’t support a pipelined architecture while 8086 supports a pipelined architecture.</a:t>
            </a:r>
          </a:p>
          <a:p>
            <a:r>
              <a:rPr lang="en-US" sz="2400" b="1" dirty="0"/>
              <a:t>I/O</a:t>
            </a:r>
            <a:r>
              <a:rPr lang="en-US" sz="2400" dirty="0"/>
              <a:t> − 8085 can address 2^8 = 256 I/O's, whereas 8086 can access 2^16 = 65,536 I/O's.</a:t>
            </a:r>
          </a:p>
          <a:p>
            <a:r>
              <a:rPr lang="en-US" sz="2400" b="1" dirty="0"/>
              <a:t>Cost</a:t>
            </a:r>
            <a:r>
              <a:rPr lang="en-US" sz="2400" dirty="0"/>
              <a:t> − The cost of 8085 is low whereas that of 8086 is high.</a:t>
            </a:r>
          </a:p>
          <a:p>
            <a:endParaRPr lang="en-US" dirty="0"/>
          </a:p>
        </p:txBody>
      </p:sp>
    </p:spTree>
    <p:extLst>
      <p:ext uri="{BB962C8B-B14F-4D97-AF65-F5344CB8AC3E}">
        <p14:creationId xmlns:p14="http://schemas.microsoft.com/office/powerpoint/2010/main" val="79581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chitecture of 8086">
            <a:extLst>
              <a:ext uri="{FF2B5EF4-FFF2-40B4-BE49-F238E27FC236}">
                <a16:creationId xmlns:a16="http://schemas.microsoft.com/office/drawing/2014/main" id="{7ABCC39E-CBB8-4D47-85B5-8D824301A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419225"/>
            <a:ext cx="5715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D9657F2-54A4-441E-B004-811673611E5A}"/>
              </a:ext>
            </a:extLst>
          </p:cNvPr>
          <p:cNvSpPr>
            <a:spLocks noGrp="1"/>
          </p:cNvSpPr>
          <p:nvPr>
            <p:ph type="title"/>
          </p:nvPr>
        </p:nvSpPr>
        <p:spPr/>
        <p:txBody>
          <a:bodyPr/>
          <a:lstStyle/>
          <a:p>
            <a:r>
              <a:rPr lang="en-US" dirty="0"/>
              <a:t>Architecture of 8086</a:t>
            </a:r>
            <a:br>
              <a:rPr lang="en-US" dirty="0"/>
            </a:br>
            <a:endParaRPr lang="en-US" dirty="0"/>
          </a:p>
        </p:txBody>
      </p:sp>
      <p:sp>
        <p:nvSpPr>
          <p:cNvPr id="5" name="Content Placeholder 4">
            <a:extLst>
              <a:ext uri="{FF2B5EF4-FFF2-40B4-BE49-F238E27FC236}">
                <a16:creationId xmlns:a16="http://schemas.microsoft.com/office/drawing/2014/main" id="{ECB69826-4067-4A32-A9F0-6895696FDD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8325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04F4-DAF3-4775-8CAA-6313694C5AC7}"/>
              </a:ext>
            </a:extLst>
          </p:cNvPr>
          <p:cNvSpPr>
            <a:spLocks noGrp="1"/>
          </p:cNvSpPr>
          <p:nvPr>
            <p:ph type="title"/>
          </p:nvPr>
        </p:nvSpPr>
        <p:spPr/>
        <p:txBody>
          <a:bodyPr>
            <a:normAutofit/>
          </a:bodyPr>
          <a:lstStyle/>
          <a:p>
            <a:r>
              <a:rPr lang="en-US" b="1" dirty="0"/>
              <a:t>Functional Block Diagram of 8086 Microprocessor</a:t>
            </a:r>
            <a:br>
              <a:rPr lang="en-US" b="1" dirty="0"/>
            </a:br>
            <a:endParaRPr lang="en-US" dirty="0"/>
          </a:p>
        </p:txBody>
      </p:sp>
      <p:sp>
        <p:nvSpPr>
          <p:cNvPr id="3" name="Content Placeholder 2">
            <a:extLst>
              <a:ext uri="{FF2B5EF4-FFF2-40B4-BE49-F238E27FC236}">
                <a16:creationId xmlns:a16="http://schemas.microsoft.com/office/drawing/2014/main" id="{337190A2-3754-4291-AAD9-9F2DEA9FE1DE}"/>
              </a:ext>
            </a:extLst>
          </p:cNvPr>
          <p:cNvSpPr>
            <a:spLocks noGrp="1"/>
          </p:cNvSpPr>
          <p:nvPr>
            <p:ph idx="1"/>
          </p:nvPr>
        </p:nvSpPr>
        <p:spPr/>
        <p:txBody>
          <a:bodyPr/>
          <a:lstStyle/>
          <a:p>
            <a:r>
              <a:rPr lang="en-US" dirty="0"/>
              <a:t>The 8086 is a 16-bit microprocessor. The term 16 bit implies that its arithmetic logic unit, its internal registers, and most of its instructions are intended to work with 16 bit binary data. The 8086 has a 16 bit data bus, so it can read data from or write data to memory and ports either 16 bits or 8 bits at a time. The 8086 has a 20 bit address bus, so it can address any one of 220, or 1,048,576 memory locations. </a:t>
            </a:r>
          </a:p>
          <a:p>
            <a:r>
              <a:rPr lang="en-US" dirty="0"/>
              <a:t>8086 CPU is divided into 2 independent functional parts to speed up the processing namely BIU (Bus interface unit) &amp; EU (execution unit).</a:t>
            </a:r>
          </a:p>
          <a:p>
            <a:endParaRPr lang="en-US" dirty="0"/>
          </a:p>
        </p:txBody>
      </p:sp>
    </p:spTree>
    <p:extLst>
      <p:ext uri="{BB962C8B-B14F-4D97-AF65-F5344CB8AC3E}">
        <p14:creationId xmlns:p14="http://schemas.microsoft.com/office/powerpoint/2010/main" val="196726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CCFE49-E7F0-4B7E-8BE6-4539AFD3250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86296" y="177800"/>
            <a:ext cx="8526483" cy="6021388"/>
          </a:xfrm>
        </p:spPr>
      </p:pic>
      <p:sp>
        <p:nvSpPr>
          <p:cNvPr id="6" name="Rectangle 5">
            <a:extLst>
              <a:ext uri="{FF2B5EF4-FFF2-40B4-BE49-F238E27FC236}">
                <a16:creationId xmlns:a16="http://schemas.microsoft.com/office/drawing/2014/main" id="{BD571EE3-F0AA-40DD-8868-66E11DC14090}"/>
              </a:ext>
            </a:extLst>
          </p:cNvPr>
          <p:cNvSpPr/>
          <p:nvPr/>
        </p:nvSpPr>
        <p:spPr>
          <a:xfrm>
            <a:off x="3047999" y="6198919"/>
            <a:ext cx="6096000" cy="646331"/>
          </a:xfrm>
          <a:prstGeom prst="rect">
            <a:avLst/>
          </a:prstGeom>
        </p:spPr>
        <p:txBody>
          <a:bodyPr>
            <a:spAutoFit/>
          </a:bodyPr>
          <a:lstStyle/>
          <a:p>
            <a:r>
              <a:rPr lang="en-US" b="0" i="0" dirty="0">
                <a:solidFill>
                  <a:srgbClr val="333333"/>
                </a:solidFill>
                <a:effectLst/>
                <a:latin typeface="Georgia" panose="02040502050405020303" pitchFamily="18" charset="0"/>
              </a:rPr>
              <a:t>Fig: Functional Block Diagram of Intel 8086 microprocessor</a:t>
            </a:r>
            <a:endParaRPr lang="en-US" dirty="0"/>
          </a:p>
        </p:txBody>
      </p:sp>
    </p:spTree>
    <p:extLst>
      <p:ext uri="{BB962C8B-B14F-4D97-AF65-F5344CB8AC3E}">
        <p14:creationId xmlns:p14="http://schemas.microsoft.com/office/powerpoint/2010/main" val="243387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7C28B9-B1DD-4A11-81B4-40CB60553395}"/>
              </a:ext>
            </a:extLst>
          </p:cNvPr>
          <p:cNvSpPr>
            <a:spLocks noGrp="1"/>
          </p:cNvSpPr>
          <p:nvPr>
            <p:ph type="title"/>
          </p:nvPr>
        </p:nvSpPr>
        <p:spPr/>
        <p:txBody>
          <a:bodyPr/>
          <a:lstStyle/>
          <a:p>
            <a:r>
              <a:rPr lang="en-US" dirty="0"/>
              <a:t>Cont..</a:t>
            </a:r>
          </a:p>
        </p:txBody>
      </p:sp>
      <p:sp>
        <p:nvSpPr>
          <p:cNvPr id="8" name="Content Placeholder 7">
            <a:extLst>
              <a:ext uri="{FF2B5EF4-FFF2-40B4-BE49-F238E27FC236}">
                <a16:creationId xmlns:a16="http://schemas.microsoft.com/office/drawing/2014/main" id="{E94D01E4-8C03-49D8-99B1-0898BE1F034D}"/>
              </a:ext>
            </a:extLst>
          </p:cNvPr>
          <p:cNvSpPr>
            <a:spLocks noGrp="1"/>
          </p:cNvSpPr>
          <p:nvPr>
            <p:ph idx="1"/>
          </p:nvPr>
        </p:nvSpPr>
        <p:spPr/>
        <p:txBody>
          <a:bodyPr>
            <a:normAutofit fontScale="85000" lnSpcReduction="20000"/>
          </a:bodyPr>
          <a:lstStyle/>
          <a:p>
            <a:r>
              <a:rPr lang="en-US" b="1" dirty="0"/>
              <a:t>BIU</a:t>
            </a:r>
            <a:r>
              <a:rPr lang="en-US" dirty="0"/>
              <a:t>: It handles all transfers of data and addresses on the buses for the execution unit.</a:t>
            </a:r>
          </a:p>
          <a:p>
            <a:r>
              <a:rPr lang="en-US" dirty="0"/>
              <a:t>Sends out addresses</a:t>
            </a:r>
          </a:p>
          <a:p>
            <a:r>
              <a:rPr lang="en-US" dirty="0"/>
              <a:t>Fetches instructions from memory.</a:t>
            </a:r>
          </a:p>
          <a:p>
            <a:r>
              <a:rPr lang="en-US" dirty="0"/>
              <a:t>Read / write data from/to ports and memory i.e. handles all transfers of data and addresses on the busses </a:t>
            </a:r>
          </a:p>
          <a:p>
            <a:r>
              <a:rPr lang="en-US" b="1" dirty="0"/>
              <a:t>EU</a:t>
            </a:r>
            <a:endParaRPr lang="en-US" dirty="0"/>
          </a:p>
          <a:p>
            <a:r>
              <a:rPr lang="en-US" dirty="0"/>
              <a:t>Tells BIU where to fetch instructions or data from</a:t>
            </a:r>
          </a:p>
          <a:p>
            <a:r>
              <a:rPr lang="en-US" dirty="0"/>
              <a:t>Decodes instructions</a:t>
            </a:r>
          </a:p>
          <a:p>
            <a:r>
              <a:rPr lang="en-US" dirty="0"/>
              <a:t>Executes instructions </a:t>
            </a:r>
          </a:p>
          <a:p>
            <a:endParaRPr lang="en-US" dirty="0"/>
          </a:p>
        </p:txBody>
      </p:sp>
    </p:spTree>
    <p:extLst>
      <p:ext uri="{BB962C8B-B14F-4D97-AF65-F5344CB8AC3E}">
        <p14:creationId xmlns:p14="http://schemas.microsoft.com/office/powerpoint/2010/main" val="41983380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
  <TotalTime>1815</TotalTime>
  <Words>2536</Words>
  <Application>Microsoft Office PowerPoint</Application>
  <PresentationFormat>Widescreen</PresentationFormat>
  <Paragraphs>135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Georgia</vt:lpstr>
      <vt:lpstr>Palatino Linotype</vt:lpstr>
      <vt:lpstr>Times New Roman</vt:lpstr>
      <vt:lpstr>Gallery</vt:lpstr>
      <vt:lpstr>Chapter 1:  Introduction to computer architecture</vt:lpstr>
      <vt:lpstr>Introduction to microprocessors Organization &amp; architecture of 8086 Microprocessor</vt:lpstr>
      <vt:lpstr>Features of 8086</vt:lpstr>
      <vt:lpstr>Cont..</vt:lpstr>
      <vt:lpstr>Comparison between 8085 &amp; 8086 Microprocessor </vt:lpstr>
      <vt:lpstr>Architecture of 8086 </vt:lpstr>
      <vt:lpstr>Functional Block Diagram of 8086 Microprocessor </vt:lpstr>
      <vt:lpstr>PowerPoint Presentation</vt:lpstr>
      <vt:lpstr>Cont..</vt:lpstr>
      <vt:lpstr>Instruction Decoder &amp; ALU:</vt:lpstr>
      <vt:lpstr>Cont..</vt:lpstr>
      <vt:lpstr>Cont..</vt:lpstr>
      <vt:lpstr>Control flags:</vt:lpstr>
      <vt:lpstr>General purpose Registers (GPRs):</vt:lpstr>
      <vt:lpstr>Cont..</vt:lpstr>
      <vt:lpstr>Cont..</vt:lpstr>
      <vt:lpstr>Cont..</vt:lpstr>
      <vt:lpstr>ALU: Arithmetic and Logic Unit</vt:lpstr>
      <vt:lpstr>ALU cont..</vt:lpstr>
      <vt:lpstr>8086 SYSTEM BUS STRUCTURE</vt:lpstr>
      <vt:lpstr>The Data Bus</vt:lpstr>
      <vt:lpstr>The Address Bus</vt:lpstr>
      <vt:lpstr>The Control Bus</vt:lpstr>
      <vt:lpstr>The system bus and its components</vt:lpstr>
      <vt:lpstr>Timing</vt:lpstr>
      <vt:lpstr>Control Signals:</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MOHSIN AHMED </dc:creator>
  <cp:lastModifiedBy>MOHAMMED MOHSIN AHMED </cp:lastModifiedBy>
  <cp:revision>14</cp:revision>
  <dcterms:created xsi:type="dcterms:W3CDTF">2023-03-19T08:09:14Z</dcterms:created>
  <dcterms:modified xsi:type="dcterms:W3CDTF">2023-03-21T11:06:25Z</dcterms:modified>
</cp:coreProperties>
</file>