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1" d="100"/>
          <a:sy n="81" d="100"/>
        </p:scale>
        <p:origin x="-9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527303-48F3-47B7-854B-8CC448C655DD}" type="datetimeFigureOut">
              <a:rPr lang="en-US" smtClean="0"/>
              <a:t>26-Mar-23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0CFE49-A31F-4CB9-9AE5-1E62EF330504}" type="slidenum">
              <a:rPr lang="en-US" smtClean="0"/>
              <a:t>‹#›</a:t>
            </a:fld>
            <a:endParaRPr lang="en-US"/>
          </a:p>
        </p:txBody>
      </p:sp>
    </p:spTree>
    <p:extLst>
      <p:ext uri="{BB962C8B-B14F-4D97-AF65-F5344CB8AC3E}">
        <p14:creationId xmlns:p14="http://schemas.microsoft.com/office/powerpoint/2010/main" val="88889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2DEBCA-0D86-4EDD-8CD1-530ED9BF8202}" type="datetime1">
              <a:rPr lang="en-US" smtClean="0"/>
              <a:t>26-Mar-23</a:t>
            </a:fld>
            <a:endParaRPr lang="en-US"/>
          </a:p>
        </p:txBody>
      </p:sp>
      <p:sp>
        <p:nvSpPr>
          <p:cNvPr id="5" name="Footer Placeholder 4"/>
          <p:cNvSpPr>
            <a:spLocks noGrp="1"/>
          </p:cNvSpPr>
          <p:nvPr>
            <p:ph type="ftr" sz="quarter" idx="11"/>
          </p:nvPr>
        </p:nvSpPr>
        <p:spPr>
          <a:xfrm>
            <a:off x="2493105" y="329307"/>
            <a:ext cx="4897310" cy="309201"/>
          </a:xfrm>
        </p:spPr>
        <p:txBody>
          <a:bodyPr/>
          <a:lstStyle/>
          <a:p>
            <a:r>
              <a:rPr lang="en-US" smtClean="0"/>
              <a:t>Chapter-2</a:t>
            </a:r>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E3AC598-E03F-413A-97C1-9CCB85E58D1E}"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15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23662-8C1D-40D9-B30C-BC880FEA7D28}" type="datetime1">
              <a:rPr lang="en-US" smtClean="0"/>
              <a:t>26-Mar-23</a:t>
            </a:fld>
            <a:endParaRPr lang="en-US"/>
          </a:p>
        </p:txBody>
      </p:sp>
      <p:sp>
        <p:nvSpPr>
          <p:cNvPr id="5" name="Footer Placeholder 4"/>
          <p:cNvSpPr>
            <a:spLocks noGrp="1"/>
          </p:cNvSpPr>
          <p:nvPr>
            <p:ph type="ftr" sz="quarter" idx="11"/>
          </p:nvPr>
        </p:nvSpPr>
        <p:spPr/>
        <p:txBody>
          <a:bodyPr/>
          <a:lstStyle/>
          <a:p>
            <a:r>
              <a:rPr lang="en-US" smtClean="0"/>
              <a:t>Chapter-2</a:t>
            </a:r>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88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B85D6-3C9A-494C-8F68-37F44745531B}" type="datetime1">
              <a:rPr lang="en-US" smtClean="0"/>
              <a:t>26-Mar-23</a:t>
            </a:fld>
            <a:endParaRPr lang="en-US"/>
          </a:p>
        </p:txBody>
      </p:sp>
      <p:sp>
        <p:nvSpPr>
          <p:cNvPr id="5" name="Footer Placeholder 4"/>
          <p:cNvSpPr>
            <a:spLocks noGrp="1"/>
          </p:cNvSpPr>
          <p:nvPr>
            <p:ph type="ftr" sz="quarter" idx="11"/>
          </p:nvPr>
        </p:nvSpPr>
        <p:spPr/>
        <p:txBody>
          <a:bodyPr/>
          <a:lstStyle/>
          <a:p>
            <a:r>
              <a:rPr lang="en-US" smtClean="0"/>
              <a:t>Chapter-2</a:t>
            </a:r>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85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79907-1F68-411A-B1D6-65F31A9727FC}" type="datetime1">
              <a:rPr lang="en-US" smtClean="0"/>
              <a:t>26-Mar-23</a:t>
            </a:fld>
            <a:endParaRPr lang="en-US"/>
          </a:p>
        </p:txBody>
      </p:sp>
      <p:sp>
        <p:nvSpPr>
          <p:cNvPr id="5" name="Footer Placeholder 4"/>
          <p:cNvSpPr>
            <a:spLocks noGrp="1"/>
          </p:cNvSpPr>
          <p:nvPr>
            <p:ph type="ftr" sz="quarter" idx="11"/>
          </p:nvPr>
        </p:nvSpPr>
        <p:spPr/>
        <p:txBody>
          <a:bodyPr/>
          <a:lstStyle/>
          <a:p>
            <a:r>
              <a:rPr lang="en-US" smtClean="0"/>
              <a:t>Chapter-2</a:t>
            </a:r>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12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66210C-3975-471D-BCC1-57CB925504F1}" type="datetime1">
              <a:rPr lang="en-US" smtClean="0"/>
              <a:t>26-Mar-23</a:t>
            </a:fld>
            <a:endParaRPr lang="en-US"/>
          </a:p>
        </p:txBody>
      </p:sp>
      <p:sp>
        <p:nvSpPr>
          <p:cNvPr id="5" name="Footer Placeholder 4"/>
          <p:cNvSpPr>
            <a:spLocks noGrp="1"/>
          </p:cNvSpPr>
          <p:nvPr>
            <p:ph type="ftr" sz="quarter" idx="11"/>
          </p:nvPr>
        </p:nvSpPr>
        <p:spPr/>
        <p:txBody>
          <a:bodyPr/>
          <a:lstStyle/>
          <a:p>
            <a:r>
              <a:rPr lang="en-US" smtClean="0"/>
              <a:t>Chapter-2</a:t>
            </a:r>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484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624DC2-5468-4B86-A8D9-759F530C457E}" type="datetime1">
              <a:rPr lang="en-US" smtClean="0"/>
              <a:t>26-Mar-23</a:t>
            </a:fld>
            <a:endParaRPr lang="en-US"/>
          </a:p>
        </p:txBody>
      </p:sp>
      <p:sp>
        <p:nvSpPr>
          <p:cNvPr id="6" name="Footer Placeholder 5"/>
          <p:cNvSpPr>
            <a:spLocks noGrp="1"/>
          </p:cNvSpPr>
          <p:nvPr>
            <p:ph type="ftr" sz="quarter" idx="11"/>
          </p:nvPr>
        </p:nvSpPr>
        <p:spPr/>
        <p:txBody>
          <a:bodyPr/>
          <a:lstStyle/>
          <a:p>
            <a:r>
              <a:rPr lang="en-US" smtClean="0"/>
              <a:t>Chapter-2</a:t>
            </a:r>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1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1D180-3458-4C46-A10B-DA157ED1487B}" type="datetime1">
              <a:rPr lang="en-US" smtClean="0"/>
              <a:t>26-Mar-23</a:t>
            </a:fld>
            <a:endParaRPr lang="en-US"/>
          </a:p>
        </p:txBody>
      </p:sp>
      <p:sp>
        <p:nvSpPr>
          <p:cNvPr id="8" name="Footer Placeholder 7"/>
          <p:cNvSpPr>
            <a:spLocks noGrp="1"/>
          </p:cNvSpPr>
          <p:nvPr>
            <p:ph type="ftr" sz="quarter" idx="11"/>
          </p:nvPr>
        </p:nvSpPr>
        <p:spPr/>
        <p:txBody>
          <a:bodyPr/>
          <a:lstStyle/>
          <a:p>
            <a:r>
              <a:rPr lang="en-US" smtClean="0"/>
              <a:t>Chapter-2</a:t>
            </a:r>
            <a:endParaRPr lang="en-US"/>
          </a:p>
        </p:txBody>
      </p:sp>
      <p:sp>
        <p:nvSpPr>
          <p:cNvPr id="9" name="Slide Number Placeholder 8"/>
          <p:cNvSpPr>
            <a:spLocks noGrp="1"/>
          </p:cNvSpPr>
          <p:nvPr>
            <p:ph type="sldNum" sz="quarter" idx="12"/>
          </p:nvPr>
        </p:nvSpPr>
        <p:spPr/>
        <p:txBody>
          <a:bodyPr/>
          <a:lstStyle/>
          <a:p>
            <a:fld id="{2E3AC598-E03F-413A-97C1-9CCB85E58D1E}"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81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E43926-5263-49F3-9B69-84B838815185}" type="datetime1">
              <a:rPr lang="en-US" smtClean="0"/>
              <a:t>26-Mar-23</a:t>
            </a:fld>
            <a:endParaRPr lang="en-US"/>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85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2A5D0-F018-4704-83F7-4899F0B9584A}" type="datetime1">
              <a:rPr lang="en-US" smtClean="0"/>
              <a:t>26-Mar-23</a:t>
            </a:fld>
            <a:endParaRPr lang="en-US"/>
          </a:p>
        </p:txBody>
      </p:sp>
      <p:sp>
        <p:nvSpPr>
          <p:cNvPr id="3" name="Footer Placeholder 2"/>
          <p:cNvSpPr>
            <a:spLocks noGrp="1"/>
          </p:cNvSpPr>
          <p:nvPr>
            <p:ph type="ftr" sz="quarter" idx="11"/>
          </p:nvPr>
        </p:nvSpPr>
        <p:spPr/>
        <p:txBody>
          <a:bodyPr/>
          <a:lstStyle/>
          <a:p>
            <a:r>
              <a:rPr lang="en-US" smtClean="0"/>
              <a:t>Chapter-2</a:t>
            </a:r>
            <a:endParaRPr lang="en-US"/>
          </a:p>
        </p:txBody>
      </p:sp>
      <p:sp>
        <p:nvSpPr>
          <p:cNvPr id="4" name="Slide Number Placeholder 3"/>
          <p:cNvSpPr>
            <a:spLocks noGrp="1"/>
          </p:cNvSpPr>
          <p:nvPr>
            <p:ph type="sldNum" sz="quarter" idx="12"/>
          </p:nvPr>
        </p:nvSpPr>
        <p:spPr/>
        <p:txBody>
          <a:bodyPr/>
          <a:lstStyle/>
          <a:p>
            <a:fld id="{2E3AC598-E03F-413A-97C1-9CCB85E58D1E}" type="slidenum">
              <a:rPr lang="en-US" smtClean="0"/>
              <a:t>‹#›</a:t>
            </a:fld>
            <a:endParaRPr lang="en-US"/>
          </a:p>
        </p:txBody>
      </p:sp>
    </p:spTree>
    <p:extLst>
      <p:ext uri="{BB962C8B-B14F-4D97-AF65-F5344CB8AC3E}">
        <p14:creationId xmlns:p14="http://schemas.microsoft.com/office/powerpoint/2010/main" val="36778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12EA0A-F9D1-4C0F-A8E5-9F6CC1B03446}" type="datetime1">
              <a:rPr lang="en-US" smtClean="0"/>
              <a:t>26-Mar-23</a:t>
            </a:fld>
            <a:endParaRPr lang="en-US"/>
          </a:p>
        </p:txBody>
      </p:sp>
      <p:sp>
        <p:nvSpPr>
          <p:cNvPr id="6" name="Footer Placeholder 5"/>
          <p:cNvSpPr>
            <a:spLocks noGrp="1"/>
          </p:cNvSpPr>
          <p:nvPr>
            <p:ph type="ftr" sz="quarter" idx="11"/>
          </p:nvPr>
        </p:nvSpPr>
        <p:spPr/>
        <p:txBody>
          <a:bodyPr/>
          <a:lstStyle/>
          <a:p>
            <a:r>
              <a:rPr lang="en-US" smtClean="0"/>
              <a:t>Chapter-2</a:t>
            </a:r>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60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5173C7B-9B5B-46BB-9B54-71B3502B66CE}" type="datetime1">
              <a:rPr lang="en-US" smtClean="0"/>
              <a:t>26-Mar-23</a:t>
            </a:fld>
            <a:endParaRPr lang="en-US"/>
          </a:p>
        </p:txBody>
      </p:sp>
      <p:sp>
        <p:nvSpPr>
          <p:cNvPr id="6" name="Footer Placeholder 5"/>
          <p:cNvSpPr>
            <a:spLocks noGrp="1"/>
          </p:cNvSpPr>
          <p:nvPr>
            <p:ph type="ftr" sz="quarter" idx="11"/>
          </p:nvPr>
        </p:nvSpPr>
        <p:spPr>
          <a:xfrm>
            <a:off x="1534910" y="318640"/>
            <a:ext cx="5453475" cy="320931"/>
          </a:xfrm>
        </p:spPr>
        <p:txBody>
          <a:bodyPr/>
          <a:lstStyle/>
          <a:p>
            <a:r>
              <a:rPr lang="en-US" smtClean="0"/>
              <a:t>Chapter-2</a:t>
            </a:r>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422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6B8FCBE-B162-47C8-BACA-B36316847294}" type="datetime1">
              <a:rPr lang="en-US" smtClean="0"/>
              <a:t>26-Mar-23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Chapter-2</a:t>
            </a:r>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E3AC598-E03F-413A-97C1-9CCB85E58D1E}"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08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about:blank" TargetMode="External"/><Relationship Id="rId1" Type="http://schemas.openxmlformats.org/officeDocument/2006/relationships/slideLayout" Target="../slideLayouts/slideLayout2.xml"/><Relationship Id="rId5"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hyperlink" Target="about:blank" TargetMode="External"/><Relationship Id="rId1" Type="http://schemas.openxmlformats.org/officeDocument/2006/relationships/slideLayout" Target="../slideLayouts/slideLayout2.xml"/><Relationship Id="rId5"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73D7EE5-A6ED-4B3C-8F8E-0754825BBD96}"/>
              </a:ext>
            </a:extLst>
          </p:cNvPr>
          <p:cNvSpPr>
            <a:spLocks noGrp="1"/>
          </p:cNvSpPr>
          <p:nvPr>
            <p:ph type="ctrTitle"/>
          </p:nvPr>
        </p:nvSpPr>
        <p:spPr/>
        <p:txBody>
          <a:bodyPr>
            <a:normAutofit/>
          </a:bodyPr>
          <a:lstStyle/>
          <a:p>
            <a:r>
              <a:rPr lang="en-US" sz="4000" dirty="0"/>
              <a:t>Chapter 2:</a:t>
            </a:r>
          </a:p>
        </p:txBody>
      </p:sp>
      <p:sp>
        <p:nvSpPr>
          <p:cNvPr id="5" name="Subtitle 4">
            <a:extLst>
              <a:ext uri="{FF2B5EF4-FFF2-40B4-BE49-F238E27FC236}">
                <a16:creationId xmlns:a16="http://schemas.microsoft.com/office/drawing/2014/main" xmlns="" id="{C5F278BA-D776-42C3-8365-ABFB7DF4AF51}"/>
              </a:ext>
            </a:extLst>
          </p:cNvPr>
          <p:cNvSpPr>
            <a:spLocks noGrp="1"/>
          </p:cNvSpPr>
          <p:nvPr>
            <p:ph type="subTitle" idx="1"/>
          </p:nvPr>
        </p:nvSpPr>
        <p:spPr/>
        <p:txBody>
          <a:bodyPr>
            <a:normAutofit fontScale="70000" lnSpcReduction="20000"/>
          </a:bodyPr>
          <a:lstStyle/>
          <a:p>
            <a:r>
              <a:rPr lang="en-US" sz="4800" dirty="0"/>
              <a:t>The 80x86 computer architecture</a:t>
            </a:r>
          </a:p>
        </p:txBody>
      </p:sp>
    </p:spTree>
    <p:extLst>
      <p:ext uri="{BB962C8B-B14F-4D97-AF65-F5344CB8AC3E}">
        <p14:creationId xmlns:p14="http://schemas.microsoft.com/office/powerpoint/2010/main" val="130563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894F6-C1C5-4EE1-AFAC-2CD6099AAF88}"/>
              </a:ext>
            </a:extLst>
          </p:cNvPr>
          <p:cNvSpPr>
            <a:spLocks noGrp="1"/>
          </p:cNvSpPr>
          <p:nvPr>
            <p:ph type="title"/>
          </p:nvPr>
        </p:nvSpPr>
        <p:spPr/>
        <p:txBody>
          <a:bodyPr/>
          <a:lstStyle/>
          <a:p>
            <a:r>
              <a:rPr lang="en-US" b="1" dirty="0"/>
              <a:t>The Execution Cycle</a:t>
            </a:r>
            <a:endParaRPr lang="en-US" dirty="0"/>
          </a:p>
        </p:txBody>
      </p:sp>
      <p:sp>
        <p:nvSpPr>
          <p:cNvPr id="3" name="Content Placeholder 2">
            <a:extLst>
              <a:ext uri="{FF2B5EF4-FFF2-40B4-BE49-F238E27FC236}">
                <a16:creationId xmlns:a16="http://schemas.microsoft.com/office/drawing/2014/main" xmlns="" id="{17B7101A-3DB3-46C0-85D6-251B27B3CA7A}"/>
              </a:ext>
            </a:extLst>
          </p:cNvPr>
          <p:cNvSpPr>
            <a:spLocks noGrp="1"/>
          </p:cNvSpPr>
          <p:nvPr>
            <p:ph idx="1"/>
          </p:nvPr>
        </p:nvSpPr>
        <p:spPr/>
        <p:txBody>
          <a:bodyPr/>
          <a:lstStyle/>
          <a:p>
            <a:pPr marL="0" indent="0">
              <a:buNone/>
            </a:pPr>
            <a:r>
              <a:rPr lang="en-US" dirty="0"/>
              <a:t> Unlike the three other cycles, the execute cycle is different. The fetch, indirect, and interrupt cycles are very easy but the execution cycle is different. Let us consider an example of ADD instruction</a:t>
            </a:r>
          </a:p>
          <a:p>
            <a:pPr fontAlgn="base"/>
            <a:r>
              <a:rPr lang="en-US" dirty="0"/>
              <a:t>ADD       R, X</a:t>
            </a:r>
          </a:p>
          <a:p>
            <a:pPr fontAlgn="base"/>
            <a:r>
              <a:rPr lang="en-US" dirty="0"/>
              <a:t>Here, the instruction adds the value of location X to register R. The beginning should be with Instruction Register (IR) containing the ADD instruction.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10</a:t>
            </a:fld>
            <a:endParaRPr lang="en-US"/>
          </a:p>
        </p:txBody>
      </p:sp>
    </p:spTree>
    <p:extLst>
      <p:ext uri="{BB962C8B-B14F-4D97-AF65-F5344CB8AC3E}">
        <p14:creationId xmlns:p14="http://schemas.microsoft.com/office/powerpoint/2010/main" val="279746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A61AC-1019-4012-814B-650B04A7ADC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7674198A-E261-4303-90B3-A33D7E250643}"/>
              </a:ext>
            </a:extLst>
          </p:cNvPr>
          <p:cNvSpPr>
            <a:spLocks noGrp="1"/>
          </p:cNvSpPr>
          <p:nvPr>
            <p:ph idx="1"/>
          </p:nvPr>
        </p:nvSpPr>
        <p:spPr/>
        <p:txBody>
          <a:bodyPr>
            <a:normAutofit/>
          </a:bodyPr>
          <a:lstStyle/>
          <a:p>
            <a:pPr fontAlgn="base"/>
            <a:r>
              <a:rPr lang="en-US" dirty="0"/>
              <a:t>Step - 1. The addition of the Instruction Register (IR) is loaded into the Memory Address Register (MAR).</a:t>
            </a:r>
          </a:p>
          <a:p>
            <a:pPr fontAlgn="base"/>
            <a:r>
              <a:rPr lang="en-US" dirty="0"/>
              <a:t>Step - 2. The address field of Instruction Register (IR) is updated from the Memory Buffer Register (MBR). </a:t>
            </a:r>
          </a:p>
          <a:p>
            <a:pPr fontAlgn="base"/>
            <a:r>
              <a:rPr lang="en-US" dirty="0"/>
              <a:t>Step - 3. The value of R and Memory Buffer Register (MBR) is being added by Arithmetic Logic Unit (ALU).</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11</a:t>
            </a:fld>
            <a:endParaRPr lang="en-US"/>
          </a:p>
        </p:txBody>
      </p:sp>
    </p:spTree>
    <p:extLst>
      <p:ext uri="{BB962C8B-B14F-4D97-AF65-F5344CB8AC3E}">
        <p14:creationId xmlns:p14="http://schemas.microsoft.com/office/powerpoint/2010/main" val="200616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9685E-BFD5-4F8B-89DF-33CC4D6DAE01}"/>
              </a:ext>
            </a:extLst>
          </p:cNvPr>
          <p:cNvSpPr>
            <a:spLocks noGrp="1"/>
          </p:cNvSpPr>
          <p:nvPr>
            <p:ph type="title"/>
          </p:nvPr>
        </p:nvSpPr>
        <p:spPr/>
        <p:txBody>
          <a:bodyPr/>
          <a:lstStyle/>
          <a:p>
            <a:r>
              <a:rPr lang="en-US" b="1" dirty="0"/>
              <a:t>The Interrupt Cycle</a:t>
            </a:r>
            <a:endParaRPr lang="en-US" dirty="0"/>
          </a:p>
        </p:txBody>
      </p:sp>
      <p:sp>
        <p:nvSpPr>
          <p:cNvPr id="3" name="Content Placeholder 2">
            <a:extLst>
              <a:ext uri="{FF2B5EF4-FFF2-40B4-BE49-F238E27FC236}">
                <a16:creationId xmlns:a16="http://schemas.microsoft.com/office/drawing/2014/main" xmlns="" id="{891F23CD-8215-43E6-8F40-69F8F4002C37}"/>
              </a:ext>
            </a:extLst>
          </p:cNvPr>
          <p:cNvSpPr>
            <a:spLocks noGrp="1"/>
          </p:cNvSpPr>
          <p:nvPr>
            <p:ph idx="1"/>
          </p:nvPr>
        </p:nvSpPr>
        <p:spPr>
          <a:xfrm>
            <a:off x="1534696" y="2015732"/>
            <a:ext cx="9704804" cy="4194568"/>
          </a:xfrm>
        </p:spPr>
        <p:txBody>
          <a:bodyPr>
            <a:normAutofit fontScale="92500" lnSpcReduction="20000"/>
          </a:bodyPr>
          <a:lstStyle/>
          <a:p>
            <a:pPr fontAlgn="base"/>
            <a:r>
              <a:rPr lang="en-US" dirty="0"/>
              <a:t>When the execution cycle completed, there is a test that is build to check whether an enabled interrupt has arisen or not. </a:t>
            </a:r>
            <a:br>
              <a:rPr lang="en-US" dirty="0"/>
            </a:br>
            <a:r>
              <a:rPr lang="en-US" dirty="0"/>
              <a:t/>
            </a:r>
            <a:br>
              <a:rPr lang="en-US" dirty="0"/>
            </a:br>
            <a:r>
              <a:rPr lang="en-US" dirty="0"/>
              <a:t>If an enabled interrupt has arisen, the interrupt cycle also arises. Its nature depends upon the machine.</a:t>
            </a:r>
          </a:p>
          <a:p>
            <a:pPr fontAlgn="base"/>
            <a:r>
              <a:rPr lang="en-US" dirty="0"/>
              <a:t>Step - 1. Values of Program Counter (PC) is moved to Memory Buffer Register (MBR).</a:t>
            </a:r>
          </a:p>
          <a:p>
            <a:pPr fontAlgn="base"/>
            <a:r>
              <a:rPr lang="en-US" dirty="0"/>
              <a:t>Step - 2. Memory Address Register (MAR) is loaded with an address where the value of the Program Counter (PC) is to be saved. PC is loaded with the address of begin of the interrupt routine.</a:t>
            </a:r>
          </a:p>
          <a:p>
            <a:pPr fontAlgn="base"/>
            <a:r>
              <a:rPr lang="en-US" dirty="0"/>
              <a:t>Step - 3. Memory Buffer Register (MBR) having the old value of Program Counter (PC) is stored in memory.</a:t>
            </a:r>
            <a:br>
              <a:rPr lang="en-US" dirty="0"/>
            </a:br>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12</a:t>
            </a:fld>
            <a:endParaRPr lang="en-US"/>
          </a:p>
        </p:txBody>
      </p:sp>
    </p:spTree>
    <p:extLst>
      <p:ext uri="{BB962C8B-B14F-4D97-AF65-F5344CB8AC3E}">
        <p14:creationId xmlns:p14="http://schemas.microsoft.com/office/powerpoint/2010/main" val="426797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28F2A-9B74-4644-9590-6C24E1AEF39F}"/>
              </a:ext>
            </a:extLst>
          </p:cNvPr>
          <p:cNvSpPr>
            <a:spLocks noGrp="1"/>
          </p:cNvSpPr>
          <p:nvPr>
            <p:ph type="title"/>
          </p:nvPr>
        </p:nvSpPr>
        <p:spPr/>
        <p:txBody>
          <a:bodyPr/>
          <a:lstStyle/>
          <a:p>
            <a:r>
              <a:rPr lang="en-US" b="1" dirty="0"/>
              <a:t>Input and Output in 8086</a:t>
            </a:r>
            <a:br>
              <a:rPr lang="en-US" b="1" dirty="0"/>
            </a:br>
            <a:endParaRPr lang="en-US" dirty="0"/>
          </a:p>
        </p:txBody>
      </p:sp>
      <p:sp>
        <p:nvSpPr>
          <p:cNvPr id="3" name="Content Placeholder 2">
            <a:extLst>
              <a:ext uri="{FF2B5EF4-FFF2-40B4-BE49-F238E27FC236}">
                <a16:creationId xmlns:a16="http://schemas.microsoft.com/office/drawing/2014/main" xmlns="" id="{7F83D536-4485-49BE-BABE-D14C74E13BD8}"/>
              </a:ext>
            </a:extLst>
          </p:cNvPr>
          <p:cNvSpPr>
            <a:spLocks noGrp="1"/>
          </p:cNvSpPr>
          <p:nvPr>
            <p:ph idx="1"/>
          </p:nvPr>
        </p:nvSpPr>
        <p:spPr>
          <a:xfrm>
            <a:off x="1534696" y="1853754"/>
            <a:ext cx="9520158" cy="3861246"/>
          </a:xfrm>
        </p:spPr>
        <p:txBody>
          <a:bodyPr/>
          <a:lstStyle/>
          <a:p>
            <a:r>
              <a:rPr lang="en-US" dirty="0"/>
              <a:t>Each microprocessor provides instructions for Input and Output (I/O) with the devices attached to it, such as the keyboard and the screen.</a:t>
            </a:r>
          </a:p>
          <a:p>
            <a:r>
              <a:rPr lang="en-US" dirty="0"/>
              <a:t>The 8086 provides the instructions </a:t>
            </a:r>
            <a:r>
              <a:rPr lang="en-US" b="1" dirty="0"/>
              <a:t>IN</a:t>
            </a:r>
            <a:r>
              <a:rPr lang="en-US" dirty="0"/>
              <a:t> for input and </a:t>
            </a:r>
            <a:r>
              <a:rPr lang="en-US" b="1" dirty="0"/>
              <a:t>OUT</a:t>
            </a:r>
            <a:r>
              <a:rPr lang="en-US" dirty="0"/>
              <a:t> for output. These instructions are a bit complicated to use, so we usually use the operating system to do I/O for us instead.</a:t>
            </a:r>
          </a:p>
          <a:p>
            <a:r>
              <a:rPr lang="en-US" dirty="0"/>
              <a:t>In 8086 assembly language, operating system subprograms are called by a software </a:t>
            </a:r>
            <a:r>
              <a:rPr lang="en-US" b="1" dirty="0"/>
              <a:t>interrupt</a:t>
            </a:r>
            <a:r>
              <a:rPr lang="en-US" dirty="0"/>
              <a:t> mechanism. An interrupt signals to the processor to suspend its current activity and to pass control to an interrupt service program.</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13</a:t>
            </a:fld>
            <a:endParaRPr lang="en-US"/>
          </a:p>
        </p:txBody>
      </p:sp>
    </p:spTree>
    <p:extLst>
      <p:ext uri="{BB962C8B-B14F-4D97-AF65-F5344CB8AC3E}">
        <p14:creationId xmlns:p14="http://schemas.microsoft.com/office/powerpoint/2010/main" val="23858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2640E0-4D3E-447B-89E6-E9A0949EDE76}"/>
              </a:ext>
            </a:extLst>
          </p:cNvPr>
          <p:cNvSpPr>
            <a:spLocks noGrp="1"/>
          </p:cNvSpPr>
          <p:nvPr>
            <p:ph type="title"/>
          </p:nvPr>
        </p:nvSpPr>
        <p:spPr>
          <a:xfrm>
            <a:off x="1534696" y="804519"/>
            <a:ext cx="9520158" cy="694081"/>
          </a:xfrm>
        </p:spPr>
        <p:txBody>
          <a:bodyPr/>
          <a:lstStyle/>
          <a:p>
            <a:r>
              <a:rPr lang="en-US" dirty="0"/>
              <a:t>Cont..</a:t>
            </a:r>
          </a:p>
        </p:txBody>
      </p:sp>
      <p:sp>
        <p:nvSpPr>
          <p:cNvPr id="3" name="Content Placeholder 2">
            <a:extLst>
              <a:ext uri="{FF2B5EF4-FFF2-40B4-BE49-F238E27FC236}">
                <a16:creationId xmlns:a16="http://schemas.microsoft.com/office/drawing/2014/main" xmlns="" id="{5EAFB579-FFD3-4575-8055-EC15994A6290}"/>
              </a:ext>
            </a:extLst>
          </p:cNvPr>
          <p:cNvSpPr>
            <a:spLocks noGrp="1"/>
          </p:cNvSpPr>
          <p:nvPr>
            <p:ph idx="1"/>
          </p:nvPr>
        </p:nvSpPr>
        <p:spPr>
          <a:xfrm>
            <a:off x="1534696" y="1498600"/>
            <a:ext cx="9520158" cy="5041900"/>
          </a:xfrm>
        </p:spPr>
        <p:txBody>
          <a:bodyPr>
            <a:normAutofit/>
          </a:bodyPr>
          <a:lstStyle/>
          <a:p>
            <a:r>
              <a:rPr lang="en-US" dirty="0"/>
              <a:t>A software interrupt is an interrupt generated by a program. The 8086 </a:t>
            </a:r>
            <a:r>
              <a:rPr lang="en-US" b="1" dirty="0"/>
              <a:t>INT</a:t>
            </a:r>
            <a:r>
              <a:rPr lang="en-US" dirty="0"/>
              <a:t> instruction generates such software interrupts.</a:t>
            </a:r>
          </a:p>
          <a:p>
            <a:r>
              <a:rPr lang="en-US" dirty="0"/>
              <a:t>For I/O and some other operations, the interrupt number used is </a:t>
            </a:r>
            <a:r>
              <a:rPr lang="en-US" b="1" dirty="0"/>
              <a:t>21h</a:t>
            </a:r>
            <a:r>
              <a:rPr lang="en-US" dirty="0"/>
              <a:t>. Thus, the instruction </a:t>
            </a:r>
            <a:r>
              <a:rPr lang="en-US" b="1" dirty="0"/>
              <a:t>INT 21h</a:t>
            </a:r>
            <a:r>
              <a:rPr lang="en-US" dirty="0"/>
              <a:t> transfers control to the operating system, to a subprogram that handles I/O operations.</a:t>
            </a:r>
          </a:p>
          <a:p>
            <a:r>
              <a:rPr lang="en-US" dirty="0"/>
              <a:t> This subprogram handles a variety of I/O operations by calling appropriate subprograms. This means that a specific I/O operation must be indicated. The I/O operation to be carried out is specified in the AH register. An interrupt call has the following syntax:</a:t>
            </a:r>
          </a:p>
          <a:p>
            <a:pPr marL="0" lvl="0" indent="0" eaLnBrk="0" fontAlgn="base" hangingPunct="0">
              <a:lnSpc>
                <a:spcPct val="100000"/>
              </a:lnSpc>
              <a:spcBef>
                <a:spcPct val="0"/>
              </a:spcBef>
              <a:spcAft>
                <a:spcPct val="0"/>
              </a:spcAft>
              <a:buClrTx/>
              <a:buSzTx/>
              <a:buNone/>
            </a:pPr>
            <a:r>
              <a:rPr lang="en-US" altLang="en-US" dirty="0">
                <a:solidFill>
                  <a:srgbClr val="0000FF"/>
                </a:solidFill>
                <a:latin typeface="Courier New" panose="02070309020205020404" pitchFamily="49" charset="0"/>
                <a:cs typeface="Courier New" panose="02070309020205020404" pitchFamily="49" charset="0"/>
              </a:rPr>
              <a:t>  MOV AH, </a:t>
            </a:r>
            <a:r>
              <a:rPr lang="en-US" altLang="en-US" dirty="0" err="1">
                <a:solidFill>
                  <a:srgbClr val="0000FF"/>
                </a:solidFill>
                <a:latin typeface="Courier New" panose="02070309020205020404" pitchFamily="49" charset="0"/>
                <a:cs typeface="Courier New" panose="02070309020205020404" pitchFamily="49" charset="0"/>
              </a:rPr>
              <a:t>nn</a:t>
            </a:r>
            <a:r>
              <a:rPr lang="en-US" altLang="en-US" dirty="0">
                <a:solidFill>
                  <a:srgbClr val="0000FF"/>
                </a:solidFill>
                <a:latin typeface="Courier New" panose="02070309020205020404" pitchFamily="49" charset="0"/>
                <a:cs typeface="Courier New" panose="02070309020205020404" pitchFamily="49" charset="0"/>
              </a:rPr>
              <a:t> ;	 </a:t>
            </a:r>
            <a:r>
              <a:rPr lang="en-US" altLang="en-US" dirty="0" err="1">
                <a:solidFill>
                  <a:srgbClr val="0000FF"/>
                </a:solidFill>
                <a:latin typeface="Courier New" panose="02070309020205020404" pitchFamily="49" charset="0"/>
                <a:cs typeface="Courier New" panose="02070309020205020404" pitchFamily="49" charset="0"/>
              </a:rPr>
              <a:t>nn</a:t>
            </a:r>
            <a:r>
              <a:rPr lang="en-US" altLang="en-US" dirty="0">
                <a:solidFill>
                  <a:srgbClr val="0000FF"/>
                </a:solidFill>
                <a:latin typeface="Courier New" panose="02070309020205020404" pitchFamily="49" charset="0"/>
                <a:cs typeface="Courier New" panose="02070309020205020404" pitchFamily="49" charset="0"/>
              </a:rPr>
              <a:t> = specific function number </a:t>
            </a:r>
          </a:p>
          <a:p>
            <a:pPr marL="0" lvl="0" indent="0" eaLnBrk="0" fontAlgn="base" hangingPunct="0">
              <a:lnSpc>
                <a:spcPct val="100000"/>
              </a:lnSpc>
              <a:spcBef>
                <a:spcPct val="0"/>
              </a:spcBef>
              <a:spcAft>
                <a:spcPct val="0"/>
              </a:spcAft>
              <a:buClrTx/>
              <a:buSzTx/>
              <a:buNone/>
            </a:pPr>
            <a:r>
              <a:rPr lang="en-US" altLang="en-US" dirty="0">
                <a:solidFill>
                  <a:srgbClr val="0000FF"/>
                </a:solidFill>
                <a:latin typeface="Courier New" panose="02070309020205020404" pitchFamily="49" charset="0"/>
                <a:cs typeface="Courier New" panose="02070309020205020404" pitchFamily="49" charset="0"/>
              </a:rPr>
              <a:t>  INT XX ;		 XX = interrupt number</a:t>
            </a:r>
            <a:r>
              <a:rPr lang="en-US" altLang="en-US" dirty="0"/>
              <a:t> </a:t>
            </a:r>
            <a:endParaRPr lang="en-US" altLang="en-US" dirty="0">
              <a:latin typeface="Arial" panose="020B0604020202020204" pitchFamily="34" charset="0"/>
            </a:endParaRP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14</a:t>
            </a:fld>
            <a:endParaRPr lang="en-US"/>
          </a:p>
        </p:txBody>
      </p:sp>
    </p:spTree>
    <p:extLst>
      <p:ext uri="{BB962C8B-B14F-4D97-AF65-F5344CB8AC3E}">
        <p14:creationId xmlns:p14="http://schemas.microsoft.com/office/powerpoint/2010/main" val="15550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373CA3-8F9B-4DD0-9406-4496EA57C148}"/>
              </a:ext>
            </a:extLst>
          </p:cNvPr>
          <p:cNvSpPr>
            <a:spLocks noGrp="1"/>
          </p:cNvSpPr>
          <p:nvPr>
            <p:ph type="title"/>
          </p:nvPr>
        </p:nvSpPr>
        <p:spPr/>
        <p:txBody>
          <a:bodyPr/>
          <a:lstStyle/>
          <a:p>
            <a:r>
              <a:rPr lang="en-US" dirty="0"/>
              <a:t>Instruction register and decoder</a:t>
            </a:r>
          </a:p>
        </p:txBody>
      </p:sp>
      <p:sp>
        <p:nvSpPr>
          <p:cNvPr id="3" name="Content Placeholder 2">
            <a:extLst>
              <a:ext uri="{FF2B5EF4-FFF2-40B4-BE49-F238E27FC236}">
                <a16:creationId xmlns:a16="http://schemas.microsoft.com/office/drawing/2014/main" xmlns="" id="{77F4B9F0-792A-491C-B740-7ED56F66C273}"/>
              </a:ext>
            </a:extLst>
          </p:cNvPr>
          <p:cNvSpPr>
            <a:spLocks noGrp="1"/>
          </p:cNvSpPr>
          <p:nvPr>
            <p:ph idx="1"/>
          </p:nvPr>
        </p:nvSpPr>
        <p:spPr/>
        <p:txBody>
          <a:bodyPr>
            <a:normAutofit fontScale="92500"/>
          </a:bodyPr>
          <a:lstStyle/>
          <a:p>
            <a:r>
              <a:rPr lang="en-US" dirty="0">
                <a:solidFill>
                  <a:srgbClr val="202122"/>
                </a:solidFill>
                <a:latin typeface="Arial" panose="020B0604020202020204" pitchFamily="34" charset="0"/>
              </a:rPr>
              <a:t>In </a:t>
            </a:r>
            <a:r>
              <a:rPr lang="en-US" dirty="0">
                <a:solidFill>
                  <a:srgbClr val="3366CC"/>
                </a:solidFill>
                <a:latin typeface="Arial" panose="020B0604020202020204" pitchFamily="34" charset="0"/>
                <a:hlinkClick r:id="rId2" tooltip="Computing">
                  <a:extLst>
                    <a:ext uri="{A12FA001-AC4F-418D-AE19-62706E023703}">
                      <ahyp:hlinkClr xmlns:ahyp="http://schemas.microsoft.com/office/drawing/2018/hyperlinkcolor" xmlns="" val="tx"/>
                    </a:ext>
                  </a:extLst>
                </a:hlinkClick>
              </a:rPr>
              <a:t>computing</a:t>
            </a:r>
            <a:r>
              <a:rPr lang="en-US" dirty="0">
                <a:solidFill>
                  <a:srgbClr val="202122"/>
                </a:solidFill>
                <a:latin typeface="Arial" panose="020B0604020202020204" pitchFamily="34" charset="0"/>
              </a:rPr>
              <a:t>, the </a:t>
            </a:r>
            <a:r>
              <a:rPr lang="en-US" b="1" dirty="0">
                <a:solidFill>
                  <a:srgbClr val="202122"/>
                </a:solidFill>
                <a:latin typeface="Arial" panose="020B0604020202020204" pitchFamily="34" charset="0"/>
              </a:rPr>
              <a:t>instruction register</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IR</a:t>
            </a:r>
            <a:r>
              <a:rPr lang="en-US" dirty="0">
                <a:solidFill>
                  <a:srgbClr val="202122"/>
                </a:solidFill>
                <a:latin typeface="Arial" panose="020B0604020202020204" pitchFamily="34" charset="0"/>
              </a:rPr>
              <a:t>) or </a:t>
            </a:r>
            <a:r>
              <a:rPr lang="en-US" b="1" dirty="0">
                <a:solidFill>
                  <a:srgbClr val="202122"/>
                </a:solidFill>
                <a:latin typeface="Arial" panose="020B0604020202020204" pitchFamily="34" charset="0"/>
              </a:rPr>
              <a:t>current instruction register</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CIR</a:t>
            </a:r>
            <a:r>
              <a:rPr lang="en-US" dirty="0">
                <a:solidFill>
                  <a:srgbClr val="202122"/>
                </a:solidFill>
                <a:latin typeface="Arial" panose="020B0604020202020204" pitchFamily="34" charset="0"/>
              </a:rPr>
              <a:t>) is the part of a </a:t>
            </a:r>
            <a:r>
              <a:rPr lang="en-US" dirty="0">
                <a:solidFill>
                  <a:srgbClr val="3366CC"/>
                </a:solidFill>
                <a:latin typeface="Arial" panose="020B0604020202020204" pitchFamily="34" charset="0"/>
                <a:hlinkClick r:id="rId3" tooltip="Central processing unit">
                  <a:extLst>
                    <a:ext uri="{A12FA001-AC4F-418D-AE19-62706E023703}">
                      <ahyp:hlinkClr xmlns:ahyp="http://schemas.microsoft.com/office/drawing/2018/hyperlinkcolor" xmlns="" val="tx"/>
                    </a:ext>
                  </a:extLst>
                </a:hlinkClick>
              </a:rPr>
              <a:t>CPU</a:t>
            </a:r>
            <a:r>
              <a:rPr lang="en-US" dirty="0">
                <a:solidFill>
                  <a:srgbClr val="202122"/>
                </a:solidFill>
                <a:latin typeface="Arial" panose="020B0604020202020204" pitchFamily="34" charset="0"/>
              </a:rPr>
              <a:t>'s </a:t>
            </a:r>
            <a:r>
              <a:rPr lang="en-US" dirty="0">
                <a:solidFill>
                  <a:srgbClr val="3366CC"/>
                </a:solidFill>
                <a:latin typeface="Arial" panose="020B0604020202020204" pitchFamily="34" charset="0"/>
                <a:hlinkClick r:id="rId4" tooltip="Control unit">
                  <a:extLst>
                    <a:ext uri="{A12FA001-AC4F-418D-AE19-62706E023703}">
                      <ahyp:hlinkClr xmlns:ahyp="http://schemas.microsoft.com/office/drawing/2018/hyperlinkcolor" xmlns="" val="tx"/>
                    </a:ext>
                  </a:extLst>
                </a:hlinkClick>
              </a:rPr>
              <a:t>control unit</a:t>
            </a:r>
            <a:r>
              <a:rPr lang="en-US" dirty="0">
                <a:solidFill>
                  <a:srgbClr val="202122"/>
                </a:solidFill>
                <a:latin typeface="Arial" panose="020B0604020202020204" pitchFamily="34" charset="0"/>
              </a:rPr>
              <a:t> that holds the instruction currently being executed or decoded. In simple processors, each instruction to be executed is loaded into the instruction register, which holds it while it is decoded, prepared and ultimately executed, which can take several steps.</a:t>
            </a:r>
          </a:p>
          <a:p>
            <a:r>
              <a:rPr lang="en-US" dirty="0">
                <a:solidFill>
                  <a:srgbClr val="202122"/>
                </a:solidFill>
                <a:latin typeface="Arial" panose="020B0604020202020204" pitchFamily="34" charset="0"/>
              </a:rPr>
              <a:t>Some of the complicated processors use a </a:t>
            </a:r>
            <a:r>
              <a:rPr lang="en-US" dirty="0">
                <a:solidFill>
                  <a:srgbClr val="3366CC"/>
                </a:solidFill>
                <a:latin typeface="Arial" panose="020B0604020202020204" pitchFamily="34" charset="0"/>
                <a:hlinkClick r:id="rId5" tooltip="Instruction pipeline">
                  <a:extLst>
                    <a:ext uri="{A12FA001-AC4F-418D-AE19-62706E023703}">
                      <ahyp:hlinkClr xmlns:ahyp="http://schemas.microsoft.com/office/drawing/2018/hyperlinkcolor" xmlns="" val="tx"/>
                    </a:ext>
                  </a:extLst>
                </a:hlinkClick>
              </a:rPr>
              <a:t>pipeline of instruction registers</a:t>
            </a:r>
            <a:r>
              <a:rPr lang="en-US" dirty="0">
                <a:solidFill>
                  <a:srgbClr val="202122"/>
                </a:solidFill>
                <a:latin typeface="Arial" panose="020B0604020202020204" pitchFamily="34" charset="0"/>
              </a:rPr>
              <a:t> where each stage of the pipeline does part of the decoding, preparation or execution and then passes it to the next stage for its step. Modern processors can even do some of the steps out of order as decoding on several instructions is done in parallel.</a:t>
            </a:r>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15</a:t>
            </a:fld>
            <a:endParaRPr lang="en-US"/>
          </a:p>
        </p:txBody>
      </p:sp>
    </p:spTree>
    <p:extLst>
      <p:ext uri="{BB962C8B-B14F-4D97-AF65-F5344CB8AC3E}">
        <p14:creationId xmlns:p14="http://schemas.microsoft.com/office/powerpoint/2010/main" val="1360679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12B094-6EDF-4599-9325-AD84DAEFE9D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A1200AA3-E1CD-46E3-ADBE-5FC2A4B874B9}"/>
              </a:ext>
            </a:extLst>
          </p:cNvPr>
          <p:cNvSpPr>
            <a:spLocks noGrp="1"/>
          </p:cNvSpPr>
          <p:nvPr>
            <p:ph idx="1"/>
          </p:nvPr>
        </p:nvSpPr>
        <p:spPr/>
        <p:txBody>
          <a:bodyPr>
            <a:normAutofit fontScale="92500"/>
          </a:bodyPr>
          <a:lstStyle/>
          <a:p>
            <a:r>
              <a:rPr lang="en-US" dirty="0">
                <a:solidFill>
                  <a:srgbClr val="202122"/>
                </a:solidFill>
                <a:latin typeface="Arial" panose="020B0604020202020204" pitchFamily="34" charset="0"/>
              </a:rPr>
              <a:t>Decoding the </a:t>
            </a:r>
            <a:r>
              <a:rPr lang="en-US" dirty="0">
                <a:solidFill>
                  <a:srgbClr val="3366CC"/>
                </a:solidFill>
                <a:latin typeface="Arial" panose="020B0604020202020204" pitchFamily="34" charset="0"/>
                <a:hlinkClick r:id="rId2" tooltip="Op-code">
                  <a:extLst>
                    <a:ext uri="{A12FA001-AC4F-418D-AE19-62706E023703}">
                      <ahyp:hlinkClr xmlns:ahyp="http://schemas.microsoft.com/office/drawing/2018/hyperlinkcolor" xmlns="" val="tx"/>
                    </a:ext>
                  </a:extLst>
                </a:hlinkClick>
              </a:rPr>
              <a:t>op-code</a:t>
            </a:r>
            <a:r>
              <a:rPr lang="en-US" dirty="0">
                <a:solidFill>
                  <a:srgbClr val="202122"/>
                </a:solidFill>
                <a:latin typeface="Arial" panose="020B0604020202020204" pitchFamily="34" charset="0"/>
              </a:rPr>
              <a:t> in the instruction register includes determining the instruction, determining where its operands are in memory, retrieving the operands from memory, allocating processor resources to execute the command (in </a:t>
            </a:r>
            <a:r>
              <a:rPr lang="en-US" dirty="0">
                <a:solidFill>
                  <a:srgbClr val="3366CC"/>
                </a:solidFill>
                <a:latin typeface="Arial" panose="020B0604020202020204" pitchFamily="34" charset="0"/>
                <a:hlinkClick r:id="rId3" tooltip="Superscalar">
                  <a:extLst>
                    <a:ext uri="{A12FA001-AC4F-418D-AE19-62706E023703}">
                      <ahyp:hlinkClr xmlns:ahyp="http://schemas.microsoft.com/office/drawing/2018/hyperlinkcolor" xmlns="" val="tx"/>
                    </a:ext>
                  </a:extLst>
                </a:hlinkClick>
              </a:rPr>
              <a:t>super scalar</a:t>
            </a:r>
            <a:r>
              <a:rPr lang="en-US" dirty="0">
                <a:solidFill>
                  <a:srgbClr val="202122"/>
                </a:solidFill>
                <a:latin typeface="Arial" panose="020B0604020202020204" pitchFamily="34" charset="0"/>
              </a:rPr>
              <a:t> processors), etc.</a:t>
            </a:r>
          </a:p>
          <a:p>
            <a:r>
              <a:rPr lang="en-US" dirty="0">
                <a:solidFill>
                  <a:srgbClr val="202122"/>
                </a:solidFill>
                <a:latin typeface="Arial" panose="020B0604020202020204" pitchFamily="34" charset="0"/>
              </a:rPr>
              <a:t>The output of the IR is available to control circuits, which generate the timing signals that control the various processing elements involved in executing the instruction.</a:t>
            </a:r>
          </a:p>
          <a:p>
            <a:r>
              <a:rPr lang="en-US" dirty="0">
                <a:solidFill>
                  <a:srgbClr val="202122"/>
                </a:solidFill>
                <a:latin typeface="Arial" panose="020B0604020202020204" pitchFamily="34" charset="0"/>
              </a:rPr>
              <a:t>In the </a:t>
            </a:r>
            <a:r>
              <a:rPr lang="en-US" u="sng" dirty="0">
                <a:solidFill>
                  <a:srgbClr val="3366CC"/>
                </a:solidFill>
                <a:latin typeface="Arial" panose="020B0604020202020204" pitchFamily="34" charset="0"/>
                <a:hlinkClick r:id="rId4">
                  <a:extLst>
                    <a:ext uri="{A12FA001-AC4F-418D-AE19-62706E023703}">
                      <ahyp:hlinkClr xmlns:ahyp="http://schemas.microsoft.com/office/drawing/2018/hyperlinkcolor" xmlns="" val="tx"/>
                    </a:ext>
                  </a:extLst>
                </a:hlinkClick>
              </a:rPr>
              <a:t>instruction cycle</a:t>
            </a:r>
            <a:r>
              <a:rPr lang="en-US" dirty="0">
                <a:solidFill>
                  <a:srgbClr val="202122"/>
                </a:solidFill>
                <a:latin typeface="Arial" panose="020B0604020202020204" pitchFamily="34" charset="0"/>
              </a:rPr>
              <a:t>, the instruction is loaded into the instruction register after the processor fetches it from the memory location pointed to by the </a:t>
            </a:r>
            <a:r>
              <a:rPr lang="en-US" dirty="0">
                <a:solidFill>
                  <a:srgbClr val="3366CC"/>
                </a:solidFill>
                <a:latin typeface="Arial" panose="020B0604020202020204" pitchFamily="34" charset="0"/>
                <a:hlinkClick r:id="rId5" tooltip="Program counter">
                  <a:extLst>
                    <a:ext uri="{A12FA001-AC4F-418D-AE19-62706E023703}">
                      <ahyp:hlinkClr xmlns:ahyp="http://schemas.microsoft.com/office/drawing/2018/hyperlinkcolor" xmlns="" val="tx"/>
                    </a:ext>
                  </a:extLst>
                </a:hlinkClick>
              </a:rPr>
              <a:t>program counter</a:t>
            </a:r>
            <a:r>
              <a:rPr lang="en-US" dirty="0">
                <a:solidFill>
                  <a:srgbClr val="202122"/>
                </a:solidFill>
                <a:latin typeface="Arial" panose="020B0604020202020204" pitchFamily="34" charset="0"/>
              </a:rPr>
              <a:t>.</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16</a:t>
            </a:fld>
            <a:endParaRPr lang="en-US"/>
          </a:p>
        </p:txBody>
      </p:sp>
    </p:spTree>
    <p:extLst>
      <p:ext uri="{BB962C8B-B14F-4D97-AF65-F5344CB8AC3E}">
        <p14:creationId xmlns:p14="http://schemas.microsoft.com/office/powerpoint/2010/main" val="582580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BB470-BA6F-421B-993F-48DD9B1B97A8}"/>
              </a:ext>
            </a:extLst>
          </p:cNvPr>
          <p:cNvSpPr>
            <a:spLocks noGrp="1"/>
          </p:cNvSpPr>
          <p:nvPr>
            <p:ph type="title"/>
          </p:nvPr>
        </p:nvSpPr>
        <p:spPr>
          <a:xfrm>
            <a:off x="1534696" y="804519"/>
            <a:ext cx="9520158" cy="782981"/>
          </a:xfrm>
        </p:spPr>
        <p:txBody>
          <a:bodyPr/>
          <a:lstStyle/>
          <a:p>
            <a:r>
              <a:rPr lang="en-US" dirty="0"/>
              <a:t>Program Counter (PC)</a:t>
            </a:r>
          </a:p>
        </p:txBody>
      </p:sp>
      <p:sp>
        <p:nvSpPr>
          <p:cNvPr id="3" name="Content Placeholder 2">
            <a:extLst>
              <a:ext uri="{FF2B5EF4-FFF2-40B4-BE49-F238E27FC236}">
                <a16:creationId xmlns:a16="http://schemas.microsoft.com/office/drawing/2014/main" xmlns="" id="{BF56993B-1563-4377-8A2A-5ADA94BDB7BE}"/>
              </a:ext>
            </a:extLst>
          </p:cNvPr>
          <p:cNvSpPr>
            <a:spLocks noGrp="1"/>
          </p:cNvSpPr>
          <p:nvPr>
            <p:ph idx="1"/>
          </p:nvPr>
        </p:nvSpPr>
        <p:spPr>
          <a:xfrm>
            <a:off x="1244600" y="1587500"/>
            <a:ext cx="9810254" cy="4465981"/>
          </a:xfrm>
        </p:spPr>
        <p:txBody>
          <a:bodyPr>
            <a:normAutofit/>
          </a:bodyPr>
          <a:lstStyle/>
          <a:p>
            <a:r>
              <a:rPr lang="en-US" dirty="0"/>
              <a:t>The program counter (PC), commonly called the instruction pointer (IP) in Intel x86 and Itanium microprocessors, and sometimes called the instruction address register (IAR), the instruction counter, or just part of the instruction sequencer, is a processor register that indicates where a computer is in its program sequence.</a:t>
            </a:r>
          </a:p>
          <a:p>
            <a:r>
              <a:rPr lang="en-US" dirty="0"/>
              <a:t>Usually, the PC is incremented after fetching an instruction, and holds the memory address of ("points to") the next instruction that would be executed.</a:t>
            </a:r>
          </a:p>
          <a:p>
            <a:r>
              <a:rPr lang="en-US" dirty="0"/>
              <a:t>Processors usually fetch instructions sequentially from memory, but control transfer instructions change the sequence by placing a new value in the PC. These include branches (sometimes called jumps), subroutine calls, and returns. A transfer that is conditional on the truth of some assertion lets the computer follow a different sequence under different conditions</a:t>
            </a:r>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17</a:t>
            </a:fld>
            <a:endParaRPr lang="en-US"/>
          </a:p>
        </p:txBody>
      </p:sp>
    </p:spTree>
    <p:extLst>
      <p:ext uri="{BB962C8B-B14F-4D97-AF65-F5344CB8AC3E}">
        <p14:creationId xmlns:p14="http://schemas.microsoft.com/office/powerpoint/2010/main" val="294821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38AF909-F7A4-4DDA-A120-3B122C316941}"/>
              </a:ext>
            </a:extLst>
          </p:cNvPr>
          <p:cNvSpPr>
            <a:spLocks noGrp="1"/>
          </p:cNvSpPr>
          <p:nvPr>
            <p:ph type="title"/>
          </p:nvPr>
        </p:nvSpPr>
        <p:spPr>
          <a:xfrm>
            <a:off x="1534696" y="660401"/>
            <a:ext cx="9520158" cy="800100"/>
          </a:xfrm>
        </p:spPr>
        <p:txBody>
          <a:bodyPr/>
          <a:lstStyle/>
          <a:p>
            <a:r>
              <a:rPr lang="en-US" dirty="0"/>
              <a:t>Program Segments</a:t>
            </a:r>
          </a:p>
        </p:txBody>
      </p:sp>
      <p:sp>
        <p:nvSpPr>
          <p:cNvPr id="6" name="Rectangle 1">
            <a:extLst>
              <a:ext uri="{FF2B5EF4-FFF2-40B4-BE49-F238E27FC236}">
                <a16:creationId xmlns:a16="http://schemas.microsoft.com/office/drawing/2014/main" xmlns="" id="{21B905DE-972F-47AF-9FDD-E9A6DC11CA3A}"/>
              </a:ext>
            </a:extLst>
          </p:cNvPr>
          <p:cNvSpPr>
            <a:spLocks noGrp="1" noChangeArrowheads="1"/>
          </p:cNvSpPr>
          <p:nvPr>
            <p:ph idx="1"/>
          </p:nvPr>
        </p:nvSpPr>
        <p:spPr bwMode="auto">
          <a:xfrm>
            <a:off x="1422401" y="1604016"/>
            <a:ext cx="9855200" cy="442234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6654" numCol="1" anchor="ctr" anchorCtr="0" compatLnSpc="1">
            <a:prstTxWarp prst="textNoShape">
              <a:avLst/>
            </a:prstTxWarp>
            <a:spAutoFit/>
          </a:bodyPr>
          <a:lstStyle/>
          <a:p>
            <a:pPr marR="0" lvl="0" fontAlgn="base">
              <a:spcAft>
                <a:spcPct val="0"/>
              </a:spcAft>
              <a:tabLst/>
            </a:pPr>
            <a:r>
              <a:rPr lang="en-US" altLang="en-US" dirty="0"/>
              <a:t>Any assembly language program is divided into the following three memory segments:</a:t>
            </a:r>
          </a:p>
          <a:p>
            <a:pPr marR="0" lvl="0" fontAlgn="base">
              <a:spcAft>
                <a:spcPct val="0"/>
              </a:spcAft>
              <a:tabLst/>
            </a:pPr>
            <a:r>
              <a:rPr lang="en-US" altLang="en-US" dirty="0"/>
              <a:t>Code – The segment where actual code is stored and is represented by the .text section. It mainly contains assembly language instructions and can not be expanded once program execution begins.</a:t>
            </a:r>
          </a:p>
          <a:p>
            <a:pPr marR="0" lvl="0" fontAlgn="base">
              <a:spcAft>
                <a:spcPct val="0"/>
              </a:spcAft>
              <a:tabLst/>
            </a:pPr>
            <a:r>
              <a:rPr lang="en-US" altLang="en-US" dirty="0"/>
              <a:t>Data – Represented by the .data and .</a:t>
            </a:r>
            <a:r>
              <a:rPr lang="en-US" altLang="en-US" dirty="0" err="1"/>
              <a:t>bss</a:t>
            </a:r>
            <a:r>
              <a:rPr lang="en-US" altLang="en-US" dirty="0"/>
              <a:t> sections, it is used to declare global and local variables. It remains static throughout the program.</a:t>
            </a:r>
          </a:p>
          <a:p>
            <a:pPr marR="0" lvl="0" fontAlgn="base">
              <a:spcAft>
                <a:spcPct val="0"/>
              </a:spcAft>
              <a:tabLst/>
            </a:pPr>
            <a:r>
              <a:rPr lang="en-US" altLang="en-US" dirty="0"/>
              <a:t>Stack – In this memory segment, data may be initialized at run-time. It acts as temporary storage and follows the Last In First Out protocol, which means that elements are only added or removed from the 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Chapter-2</a:t>
            </a:r>
            <a:endParaRPr lang="en-US"/>
          </a:p>
        </p:txBody>
      </p:sp>
      <p:sp>
        <p:nvSpPr>
          <p:cNvPr id="3" name="Slide Number Placeholder 2"/>
          <p:cNvSpPr>
            <a:spLocks noGrp="1"/>
          </p:cNvSpPr>
          <p:nvPr>
            <p:ph type="sldNum" sz="quarter" idx="12"/>
          </p:nvPr>
        </p:nvSpPr>
        <p:spPr/>
        <p:txBody>
          <a:bodyPr/>
          <a:lstStyle/>
          <a:p>
            <a:fld id="{2E3AC598-E03F-413A-97C1-9CCB85E58D1E}" type="slidenum">
              <a:rPr lang="en-US" smtClean="0"/>
              <a:t>18</a:t>
            </a:fld>
            <a:endParaRPr lang="en-US"/>
          </a:p>
        </p:txBody>
      </p:sp>
    </p:spTree>
    <p:extLst>
      <p:ext uri="{BB962C8B-B14F-4D97-AF65-F5344CB8AC3E}">
        <p14:creationId xmlns:p14="http://schemas.microsoft.com/office/powerpoint/2010/main" val="3710851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B5042-EA87-4AC4-A0EC-F25D81DF6E41}"/>
              </a:ext>
            </a:extLst>
          </p:cNvPr>
          <p:cNvSpPr>
            <a:spLocks noGrp="1"/>
          </p:cNvSpPr>
          <p:nvPr>
            <p:ph type="title"/>
          </p:nvPr>
        </p:nvSpPr>
        <p:spPr/>
        <p:txBody>
          <a:bodyPr/>
          <a:lstStyle/>
          <a:p>
            <a:r>
              <a:rPr lang="en-US" dirty="0"/>
              <a:t>logical and physical addresses</a:t>
            </a:r>
          </a:p>
        </p:txBody>
      </p:sp>
      <p:sp>
        <p:nvSpPr>
          <p:cNvPr id="3" name="Content Placeholder 2">
            <a:extLst>
              <a:ext uri="{FF2B5EF4-FFF2-40B4-BE49-F238E27FC236}">
                <a16:creationId xmlns:a16="http://schemas.microsoft.com/office/drawing/2014/main" xmlns="" id="{1ABC9232-D74D-499B-99CF-400EE8E8C66A}"/>
              </a:ext>
            </a:extLst>
          </p:cNvPr>
          <p:cNvSpPr>
            <a:spLocks noGrp="1"/>
          </p:cNvSpPr>
          <p:nvPr>
            <p:ph idx="1"/>
          </p:nvPr>
        </p:nvSpPr>
        <p:spPr>
          <a:xfrm>
            <a:off x="1270000" y="2015732"/>
            <a:ext cx="9784854" cy="3813568"/>
          </a:xfrm>
        </p:spPr>
        <p:txBody>
          <a:bodyPr>
            <a:normAutofit/>
          </a:bodyPr>
          <a:lstStyle/>
          <a:p>
            <a:r>
              <a:rPr lang="en-US" dirty="0"/>
              <a:t>Physical and logical addresses are terms most used for processors with virtual memory. The 8086 does not have virtual memory.</a:t>
            </a:r>
          </a:p>
          <a:p>
            <a:r>
              <a:rPr lang="en-US" dirty="0"/>
              <a:t>But it has segmented memory, where each segment is 16-bit large. And a logical data address in a program can be 0x145a. This will point to a location in the data segment of the program. The processor itself will combine this address with the data segment register content to create a 20-bit physical address that is used when accessing memory. The segment register is also 16 bit large but the content of the segment register is shifted four bits left before adding in the 16-bit logical address.</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19</a:t>
            </a:fld>
            <a:endParaRPr lang="en-US"/>
          </a:p>
        </p:txBody>
      </p:sp>
    </p:spTree>
    <p:extLst>
      <p:ext uri="{BB962C8B-B14F-4D97-AF65-F5344CB8AC3E}">
        <p14:creationId xmlns:p14="http://schemas.microsoft.com/office/powerpoint/2010/main" val="422873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476DC-466D-41DE-97F3-20FCAD85B8F0}"/>
              </a:ext>
            </a:extLst>
          </p:cNvPr>
          <p:cNvSpPr>
            <a:spLocks noGrp="1"/>
          </p:cNvSpPr>
          <p:nvPr>
            <p:ph type="title"/>
          </p:nvPr>
        </p:nvSpPr>
        <p:spPr/>
        <p:txBody>
          <a:bodyPr/>
          <a:lstStyle/>
          <a:p>
            <a:r>
              <a:rPr lang="en-US" b="1" dirty="0"/>
              <a:t>Opcode and Operand</a:t>
            </a:r>
            <a:br>
              <a:rPr lang="en-US" b="1" dirty="0"/>
            </a:br>
            <a:endParaRPr lang="en-US" dirty="0"/>
          </a:p>
        </p:txBody>
      </p:sp>
      <p:sp>
        <p:nvSpPr>
          <p:cNvPr id="3" name="Content Placeholder 2">
            <a:extLst>
              <a:ext uri="{FF2B5EF4-FFF2-40B4-BE49-F238E27FC236}">
                <a16:creationId xmlns:a16="http://schemas.microsoft.com/office/drawing/2014/main" xmlns="" id="{3ECFDB00-9273-497B-B913-D5256A35C6DC}"/>
              </a:ext>
            </a:extLst>
          </p:cNvPr>
          <p:cNvSpPr>
            <a:spLocks noGrp="1"/>
          </p:cNvSpPr>
          <p:nvPr>
            <p:ph idx="1"/>
          </p:nvPr>
        </p:nvSpPr>
        <p:spPr/>
        <p:txBody>
          <a:bodyPr>
            <a:normAutofit/>
          </a:bodyPr>
          <a:lstStyle/>
          <a:p>
            <a:pPr fontAlgn="base"/>
            <a:r>
              <a:rPr lang="en-US" dirty="0"/>
              <a:t>This tutorial tells you all about opcode and operand. You will also come to know about different instruction cycles of instructions.</a:t>
            </a:r>
            <a:br>
              <a:rPr lang="en-US" dirty="0"/>
            </a:br>
            <a:r>
              <a:rPr lang="en-US" dirty="0"/>
              <a:t/>
            </a:r>
            <a:br>
              <a:rPr lang="en-US" dirty="0"/>
            </a:br>
            <a:r>
              <a:rPr lang="en-US" dirty="0"/>
              <a:t>The </a:t>
            </a:r>
            <a:r>
              <a:rPr lang="en-US" sz="2100" dirty="0">
                <a:hlinkClick r:id="rId2"/>
              </a:rPr>
              <a:t>machine language</a:t>
            </a:r>
            <a:r>
              <a:rPr lang="en-US" sz="2100" dirty="0"/>
              <a:t> consists </a:t>
            </a:r>
            <a:r>
              <a:rPr lang="en-US" dirty="0"/>
              <a:t>of strings of binary numbers (that is 0's and 1's), which means the code is written in binary language, and this is the only language that is recognized by the computer system. </a:t>
            </a:r>
            <a:br>
              <a:rPr lang="en-US" dirty="0"/>
            </a:br>
            <a:r>
              <a:rPr lang="en-US" b="1" dirty="0"/>
              <a:t/>
            </a:r>
            <a:br>
              <a:rPr lang="en-US" b="1" dirty="0"/>
            </a:br>
            <a:r>
              <a:rPr lang="en-US" b="1" dirty="0"/>
              <a:t>Machine code</a:t>
            </a:r>
            <a:r>
              <a:rPr lang="en-US" dirty="0"/>
              <a:t> is the fundamental language of any computer system. Machine language is also named as a </a:t>
            </a:r>
            <a:r>
              <a:rPr lang="en-US" b="1" i="1" dirty="0"/>
              <a:t>low-level language</a:t>
            </a:r>
            <a:r>
              <a:rPr lang="en-US" i="1" dirty="0"/>
              <a:t>.</a:t>
            </a:r>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2</a:t>
            </a:fld>
            <a:endParaRPr lang="en-US"/>
          </a:p>
        </p:txBody>
      </p:sp>
    </p:spTree>
    <p:extLst>
      <p:ext uri="{BB962C8B-B14F-4D97-AF65-F5344CB8AC3E}">
        <p14:creationId xmlns:p14="http://schemas.microsoft.com/office/powerpoint/2010/main" val="270102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768E2E-9C77-4D6E-AF8C-A53949A2170A}"/>
              </a:ext>
            </a:extLst>
          </p:cNvPr>
          <p:cNvSpPr>
            <a:spLocks noGrp="1"/>
          </p:cNvSpPr>
          <p:nvPr>
            <p:ph type="title"/>
          </p:nvPr>
        </p:nvSpPr>
        <p:spPr>
          <a:xfrm>
            <a:off x="1534696" y="804519"/>
            <a:ext cx="9520158" cy="935381"/>
          </a:xfrm>
        </p:spPr>
        <p:txBody>
          <a:bodyPr/>
          <a:lstStyle/>
          <a:p>
            <a:r>
              <a:rPr lang="en-US" dirty="0"/>
              <a:t>How is physical address generated in 8086?</a:t>
            </a:r>
          </a:p>
        </p:txBody>
      </p:sp>
      <p:sp>
        <p:nvSpPr>
          <p:cNvPr id="3" name="Content Placeholder 2">
            <a:extLst>
              <a:ext uri="{FF2B5EF4-FFF2-40B4-BE49-F238E27FC236}">
                <a16:creationId xmlns:a16="http://schemas.microsoft.com/office/drawing/2014/main" xmlns="" id="{AAAC4012-FC73-4409-A2D9-97AF8F25463A}"/>
              </a:ext>
            </a:extLst>
          </p:cNvPr>
          <p:cNvSpPr>
            <a:spLocks noGrp="1"/>
          </p:cNvSpPr>
          <p:nvPr>
            <p:ph idx="1"/>
          </p:nvPr>
        </p:nvSpPr>
        <p:spPr>
          <a:xfrm>
            <a:off x="1054100" y="1943100"/>
            <a:ext cx="10375900" cy="4110381"/>
          </a:xfrm>
        </p:spPr>
        <p:txBody>
          <a:bodyPr>
            <a:normAutofit/>
          </a:bodyPr>
          <a:lstStyle/>
          <a:p>
            <a:r>
              <a:rPr lang="en-US" dirty="0"/>
              <a:t>8086 has a concept of Memory Segmentation. It is a method where the whole memory is segmented (divided) into smaller parts called segments. These segments are</a:t>
            </a:r>
            <a:br>
              <a:rPr lang="en-US" dirty="0"/>
            </a:br>
            <a:r>
              <a:rPr lang="en-US" dirty="0"/>
              <a:t>• Code Segment (CS)</a:t>
            </a:r>
            <a:br>
              <a:rPr lang="en-US" dirty="0"/>
            </a:br>
            <a:r>
              <a:rPr lang="en-US" dirty="0"/>
              <a:t>• Stack Segment (SS)</a:t>
            </a:r>
            <a:br>
              <a:rPr lang="en-US" dirty="0"/>
            </a:br>
            <a:r>
              <a:rPr lang="en-US" dirty="0"/>
              <a:t>• Data Segment (DS)</a:t>
            </a:r>
            <a:br>
              <a:rPr lang="en-US" dirty="0"/>
            </a:br>
            <a:r>
              <a:rPr lang="en-US" dirty="0"/>
              <a:t>• Extra Segment (ES)</a:t>
            </a:r>
            <a:br>
              <a:rPr lang="en-US" dirty="0"/>
            </a:br>
            <a:r>
              <a:rPr lang="en-US" dirty="0"/>
              <a:t>Each Segment has a corresponding 16-bit Segment Register which holds the Base Address (starting Address) of the Segment. At any given time, 8086 can address 16-bit x 64KB = 256 KB of memory chunk out of 1MB.</a:t>
            </a:r>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20</a:t>
            </a:fld>
            <a:endParaRPr lang="en-US"/>
          </a:p>
        </p:txBody>
      </p:sp>
    </p:spTree>
    <p:extLst>
      <p:ext uri="{BB962C8B-B14F-4D97-AF65-F5344CB8AC3E}">
        <p14:creationId xmlns:p14="http://schemas.microsoft.com/office/powerpoint/2010/main" val="23124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4C85FB-2370-4470-A467-C0EADBED126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CF619F51-652E-45B9-A3BE-0510CF704FA0}"/>
              </a:ext>
            </a:extLst>
          </p:cNvPr>
          <p:cNvSpPr>
            <a:spLocks noGrp="1"/>
          </p:cNvSpPr>
          <p:nvPr>
            <p:ph idx="1"/>
          </p:nvPr>
        </p:nvSpPr>
        <p:spPr>
          <a:xfrm>
            <a:off x="1534696" y="2015732"/>
            <a:ext cx="9520158" cy="3584968"/>
          </a:xfrm>
        </p:spPr>
        <p:txBody>
          <a:bodyPr/>
          <a:lstStyle/>
          <a:p>
            <a:r>
              <a:rPr lang="en-US" dirty="0"/>
              <a:t>8086 has 20bit address line. So the maximum value of address that can be addressed by 8086 is 2^20 = 1MB. So 8086 can address the locations ranging between 00000 H to FFFFF H. This 1MB memory is divided into 16 logical segments, each with a memory of 64KB.</a:t>
            </a:r>
          </a:p>
          <a:p>
            <a:r>
              <a:rPr lang="en-US" dirty="0"/>
              <a:t>To locate any address in the memory bank, it needs the Physical address of that memory location. It cannot get the 20-bit Physical address using the 8086 Address Line or 16-bit Segment Registers alone.</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21</a:t>
            </a:fld>
            <a:endParaRPr lang="en-US"/>
          </a:p>
        </p:txBody>
      </p:sp>
    </p:spTree>
    <p:extLst>
      <p:ext uri="{BB962C8B-B14F-4D97-AF65-F5344CB8AC3E}">
        <p14:creationId xmlns:p14="http://schemas.microsoft.com/office/powerpoint/2010/main" val="497029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98122-15C1-49BD-8406-0641A9D77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E838279-1DC4-45CD-AD09-14796FE96F22}"/>
              </a:ext>
            </a:extLst>
          </p:cNvPr>
          <p:cNvSpPr>
            <a:spLocks noGrp="1"/>
          </p:cNvSpPr>
          <p:nvPr>
            <p:ph idx="1"/>
          </p:nvPr>
        </p:nvSpPr>
        <p:spPr>
          <a:xfrm>
            <a:off x="1534696" y="2015732"/>
            <a:ext cx="9520158" cy="3572268"/>
          </a:xfrm>
        </p:spPr>
        <p:txBody>
          <a:bodyPr/>
          <a:lstStyle/>
          <a:p>
            <a:r>
              <a:rPr lang="en-US" dirty="0"/>
              <a:t>In order to access memory location, you cannot pass 20-bit address directly to the processor. You need to tell the 16-bit address with respect to the segment. This 16-bit address with respect to the part (segment of 64KB) of the memory bank is called the offset.</a:t>
            </a:r>
          </a:p>
          <a:p>
            <a:r>
              <a:rPr lang="en-US" dirty="0"/>
              <a:t>So, Physical Address = Base Address + Offset.</a:t>
            </a:r>
          </a:p>
          <a:p>
            <a:r>
              <a:rPr lang="en-US" dirty="0"/>
              <a:t>Suppose the Data Segment holds the Base </a:t>
            </a:r>
            <a:r>
              <a:rPr lang="en-US" dirty="0" err="1"/>
              <a:t>Aaddress</a:t>
            </a:r>
            <a:r>
              <a:rPr lang="en-US" dirty="0"/>
              <a:t> as 1000h and the data you need is present in the 0020h memory location (Offset) of the Data Segment. The calculation of the actual address is done as follows.</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22</a:t>
            </a:fld>
            <a:endParaRPr lang="en-US"/>
          </a:p>
        </p:txBody>
      </p:sp>
    </p:spTree>
    <p:extLst>
      <p:ext uri="{BB962C8B-B14F-4D97-AF65-F5344CB8AC3E}">
        <p14:creationId xmlns:p14="http://schemas.microsoft.com/office/powerpoint/2010/main" val="1891464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8180F-7CD9-4BF8-BF05-F38CCED20515}"/>
              </a:ext>
            </a:extLst>
          </p:cNvPr>
          <p:cNvSpPr>
            <a:spLocks noGrp="1"/>
          </p:cNvSpPr>
          <p:nvPr>
            <p:ph type="title"/>
          </p:nvPr>
        </p:nvSpPr>
        <p:spPr>
          <a:xfrm>
            <a:off x="1534696" y="804519"/>
            <a:ext cx="9520158" cy="833781"/>
          </a:xfrm>
        </p:spPr>
        <p:txBody>
          <a:bodyPr/>
          <a:lstStyle/>
          <a:p>
            <a:endParaRPr lang="en-US" dirty="0"/>
          </a:p>
        </p:txBody>
      </p:sp>
      <p:sp>
        <p:nvSpPr>
          <p:cNvPr id="3" name="Content Placeholder 2">
            <a:extLst>
              <a:ext uri="{FF2B5EF4-FFF2-40B4-BE49-F238E27FC236}">
                <a16:creationId xmlns:a16="http://schemas.microsoft.com/office/drawing/2014/main" xmlns="" id="{E6D23CDF-5321-4E73-8B50-279AEA5013E8}"/>
              </a:ext>
            </a:extLst>
          </p:cNvPr>
          <p:cNvSpPr>
            <a:spLocks noGrp="1"/>
          </p:cNvSpPr>
          <p:nvPr>
            <p:ph idx="1"/>
          </p:nvPr>
        </p:nvSpPr>
        <p:spPr>
          <a:xfrm>
            <a:off x="1534696" y="1778000"/>
            <a:ext cx="9666704" cy="4178300"/>
          </a:xfrm>
        </p:spPr>
        <p:txBody>
          <a:bodyPr>
            <a:normAutofit/>
          </a:bodyPr>
          <a:lstStyle/>
          <a:p>
            <a:r>
              <a:rPr lang="en-US" dirty="0"/>
              <a:t>1. Left shift the 16-bit address present in the segment register by 4-bits</a:t>
            </a:r>
            <a:br>
              <a:rPr lang="en-US" dirty="0"/>
            </a:br>
            <a:r>
              <a:rPr lang="en-US" dirty="0"/>
              <a:t>0001 0000 0000 0000 (0000)</a:t>
            </a:r>
            <a:br>
              <a:rPr lang="en-US" dirty="0"/>
            </a:br>
            <a:r>
              <a:rPr lang="en-US" dirty="0"/>
              <a:t>2. Add the 16-bit offset address to this shifted base address</a:t>
            </a:r>
          </a:p>
          <a:p>
            <a:r>
              <a:rPr lang="en-US" dirty="0"/>
              <a:t>0001 0000 0000 0000 0000</a:t>
            </a:r>
            <a:br>
              <a:rPr lang="en-US" dirty="0"/>
            </a:br>
            <a:r>
              <a:rPr lang="en-US" dirty="0"/>
              <a:t>+ 0000 0000 0010 0000</a:t>
            </a:r>
            <a:br>
              <a:rPr lang="en-US" dirty="0"/>
            </a:br>
            <a:r>
              <a:rPr lang="en-US" dirty="0"/>
              <a:t>--------------------------------------</a:t>
            </a:r>
            <a:br>
              <a:rPr lang="en-US" dirty="0"/>
            </a:br>
            <a:r>
              <a:rPr lang="en-US" dirty="0"/>
              <a:t>0001 0000 0000 0010 0000</a:t>
            </a:r>
          </a:p>
          <a:p>
            <a:r>
              <a:rPr lang="en-US" dirty="0"/>
              <a:t>So the actual address turns out to be 10020h.</a:t>
            </a:r>
          </a:p>
          <a:p>
            <a:r>
              <a:rPr lang="en-US" dirty="0"/>
              <a:t>At any point of time we can change the base address of the segment registers and use the memory locations in those segments using the offset.</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23</a:t>
            </a:fld>
            <a:endParaRPr lang="en-US"/>
          </a:p>
        </p:txBody>
      </p:sp>
    </p:spTree>
    <p:extLst>
      <p:ext uri="{BB962C8B-B14F-4D97-AF65-F5344CB8AC3E}">
        <p14:creationId xmlns:p14="http://schemas.microsoft.com/office/powerpoint/2010/main" val="165308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94CFE-73C4-4AD7-9343-67F463814773}"/>
              </a:ext>
            </a:extLst>
          </p:cNvPr>
          <p:cNvSpPr>
            <a:spLocks noGrp="1"/>
          </p:cNvSpPr>
          <p:nvPr>
            <p:ph type="title"/>
          </p:nvPr>
        </p:nvSpPr>
        <p:spPr/>
        <p:txBody>
          <a:bodyPr/>
          <a:lstStyle/>
          <a:p>
            <a:r>
              <a:rPr lang="en-US" b="1" dirty="0"/>
              <a:t>What is OPCODE?</a:t>
            </a:r>
            <a:br>
              <a:rPr lang="en-US" b="1" dirty="0"/>
            </a:br>
            <a:endParaRPr lang="en-US" dirty="0"/>
          </a:p>
        </p:txBody>
      </p:sp>
      <p:sp>
        <p:nvSpPr>
          <p:cNvPr id="3" name="Content Placeholder 2">
            <a:extLst>
              <a:ext uri="{FF2B5EF4-FFF2-40B4-BE49-F238E27FC236}">
                <a16:creationId xmlns:a16="http://schemas.microsoft.com/office/drawing/2014/main" xmlns="" id="{EDC12F4E-9AD5-447F-ADD0-52661FE0FE07}"/>
              </a:ext>
            </a:extLst>
          </p:cNvPr>
          <p:cNvSpPr>
            <a:spLocks noGrp="1"/>
          </p:cNvSpPr>
          <p:nvPr>
            <p:ph idx="1"/>
          </p:nvPr>
        </p:nvSpPr>
        <p:spPr/>
        <p:txBody>
          <a:bodyPr/>
          <a:lstStyle/>
          <a:p>
            <a:pPr fontAlgn="base"/>
            <a:r>
              <a:rPr lang="en-US" b="1" dirty="0"/>
              <a:t>Opcode</a:t>
            </a:r>
            <a:r>
              <a:rPr lang="en-US" dirty="0"/>
              <a:t> is the first part of an instruction that tells the computer what function to perform and is also called </a:t>
            </a:r>
            <a:r>
              <a:rPr lang="en-US" b="1" dirty="0"/>
              <a:t>Operation codes. </a:t>
            </a:r>
            <a:r>
              <a:rPr lang="en-US" dirty="0"/>
              <a:t>Opcodes are the numeric codes that hold the instructions given to the computer system. </a:t>
            </a:r>
            <a:br>
              <a:rPr lang="en-US" dirty="0"/>
            </a:br>
            <a:r>
              <a:rPr lang="en-US" dirty="0"/>
              <a:t/>
            </a:r>
            <a:br>
              <a:rPr lang="en-US" dirty="0"/>
            </a:br>
            <a:r>
              <a:rPr lang="en-US" dirty="0"/>
              <a:t>These are the instructions that describe the CPU what operations are to be performed. The computer system has an </a:t>
            </a:r>
            <a:r>
              <a:rPr lang="en-US" b="1" dirty="0"/>
              <a:t>operation code</a:t>
            </a:r>
            <a:r>
              <a:rPr lang="en-US" dirty="0"/>
              <a:t> or </a:t>
            </a:r>
            <a:r>
              <a:rPr lang="en-US" b="1" dirty="0"/>
              <a:t>opcode </a:t>
            </a:r>
            <a:r>
              <a:rPr lang="en-US" dirty="0"/>
              <a:t>for each and every function given to it.</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3</a:t>
            </a:fld>
            <a:endParaRPr lang="en-US"/>
          </a:p>
        </p:txBody>
      </p:sp>
    </p:spTree>
    <p:extLst>
      <p:ext uri="{BB962C8B-B14F-4D97-AF65-F5344CB8AC3E}">
        <p14:creationId xmlns:p14="http://schemas.microsoft.com/office/powerpoint/2010/main" val="180188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7D6FA5-ACA0-48C2-8D1B-447B36F13A28}"/>
              </a:ext>
            </a:extLst>
          </p:cNvPr>
          <p:cNvSpPr>
            <a:spLocks noGrp="1"/>
          </p:cNvSpPr>
          <p:nvPr>
            <p:ph type="title"/>
          </p:nvPr>
        </p:nvSpPr>
        <p:spPr/>
        <p:txBody>
          <a:bodyPr/>
          <a:lstStyle/>
          <a:p>
            <a:r>
              <a:rPr lang="en-US" b="1" dirty="0"/>
              <a:t>What is OPERAND?</a:t>
            </a:r>
            <a:br>
              <a:rPr lang="en-US" b="1" dirty="0"/>
            </a:br>
            <a:endParaRPr lang="en-US" dirty="0"/>
          </a:p>
        </p:txBody>
      </p:sp>
      <p:sp>
        <p:nvSpPr>
          <p:cNvPr id="3" name="Content Placeholder 2">
            <a:extLst>
              <a:ext uri="{FF2B5EF4-FFF2-40B4-BE49-F238E27FC236}">
                <a16:creationId xmlns:a16="http://schemas.microsoft.com/office/drawing/2014/main" xmlns="" id="{3A0C274A-70D8-4C03-8A92-B46BEBF756DA}"/>
              </a:ext>
            </a:extLst>
          </p:cNvPr>
          <p:cNvSpPr>
            <a:spLocks noGrp="1"/>
          </p:cNvSpPr>
          <p:nvPr>
            <p:ph idx="1"/>
          </p:nvPr>
        </p:nvSpPr>
        <p:spPr/>
        <p:txBody>
          <a:bodyPr>
            <a:normAutofit lnSpcReduction="10000"/>
          </a:bodyPr>
          <a:lstStyle/>
          <a:p>
            <a:pPr fontAlgn="base"/>
            <a:r>
              <a:rPr lang="en-US" b="1" dirty="0"/>
              <a:t>Operand </a:t>
            </a:r>
            <a:r>
              <a:rPr lang="en-US" dirty="0"/>
              <a:t>is another second part of </a:t>
            </a:r>
            <a:r>
              <a:rPr lang="en-US" b="1" dirty="0"/>
              <a:t>instruction</a:t>
            </a:r>
            <a:r>
              <a:rPr lang="en-US" dirty="0"/>
              <a:t>, which indicates the computer system where to find the data or instructions</a:t>
            </a:r>
            <a:r>
              <a:rPr lang="en-US" b="1" dirty="0"/>
              <a:t> </a:t>
            </a:r>
            <a:r>
              <a:rPr lang="en-US" dirty="0"/>
              <a:t>or where to store the data or </a:t>
            </a:r>
            <a:r>
              <a:rPr lang="en-US" b="1" dirty="0"/>
              <a:t>instructions</a:t>
            </a:r>
            <a:r>
              <a:rPr lang="en-US" dirty="0"/>
              <a:t>. </a:t>
            </a:r>
            <a:br>
              <a:rPr lang="en-US" dirty="0"/>
            </a:br>
            <a:r>
              <a:rPr lang="en-US" dirty="0"/>
              <a:t/>
            </a:r>
            <a:br>
              <a:rPr lang="en-US" dirty="0"/>
            </a:br>
            <a:r>
              <a:rPr lang="en-US" dirty="0"/>
              <a:t>The number of </a:t>
            </a:r>
            <a:r>
              <a:rPr lang="en-US" b="1" dirty="0"/>
              <a:t>operands </a:t>
            </a:r>
            <a:r>
              <a:rPr lang="en-US" dirty="0"/>
              <a:t>varies amongst different computer systems. Each </a:t>
            </a:r>
            <a:r>
              <a:rPr lang="en-US" b="1" dirty="0"/>
              <a:t>instruction </a:t>
            </a:r>
            <a:r>
              <a:rPr lang="en-US" dirty="0"/>
              <a:t>indicates the Control Unit of the computer system what to perform and how to perform it. </a:t>
            </a:r>
            <a:br>
              <a:rPr lang="en-US" dirty="0"/>
            </a:br>
            <a:r>
              <a:rPr lang="en-US" dirty="0"/>
              <a:t/>
            </a:r>
            <a:br>
              <a:rPr lang="en-US" dirty="0"/>
            </a:br>
            <a:r>
              <a:rPr lang="en-US" dirty="0"/>
              <a:t>The operations are Arithmetic, Logical, Branch operation, so on depending upon the problem that is provided to the computer.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4</a:t>
            </a:fld>
            <a:endParaRPr lang="en-US"/>
          </a:p>
        </p:txBody>
      </p:sp>
    </p:spTree>
    <p:extLst>
      <p:ext uri="{BB962C8B-B14F-4D97-AF65-F5344CB8AC3E}">
        <p14:creationId xmlns:p14="http://schemas.microsoft.com/office/powerpoint/2010/main" val="232967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D7DE4-9385-4F0E-BD0D-96348989883D}"/>
              </a:ext>
            </a:extLst>
          </p:cNvPr>
          <p:cNvSpPr>
            <a:spLocks noGrp="1"/>
          </p:cNvSpPr>
          <p:nvPr>
            <p:ph type="title"/>
          </p:nvPr>
        </p:nvSpPr>
        <p:spPr/>
        <p:txBody>
          <a:bodyPr/>
          <a:lstStyle/>
          <a:p>
            <a:r>
              <a:rPr lang="en-US" b="1" dirty="0"/>
              <a:t>Different instruction cycles</a:t>
            </a:r>
            <a:br>
              <a:rPr lang="en-US" b="1" dirty="0"/>
            </a:br>
            <a:endParaRPr lang="en-US" dirty="0"/>
          </a:p>
        </p:txBody>
      </p:sp>
      <p:sp>
        <p:nvSpPr>
          <p:cNvPr id="3" name="Content Placeholder 2">
            <a:extLst>
              <a:ext uri="{FF2B5EF4-FFF2-40B4-BE49-F238E27FC236}">
                <a16:creationId xmlns:a16="http://schemas.microsoft.com/office/drawing/2014/main" xmlns="" id="{7C855772-7E5B-48FD-98FF-2574265B5789}"/>
              </a:ext>
            </a:extLst>
          </p:cNvPr>
          <p:cNvSpPr>
            <a:spLocks noGrp="1"/>
          </p:cNvSpPr>
          <p:nvPr>
            <p:ph idx="1"/>
          </p:nvPr>
        </p:nvSpPr>
        <p:spPr>
          <a:xfrm>
            <a:off x="1534696" y="1397000"/>
            <a:ext cx="9520158" cy="4394200"/>
          </a:xfrm>
        </p:spPr>
        <p:txBody>
          <a:bodyPr>
            <a:noAutofit/>
          </a:bodyPr>
          <a:lstStyle/>
          <a:p>
            <a:pPr fontAlgn="base"/>
            <a:r>
              <a:rPr lang="en-US" sz="1800" dirty="0"/>
              <a:t>Registers take place in each instruction cycle. Various registers and instruction cycles are discussed below:</a:t>
            </a:r>
            <a:endParaRPr lang="en-US" sz="1800" b="1" dirty="0"/>
          </a:p>
          <a:p>
            <a:pPr marL="0" indent="0" fontAlgn="base">
              <a:buNone/>
            </a:pPr>
            <a:r>
              <a:rPr lang="en-US" sz="1800" b="1" dirty="0"/>
              <a:t>1. Memory Address Register (MAR) - </a:t>
            </a:r>
            <a:r>
              <a:rPr lang="en-US" sz="1800" dirty="0"/>
              <a:t>Memory address register is associated with the address lines of the system bus. It defines the address in memory for read and write operation.</a:t>
            </a:r>
            <a:br>
              <a:rPr lang="en-US" sz="1800" dirty="0"/>
            </a:br>
            <a:r>
              <a:rPr lang="en-US" sz="1800" b="1" dirty="0"/>
              <a:t>2. Memory Buffer Register (MBR)</a:t>
            </a:r>
            <a:r>
              <a:rPr lang="en-US" sz="1800" dirty="0"/>
              <a:t> - Memory Buffer Register is associated with the data lines of the system bus. It defines the value that is to be stored in the memory or the last value scanned from the memory.</a:t>
            </a:r>
            <a:br>
              <a:rPr lang="en-US" sz="1800" dirty="0"/>
            </a:br>
            <a:r>
              <a:rPr lang="en-US" sz="1800" b="1" dirty="0"/>
              <a:t>3. Program Counter (PC)</a:t>
            </a:r>
            <a:r>
              <a:rPr lang="en-US" sz="1800" dirty="0"/>
              <a:t> - Program Counter carries the address of the next instruction that is to be fetched.</a:t>
            </a:r>
          </a:p>
          <a:p>
            <a:pPr marL="0" indent="0" fontAlgn="base">
              <a:buNone/>
            </a:pPr>
            <a:r>
              <a:rPr lang="en-US" sz="1800" b="1" dirty="0"/>
              <a:t>4. Instruction Register (IR) </a:t>
            </a:r>
            <a:r>
              <a:rPr lang="en-US" sz="1800" dirty="0"/>
              <a:t>- Instruction Register holds the last instruction fetched.</a:t>
            </a:r>
          </a:p>
          <a:p>
            <a:pPr marL="0" indent="0">
              <a:buNone/>
            </a:pPr>
            <a:r>
              <a:rPr lang="en-US" sz="1800" dirty="0"/>
              <a:t/>
            </a:r>
            <a:br>
              <a:rPr lang="en-US" sz="1800" dirty="0"/>
            </a:br>
            <a:r>
              <a:rPr lang="en-US" sz="1800" dirty="0"/>
              <a:t/>
            </a:r>
            <a:br>
              <a:rPr lang="en-US" sz="1800" dirty="0"/>
            </a:br>
            <a:endParaRPr lang="en-US" sz="1800"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5</a:t>
            </a:fld>
            <a:endParaRPr lang="en-US"/>
          </a:p>
        </p:txBody>
      </p:sp>
    </p:spTree>
    <p:extLst>
      <p:ext uri="{BB962C8B-B14F-4D97-AF65-F5344CB8AC3E}">
        <p14:creationId xmlns:p14="http://schemas.microsoft.com/office/powerpoint/2010/main" val="208782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A5762F-BF50-452E-893F-252FF4E190BF}"/>
              </a:ext>
            </a:extLst>
          </p:cNvPr>
          <p:cNvSpPr>
            <a:spLocks noGrp="1"/>
          </p:cNvSpPr>
          <p:nvPr>
            <p:ph type="title"/>
          </p:nvPr>
        </p:nvSpPr>
        <p:spPr/>
        <p:txBody>
          <a:bodyPr/>
          <a:lstStyle/>
          <a:p>
            <a:r>
              <a:rPr lang="en-US" b="1" dirty="0"/>
              <a:t>The Instruction Cycle </a:t>
            </a:r>
            <a:endParaRPr lang="en-US" dirty="0"/>
          </a:p>
        </p:txBody>
      </p:sp>
      <p:sp>
        <p:nvSpPr>
          <p:cNvPr id="3" name="Content Placeholder 2">
            <a:extLst>
              <a:ext uri="{FF2B5EF4-FFF2-40B4-BE49-F238E27FC236}">
                <a16:creationId xmlns:a16="http://schemas.microsoft.com/office/drawing/2014/main" xmlns="" id="{C02E422F-2D0F-4391-AF6A-7CFAE483C0D6}"/>
              </a:ext>
            </a:extLst>
          </p:cNvPr>
          <p:cNvSpPr>
            <a:spLocks noGrp="1"/>
          </p:cNvSpPr>
          <p:nvPr>
            <p:ph idx="1"/>
          </p:nvPr>
        </p:nvSpPr>
        <p:spPr/>
        <p:txBody>
          <a:bodyPr/>
          <a:lstStyle/>
          <a:p>
            <a:r>
              <a:rPr lang="en-US" dirty="0"/>
              <a:t>Each and every phase of the instruction cycle can be broken down into a sequence of elementary micro-operations. </a:t>
            </a:r>
          </a:p>
          <a:p>
            <a:r>
              <a:rPr lang="en-US" dirty="0"/>
              <a:t>The instruction cycle consists of four cycles i.e., The Fetch Cycle, The Indirect Cycle, The Execute Cycle, and The Interrupt Cycle.</a:t>
            </a:r>
          </a:p>
          <a:p>
            <a:pPr marL="0" indent="0">
              <a:buNone/>
            </a:pPr>
            <a:r>
              <a:rPr lang="en-US" b="1" dirty="0"/>
              <a:t>Indirect cycle </a:t>
            </a:r>
            <a:r>
              <a:rPr lang="en-US" dirty="0"/>
              <a:t>- The Indirect cycle is always followed by the Execute cycle and the Interrupt cycle is always followed by the Fetch cycle. The next cycle totally depends upon the state of the system.</a:t>
            </a:r>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6</a:t>
            </a:fld>
            <a:endParaRPr lang="en-US"/>
          </a:p>
        </p:txBody>
      </p:sp>
    </p:spTree>
    <p:extLst>
      <p:ext uri="{BB962C8B-B14F-4D97-AF65-F5344CB8AC3E}">
        <p14:creationId xmlns:p14="http://schemas.microsoft.com/office/powerpoint/2010/main" val="79109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7619686-7988-4476-A8DC-C1AB533B5CD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xmlns="" id="{9951F924-3632-4B36-82A3-2E5CE297A1E6}"/>
              </a:ext>
            </a:extLst>
          </p:cNvPr>
          <p:cNvSpPr>
            <a:spLocks noGrp="1"/>
          </p:cNvSpPr>
          <p:nvPr>
            <p:ph idx="1"/>
          </p:nvPr>
        </p:nvSpPr>
        <p:spPr/>
        <p:txBody>
          <a:bodyPr>
            <a:normAutofit/>
          </a:bodyPr>
          <a:lstStyle/>
          <a:p>
            <a:r>
              <a:rPr lang="en-US" dirty="0"/>
              <a:t>A 2-bit register called Instruction Cycle Code (ICC) is assumed. It labels the state of the processor. At last of each and every cycle, Instruction Cycle Code (I CC) is set accordingly.</a:t>
            </a:r>
          </a:p>
          <a:p>
            <a:pPr fontAlgn="base"/>
            <a:r>
              <a:rPr lang="en-US" dirty="0"/>
              <a:t>1. Fetch Cycle</a:t>
            </a:r>
            <a:br>
              <a:rPr lang="en-US" dirty="0"/>
            </a:br>
            <a:r>
              <a:rPr lang="en-US" dirty="0"/>
              <a:t>2. Indirect Cycle</a:t>
            </a:r>
            <a:br>
              <a:rPr lang="en-US" dirty="0"/>
            </a:br>
            <a:r>
              <a:rPr lang="en-US" dirty="0"/>
              <a:t>3. Execute Cycle</a:t>
            </a:r>
            <a:br>
              <a:rPr lang="en-US" dirty="0"/>
            </a:br>
            <a:r>
              <a:rPr lang="en-US" dirty="0"/>
              <a:t>4. Interrupt Cycle</a:t>
            </a:r>
          </a:p>
          <a:p>
            <a:endParaRPr lang="en-US" dirty="0"/>
          </a:p>
        </p:txBody>
      </p:sp>
      <p:sp>
        <p:nvSpPr>
          <p:cNvPr id="2" name="Footer Placeholder 1"/>
          <p:cNvSpPr>
            <a:spLocks noGrp="1"/>
          </p:cNvSpPr>
          <p:nvPr>
            <p:ph type="ftr" sz="quarter" idx="11"/>
          </p:nvPr>
        </p:nvSpPr>
        <p:spPr/>
        <p:txBody>
          <a:bodyPr/>
          <a:lstStyle/>
          <a:p>
            <a:r>
              <a:rPr lang="en-US" smtClean="0"/>
              <a:t>Chapter-2</a:t>
            </a:r>
            <a:endParaRPr lang="en-US"/>
          </a:p>
        </p:txBody>
      </p:sp>
      <p:sp>
        <p:nvSpPr>
          <p:cNvPr id="3" name="Slide Number Placeholder 2"/>
          <p:cNvSpPr>
            <a:spLocks noGrp="1"/>
          </p:cNvSpPr>
          <p:nvPr>
            <p:ph type="sldNum" sz="quarter" idx="12"/>
          </p:nvPr>
        </p:nvSpPr>
        <p:spPr/>
        <p:txBody>
          <a:bodyPr/>
          <a:lstStyle/>
          <a:p>
            <a:fld id="{2E3AC598-E03F-413A-97C1-9CCB85E58D1E}" type="slidenum">
              <a:rPr lang="en-US" smtClean="0"/>
              <a:t>7</a:t>
            </a:fld>
            <a:endParaRPr lang="en-US"/>
          </a:p>
        </p:txBody>
      </p:sp>
    </p:spTree>
    <p:extLst>
      <p:ext uri="{BB962C8B-B14F-4D97-AF65-F5344CB8AC3E}">
        <p14:creationId xmlns:p14="http://schemas.microsoft.com/office/powerpoint/2010/main" val="115407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A545A-EE43-442E-88DE-EC962A934FEC}"/>
              </a:ext>
            </a:extLst>
          </p:cNvPr>
          <p:cNvSpPr>
            <a:spLocks noGrp="1"/>
          </p:cNvSpPr>
          <p:nvPr>
            <p:ph type="title"/>
          </p:nvPr>
        </p:nvSpPr>
        <p:spPr/>
        <p:txBody>
          <a:bodyPr/>
          <a:lstStyle/>
          <a:p>
            <a:r>
              <a:rPr lang="en-US" dirty="0"/>
              <a:t>The Fetch Cycle</a:t>
            </a:r>
          </a:p>
        </p:txBody>
      </p:sp>
      <p:sp>
        <p:nvSpPr>
          <p:cNvPr id="3" name="Content Placeholder 2">
            <a:extLst>
              <a:ext uri="{FF2B5EF4-FFF2-40B4-BE49-F238E27FC236}">
                <a16:creationId xmlns:a16="http://schemas.microsoft.com/office/drawing/2014/main" xmlns="" id="{24E8E5C5-2EE3-45FC-AC58-4806A3F3D81B}"/>
              </a:ext>
            </a:extLst>
          </p:cNvPr>
          <p:cNvSpPr>
            <a:spLocks noGrp="1"/>
          </p:cNvSpPr>
          <p:nvPr>
            <p:ph idx="1"/>
          </p:nvPr>
        </p:nvSpPr>
        <p:spPr>
          <a:xfrm>
            <a:off x="1206500" y="2015732"/>
            <a:ext cx="10160000" cy="3940568"/>
          </a:xfrm>
        </p:spPr>
        <p:txBody>
          <a:bodyPr>
            <a:normAutofit fontScale="85000" lnSpcReduction="20000"/>
          </a:bodyPr>
          <a:lstStyle/>
          <a:p>
            <a:pPr fontAlgn="base"/>
            <a:r>
              <a:rPr lang="en-US" b="1" dirty="0"/>
              <a:t>The Fetch cycle</a:t>
            </a:r>
            <a:r>
              <a:rPr lang="en-US" dirty="0"/>
              <a:t> - At the starting of the fetch cycle, the address of the next instruction that is to be executed is stored in the program counter (PC) registers</a:t>
            </a:r>
          </a:p>
          <a:p>
            <a:pPr fontAlgn="base"/>
            <a:r>
              <a:rPr lang="en-US" dirty="0"/>
              <a:t>Step - 1. The address in PC is moved to the Memory Address Register (MAR).</a:t>
            </a:r>
          </a:p>
          <a:p>
            <a:pPr fontAlgn="base"/>
            <a:r>
              <a:rPr lang="en-US" dirty="0"/>
              <a:t>Step - 2. Address in Memory Address Register (MAR) is located on the address bus, there is READ command on the control bus, result arrives on the data bus, and then it is copied into Memory Buffer Register (MBR). </a:t>
            </a:r>
            <a:br>
              <a:rPr lang="en-US" dirty="0"/>
            </a:br>
            <a:r>
              <a:rPr lang="en-US" dirty="0"/>
              <a:t/>
            </a:r>
            <a:br>
              <a:rPr lang="en-US" dirty="0"/>
            </a:br>
            <a:r>
              <a:rPr lang="en-US" dirty="0"/>
              <a:t>The program counter (PC) is increased by 1 in such a way that it get ready for the next instruction.</a:t>
            </a:r>
            <a:br>
              <a:rPr lang="en-US" dirty="0"/>
            </a:br>
            <a:endParaRPr lang="en-US" dirty="0"/>
          </a:p>
          <a:p>
            <a:pPr fontAlgn="base"/>
            <a:r>
              <a:rPr lang="en-US" dirty="0"/>
              <a:t>Step - 3. Counter of Memory Buffer Register (MBR) is lifted to the Instruction Register (IR). </a:t>
            </a:r>
          </a:p>
          <a:p>
            <a:pPr fontAlgn="base"/>
            <a:r>
              <a:rPr lang="en-US" dirty="0"/>
              <a:t>The fetch cycle includes 3 steps and 4 micro-operations. It is to be noted that the second and third micro-operations happen simultaneously during the second time unit.</a:t>
            </a:r>
          </a:p>
          <a:p>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8</a:t>
            </a:fld>
            <a:endParaRPr lang="en-US"/>
          </a:p>
        </p:txBody>
      </p:sp>
    </p:spTree>
    <p:extLst>
      <p:ext uri="{BB962C8B-B14F-4D97-AF65-F5344CB8AC3E}">
        <p14:creationId xmlns:p14="http://schemas.microsoft.com/office/powerpoint/2010/main" val="25499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BC379-7355-46CE-8C8C-150B886AA787}"/>
              </a:ext>
            </a:extLst>
          </p:cNvPr>
          <p:cNvSpPr>
            <a:spLocks noGrp="1"/>
          </p:cNvSpPr>
          <p:nvPr>
            <p:ph type="title"/>
          </p:nvPr>
        </p:nvSpPr>
        <p:spPr/>
        <p:txBody>
          <a:bodyPr/>
          <a:lstStyle/>
          <a:p>
            <a:r>
              <a:rPr lang="en-US" b="1" dirty="0"/>
              <a:t>The Indirect Cycle</a:t>
            </a:r>
            <a:endParaRPr lang="en-US" dirty="0"/>
          </a:p>
        </p:txBody>
      </p:sp>
      <p:sp>
        <p:nvSpPr>
          <p:cNvPr id="3" name="Content Placeholder 2">
            <a:extLst>
              <a:ext uri="{FF2B5EF4-FFF2-40B4-BE49-F238E27FC236}">
                <a16:creationId xmlns:a16="http://schemas.microsoft.com/office/drawing/2014/main" xmlns="" id="{7625DB39-97AD-4573-8CA0-EB7428586D44}"/>
              </a:ext>
            </a:extLst>
          </p:cNvPr>
          <p:cNvSpPr>
            <a:spLocks noGrp="1"/>
          </p:cNvSpPr>
          <p:nvPr>
            <p:ph idx="1"/>
          </p:nvPr>
        </p:nvSpPr>
        <p:spPr/>
        <p:txBody>
          <a:bodyPr>
            <a:normAutofit fontScale="92500" lnSpcReduction="20000"/>
          </a:bodyPr>
          <a:lstStyle/>
          <a:p>
            <a:pPr marL="0" indent="0" fontAlgn="base">
              <a:buNone/>
            </a:pPr>
            <a:r>
              <a:rPr lang="en-US" dirty="0"/>
              <a:t> When an instruction is fetched, the next step is to fetch source operands that are to be fetched by indirect addressing. </a:t>
            </a:r>
          </a:p>
          <a:p>
            <a:pPr fontAlgn="base"/>
            <a:r>
              <a:rPr lang="en-US" dirty="0"/>
              <a:t>Step - 1. The addressing field of instruction is moved to Memory Address Register (MAR) which is used for fetching the address of the operand. </a:t>
            </a:r>
          </a:p>
          <a:p>
            <a:pPr fontAlgn="base"/>
            <a:r>
              <a:rPr lang="en-US" dirty="0"/>
              <a:t>Step - 2. The address field of Instruction Register (IR) is amended from the Memory Buffer Register (MBR).</a:t>
            </a:r>
          </a:p>
          <a:p>
            <a:pPr fontAlgn="base"/>
            <a:r>
              <a:rPr lang="en-US" dirty="0"/>
              <a:t>Step - 3. Instruction Register (IR) is now in the state i.e., IR is ready for execution cycle but it considers interrupt cycle first that's why it skips the execution cycle for a bit.</a:t>
            </a:r>
            <a:br>
              <a:rPr lang="en-US" dirty="0"/>
            </a:br>
            <a:endParaRPr lang="en-US" dirty="0"/>
          </a:p>
        </p:txBody>
      </p:sp>
      <p:sp>
        <p:nvSpPr>
          <p:cNvPr id="4" name="Footer Placeholder 3"/>
          <p:cNvSpPr>
            <a:spLocks noGrp="1"/>
          </p:cNvSpPr>
          <p:nvPr>
            <p:ph type="ftr" sz="quarter" idx="11"/>
          </p:nvPr>
        </p:nvSpPr>
        <p:spPr/>
        <p:txBody>
          <a:bodyPr/>
          <a:lstStyle/>
          <a:p>
            <a:r>
              <a:rPr lang="en-US" smtClean="0"/>
              <a:t>Chapter-2</a:t>
            </a:r>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9</a:t>
            </a:fld>
            <a:endParaRPr lang="en-US"/>
          </a:p>
        </p:txBody>
      </p:sp>
    </p:spTree>
    <p:extLst>
      <p:ext uri="{BB962C8B-B14F-4D97-AF65-F5344CB8AC3E}">
        <p14:creationId xmlns:p14="http://schemas.microsoft.com/office/powerpoint/2010/main" val="10341173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194</TotalTime>
  <Words>903</Words>
  <Application>Microsoft Office PowerPoint</Application>
  <PresentationFormat>Custom</PresentationFormat>
  <Paragraphs>130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Chapter 2:</vt:lpstr>
      <vt:lpstr>Opcode and Operand </vt:lpstr>
      <vt:lpstr>What is OPCODE? </vt:lpstr>
      <vt:lpstr>What is OPERAND? </vt:lpstr>
      <vt:lpstr>Different instruction cycles </vt:lpstr>
      <vt:lpstr>The Instruction Cycle </vt:lpstr>
      <vt:lpstr>PowerPoint Presentation</vt:lpstr>
      <vt:lpstr>The Fetch Cycle</vt:lpstr>
      <vt:lpstr>The Indirect Cycle</vt:lpstr>
      <vt:lpstr>The Execution Cycle</vt:lpstr>
      <vt:lpstr>Cont..</vt:lpstr>
      <vt:lpstr>The Interrupt Cycle</vt:lpstr>
      <vt:lpstr>Input and Output in 8086 </vt:lpstr>
      <vt:lpstr>Cont..</vt:lpstr>
      <vt:lpstr>Instruction register and decoder</vt:lpstr>
      <vt:lpstr>Cont..</vt:lpstr>
      <vt:lpstr>Program Counter (PC)</vt:lpstr>
      <vt:lpstr>Program Segments</vt:lpstr>
      <vt:lpstr>logical and physical addresses</vt:lpstr>
      <vt:lpstr>How is physical address generated in 8086?</vt:lpstr>
      <vt:lpstr>Cont..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MOHAMMED MOHSIN AHMED</dc:creator>
  <cp:lastModifiedBy>Mohsin</cp:lastModifiedBy>
  <cp:revision>10</cp:revision>
  <dcterms:created xsi:type="dcterms:W3CDTF">2023-03-21T08:50:59Z</dcterms:created>
  <dcterms:modified xsi:type="dcterms:W3CDTF">2023-03-25T21:55:39Z</dcterms:modified>
</cp:coreProperties>
</file>