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86" r:id="rId11"/>
    <p:sldId id="273" r:id="rId12"/>
    <p:sldId id="274" r:id="rId13"/>
    <p:sldId id="275" r:id="rId14"/>
    <p:sldId id="276" r:id="rId15"/>
    <p:sldId id="287" r:id="rId16"/>
    <p:sldId id="288" r:id="rId17"/>
    <p:sldId id="285" r:id="rId18"/>
    <p:sldId id="265" r:id="rId19"/>
    <p:sldId id="266" r:id="rId20"/>
    <p:sldId id="267" r:id="rId21"/>
    <p:sldId id="268" r:id="rId22"/>
    <p:sldId id="269" r:id="rId23"/>
    <p:sldId id="270" r:id="rId24"/>
    <p:sldId id="302" r:id="rId25"/>
    <p:sldId id="303" r:id="rId26"/>
    <p:sldId id="304" r:id="rId27"/>
    <p:sldId id="277" r:id="rId28"/>
    <p:sldId id="278" r:id="rId29"/>
    <p:sldId id="279" r:id="rId30"/>
    <p:sldId id="280" r:id="rId31"/>
    <p:sldId id="281" r:id="rId32"/>
    <p:sldId id="282" r:id="rId33"/>
    <p:sldId id="283" r:id="rId34"/>
    <p:sldId id="284"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75" d="100"/>
          <a:sy n="75" d="100"/>
        </p:scale>
        <p:origin x="3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FC277-FC79-4293-A9E0-1DA6D6A7E9BA}"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37F6F-8230-4775-83A6-0A9DC6194DCE}" type="slidenum">
              <a:rPr lang="en-US" smtClean="0"/>
              <a:t>‹#›</a:t>
            </a:fld>
            <a:endParaRPr lang="en-US"/>
          </a:p>
        </p:txBody>
      </p:sp>
    </p:spTree>
    <p:extLst>
      <p:ext uri="{BB962C8B-B14F-4D97-AF65-F5344CB8AC3E}">
        <p14:creationId xmlns:p14="http://schemas.microsoft.com/office/powerpoint/2010/main" val="9965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9292E-95FB-46A2-97F9-185523602239}" type="datetime1">
              <a:rPr lang="en-US" smtClean="0"/>
              <a:t>9/27/2023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E3AC598-E03F-413A-97C1-9CCB85E58D1E}"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15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19FFA-1110-4527-861D-F1A737430BC5}" type="datetime1">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88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B5114-B9C4-4DB3-B0BC-51700169E95A}" type="datetime1">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85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683A7-958F-429D-AC19-188A5A7346CE}" type="datetime1">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2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223CE8-85B9-4A2C-B1F9-A003BDA235B8}" type="datetime1">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84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B4FB9-A532-41BC-AD89-8B584602916C}" type="datetime1">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2A971-3CD8-43FF-8C51-5567EDAF73E2}" type="datetime1">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AC598-E03F-413A-97C1-9CCB85E58D1E}"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81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D645C9-1FBB-439C-813E-EC5CF87EF713}" type="datetime1">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85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B3CE4-3E41-4340-8F2B-8F71CE8CF13C}" type="datetime1">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AC598-E03F-413A-97C1-9CCB85E58D1E}" type="slidenum">
              <a:rPr lang="en-US" smtClean="0"/>
              <a:t>‹#›</a:t>
            </a:fld>
            <a:endParaRPr lang="en-US"/>
          </a:p>
        </p:txBody>
      </p:sp>
    </p:spTree>
    <p:extLst>
      <p:ext uri="{BB962C8B-B14F-4D97-AF65-F5344CB8AC3E}">
        <p14:creationId xmlns:p14="http://schemas.microsoft.com/office/powerpoint/2010/main" val="36778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8ADAEF-F305-42C2-92A1-CBF898F206C6}" type="datetime1">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60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0360AAB9-01EE-483D-9E41-3EB084654821}" type="datetime1">
              <a:rPr lang="en-US" smtClean="0"/>
              <a:t>9/27/2023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22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C190BEE-2BE2-43BB-9A69-6CE09EF2EFB7}" type="datetime1">
              <a:rPr lang="en-US" smtClean="0"/>
              <a:t>9/27/2023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3AC598-E03F-413A-97C1-9CCB85E58D1E}"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08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3D7EE5-A6ED-4B3C-8F8E-0754825BBD96}"/>
              </a:ext>
            </a:extLst>
          </p:cNvPr>
          <p:cNvSpPr>
            <a:spLocks noGrp="1"/>
          </p:cNvSpPr>
          <p:nvPr>
            <p:ph type="ctrTitle"/>
          </p:nvPr>
        </p:nvSpPr>
        <p:spPr/>
        <p:txBody>
          <a:bodyPr>
            <a:normAutofit/>
          </a:bodyPr>
          <a:lstStyle/>
          <a:p>
            <a:r>
              <a:rPr lang="en-US" sz="4000" dirty="0"/>
              <a:t>Chapter 3:</a:t>
            </a:r>
          </a:p>
        </p:txBody>
      </p:sp>
      <p:sp>
        <p:nvSpPr>
          <p:cNvPr id="5" name="Subtitle 4">
            <a:extLst>
              <a:ext uri="{FF2B5EF4-FFF2-40B4-BE49-F238E27FC236}">
                <a16:creationId xmlns:a16="http://schemas.microsoft.com/office/drawing/2014/main" id="{C5F278BA-D776-42C3-8365-ABFB7DF4AF51}"/>
              </a:ext>
            </a:extLst>
          </p:cNvPr>
          <p:cNvSpPr>
            <a:spLocks noGrp="1"/>
          </p:cNvSpPr>
          <p:nvPr>
            <p:ph type="subTitle" idx="1"/>
          </p:nvPr>
        </p:nvSpPr>
        <p:spPr>
          <a:xfrm>
            <a:off x="2493106" y="3531204"/>
            <a:ext cx="8561746" cy="1510696"/>
          </a:xfrm>
        </p:spPr>
        <p:txBody>
          <a:bodyPr>
            <a:normAutofit fontScale="92500"/>
          </a:bodyPr>
          <a:lstStyle/>
          <a:p>
            <a:r>
              <a:rPr lang="en-US" sz="4800" dirty="0"/>
              <a:t>CPU Architecture Details</a:t>
            </a:r>
          </a:p>
          <a:p>
            <a:endParaRPr lang="en-US" sz="4800" dirty="0"/>
          </a:p>
        </p:txBody>
      </p:sp>
    </p:spTree>
    <p:extLst>
      <p:ext uri="{BB962C8B-B14F-4D97-AF65-F5344CB8AC3E}">
        <p14:creationId xmlns:p14="http://schemas.microsoft.com/office/powerpoint/2010/main" val="130563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EC18-64F7-4BA4-98E1-5F660994CC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E7C77-6D3A-4235-A099-92135882F1E1}"/>
              </a:ext>
            </a:extLst>
          </p:cNvPr>
          <p:cNvSpPr>
            <a:spLocks noGrp="1"/>
          </p:cNvSpPr>
          <p:nvPr>
            <p:ph idx="1"/>
          </p:nvPr>
        </p:nvSpPr>
        <p:spPr/>
        <p:txBody>
          <a:bodyPr>
            <a:normAutofit lnSpcReduction="10000"/>
          </a:bodyPr>
          <a:lstStyle/>
          <a:p>
            <a:pPr marL="0" indent="0">
              <a:buNone/>
            </a:pPr>
            <a:r>
              <a:rPr lang="en-US" b="1" dirty="0"/>
              <a:t>SP (stack pointer):</a:t>
            </a:r>
          </a:p>
          <a:p>
            <a:r>
              <a:rPr lang="en-US" dirty="0"/>
              <a:t>Contains an assumed offset value of the top of the stack</a:t>
            </a:r>
          </a:p>
          <a:p>
            <a:r>
              <a:rPr lang="en-US" dirty="0"/>
              <a:t>Combined with the SS register form the complete logical address of the top of the stack</a:t>
            </a:r>
          </a:p>
          <a:p>
            <a:r>
              <a:rPr lang="en-US" dirty="0"/>
              <a:t>The stack is maintained as a LIFO with its bottom at the start of the stack segment (specified by the SS segment register)</a:t>
            </a:r>
          </a:p>
          <a:p>
            <a:r>
              <a:rPr lang="en-US" dirty="0"/>
              <a:t>The top of the stack (the location of the last data in the stack) is specified by the offset stored in the SP register</a:t>
            </a:r>
          </a:p>
          <a:p>
            <a:endParaRPr lang="en-US" dirty="0"/>
          </a:p>
        </p:txBody>
      </p:sp>
      <p:sp>
        <p:nvSpPr>
          <p:cNvPr id="4" name="Slide Number Placeholder 3">
            <a:extLst>
              <a:ext uri="{FF2B5EF4-FFF2-40B4-BE49-F238E27FC236}">
                <a16:creationId xmlns:a16="http://schemas.microsoft.com/office/drawing/2014/main" id="{9F088A6C-80FE-4383-8C01-0D259663A28C}"/>
              </a:ext>
            </a:extLst>
          </p:cNvPr>
          <p:cNvSpPr>
            <a:spLocks noGrp="1"/>
          </p:cNvSpPr>
          <p:nvPr>
            <p:ph type="sldNum" sz="quarter" idx="12"/>
          </p:nvPr>
        </p:nvSpPr>
        <p:spPr/>
        <p:txBody>
          <a:bodyPr/>
          <a:lstStyle/>
          <a:p>
            <a:fld id="{2E3AC598-E03F-413A-97C1-9CCB85E58D1E}" type="slidenum">
              <a:rPr lang="en-US" smtClean="0"/>
              <a:t>10</a:t>
            </a:fld>
            <a:endParaRPr lang="en-US"/>
          </a:p>
        </p:txBody>
      </p:sp>
    </p:spTree>
    <p:extLst>
      <p:ext uri="{BB962C8B-B14F-4D97-AF65-F5344CB8AC3E}">
        <p14:creationId xmlns:p14="http://schemas.microsoft.com/office/powerpoint/2010/main" val="87809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1B42-A896-4265-B0B5-24D464CA24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7F29E1-DD6C-4AA2-A42B-81BCFA20865C}"/>
              </a:ext>
            </a:extLst>
          </p:cNvPr>
          <p:cNvSpPr>
            <a:spLocks noGrp="1"/>
          </p:cNvSpPr>
          <p:nvPr>
            <p:ph idx="1"/>
          </p:nvPr>
        </p:nvSpPr>
        <p:spPr>
          <a:xfrm>
            <a:off x="1534696" y="2015732"/>
            <a:ext cx="9520158" cy="3572268"/>
          </a:xfrm>
        </p:spPr>
        <p:txBody>
          <a:bodyPr>
            <a:normAutofit/>
          </a:bodyPr>
          <a:lstStyle/>
          <a:p>
            <a:r>
              <a:rPr lang="en-US" b="1" dirty="0"/>
              <a:t>BP (base pointer):</a:t>
            </a:r>
          </a:p>
          <a:p>
            <a:r>
              <a:rPr lang="en-US" dirty="0"/>
              <a:t>As it is with the stack pointer, this register can hold an offset from the SS register</a:t>
            </a:r>
          </a:p>
          <a:p>
            <a:r>
              <a:rPr lang="en-US" dirty="0"/>
              <a:t>It is usually used by subroutines to locate variables that were passed on the stack by a calling program</a:t>
            </a:r>
          </a:p>
          <a:p>
            <a:r>
              <a:rPr lang="en-US" dirty="0"/>
              <a:t>Unlike the SP register, the BP can be used to specify the offset of other program segments</a:t>
            </a:r>
          </a:p>
          <a:p>
            <a:endParaRPr lang="en-US" dirty="0"/>
          </a:p>
        </p:txBody>
      </p:sp>
      <p:sp>
        <p:nvSpPr>
          <p:cNvPr id="8" name="Slide Number Placeholder 7">
            <a:extLst>
              <a:ext uri="{FF2B5EF4-FFF2-40B4-BE49-F238E27FC236}">
                <a16:creationId xmlns:a16="http://schemas.microsoft.com/office/drawing/2014/main" id="{A78823E0-A7CA-4FE2-B050-B74F1F04CF24}"/>
              </a:ext>
            </a:extLst>
          </p:cNvPr>
          <p:cNvSpPr>
            <a:spLocks noGrp="1"/>
          </p:cNvSpPr>
          <p:nvPr>
            <p:ph type="sldNum" sz="quarter" idx="12"/>
          </p:nvPr>
        </p:nvSpPr>
        <p:spPr/>
        <p:txBody>
          <a:bodyPr/>
          <a:lstStyle/>
          <a:p>
            <a:fld id="{2E3AC598-E03F-413A-97C1-9CCB85E58D1E}" type="slidenum">
              <a:rPr lang="en-US" smtClean="0"/>
              <a:t>11</a:t>
            </a:fld>
            <a:endParaRPr lang="en-US"/>
          </a:p>
        </p:txBody>
      </p:sp>
    </p:spTree>
    <p:extLst>
      <p:ext uri="{BB962C8B-B14F-4D97-AF65-F5344CB8AC3E}">
        <p14:creationId xmlns:p14="http://schemas.microsoft.com/office/powerpoint/2010/main" val="376547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ED7094-84BF-446B-BCA0-96FD3156FBD9}"/>
              </a:ext>
            </a:extLst>
          </p:cNvPr>
          <p:cNvSpPr>
            <a:spLocks noGrp="1"/>
          </p:cNvSpPr>
          <p:nvPr>
            <p:ph type="title"/>
          </p:nvPr>
        </p:nvSpPr>
        <p:spPr>
          <a:xfrm>
            <a:off x="1534696" y="804520"/>
            <a:ext cx="9520158" cy="587136"/>
          </a:xfrm>
        </p:spPr>
        <p:txBody>
          <a:bodyPr/>
          <a:lstStyle/>
          <a:p>
            <a:endParaRPr lang="en-US" dirty="0"/>
          </a:p>
        </p:txBody>
      </p:sp>
      <p:sp>
        <p:nvSpPr>
          <p:cNvPr id="5" name="Content Placeholder 4">
            <a:extLst>
              <a:ext uri="{FF2B5EF4-FFF2-40B4-BE49-F238E27FC236}">
                <a16:creationId xmlns:a16="http://schemas.microsoft.com/office/drawing/2014/main" id="{B0592E76-164A-4D9C-AB3C-0C2B2F756D8B}"/>
              </a:ext>
            </a:extLst>
          </p:cNvPr>
          <p:cNvSpPr>
            <a:spLocks noGrp="1"/>
          </p:cNvSpPr>
          <p:nvPr>
            <p:ph idx="1"/>
          </p:nvPr>
        </p:nvSpPr>
        <p:spPr>
          <a:xfrm>
            <a:off x="1534696" y="1574800"/>
            <a:ext cx="9641304" cy="4216400"/>
          </a:xfrm>
        </p:spPr>
        <p:txBody>
          <a:bodyPr>
            <a:normAutofit/>
          </a:bodyPr>
          <a:lstStyle/>
          <a:p>
            <a:r>
              <a:rPr lang="en-US" b="1" dirty="0"/>
              <a:t>SI (source index):</a:t>
            </a:r>
          </a:p>
          <a:p>
            <a:r>
              <a:rPr lang="en-US" dirty="0"/>
              <a:t>Used in conjunction with the DS register to point to data locations in the data segment.</a:t>
            </a:r>
          </a:p>
          <a:p>
            <a:r>
              <a:rPr lang="en-US" dirty="0"/>
              <a:t>Used with string movement instructions. It would point to the source string.</a:t>
            </a:r>
          </a:p>
          <a:p>
            <a:pPr marL="0" indent="0">
              <a:buNone/>
            </a:pPr>
            <a:endParaRPr lang="en-US" sz="1050" dirty="0"/>
          </a:p>
          <a:p>
            <a:r>
              <a:rPr lang="en-US" b="1" dirty="0"/>
              <a:t>DI (destination index):</a:t>
            </a:r>
          </a:p>
          <a:p>
            <a:r>
              <a:rPr lang="en-US" dirty="0"/>
              <a:t>Similar function to the SI</a:t>
            </a:r>
          </a:p>
          <a:p>
            <a:r>
              <a:rPr lang="en-US" dirty="0"/>
              <a:t>Used in conjunction with the ES register in string operations. In string movement instructions it points to the destination string</a:t>
            </a:r>
          </a:p>
        </p:txBody>
      </p:sp>
      <p:sp>
        <p:nvSpPr>
          <p:cNvPr id="8" name="Slide Number Placeholder 7">
            <a:extLst>
              <a:ext uri="{FF2B5EF4-FFF2-40B4-BE49-F238E27FC236}">
                <a16:creationId xmlns:a16="http://schemas.microsoft.com/office/drawing/2014/main" id="{840A78E2-114D-4C70-B183-15DED855F7B7}"/>
              </a:ext>
            </a:extLst>
          </p:cNvPr>
          <p:cNvSpPr>
            <a:spLocks noGrp="1"/>
          </p:cNvSpPr>
          <p:nvPr>
            <p:ph type="sldNum" sz="quarter" idx="12"/>
          </p:nvPr>
        </p:nvSpPr>
        <p:spPr/>
        <p:txBody>
          <a:bodyPr/>
          <a:lstStyle/>
          <a:p>
            <a:fld id="{2E3AC598-E03F-413A-97C1-9CCB85E58D1E}" type="slidenum">
              <a:rPr lang="en-US" smtClean="0"/>
              <a:t>12</a:t>
            </a:fld>
            <a:endParaRPr lang="en-US"/>
          </a:p>
        </p:txBody>
      </p:sp>
    </p:spTree>
    <p:extLst>
      <p:ext uri="{BB962C8B-B14F-4D97-AF65-F5344CB8AC3E}">
        <p14:creationId xmlns:p14="http://schemas.microsoft.com/office/powerpoint/2010/main" val="70132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45C874-A8D4-40DC-9F69-71D1183012F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B2E83BC-CF76-4E8D-9E02-621D22854421}"/>
              </a:ext>
            </a:extLst>
          </p:cNvPr>
          <p:cNvSpPr>
            <a:spLocks noGrp="1"/>
          </p:cNvSpPr>
          <p:nvPr>
            <p:ph idx="1"/>
          </p:nvPr>
        </p:nvSpPr>
        <p:spPr>
          <a:xfrm>
            <a:off x="1534696" y="2015731"/>
            <a:ext cx="9520158" cy="4037749"/>
          </a:xfrm>
        </p:spPr>
        <p:txBody>
          <a:bodyPr>
            <a:normAutofit/>
          </a:bodyPr>
          <a:lstStyle/>
          <a:p>
            <a:r>
              <a:rPr lang="en-US" b="1" dirty="0"/>
              <a:t>IP (Instruction Pointer):</a:t>
            </a:r>
          </a:p>
          <a:p>
            <a:r>
              <a:rPr lang="en-US" dirty="0"/>
              <a:t>This is the register used for accessing instructions</a:t>
            </a:r>
          </a:p>
          <a:p>
            <a:r>
              <a:rPr lang="en-US" dirty="0"/>
              <a:t>While the CS register contains the segment number of the next instruction, the IP contains the offset of that instruction in the code segment</a:t>
            </a:r>
          </a:p>
          <a:p>
            <a:r>
              <a:rPr lang="en-US" dirty="0"/>
              <a:t>As was shown in the section on the fetch-execute cycle in the first unit, the IP register gets updated by the control unit every time an instruction is executed such that it will always point to the next instruction</a:t>
            </a:r>
          </a:p>
          <a:p>
            <a:r>
              <a:rPr lang="en-US" dirty="0"/>
              <a:t>Unlike other registers, the IP can not be manipulated by instructions (i.e. it cannot appear as an operand in any instruction)</a:t>
            </a:r>
          </a:p>
        </p:txBody>
      </p:sp>
      <p:sp>
        <p:nvSpPr>
          <p:cNvPr id="8" name="Slide Number Placeholder 7">
            <a:extLst>
              <a:ext uri="{FF2B5EF4-FFF2-40B4-BE49-F238E27FC236}">
                <a16:creationId xmlns:a16="http://schemas.microsoft.com/office/drawing/2014/main" id="{ED4FC4E2-9608-4C30-BF90-3E81760E4837}"/>
              </a:ext>
            </a:extLst>
          </p:cNvPr>
          <p:cNvSpPr>
            <a:spLocks noGrp="1"/>
          </p:cNvSpPr>
          <p:nvPr>
            <p:ph type="sldNum" sz="quarter" idx="12"/>
          </p:nvPr>
        </p:nvSpPr>
        <p:spPr/>
        <p:txBody>
          <a:bodyPr/>
          <a:lstStyle/>
          <a:p>
            <a:fld id="{2E3AC598-E03F-413A-97C1-9CCB85E58D1E}" type="slidenum">
              <a:rPr lang="en-US" smtClean="0"/>
              <a:t>13</a:t>
            </a:fld>
            <a:endParaRPr lang="en-US"/>
          </a:p>
        </p:txBody>
      </p:sp>
    </p:spTree>
    <p:extLst>
      <p:ext uri="{BB962C8B-B14F-4D97-AF65-F5344CB8AC3E}">
        <p14:creationId xmlns:p14="http://schemas.microsoft.com/office/powerpoint/2010/main" val="27955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5FB-2370-4470-A467-C0EADBED1267}"/>
              </a:ext>
            </a:extLst>
          </p:cNvPr>
          <p:cNvSpPr>
            <a:spLocks noGrp="1"/>
          </p:cNvSpPr>
          <p:nvPr>
            <p:ph type="title"/>
          </p:nvPr>
        </p:nvSpPr>
        <p:spPr/>
        <p:txBody>
          <a:bodyPr/>
          <a:lstStyle/>
          <a:p>
            <a:r>
              <a:rPr lang="en-US" dirty="0"/>
              <a:t>Condition Code Registers</a:t>
            </a:r>
          </a:p>
        </p:txBody>
      </p:sp>
      <p:sp>
        <p:nvSpPr>
          <p:cNvPr id="3" name="Content Placeholder 2">
            <a:extLst>
              <a:ext uri="{FF2B5EF4-FFF2-40B4-BE49-F238E27FC236}">
                <a16:creationId xmlns:a16="http://schemas.microsoft.com/office/drawing/2014/main" id="{CF619F51-652E-45B9-A3BE-0510CF704FA0}"/>
              </a:ext>
            </a:extLst>
          </p:cNvPr>
          <p:cNvSpPr>
            <a:spLocks noGrp="1"/>
          </p:cNvSpPr>
          <p:nvPr>
            <p:ph idx="1"/>
          </p:nvPr>
        </p:nvSpPr>
        <p:spPr>
          <a:xfrm>
            <a:off x="1534696" y="2015732"/>
            <a:ext cx="9520158" cy="3813568"/>
          </a:xfrm>
        </p:spPr>
        <p:txBody>
          <a:bodyPr/>
          <a:lstStyle/>
          <a:p>
            <a:r>
              <a:rPr lang="en-US" dirty="0"/>
              <a:t>A status register, flag register, or condition code register is a collection of status flag bits for a processor. An example is the </a:t>
            </a:r>
            <a:r>
              <a:rPr lang="en-US" b="1" dirty="0"/>
              <a:t>FLAGS register of the x86 architecture</a:t>
            </a:r>
            <a:r>
              <a:rPr lang="en-US" dirty="0"/>
              <a:t>. The flags might be part of a larger register, such as a program status word register.</a:t>
            </a:r>
          </a:p>
          <a:p>
            <a:r>
              <a:rPr lang="en-US" dirty="0"/>
              <a:t>Condition codes are </a:t>
            </a:r>
            <a:r>
              <a:rPr lang="en-US" b="1" dirty="0"/>
              <a:t>extra bits kept by a processor that summarize the results of an operation and that affect the execution of later instructions</a:t>
            </a:r>
            <a:r>
              <a:rPr lang="en-US" dirty="0"/>
              <a:t>. These bits are often collected together in a single condition or indicator register (CR/IR) or grouped with other status bits into a status register (PSW/PSR).</a:t>
            </a:r>
          </a:p>
        </p:txBody>
      </p:sp>
      <p:sp>
        <p:nvSpPr>
          <p:cNvPr id="6" name="Slide Number Placeholder 5">
            <a:extLst>
              <a:ext uri="{FF2B5EF4-FFF2-40B4-BE49-F238E27FC236}">
                <a16:creationId xmlns:a16="http://schemas.microsoft.com/office/drawing/2014/main" id="{2A4F9461-11FE-4C07-9A16-8AE47BC7B436}"/>
              </a:ext>
            </a:extLst>
          </p:cNvPr>
          <p:cNvSpPr>
            <a:spLocks noGrp="1"/>
          </p:cNvSpPr>
          <p:nvPr>
            <p:ph type="sldNum" sz="quarter" idx="12"/>
          </p:nvPr>
        </p:nvSpPr>
        <p:spPr/>
        <p:txBody>
          <a:bodyPr/>
          <a:lstStyle/>
          <a:p>
            <a:fld id="{2E3AC598-E03F-413A-97C1-9CCB85E58D1E}" type="slidenum">
              <a:rPr lang="en-US" smtClean="0"/>
              <a:t>14</a:t>
            </a:fld>
            <a:endParaRPr lang="en-US"/>
          </a:p>
        </p:txBody>
      </p:sp>
    </p:spTree>
    <p:extLst>
      <p:ext uri="{BB962C8B-B14F-4D97-AF65-F5344CB8AC3E}">
        <p14:creationId xmlns:p14="http://schemas.microsoft.com/office/powerpoint/2010/main" val="338968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4AC6-45FC-49CB-847C-709B0DD66657}"/>
              </a:ext>
            </a:extLst>
          </p:cNvPr>
          <p:cNvSpPr>
            <a:spLocks noGrp="1"/>
          </p:cNvSpPr>
          <p:nvPr>
            <p:ph type="title"/>
          </p:nvPr>
        </p:nvSpPr>
        <p:spPr/>
        <p:txBody>
          <a:bodyPr/>
          <a:lstStyle/>
          <a:p>
            <a:r>
              <a:rPr lang="en-US" dirty="0"/>
              <a:t>Flags are discussed in previous Chapter</a:t>
            </a:r>
          </a:p>
        </p:txBody>
      </p:sp>
      <p:sp>
        <p:nvSpPr>
          <p:cNvPr id="3" name="Content Placeholder 2">
            <a:extLst>
              <a:ext uri="{FF2B5EF4-FFF2-40B4-BE49-F238E27FC236}">
                <a16:creationId xmlns:a16="http://schemas.microsoft.com/office/drawing/2014/main" id="{E81C732A-E49D-4EF6-B56C-14D2CFC457D3}"/>
              </a:ext>
            </a:extLst>
          </p:cNvPr>
          <p:cNvSpPr>
            <a:spLocks noGrp="1"/>
          </p:cNvSpPr>
          <p:nvPr>
            <p:ph idx="1"/>
          </p:nvPr>
        </p:nvSpPr>
        <p:spPr>
          <a:xfrm>
            <a:off x="1534696" y="2015732"/>
            <a:ext cx="9520158" cy="3826268"/>
          </a:xfrm>
        </p:spPr>
        <p:txBody>
          <a:bodyPr/>
          <a:lstStyle/>
          <a:p>
            <a:r>
              <a:rPr lang="en-US" dirty="0"/>
              <a:t>To revisit flags here is a short description.</a:t>
            </a:r>
          </a:p>
          <a:p>
            <a:pPr marL="457200" indent="-457200">
              <a:buAutoNum type="arabicPeriod"/>
            </a:pPr>
            <a:r>
              <a:rPr lang="en-US" dirty="0"/>
              <a:t>Zero Flag (ZF): is set to 1 when result is zero. For non-zero result this flag is set to 0.</a:t>
            </a:r>
          </a:p>
          <a:p>
            <a:pPr marL="457200" indent="-457200">
              <a:buAutoNum type="arabicPeriod"/>
            </a:pPr>
            <a:r>
              <a:rPr lang="en-US" dirty="0"/>
              <a:t>Sign Flag (SF): Sign Flag is set to 1 when result is negative. When result is positive it is set to 0. This flag takes the value of the most significant bit.</a:t>
            </a:r>
          </a:p>
          <a:p>
            <a:pPr marL="457200" indent="-457200">
              <a:buAutoNum type="arabicPeriod"/>
            </a:pPr>
            <a:r>
              <a:rPr lang="en-US" dirty="0"/>
              <a:t>Carry Flag (CF): Carry Flag is set to 1 when there is an unsigned overflow. For example when you add bytes 255 + 1 (result is not in range 0…255). When there is no overflow this flag is set to 0.</a:t>
            </a:r>
          </a:p>
        </p:txBody>
      </p:sp>
      <p:sp>
        <p:nvSpPr>
          <p:cNvPr id="4" name="Slide Number Placeholder 3">
            <a:extLst>
              <a:ext uri="{FF2B5EF4-FFF2-40B4-BE49-F238E27FC236}">
                <a16:creationId xmlns:a16="http://schemas.microsoft.com/office/drawing/2014/main" id="{133BBB41-0762-46F5-B399-91FBD61504DC}"/>
              </a:ext>
            </a:extLst>
          </p:cNvPr>
          <p:cNvSpPr>
            <a:spLocks noGrp="1"/>
          </p:cNvSpPr>
          <p:nvPr>
            <p:ph type="sldNum" sz="quarter" idx="12"/>
          </p:nvPr>
        </p:nvSpPr>
        <p:spPr/>
        <p:txBody>
          <a:bodyPr/>
          <a:lstStyle/>
          <a:p>
            <a:fld id="{2E3AC598-E03F-413A-97C1-9CCB85E58D1E}" type="slidenum">
              <a:rPr lang="en-US" smtClean="0"/>
              <a:t>15</a:t>
            </a:fld>
            <a:endParaRPr lang="en-US"/>
          </a:p>
        </p:txBody>
      </p:sp>
    </p:spTree>
    <p:extLst>
      <p:ext uri="{BB962C8B-B14F-4D97-AF65-F5344CB8AC3E}">
        <p14:creationId xmlns:p14="http://schemas.microsoft.com/office/powerpoint/2010/main" val="241874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44E1-633E-4CAB-81FF-ADFF31E80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3C3C34-AFCE-416F-8C8D-DB2EA7320404}"/>
              </a:ext>
            </a:extLst>
          </p:cNvPr>
          <p:cNvSpPr>
            <a:spLocks noGrp="1"/>
          </p:cNvSpPr>
          <p:nvPr>
            <p:ph idx="1"/>
          </p:nvPr>
        </p:nvSpPr>
        <p:spPr/>
        <p:txBody>
          <a:bodyPr/>
          <a:lstStyle/>
          <a:p>
            <a:pPr marL="0" indent="0">
              <a:buNone/>
            </a:pPr>
            <a:r>
              <a:rPr lang="en-US" dirty="0"/>
              <a:t>4. Overflow Flag (OF): Overflow Flag is set to 1 when there is a signed overflow. For example, when you add bytes 100 + 50 (result is not in range -128…127). </a:t>
            </a:r>
          </a:p>
          <a:p>
            <a:pPr marL="0" indent="0">
              <a:buNone/>
            </a:pPr>
            <a:r>
              <a:rPr lang="en-US" dirty="0"/>
              <a:t>5. Parity Flag (PF): Parity Flag is set to 1 when there is even number of one bits in result, and to 0 when there is odd number of one bits.</a:t>
            </a:r>
          </a:p>
          <a:p>
            <a:pPr marL="0" indent="0">
              <a:buNone/>
            </a:pPr>
            <a:r>
              <a:rPr lang="en-US" dirty="0"/>
              <a:t>6. Auxiliary Flag (AF): Auxiliary Flag is set to 1 when there is an unsigned overflow for low nibble (4 bits).</a:t>
            </a:r>
          </a:p>
        </p:txBody>
      </p:sp>
      <p:sp>
        <p:nvSpPr>
          <p:cNvPr id="4" name="Slide Number Placeholder 3">
            <a:extLst>
              <a:ext uri="{FF2B5EF4-FFF2-40B4-BE49-F238E27FC236}">
                <a16:creationId xmlns:a16="http://schemas.microsoft.com/office/drawing/2014/main" id="{561A05DA-F7D0-4FA5-9C2C-CC4F61FE7899}"/>
              </a:ext>
            </a:extLst>
          </p:cNvPr>
          <p:cNvSpPr>
            <a:spLocks noGrp="1"/>
          </p:cNvSpPr>
          <p:nvPr>
            <p:ph type="sldNum" sz="quarter" idx="12"/>
          </p:nvPr>
        </p:nvSpPr>
        <p:spPr/>
        <p:txBody>
          <a:bodyPr/>
          <a:lstStyle/>
          <a:p>
            <a:fld id="{2E3AC598-E03F-413A-97C1-9CCB85E58D1E}" type="slidenum">
              <a:rPr lang="en-US" smtClean="0"/>
              <a:t>16</a:t>
            </a:fld>
            <a:endParaRPr lang="en-US"/>
          </a:p>
        </p:txBody>
      </p:sp>
    </p:spTree>
    <p:extLst>
      <p:ext uri="{BB962C8B-B14F-4D97-AF65-F5344CB8AC3E}">
        <p14:creationId xmlns:p14="http://schemas.microsoft.com/office/powerpoint/2010/main" val="412959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DAD5-2BF1-47B8-BE83-2840D9CEA18D}"/>
              </a:ext>
            </a:extLst>
          </p:cNvPr>
          <p:cNvSpPr>
            <a:spLocks noGrp="1"/>
          </p:cNvSpPr>
          <p:nvPr>
            <p:ph type="title"/>
          </p:nvPr>
        </p:nvSpPr>
        <p:spPr/>
        <p:txBody>
          <a:bodyPr/>
          <a:lstStyle/>
          <a:p>
            <a:r>
              <a:rPr lang="en-US" dirty="0"/>
              <a:t>Stack operation in 8086 microprocessor</a:t>
            </a:r>
          </a:p>
        </p:txBody>
      </p:sp>
      <p:sp>
        <p:nvSpPr>
          <p:cNvPr id="3" name="Content Placeholder 2">
            <a:extLst>
              <a:ext uri="{FF2B5EF4-FFF2-40B4-BE49-F238E27FC236}">
                <a16:creationId xmlns:a16="http://schemas.microsoft.com/office/drawing/2014/main" id="{E2C804A3-BECD-497C-A83E-71893CFB4AC9}"/>
              </a:ext>
            </a:extLst>
          </p:cNvPr>
          <p:cNvSpPr>
            <a:spLocks noGrp="1"/>
          </p:cNvSpPr>
          <p:nvPr>
            <p:ph idx="1"/>
          </p:nvPr>
        </p:nvSpPr>
        <p:spPr>
          <a:xfrm>
            <a:off x="1534696" y="2015732"/>
            <a:ext cx="9520158" cy="4308868"/>
          </a:xfrm>
        </p:spPr>
        <p:txBody>
          <a:bodyPr>
            <a:normAutofit fontScale="92500" lnSpcReduction="20000"/>
          </a:bodyPr>
          <a:lstStyle/>
          <a:p>
            <a:pPr marL="0" indent="0" fontAlgn="base">
              <a:buNone/>
            </a:pPr>
            <a:r>
              <a:rPr lang="en-US" dirty="0"/>
              <a:t>The stack is a block of memory that may be used for temporarily storing the</a:t>
            </a:r>
          </a:p>
          <a:p>
            <a:pPr marL="0" indent="0" fontAlgn="base">
              <a:buNone/>
            </a:pPr>
            <a:r>
              <a:rPr lang="en-US" dirty="0"/>
              <a:t>contents of registers inside CPU.</a:t>
            </a:r>
          </a:p>
          <a:p>
            <a:pPr marL="0" indent="0" fontAlgn="base">
              <a:buNone/>
            </a:pPr>
            <a:r>
              <a:rPr lang="en-US" dirty="0"/>
              <a:t>• Stack is accessed by using SP and SS.</a:t>
            </a:r>
          </a:p>
          <a:p>
            <a:pPr marL="0" indent="0" fontAlgn="base">
              <a:buNone/>
            </a:pPr>
            <a:r>
              <a:rPr lang="en-US" dirty="0"/>
              <a:t>• Stack is a Top Down Data Structure whose elements are accessed by using a</a:t>
            </a:r>
          </a:p>
          <a:p>
            <a:pPr marL="0" indent="0" fontAlgn="base">
              <a:buNone/>
            </a:pPr>
            <a:r>
              <a:rPr lang="en-US" dirty="0"/>
              <a:t>pointer (SP,SS).</a:t>
            </a:r>
          </a:p>
          <a:p>
            <a:pPr marL="0" indent="0" fontAlgn="base">
              <a:buNone/>
            </a:pPr>
            <a:r>
              <a:rPr lang="en-US" dirty="0"/>
              <a:t>• The stack is required when CALL instruction is used.</a:t>
            </a:r>
          </a:p>
          <a:p>
            <a:pPr marL="0" indent="0" fontAlgn="base">
              <a:buNone/>
            </a:pPr>
            <a:r>
              <a:rPr lang="en-US" dirty="0"/>
              <a:t>• Push</a:t>
            </a:r>
          </a:p>
          <a:p>
            <a:pPr marL="0" indent="0" fontAlgn="base">
              <a:buNone/>
            </a:pPr>
            <a:r>
              <a:rPr lang="en-US" dirty="0"/>
              <a:t>• Pop</a:t>
            </a:r>
          </a:p>
          <a:p>
            <a:pPr marL="0" indent="0" fontAlgn="base">
              <a:buNone/>
            </a:pPr>
            <a:r>
              <a:rPr lang="en-US" dirty="0"/>
              <a:t>• Top of stack</a:t>
            </a:r>
          </a:p>
          <a:p>
            <a:pPr marL="0" indent="0" fontAlgn="base">
              <a:buNone/>
            </a:pPr>
            <a:r>
              <a:rPr lang="en-US" dirty="0"/>
              <a:t>• Stack pointer</a:t>
            </a:r>
          </a:p>
          <a:p>
            <a:endParaRPr lang="en-US" dirty="0"/>
          </a:p>
        </p:txBody>
      </p:sp>
      <p:sp>
        <p:nvSpPr>
          <p:cNvPr id="4" name="Slide Number Placeholder 3">
            <a:extLst>
              <a:ext uri="{FF2B5EF4-FFF2-40B4-BE49-F238E27FC236}">
                <a16:creationId xmlns:a16="http://schemas.microsoft.com/office/drawing/2014/main" id="{43E8DBC7-0EB4-4371-94AE-D783C7CA9176}"/>
              </a:ext>
            </a:extLst>
          </p:cNvPr>
          <p:cNvSpPr>
            <a:spLocks noGrp="1"/>
          </p:cNvSpPr>
          <p:nvPr>
            <p:ph type="sldNum" sz="quarter" idx="12"/>
          </p:nvPr>
        </p:nvSpPr>
        <p:spPr/>
        <p:txBody>
          <a:bodyPr/>
          <a:lstStyle/>
          <a:p>
            <a:fld id="{2E3AC598-E03F-413A-97C1-9CCB85E58D1E}" type="slidenum">
              <a:rPr lang="en-US" smtClean="0"/>
              <a:t>17</a:t>
            </a:fld>
            <a:endParaRPr lang="en-US"/>
          </a:p>
        </p:txBody>
      </p:sp>
    </p:spTree>
    <p:extLst>
      <p:ext uri="{BB962C8B-B14F-4D97-AF65-F5344CB8AC3E}">
        <p14:creationId xmlns:p14="http://schemas.microsoft.com/office/powerpoint/2010/main" val="11846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94F6-C1C5-4EE1-AFAC-2CD6099AAF8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B7101A-3DB3-46C0-85D6-251B27B3CA7A}"/>
              </a:ext>
            </a:extLst>
          </p:cNvPr>
          <p:cNvSpPr>
            <a:spLocks noGrp="1"/>
          </p:cNvSpPr>
          <p:nvPr>
            <p:ph idx="1"/>
          </p:nvPr>
        </p:nvSpPr>
        <p:spPr/>
        <p:txBody>
          <a:bodyPr/>
          <a:lstStyle/>
          <a:p>
            <a:pPr marL="0" indent="0">
              <a:buNone/>
            </a:pPr>
            <a:r>
              <a:rPr lang="en-US" dirty="0"/>
              <a:t> The Stack pointer keeps track of the position of the last item placed on the stack (i.e. the Top of Stack) </a:t>
            </a:r>
          </a:p>
          <a:p>
            <a:pPr marL="0" indent="0">
              <a:buNone/>
            </a:pPr>
            <a:r>
              <a:rPr lang="en-US" dirty="0"/>
              <a:t>The Stack is organized in words, (i.e. two bytes at a time). Thus the stack pointer is incremented or decremented by 2. </a:t>
            </a:r>
          </a:p>
          <a:p>
            <a:pPr marL="0" indent="0">
              <a:buNone/>
            </a:pPr>
            <a:r>
              <a:rPr lang="en-US" dirty="0"/>
              <a:t>The Stack Pointer points to the last occupied locations on the stack </a:t>
            </a:r>
          </a:p>
        </p:txBody>
      </p:sp>
      <p:sp>
        <p:nvSpPr>
          <p:cNvPr id="6" name="Slide Number Placeholder 5">
            <a:extLst>
              <a:ext uri="{FF2B5EF4-FFF2-40B4-BE49-F238E27FC236}">
                <a16:creationId xmlns:a16="http://schemas.microsoft.com/office/drawing/2014/main" id="{CC889602-B975-4458-A450-442125CC05F5}"/>
              </a:ext>
            </a:extLst>
          </p:cNvPr>
          <p:cNvSpPr>
            <a:spLocks noGrp="1"/>
          </p:cNvSpPr>
          <p:nvPr>
            <p:ph type="sldNum" sz="quarter" idx="12"/>
          </p:nvPr>
        </p:nvSpPr>
        <p:spPr/>
        <p:txBody>
          <a:bodyPr/>
          <a:lstStyle/>
          <a:p>
            <a:fld id="{2E3AC598-E03F-413A-97C1-9CCB85E58D1E}" type="slidenum">
              <a:rPr lang="en-US" smtClean="0"/>
              <a:t>18</a:t>
            </a:fld>
            <a:endParaRPr lang="en-US"/>
          </a:p>
        </p:txBody>
      </p:sp>
    </p:spTree>
    <p:extLst>
      <p:ext uri="{BB962C8B-B14F-4D97-AF65-F5344CB8AC3E}">
        <p14:creationId xmlns:p14="http://schemas.microsoft.com/office/powerpoint/2010/main" val="279746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61AC-1019-4012-814B-650B04A7ADC4}"/>
              </a:ext>
            </a:extLst>
          </p:cNvPr>
          <p:cNvSpPr>
            <a:spLocks noGrp="1"/>
          </p:cNvSpPr>
          <p:nvPr>
            <p:ph type="title"/>
          </p:nvPr>
        </p:nvSpPr>
        <p:spPr/>
        <p:txBody>
          <a:bodyPr/>
          <a:lstStyle/>
          <a:p>
            <a:r>
              <a:rPr lang="en-US" dirty="0"/>
              <a:t>Cont..</a:t>
            </a:r>
          </a:p>
        </p:txBody>
      </p:sp>
      <p:pic>
        <p:nvPicPr>
          <p:cNvPr id="4" name="Content Placeholder 3">
            <a:extLst>
              <a:ext uri="{FF2B5EF4-FFF2-40B4-BE49-F238E27FC236}">
                <a16:creationId xmlns:a16="http://schemas.microsoft.com/office/drawing/2014/main" id="{5F576A5A-3B8E-4159-8385-77ADB8C8F008}"/>
              </a:ext>
            </a:extLst>
          </p:cNvPr>
          <p:cNvPicPr>
            <a:picLocks noGrp="1" noChangeAspect="1"/>
          </p:cNvPicPr>
          <p:nvPr>
            <p:ph idx="1"/>
          </p:nvPr>
        </p:nvPicPr>
        <p:blipFill>
          <a:blip r:embed="rId2"/>
          <a:stretch>
            <a:fillRect/>
          </a:stretch>
        </p:blipFill>
        <p:spPr>
          <a:xfrm>
            <a:off x="3873500" y="1465934"/>
            <a:ext cx="5054599" cy="4591011"/>
          </a:xfrm>
          <a:prstGeom prst="rect">
            <a:avLst/>
          </a:prstGeom>
        </p:spPr>
      </p:pic>
      <p:sp>
        <p:nvSpPr>
          <p:cNvPr id="7" name="Slide Number Placeholder 6">
            <a:extLst>
              <a:ext uri="{FF2B5EF4-FFF2-40B4-BE49-F238E27FC236}">
                <a16:creationId xmlns:a16="http://schemas.microsoft.com/office/drawing/2014/main" id="{5889523E-A401-4F97-B707-B10D58B4E81C}"/>
              </a:ext>
            </a:extLst>
          </p:cNvPr>
          <p:cNvSpPr>
            <a:spLocks noGrp="1"/>
          </p:cNvSpPr>
          <p:nvPr>
            <p:ph type="sldNum" sz="quarter" idx="12"/>
          </p:nvPr>
        </p:nvSpPr>
        <p:spPr/>
        <p:txBody>
          <a:bodyPr/>
          <a:lstStyle/>
          <a:p>
            <a:fld id="{2E3AC598-E03F-413A-97C1-9CCB85E58D1E}" type="slidenum">
              <a:rPr lang="en-US" smtClean="0"/>
              <a:t>19</a:t>
            </a:fld>
            <a:endParaRPr lang="en-US"/>
          </a:p>
        </p:txBody>
      </p:sp>
    </p:spTree>
    <p:extLst>
      <p:ext uri="{BB962C8B-B14F-4D97-AF65-F5344CB8AC3E}">
        <p14:creationId xmlns:p14="http://schemas.microsoft.com/office/powerpoint/2010/main" val="200616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76DC-466D-41DE-97F3-20FCAD85B8F0}"/>
              </a:ext>
            </a:extLst>
          </p:cNvPr>
          <p:cNvSpPr>
            <a:spLocks noGrp="1"/>
          </p:cNvSpPr>
          <p:nvPr>
            <p:ph type="title"/>
          </p:nvPr>
        </p:nvSpPr>
        <p:spPr/>
        <p:txBody>
          <a:bodyPr>
            <a:normAutofit fontScale="90000"/>
          </a:bodyPr>
          <a:lstStyle/>
          <a:p>
            <a:r>
              <a:rPr lang="en-US" dirty="0"/>
              <a:t>Contents </a:t>
            </a:r>
            <a:br>
              <a:rPr lang="en-US" dirty="0"/>
            </a:br>
            <a:br>
              <a:rPr lang="en-US" b="1" dirty="0"/>
            </a:br>
            <a:endParaRPr lang="en-US" dirty="0"/>
          </a:p>
        </p:txBody>
      </p:sp>
      <p:sp>
        <p:nvSpPr>
          <p:cNvPr id="3" name="Content Placeholder 2">
            <a:extLst>
              <a:ext uri="{FF2B5EF4-FFF2-40B4-BE49-F238E27FC236}">
                <a16:creationId xmlns:a16="http://schemas.microsoft.com/office/drawing/2014/main" id="{3ECFDB00-9273-497B-B913-D5256A35C6DC}"/>
              </a:ext>
            </a:extLst>
          </p:cNvPr>
          <p:cNvSpPr>
            <a:spLocks noGrp="1"/>
          </p:cNvSpPr>
          <p:nvPr>
            <p:ph idx="1"/>
          </p:nvPr>
        </p:nvSpPr>
        <p:spPr>
          <a:xfrm>
            <a:off x="1534696" y="1066800"/>
            <a:ext cx="9520158" cy="4986681"/>
          </a:xfrm>
        </p:spPr>
        <p:txBody>
          <a:bodyPr>
            <a:normAutofit/>
          </a:bodyPr>
          <a:lstStyle/>
          <a:p>
            <a:pPr marL="0" indent="0" fontAlgn="base">
              <a:buNone/>
            </a:pPr>
            <a:r>
              <a:rPr lang="en-US" dirty="0"/>
              <a:t>1. Processor registers</a:t>
            </a:r>
          </a:p>
          <a:p>
            <a:pPr fontAlgn="base"/>
            <a:r>
              <a:rPr lang="en-US" dirty="0"/>
              <a:t> accumulators</a:t>
            </a:r>
          </a:p>
          <a:p>
            <a:pPr fontAlgn="base"/>
            <a:r>
              <a:rPr lang="en-US" dirty="0"/>
              <a:t> address registers</a:t>
            </a:r>
          </a:p>
          <a:p>
            <a:pPr fontAlgn="base"/>
            <a:r>
              <a:rPr lang="en-US" dirty="0"/>
              <a:t> stack pointer (SP) and index registers</a:t>
            </a:r>
          </a:p>
          <a:p>
            <a:pPr fontAlgn="base"/>
            <a:r>
              <a:rPr lang="en-US" dirty="0"/>
              <a:t> condition code register</a:t>
            </a:r>
          </a:p>
          <a:p>
            <a:pPr marL="0" indent="0" fontAlgn="base">
              <a:buNone/>
            </a:pPr>
            <a:r>
              <a:rPr lang="en-US" dirty="0"/>
              <a:t>2. Flag bits</a:t>
            </a:r>
          </a:p>
          <a:p>
            <a:pPr fontAlgn="base"/>
            <a:r>
              <a:rPr lang="en-US" dirty="0"/>
              <a:t>Zero, Sign, Carry, Overflow</a:t>
            </a:r>
          </a:p>
          <a:p>
            <a:pPr marL="0" indent="0">
              <a:buNone/>
            </a:pPr>
            <a:r>
              <a:rPr lang="en-US" dirty="0"/>
              <a:t>3. Stack operation in 8086 microprocessor</a:t>
            </a:r>
          </a:p>
          <a:p>
            <a:pPr marL="0" indent="0">
              <a:buNone/>
            </a:pPr>
            <a:r>
              <a:rPr lang="en-US" dirty="0"/>
              <a:t>4. Programmer’s model and introduction to assembly programming.</a:t>
            </a:r>
          </a:p>
          <a:p>
            <a:pPr marL="0" indent="0" fontAlgn="base">
              <a:buNone/>
            </a:pPr>
            <a:endParaRPr lang="en-US" dirty="0"/>
          </a:p>
          <a:p>
            <a:pPr marL="0" indent="0" fontAlgn="base">
              <a:buNone/>
            </a:pPr>
            <a:endParaRPr lang="en-US" dirty="0"/>
          </a:p>
        </p:txBody>
      </p:sp>
      <p:sp>
        <p:nvSpPr>
          <p:cNvPr id="6" name="Slide Number Placeholder 5">
            <a:extLst>
              <a:ext uri="{FF2B5EF4-FFF2-40B4-BE49-F238E27FC236}">
                <a16:creationId xmlns:a16="http://schemas.microsoft.com/office/drawing/2014/main" id="{E51B93BB-E340-43BE-9748-93F6F657400B}"/>
              </a:ext>
            </a:extLst>
          </p:cNvPr>
          <p:cNvSpPr>
            <a:spLocks noGrp="1"/>
          </p:cNvSpPr>
          <p:nvPr>
            <p:ph type="sldNum" sz="quarter" idx="12"/>
          </p:nvPr>
        </p:nvSpPr>
        <p:spPr/>
        <p:txBody>
          <a:bodyPr/>
          <a:lstStyle/>
          <a:p>
            <a:fld id="{2E3AC598-E03F-413A-97C1-9CCB85E58D1E}" type="slidenum">
              <a:rPr lang="en-US" smtClean="0"/>
              <a:t>2</a:t>
            </a:fld>
            <a:endParaRPr lang="en-US"/>
          </a:p>
        </p:txBody>
      </p:sp>
    </p:spTree>
    <p:extLst>
      <p:ext uri="{BB962C8B-B14F-4D97-AF65-F5344CB8AC3E}">
        <p14:creationId xmlns:p14="http://schemas.microsoft.com/office/powerpoint/2010/main" val="270102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685E-BFD5-4F8B-89DF-33CC4D6DAE01}"/>
              </a:ext>
            </a:extLst>
          </p:cNvPr>
          <p:cNvSpPr>
            <a:spLocks noGrp="1"/>
          </p:cNvSpPr>
          <p:nvPr>
            <p:ph type="title"/>
          </p:nvPr>
        </p:nvSpPr>
        <p:spPr/>
        <p:txBody>
          <a:bodyPr/>
          <a:lstStyle/>
          <a:p>
            <a:r>
              <a:rPr lang="en-US" dirty="0"/>
              <a:t>Stack instructions</a:t>
            </a:r>
          </a:p>
        </p:txBody>
      </p:sp>
      <p:pic>
        <p:nvPicPr>
          <p:cNvPr id="4" name="Content Placeholder 3">
            <a:extLst>
              <a:ext uri="{FF2B5EF4-FFF2-40B4-BE49-F238E27FC236}">
                <a16:creationId xmlns:a16="http://schemas.microsoft.com/office/drawing/2014/main" id="{79B5D44E-9ACD-495F-964A-42B60B730166}"/>
              </a:ext>
            </a:extLst>
          </p:cNvPr>
          <p:cNvPicPr>
            <a:picLocks noGrp="1" noChangeAspect="1"/>
          </p:cNvPicPr>
          <p:nvPr>
            <p:ph idx="1"/>
          </p:nvPr>
        </p:nvPicPr>
        <p:blipFill>
          <a:blip r:embed="rId2"/>
          <a:stretch>
            <a:fillRect/>
          </a:stretch>
        </p:blipFill>
        <p:spPr>
          <a:xfrm>
            <a:off x="3492500" y="1893157"/>
            <a:ext cx="6248400" cy="3009837"/>
          </a:xfrm>
          <a:prstGeom prst="rect">
            <a:avLst/>
          </a:prstGeom>
        </p:spPr>
      </p:pic>
      <p:sp>
        <p:nvSpPr>
          <p:cNvPr id="5" name="Rectangle 4">
            <a:extLst>
              <a:ext uri="{FF2B5EF4-FFF2-40B4-BE49-F238E27FC236}">
                <a16:creationId xmlns:a16="http://schemas.microsoft.com/office/drawing/2014/main" id="{B6371285-0649-4103-8691-E933BA7E7622}"/>
              </a:ext>
            </a:extLst>
          </p:cNvPr>
          <p:cNvSpPr/>
          <p:nvPr/>
        </p:nvSpPr>
        <p:spPr>
          <a:xfrm>
            <a:off x="3048000" y="5090991"/>
            <a:ext cx="7899400" cy="923330"/>
          </a:xfrm>
          <a:prstGeom prst="rect">
            <a:avLst/>
          </a:prstGeom>
        </p:spPr>
        <p:txBody>
          <a:bodyPr wrap="square">
            <a:spAutoFit/>
          </a:bodyPr>
          <a:lstStyle/>
          <a:p>
            <a:r>
              <a:rPr lang="en-US" dirty="0"/>
              <a:t>Flags: Only affected by the </a:t>
            </a:r>
            <a:r>
              <a:rPr lang="en-US" dirty="0" err="1"/>
              <a:t>popf</a:t>
            </a:r>
            <a:r>
              <a:rPr lang="en-US" dirty="0"/>
              <a:t> instruction Addressing mode: </a:t>
            </a:r>
            <a:r>
              <a:rPr lang="en-US" dirty="0" err="1"/>
              <a:t>src</a:t>
            </a:r>
            <a:r>
              <a:rPr lang="en-US" dirty="0"/>
              <a:t> and </a:t>
            </a:r>
            <a:r>
              <a:rPr lang="en-US" dirty="0" err="1"/>
              <a:t>dst</a:t>
            </a:r>
            <a:r>
              <a:rPr lang="en-US" dirty="0"/>
              <a:t> should be words and cannot be immediate. </a:t>
            </a:r>
            <a:r>
              <a:rPr lang="en-US" dirty="0" err="1"/>
              <a:t>dst</a:t>
            </a:r>
            <a:r>
              <a:rPr lang="en-US" dirty="0"/>
              <a:t> cannot be the IP or CS register</a:t>
            </a:r>
          </a:p>
        </p:txBody>
      </p:sp>
      <p:sp>
        <p:nvSpPr>
          <p:cNvPr id="8" name="Slide Number Placeholder 7">
            <a:extLst>
              <a:ext uri="{FF2B5EF4-FFF2-40B4-BE49-F238E27FC236}">
                <a16:creationId xmlns:a16="http://schemas.microsoft.com/office/drawing/2014/main" id="{17D59919-FC41-4B05-887B-D4E932DEC5F3}"/>
              </a:ext>
            </a:extLst>
          </p:cNvPr>
          <p:cNvSpPr>
            <a:spLocks noGrp="1"/>
          </p:cNvSpPr>
          <p:nvPr>
            <p:ph type="sldNum" sz="quarter" idx="12"/>
          </p:nvPr>
        </p:nvSpPr>
        <p:spPr/>
        <p:txBody>
          <a:bodyPr/>
          <a:lstStyle/>
          <a:p>
            <a:fld id="{2E3AC598-E03F-413A-97C1-9CCB85E58D1E}" type="slidenum">
              <a:rPr lang="en-US" smtClean="0"/>
              <a:t>20</a:t>
            </a:fld>
            <a:endParaRPr lang="en-US"/>
          </a:p>
        </p:txBody>
      </p:sp>
    </p:spTree>
    <p:extLst>
      <p:ext uri="{BB962C8B-B14F-4D97-AF65-F5344CB8AC3E}">
        <p14:creationId xmlns:p14="http://schemas.microsoft.com/office/powerpoint/2010/main" val="4267971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8F2A-9B74-4644-9590-6C24E1AEF39F}"/>
              </a:ext>
            </a:extLst>
          </p:cNvPr>
          <p:cNvSpPr>
            <a:spLocks noGrp="1"/>
          </p:cNvSpPr>
          <p:nvPr>
            <p:ph type="title"/>
          </p:nvPr>
        </p:nvSpPr>
        <p:spPr/>
        <p:txBody>
          <a:bodyPr/>
          <a:lstStyle/>
          <a:p>
            <a:br>
              <a:rPr lang="en-US" b="1" dirty="0"/>
            </a:br>
            <a:r>
              <a:rPr lang="en-US" dirty="0"/>
              <a:t>PUSH &amp; POP</a:t>
            </a:r>
          </a:p>
        </p:txBody>
      </p:sp>
      <p:sp>
        <p:nvSpPr>
          <p:cNvPr id="4" name="Content Placeholder 3">
            <a:extLst>
              <a:ext uri="{FF2B5EF4-FFF2-40B4-BE49-F238E27FC236}">
                <a16:creationId xmlns:a16="http://schemas.microsoft.com/office/drawing/2014/main" id="{61133472-605B-44EF-9074-5EC3080C222A}"/>
              </a:ext>
            </a:extLst>
          </p:cNvPr>
          <p:cNvSpPr>
            <a:spLocks noGrp="1"/>
          </p:cNvSpPr>
          <p:nvPr>
            <p:ph idx="1"/>
          </p:nvPr>
        </p:nvSpPr>
        <p:spPr/>
        <p:txBody>
          <a:bodyPr/>
          <a:lstStyle/>
          <a:p>
            <a:r>
              <a:rPr lang="en-US" dirty="0"/>
              <a:t>• The two set of instructions which explicitly modify the stack are the PUSH (which places items on the stack) and the POP (which retrieves items from the stack).</a:t>
            </a:r>
          </a:p>
          <a:p>
            <a:r>
              <a:rPr lang="en-US" dirty="0"/>
              <a:t> • In both cases, the stack pointer is adjusted accordingly to point always to the top of stack.</a:t>
            </a:r>
          </a:p>
          <a:p>
            <a:r>
              <a:rPr lang="en-US" dirty="0"/>
              <a:t> • Thus PUSH AX means SP=SP-2 and AX -&gt; [SP] </a:t>
            </a:r>
          </a:p>
          <a:p>
            <a:r>
              <a:rPr lang="en-US" dirty="0"/>
              <a:t>• POP AX means [SP] -&gt; AX and SP=SP+2. </a:t>
            </a:r>
          </a:p>
        </p:txBody>
      </p:sp>
      <p:sp>
        <p:nvSpPr>
          <p:cNvPr id="7" name="Slide Number Placeholder 6">
            <a:extLst>
              <a:ext uri="{FF2B5EF4-FFF2-40B4-BE49-F238E27FC236}">
                <a16:creationId xmlns:a16="http://schemas.microsoft.com/office/drawing/2014/main" id="{A9FAB03B-65BF-4E33-B5A5-40C9B1002A0B}"/>
              </a:ext>
            </a:extLst>
          </p:cNvPr>
          <p:cNvSpPr>
            <a:spLocks noGrp="1"/>
          </p:cNvSpPr>
          <p:nvPr>
            <p:ph type="sldNum" sz="quarter" idx="12"/>
          </p:nvPr>
        </p:nvSpPr>
        <p:spPr/>
        <p:txBody>
          <a:bodyPr/>
          <a:lstStyle/>
          <a:p>
            <a:fld id="{2E3AC598-E03F-413A-97C1-9CCB85E58D1E}" type="slidenum">
              <a:rPr lang="en-US" smtClean="0"/>
              <a:t>21</a:t>
            </a:fld>
            <a:endParaRPr lang="en-US"/>
          </a:p>
        </p:txBody>
      </p:sp>
    </p:spTree>
    <p:extLst>
      <p:ext uri="{BB962C8B-B14F-4D97-AF65-F5344CB8AC3E}">
        <p14:creationId xmlns:p14="http://schemas.microsoft.com/office/powerpoint/2010/main" val="23858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40E0-4D3E-447B-89E6-E9A0949EDE76}"/>
              </a:ext>
            </a:extLst>
          </p:cNvPr>
          <p:cNvSpPr>
            <a:spLocks noGrp="1"/>
          </p:cNvSpPr>
          <p:nvPr>
            <p:ph type="title"/>
          </p:nvPr>
        </p:nvSpPr>
        <p:spPr>
          <a:xfrm>
            <a:off x="1534696" y="804519"/>
            <a:ext cx="9520158" cy="694081"/>
          </a:xfrm>
        </p:spPr>
        <p:txBody>
          <a:bodyPr/>
          <a:lstStyle/>
          <a:p>
            <a:r>
              <a:rPr lang="en-US" dirty="0"/>
              <a:t>Cont..</a:t>
            </a:r>
          </a:p>
        </p:txBody>
      </p:sp>
      <p:sp>
        <p:nvSpPr>
          <p:cNvPr id="3" name="Content Placeholder 2">
            <a:extLst>
              <a:ext uri="{FF2B5EF4-FFF2-40B4-BE49-F238E27FC236}">
                <a16:creationId xmlns:a16="http://schemas.microsoft.com/office/drawing/2014/main" id="{5EAFB579-FFD3-4575-8055-EC15994A6290}"/>
              </a:ext>
            </a:extLst>
          </p:cNvPr>
          <p:cNvSpPr>
            <a:spLocks noGrp="1"/>
          </p:cNvSpPr>
          <p:nvPr>
            <p:ph idx="1"/>
          </p:nvPr>
        </p:nvSpPr>
        <p:spPr>
          <a:xfrm>
            <a:off x="1534696" y="1498600"/>
            <a:ext cx="9520158" cy="5041900"/>
          </a:xfrm>
        </p:spPr>
        <p:txBody>
          <a:bodyPr>
            <a:normAutofit/>
          </a:bodyPr>
          <a:lstStyle/>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55F67BB2-9E6F-4BCD-A030-57A6CB969357}"/>
              </a:ext>
            </a:extLst>
          </p:cNvPr>
          <p:cNvPicPr>
            <a:picLocks noChangeAspect="1"/>
          </p:cNvPicPr>
          <p:nvPr/>
        </p:nvPicPr>
        <p:blipFill>
          <a:blip r:embed="rId2"/>
          <a:stretch>
            <a:fillRect/>
          </a:stretch>
        </p:blipFill>
        <p:spPr>
          <a:xfrm>
            <a:off x="4205287" y="1576387"/>
            <a:ext cx="4418013" cy="4328985"/>
          </a:xfrm>
          <a:prstGeom prst="rect">
            <a:avLst/>
          </a:prstGeom>
        </p:spPr>
      </p:pic>
      <p:sp>
        <p:nvSpPr>
          <p:cNvPr id="7" name="Slide Number Placeholder 6">
            <a:extLst>
              <a:ext uri="{FF2B5EF4-FFF2-40B4-BE49-F238E27FC236}">
                <a16:creationId xmlns:a16="http://schemas.microsoft.com/office/drawing/2014/main" id="{9FE9D63D-D74E-4B24-B6D4-FB58E153D630}"/>
              </a:ext>
            </a:extLst>
          </p:cNvPr>
          <p:cNvSpPr>
            <a:spLocks noGrp="1"/>
          </p:cNvSpPr>
          <p:nvPr>
            <p:ph type="sldNum" sz="quarter" idx="12"/>
          </p:nvPr>
        </p:nvSpPr>
        <p:spPr/>
        <p:txBody>
          <a:bodyPr/>
          <a:lstStyle/>
          <a:p>
            <a:fld id="{2E3AC598-E03F-413A-97C1-9CCB85E58D1E}" type="slidenum">
              <a:rPr lang="en-US" smtClean="0"/>
              <a:t>22</a:t>
            </a:fld>
            <a:endParaRPr lang="en-US"/>
          </a:p>
        </p:txBody>
      </p:sp>
    </p:spTree>
    <p:extLst>
      <p:ext uri="{BB962C8B-B14F-4D97-AF65-F5344CB8AC3E}">
        <p14:creationId xmlns:p14="http://schemas.microsoft.com/office/powerpoint/2010/main" val="15550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CA3-8F9B-4DD0-9406-4496EA57C148}"/>
              </a:ext>
            </a:extLst>
          </p:cNvPr>
          <p:cNvSpPr>
            <a:spLocks noGrp="1"/>
          </p:cNvSpPr>
          <p:nvPr>
            <p:ph type="title"/>
          </p:nvPr>
        </p:nvSpPr>
        <p:spPr>
          <a:xfrm>
            <a:off x="1534696" y="804519"/>
            <a:ext cx="9520158" cy="516281"/>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77F4B9F0-792A-491C-B740-7ED56F66C273}"/>
              </a:ext>
            </a:extLst>
          </p:cNvPr>
          <p:cNvSpPr>
            <a:spLocks noGrp="1"/>
          </p:cNvSpPr>
          <p:nvPr>
            <p:ph idx="1"/>
          </p:nvPr>
        </p:nvSpPr>
        <p:spPr>
          <a:xfrm>
            <a:off x="1534696" y="1409700"/>
            <a:ext cx="9933404" cy="4787900"/>
          </a:xfrm>
        </p:spPr>
        <p:txBody>
          <a:bodyPr>
            <a:normAutofit lnSpcReduction="10000"/>
          </a:bodyPr>
          <a:lstStyle/>
          <a:p>
            <a:r>
              <a:rPr lang="en-US" dirty="0"/>
              <a:t>Using the stack, swap the values of the ax and bx registers, so that ax now contains what bx contained and bx contains what ax contained. (This is not the most efficient way to exchange the contents of two variables). To carry out this operation, we need at least one temporary variable: </a:t>
            </a:r>
          </a:p>
          <a:p>
            <a:pPr marL="0" indent="0">
              <a:buNone/>
            </a:pPr>
            <a:r>
              <a:rPr lang="en-US" dirty="0">
                <a:solidFill>
                  <a:srgbClr val="0070C0"/>
                </a:solidFill>
              </a:rPr>
              <a:t>push ax ; Store ax on stack push</a:t>
            </a:r>
          </a:p>
          <a:p>
            <a:pPr marL="0" indent="0">
              <a:buNone/>
            </a:pPr>
            <a:r>
              <a:rPr lang="en-US" dirty="0">
                <a:solidFill>
                  <a:srgbClr val="0070C0"/>
                </a:solidFill>
              </a:rPr>
              <a:t>bx ; Store bx on stack </a:t>
            </a:r>
          </a:p>
          <a:p>
            <a:pPr marL="0" indent="0">
              <a:buNone/>
            </a:pPr>
            <a:r>
              <a:rPr lang="en-US" dirty="0">
                <a:solidFill>
                  <a:srgbClr val="0070C0"/>
                </a:solidFill>
              </a:rPr>
              <a:t>pop ax ; Copy last value on stack to ax </a:t>
            </a:r>
          </a:p>
          <a:p>
            <a:pPr marL="0" indent="0">
              <a:buNone/>
            </a:pPr>
            <a:r>
              <a:rPr lang="en-US" dirty="0">
                <a:solidFill>
                  <a:srgbClr val="0070C0"/>
                </a:solidFill>
              </a:rPr>
              <a:t>pop bx ; Copy first value to bx </a:t>
            </a:r>
          </a:p>
          <a:p>
            <a:pPr marL="0" indent="0">
              <a:buNone/>
            </a:pPr>
            <a:r>
              <a:rPr lang="en-US" dirty="0">
                <a:solidFill>
                  <a:srgbClr val="0070C0"/>
                </a:solidFill>
              </a:rPr>
              <a:t>Push ax </a:t>
            </a:r>
          </a:p>
          <a:p>
            <a:pPr marL="0" indent="0">
              <a:buNone/>
            </a:pPr>
            <a:r>
              <a:rPr lang="en-US" dirty="0">
                <a:solidFill>
                  <a:srgbClr val="0070C0"/>
                </a:solidFill>
              </a:rPr>
              <a:t>Mov ax, bx </a:t>
            </a:r>
          </a:p>
          <a:p>
            <a:pPr marL="0" indent="0">
              <a:buNone/>
            </a:pPr>
            <a:r>
              <a:rPr lang="en-US" dirty="0">
                <a:solidFill>
                  <a:srgbClr val="0070C0"/>
                </a:solidFill>
              </a:rPr>
              <a:t>Pop bx</a:t>
            </a:r>
          </a:p>
        </p:txBody>
      </p:sp>
      <p:sp>
        <p:nvSpPr>
          <p:cNvPr id="6" name="Slide Number Placeholder 5">
            <a:extLst>
              <a:ext uri="{FF2B5EF4-FFF2-40B4-BE49-F238E27FC236}">
                <a16:creationId xmlns:a16="http://schemas.microsoft.com/office/drawing/2014/main" id="{446D6467-DDB4-4728-B812-21F58FFBA92B}"/>
              </a:ext>
            </a:extLst>
          </p:cNvPr>
          <p:cNvSpPr>
            <a:spLocks noGrp="1"/>
          </p:cNvSpPr>
          <p:nvPr>
            <p:ph type="sldNum" sz="quarter" idx="12"/>
          </p:nvPr>
        </p:nvSpPr>
        <p:spPr/>
        <p:txBody>
          <a:bodyPr/>
          <a:lstStyle/>
          <a:p>
            <a:fld id="{2E3AC598-E03F-413A-97C1-9CCB85E58D1E}" type="slidenum">
              <a:rPr lang="en-US" smtClean="0"/>
              <a:t>23</a:t>
            </a:fld>
            <a:endParaRPr lang="en-US"/>
          </a:p>
        </p:txBody>
      </p:sp>
    </p:spTree>
    <p:extLst>
      <p:ext uri="{BB962C8B-B14F-4D97-AF65-F5344CB8AC3E}">
        <p14:creationId xmlns:p14="http://schemas.microsoft.com/office/powerpoint/2010/main" val="136067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E930-2670-1B18-A077-8183CCAF607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48AAC47-62F7-3F00-B9A5-7809DDBCABA9}"/>
              </a:ext>
            </a:extLst>
          </p:cNvPr>
          <p:cNvPicPr>
            <a:picLocks noGrp="1" noChangeAspect="1"/>
          </p:cNvPicPr>
          <p:nvPr>
            <p:ph idx="1"/>
          </p:nvPr>
        </p:nvPicPr>
        <p:blipFill>
          <a:blip r:embed="rId2"/>
          <a:stretch>
            <a:fillRect/>
          </a:stretch>
        </p:blipFill>
        <p:spPr>
          <a:xfrm>
            <a:off x="904876" y="489858"/>
            <a:ext cx="10149978" cy="5671456"/>
          </a:xfrm>
        </p:spPr>
      </p:pic>
      <p:sp>
        <p:nvSpPr>
          <p:cNvPr id="4" name="Slide Number Placeholder 3">
            <a:extLst>
              <a:ext uri="{FF2B5EF4-FFF2-40B4-BE49-F238E27FC236}">
                <a16:creationId xmlns:a16="http://schemas.microsoft.com/office/drawing/2014/main" id="{CC564D56-F0B1-EDAA-85D5-90858DA69915}"/>
              </a:ext>
            </a:extLst>
          </p:cNvPr>
          <p:cNvSpPr>
            <a:spLocks noGrp="1"/>
          </p:cNvSpPr>
          <p:nvPr>
            <p:ph type="sldNum" sz="quarter" idx="12"/>
          </p:nvPr>
        </p:nvSpPr>
        <p:spPr/>
        <p:txBody>
          <a:bodyPr/>
          <a:lstStyle/>
          <a:p>
            <a:fld id="{2E3AC598-E03F-413A-97C1-9CCB85E58D1E}" type="slidenum">
              <a:rPr lang="en-US" smtClean="0"/>
              <a:t>24</a:t>
            </a:fld>
            <a:endParaRPr lang="en-US"/>
          </a:p>
        </p:txBody>
      </p:sp>
    </p:spTree>
    <p:extLst>
      <p:ext uri="{BB962C8B-B14F-4D97-AF65-F5344CB8AC3E}">
        <p14:creationId xmlns:p14="http://schemas.microsoft.com/office/powerpoint/2010/main" val="1987292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BFB-7FAF-A5E5-75D8-B137B014833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8BFB534-F3E1-6A50-79F1-04CA37679C57}"/>
              </a:ext>
            </a:extLst>
          </p:cNvPr>
          <p:cNvPicPr>
            <a:picLocks noGrp="1" noChangeAspect="1"/>
          </p:cNvPicPr>
          <p:nvPr>
            <p:ph idx="1"/>
          </p:nvPr>
        </p:nvPicPr>
        <p:blipFill>
          <a:blip r:embed="rId2"/>
          <a:stretch>
            <a:fillRect/>
          </a:stretch>
        </p:blipFill>
        <p:spPr>
          <a:xfrm>
            <a:off x="1291079" y="304800"/>
            <a:ext cx="8789092" cy="5160963"/>
          </a:xfrm>
        </p:spPr>
      </p:pic>
      <p:sp>
        <p:nvSpPr>
          <p:cNvPr id="4" name="Slide Number Placeholder 3">
            <a:extLst>
              <a:ext uri="{FF2B5EF4-FFF2-40B4-BE49-F238E27FC236}">
                <a16:creationId xmlns:a16="http://schemas.microsoft.com/office/drawing/2014/main" id="{0C2E1A80-DF29-26F1-92CE-034A9808B124}"/>
              </a:ext>
            </a:extLst>
          </p:cNvPr>
          <p:cNvSpPr>
            <a:spLocks noGrp="1"/>
          </p:cNvSpPr>
          <p:nvPr>
            <p:ph type="sldNum" sz="quarter" idx="12"/>
          </p:nvPr>
        </p:nvSpPr>
        <p:spPr/>
        <p:txBody>
          <a:bodyPr/>
          <a:lstStyle/>
          <a:p>
            <a:fld id="{2E3AC598-E03F-413A-97C1-9CCB85E58D1E}" type="slidenum">
              <a:rPr lang="en-US" smtClean="0"/>
              <a:t>25</a:t>
            </a:fld>
            <a:endParaRPr lang="en-US"/>
          </a:p>
        </p:txBody>
      </p:sp>
    </p:spTree>
    <p:extLst>
      <p:ext uri="{BB962C8B-B14F-4D97-AF65-F5344CB8AC3E}">
        <p14:creationId xmlns:p14="http://schemas.microsoft.com/office/powerpoint/2010/main" val="42466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696A-F22D-07CD-B0A0-0B1A2F35302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B79A6D3-9DC3-F99F-1682-DA526595436B}"/>
              </a:ext>
            </a:extLst>
          </p:cNvPr>
          <p:cNvPicPr>
            <a:picLocks noGrp="1" noChangeAspect="1"/>
          </p:cNvPicPr>
          <p:nvPr>
            <p:ph idx="1"/>
          </p:nvPr>
        </p:nvPicPr>
        <p:blipFill>
          <a:blip r:embed="rId2"/>
          <a:stretch>
            <a:fillRect/>
          </a:stretch>
        </p:blipFill>
        <p:spPr>
          <a:xfrm>
            <a:off x="1291079" y="337457"/>
            <a:ext cx="10519921" cy="5716024"/>
          </a:xfrm>
        </p:spPr>
      </p:pic>
      <p:sp>
        <p:nvSpPr>
          <p:cNvPr id="4" name="Slide Number Placeholder 3">
            <a:extLst>
              <a:ext uri="{FF2B5EF4-FFF2-40B4-BE49-F238E27FC236}">
                <a16:creationId xmlns:a16="http://schemas.microsoft.com/office/drawing/2014/main" id="{E8AF516A-96EA-2BCA-14F6-8297EAD04311}"/>
              </a:ext>
            </a:extLst>
          </p:cNvPr>
          <p:cNvSpPr>
            <a:spLocks noGrp="1"/>
          </p:cNvSpPr>
          <p:nvPr>
            <p:ph type="sldNum" sz="quarter" idx="12"/>
          </p:nvPr>
        </p:nvSpPr>
        <p:spPr/>
        <p:txBody>
          <a:bodyPr/>
          <a:lstStyle/>
          <a:p>
            <a:fld id="{2E3AC598-E03F-413A-97C1-9CCB85E58D1E}" type="slidenum">
              <a:rPr lang="en-US" smtClean="0"/>
              <a:t>26</a:t>
            </a:fld>
            <a:endParaRPr lang="en-US"/>
          </a:p>
        </p:txBody>
      </p:sp>
    </p:spTree>
    <p:extLst>
      <p:ext uri="{BB962C8B-B14F-4D97-AF65-F5344CB8AC3E}">
        <p14:creationId xmlns:p14="http://schemas.microsoft.com/office/powerpoint/2010/main" val="3379001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8122-15C1-49BD-8406-0641A9D77E91}"/>
              </a:ext>
            </a:extLst>
          </p:cNvPr>
          <p:cNvSpPr>
            <a:spLocks noGrp="1"/>
          </p:cNvSpPr>
          <p:nvPr>
            <p:ph type="title"/>
          </p:nvPr>
        </p:nvSpPr>
        <p:spPr/>
        <p:txBody>
          <a:bodyPr/>
          <a:lstStyle/>
          <a:p>
            <a:r>
              <a:rPr lang="en-US" dirty="0"/>
              <a:t>Introduction to Assembly Language programming</a:t>
            </a:r>
          </a:p>
        </p:txBody>
      </p:sp>
      <p:sp>
        <p:nvSpPr>
          <p:cNvPr id="3" name="Content Placeholder 2">
            <a:extLst>
              <a:ext uri="{FF2B5EF4-FFF2-40B4-BE49-F238E27FC236}">
                <a16:creationId xmlns:a16="http://schemas.microsoft.com/office/drawing/2014/main" id="{8E838279-1DC4-45CD-AD09-14796FE96F22}"/>
              </a:ext>
            </a:extLst>
          </p:cNvPr>
          <p:cNvSpPr>
            <a:spLocks noGrp="1"/>
          </p:cNvSpPr>
          <p:nvPr>
            <p:ph idx="1"/>
          </p:nvPr>
        </p:nvSpPr>
        <p:spPr>
          <a:xfrm>
            <a:off x="1534696" y="2015732"/>
            <a:ext cx="9520158" cy="3572268"/>
          </a:xfrm>
        </p:spPr>
        <p:txBody>
          <a:bodyPr>
            <a:normAutofit lnSpcReduction="10000"/>
          </a:bodyPr>
          <a:lstStyle/>
          <a:p>
            <a:r>
              <a:rPr lang="en-US" dirty="0"/>
              <a:t>It teaches you about the way the computer's hardware and operating system work together and how, the application programs communicate with the operating system. Assembly language, unlike high level languages, is machine dependent. Each microprocessor has its own set of instructions, that it can support. </a:t>
            </a:r>
          </a:p>
          <a:p>
            <a:pPr marL="0" indent="0">
              <a:buNone/>
            </a:pPr>
            <a:r>
              <a:rPr lang="en-US" dirty="0"/>
              <a:t>You must learn assembly language for various reasons:</a:t>
            </a:r>
          </a:p>
          <a:p>
            <a:r>
              <a:rPr lang="en-US" dirty="0"/>
              <a:t> 1. It helps you understand the computer architecture and operating system. </a:t>
            </a:r>
          </a:p>
          <a:p>
            <a:r>
              <a:rPr lang="en-US" dirty="0"/>
              <a:t>2. Certain programs, requiring close interaction with computer hardware, are sometimes difficult or impossible to do in high level languages.</a:t>
            </a:r>
          </a:p>
        </p:txBody>
      </p:sp>
      <p:sp>
        <p:nvSpPr>
          <p:cNvPr id="6" name="Slide Number Placeholder 5">
            <a:extLst>
              <a:ext uri="{FF2B5EF4-FFF2-40B4-BE49-F238E27FC236}">
                <a16:creationId xmlns:a16="http://schemas.microsoft.com/office/drawing/2014/main" id="{3CA3CD35-9AF5-4E72-8976-144074E2BA9C}"/>
              </a:ext>
            </a:extLst>
          </p:cNvPr>
          <p:cNvSpPr>
            <a:spLocks noGrp="1"/>
          </p:cNvSpPr>
          <p:nvPr>
            <p:ph type="sldNum" sz="quarter" idx="12"/>
          </p:nvPr>
        </p:nvSpPr>
        <p:spPr/>
        <p:txBody>
          <a:bodyPr/>
          <a:lstStyle/>
          <a:p>
            <a:fld id="{2E3AC598-E03F-413A-97C1-9CCB85E58D1E}" type="slidenum">
              <a:rPr lang="en-US" smtClean="0"/>
              <a:t>27</a:t>
            </a:fld>
            <a:endParaRPr lang="en-US"/>
          </a:p>
        </p:txBody>
      </p:sp>
    </p:spTree>
    <p:extLst>
      <p:ext uri="{BB962C8B-B14F-4D97-AF65-F5344CB8AC3E}">
        <p14:creationId xmlns:p14="http://schemas.microsoft.com/office/powerpoint/2010/main" val="1891464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180F-7CD9-4BF8-BF05-F38CCED20515}"/>
              </a:ext>
            </a:extLst>
          </p:cNvPr>
          <p:cNvSpPr>
            <a:spLocks noGrp="1"/>
          </p:cNvSpPr>
          <p:nvPr>
            <p:ph type="title"/>
          </p:nvPr>
        </p:nvSpPr>
        <p:spPr>
          <a:xfrm>
            <a:off x="1534696" y="804519"/>
            <a:ext cx="9520158" cy="833781"/>
          </a:xfrm>
        </p:spPr>
        <p:txBody>
          <a:bodyPr/>
          <a:lstStyle/>
          <a:p>
            <a:r>
              <a:rPr lang="en-US" dirty="0"/>
              <a:t>Assembly Language Syntax</a:t>
            </a:r>
          </a:p>
        </p:txBody>
      </p:sp>
      <p:sp>
        <p:nvSpPr>
          <p:cNvPr id="3" name="Content Placeholder 2">
            <a:extLst>
              <a:ext uri="{FF2B5EF4-FFF2-40B4-BE49-F238E27FC236}">
                <a16:creationId xmlns:a16="http://schemas.microsoft.com/office/drawing/2014/main" id="{E6D23CDF-5321-4E73-8B50-279AEA5013E8}"/>
              </a:ext>
            </a:extLst>
          </p:cNvPr>
          <p:cNvSpPr>
            <a:spLocks noGrp="1"/>
          </p:cNvSpPr>
          <p:nvPr>
            <p:ph idx="1"/>
          </p:nvPr>
        </p:nvSpPr>
        <p:spPr>
          <a:xfrm>
            <a:off x="1534696" y="1778000"/>
            <a:ext cx="9666704" cy="4178300"/>
          </a:xfrm>
        </p:spPr>
        <p:txBody>
          <a:bodyPr>
            <a:normAutofit/>
          </a:bodyPr>
          <a:lstStyle/>
          <a:p>
            <a:pPr marL="0" indent="0">
              <a:buNone/>
            </a:pPr>
            <a:r>
              <a:rPr lang="en-US" dirty="0"/>
              <a:t>An assembly language program consists of statements. The syntax of an assembly language program statement obeys the following rules: </a:t>
            </a:r>
          </a:p>
          <a:p>
            <a:pPr>
              <a:buFontTx/>
              <a:buChar char="-"/>
            </a:pPr>
            <a:r>
              <a:rPr lang="en-US" dirty="0"/>
              <a:t>Only one statement is written per line. </a:t>
            </a:r>
          </a:p>
          <a:p>
            <a:pPr>
              <a:buFontTx/>
              <a:buChar char="-"/>
            </a:pPr>
            <a:r>
              <a:rPr lang="en-US" dirty="0"/>
              <a:t>Each statement is either an instruction or an assembler directive.</a:t>
            </a:r>
          </a:p>
          <a:p>
            <a:pPr>
              <a:buFontTx/>
              <a:buChar char="-"/>
            </a:pPr>
            <a:r>
              <a:rPr lang="en-US" dirty="0"/>
              <a:t>Each instruction has an opcode and possibly one or more operands.</a:t>
            </a:r>
          </a:p>
          <a:p>
            <a:pPr>
              <a:buFontTx/>
              <a:buChar char="-"/>
            </a:pPr>
            <a:r>
              <a:rPr lang="en-US" dirty="0"/>
              <a:t>An opcode is known as a mnemonic.</a:t>
            </a:r>
          </a:p>
          <a:p>
            <a:pPr>
              <a:buFontTx/>
              <a:buChar char="-"/>
            </a:pPr>
            <a:r>
              <a:rPr lang="en-US" dirty="0"/>
              <a:t>Each mnemonic represents a single machine instruction.</a:t>
            </a:r>
          </a:p>
          <a:p>
            <a:pPr>
              <a:buFontTx/>
              <a:buChar char="-"/>
            </a:pPr>
            <a:r>
              <a:rPr lang="en-US" dirty="0"/>
              <a:t>Operands provide the data to work with.</a:t>
            </a:r>
          </a:p>
        </p:txBody>
      </p:sp>
      <p:sp>
        <p:nvSpPr>
          <p:cNvPr id="6" name="Slide Number Placeholder 5">
            <a:extLst>
              <a:ext uri="{FF2B5EF4-FFF2-40B4-BE49-F238E27FC236}">
                <a16:creationId xmlns:a16="http://schemas.microsoft.com/office/drawing/2014/main" id="{C610C8B9-17FC-484A-A758-44237A42EB51}"/>
              </a:ext>
            </a:extLst>
          </p:cNvPr>
          <p:cNvSpPr>
            <a:spLocks noGrp="1"/>
          </p:cNvSpPr>
          <p:nvPr>
            <p:ph type="sldNum" sz="quarter" idx="12"/>
          </p:nvPr>
        </p:nvSpPr>
        <p:spPr/>
        <p:txBody>
          <a:bodyPr/>
          <a:lstStyle/>
          <a:p>
            <a:fld id="{2E3AC598-E03F-413A-97C1-9CCB85E58D1E}" type="slidenum">
              <a:rPr lang="en-US" smtClean="0"/>
              <a:t>28</a:t>
            </a:fld>
            <a:endParaRPr lang="en-US"/>
          </a:p>
        </p:txBody>
      </p:sp>
    </p:spTree>
    <p:extLst>
      <p:ext uri="{BB962C8B-B14F-4D97-AF65-F5344CB8AC3E}">
        <p14:creationId xmlns:p14="http://schemas.microsoft.com/office/powerpoint/2010/main" val="1653085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5E15-927A-4800-A059-116A778431EA}"/>
              </a:ext>
            </a:extLst>
          </p:cNvPr>
          <p:cNvSpPr>
            <a:spLocks noGrp="1"/>
          </p:cNvSpPr>
          <p:nvPr>
            <p:ph type="title"/>
          </p:nvPr>
        </p:nvSpPr>
        <p:spPr/>
        <p:txBody>
          <a:bodyPr/>
          <a:lstStyle/>
          <a:p>
            <a:r>
              <a:rPr lang="en-US" dirty="0"/>
              <a:t>Assembler Directives</a:t>
            </a:r>
          </a:p>
        </p:txBody>
      </p:sp>
      <p:sp>
        <p:nvSpPr>
          <p:cNvPr id="3" name="Content Placeholder 2">
            <a:extLst>
              <a:ext uri="{FF2B5EF4-FFF2-40B4-BE49-F238E27FC236}">
                <a16:creationId xmlns:a16="http://schemas.microsoft.com/office/drawing/2014/main" id="{A25591D2-37BF-4C4D-ADA0-F99FEA2B5013}"/>
              </a:ext>
            </a:extLst>
          </p:cNvPr>
          <p:cNvSpPr>
            <a:spLocks noGrp="1"/>
          </p:cNvSpPr>
          <p:nvPr>
            <p:ph idx="1"/>
          </p:nvPr>
        </p:nvSpPr>
        <p:spPr>
          <a:xfrm>
            <a:off x="1534696" y="2015732"/>
            <a:ext cx="9520158" cy="3788168"/>
          </a:xfrm>
        </p:spPr>
        <p:txBody>
          <a:bodyPr>
            <a:normAutofit fontScale="92500" lnSpcReduction="20000"/>
          </a:bodyPr>
          <a:lstStyle/>
          <a:p>
            <a:r>
              <a:rPr lang="en-US" dirty="0"/>
              <a:t>Pseudo instructions or assembler directives are instructions that are directed to the assembler. Assembler directives affect the generated machine code, but are not translated directly into machine code. Directives can be used to declare variables, constants, segments, macros, and procedures as well as supporting conditional assembly. </a:t>
            </a:r>
          </a:p>
          <a:p>
            <a:r>
              <a:rPr lang="en-US" dirty="0"/>
              <a:t>Segment directives Segments are declared using directives.</a:t>
            </a:r>
          </a:p>
          <a:p>
            <a:pPr marL="0" indent="0">
              <a:buNone/>
            </a:pPr>
            <a:r>
              <a:rPr lang="en-US" dirty="0"/>
              <a:t> The following directives are used to specify the following segments: </a:t>
            </a:r>
          </a:p>
          <a:p>
            <a:pPr marL="0" indent="0">
              <a:buNone/>
            </a:pPr>
            <a:r>
              <a:rPr lang="en-US" dirty="0"/>
              <a:t>.stack</a:t>
            </a:r>
          </a:p>
          <a:p>
            <a:pPr marL="0" indent="0">
              <a:buNone/>
            </a:pPr>
            <a:r>
              <a:rPr lang="en-US" dirty="0"/>
              <a:t>.data</a:t>
            </a:r>
          </a:p>
          <a:p>
            <a:pPr marL="0" indent="0">
              <a:buNone/>
            </a:pPr>
            <a:r>
              <a:rPr lang="en-US" dirty="0"/>
              <a:t>.code</a:t>
            </a:r>
          </a:p>
        </p:txBody>
      </p:sp>
      <p:sp>
        <p:nvSpPr>
          <p:cNvPr id="6" name="Slide Number Placeholder 5">
            <a:extLst>
              <a:ext uri="{FF2B5EF4-FFF2-40B4-BE49-F238E27FC236}">
                <a16:creationId xmlns:a16="http://schemas.microsoft.com/office/drawing/2014/main" id="{73447E90-7202-481E-83C6-14B194C68F2E}"/>
              </a:ext>
            </a:extLst>
          </p:cNvPr>
          <p:cNvSpPr>
            <a:spLocks noGrp="1"/>
          </p:cNvSpPr>
          <p:nvPr>
            <p:ph type="sldNum" sz="quarter" idx="12"/>
          </p:nvPr>
        </p:nvSpPr>
        <p:spPr/>
        <p:txBody>
          <a:bodyPr/>
          <a:lstStyle/>
          <a:p>
            <a:fld id="{2E3AC598-E03F-413A-97C1-9CCB85E58D1E}" type="slidenum">
              <a:rPr lang="en-US" smtClean="0"/>
              <a:t>29</a:t>
            </a:fld>
            <a:endParaRPr lang="en-US"/>
          </a:p>
        </p:txBody>
      </p:sp>
    </p:spTree>
    <p:extLst>
      <p:ext uri="{BB962C8B-B14F-4D97-AF65-F5344CB8AC3E}">
        <p14:creationId xmlns:p14="http://schemas.microsoft.com/office/powerpoint/2010/main" val="306459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4CFE-73C4-4AD7-9343-67F463814773}"/>
              </a:ext>
            </a:extLst>
          </p:cNvPr>
          <p:cNvSpPr>
            <a:spLocks noGrp="1"/>
          </p:cNvSpPr>
          <p:nvPr>
            <p:ph type="title"/>
          </p:nvPr>
        </p:nvSpPr>
        <p:spPr>
          <a:xfrm>
            <a:off x="1534696" y="867037"/>
            <a:ext cx="9520158" cy="1049235"/>
          </a:xfrm>
        </p:spPr>
        <p:txBody>
          <a:bodyPr/>
          <a:lstStyle/>
          <a:p>
            <a:r>
              <a:rPr lang="en-US" dirty="0"/>
              <a:t>Processor Registers</a:t>
            </a:r>
          </a:p>
        </p:txBody>
      </p:sp>
      <p:sp>
        <p:nvSpPr>
          <p:cNvPr id="3" name="Content Placeholder 2">
            <a:extLst>
              <a:ext uri="{FF2B5EF4-FFF2-40B4-BE49-F238E27FC236}">
                <a16:creationId xmlns:a16="http://schemas.microsoft.com/office/drawing/2014/main" id="{EDC12F4E-9AD5-447F-ADD0-52661FE0FE07}"/>
              </a:ext>
            </a:extLst>
          </p:cNvPr>
          <p:cNvSpPr>
            <a:spLocks noGrp="1"/>
          </p:cNvSpPr>
          <p:nvPr>
            <p:ph idx="1"/>
          </p:nvPr>
        </p:nvSpPr>
        <p:spPr/>
        <p:txBody>
          <a:bodyPr/>
          <a:lstStyle/>
          <a:p>
            <a:pPr marL="0" indent="0">
              <a:buNone/>
            </a:pPr>
            <a:r>
              <a:rPr lang="en-US" dirty="0"/>
              <a:t>General-purpose registers are used to store temporary data within the microprocessor. There are 8 general-purpose registers in the 8086 microprocessor.</a:t>
            </a:r>
          </a:p>
          <a:p>
            <a:pPr marL="0" indent="0">
              <a:buNone/>
            </a:pPr>
            <a:r>
              <a:rPr lang="en-US" dirty="0"/>
              <a:t>1. AX: This is the accumulator. It is of 16 bits and is divided into two 8-bit registers AH and AL to also perform 8-bit instructions. It is generally used for arithmetical and logical instructions but in 8086 microprocessor it is not mandatory to have an accumulator as the destination operand. </a:t>
            </a:r>
          </a:p>
          <a:p>
            <a:pPr marL="0" indent="0">
              <a:buNone/>
            </a:pPr>
            <a:r>
              <a:rPr lang="en-US" dirty="0"/>
              <a:t>Example:</a:t>
            </a:r>
          </a:p>
          <a:p>
            <a:pPr marL="0" indent="0">
              <a:buNone/>
            </a:pPr>
            <a:r>
              <a:rPr lang="en-US" dirty="0"/>
              <a:t>ADD AX, AX (AX = AX + AX)</a:t>
            </a:r>
          </a:p>
        </p:txBody>
      </p:sp>
      <p:sp>
        <p:nvSpPr>
          <p:cNvPr id="6" name="Slide Number Placeholder 5">
            <a:extLst>
              <a:ext uri="{FF2B5EF4-FFF2-40B4-BE49-F238E27FC236}">
                <a16:creationId xmlns:a16="http://schemas.microsoft.com/office/drawing/2014/main" id="{A19A397F-E1B6-41BF-B604-2482EEAF10A2}"/>
              </a:ext>
            </a:extLst>
          </p:cNvPr>
          <p:cNvSpPr>
            <a:spLocks noGrp="1"/>
          </p:cNvSpPr>
          <p:nvPr>
            <p:ph type="sldNum" sz="quarter" idx="12"/>
          </p:nvPr>
        </p:nvSpPr>
        <p:spPr/>
        <p:txBody>
          <a:bodyPr/>
          <a:lstStyle/>
          <a:p>
            <a:fld id="{2E3AC598-E03F-413A-97C1-9CCB85E58D1E}" type="slidenum">
              <a:rPr lang="en-US" smtClean="0"/>
              <a:t>3</a:t>
            </a:fld>
            <a:endParaRPr lang="en-US"/>
          </a:p>
        </p:txBody>
      </p:sp>
    </p:spTree>
    <p:extLst>
      <p:ext uri="{BB962C8B-B14F-4D97-AF65-F5344CB8AC3E}">
        <p14:creationId xmlns:p14="http://schemas.microsoft.com/office/powerpoint/2010/main" val="1801882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DBD8-DDDA-4B5C-8272-F8C630347BE5}"/>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88B18A9-9D70-43EC-8B14-9A7FA423E6A5}"/>
              </a:ext>
            </a:extLst>
          </p:cNvPr>
          <p:cNvSpPr>
            <a:spLocks noGrp="1"/>
          </p:cNvSpPr>
          <p:nvPr>
            <p:ph idx="1"/>
          </p:nvPr>
        </p:nvSpPr>
        <p:spPr>
          <a:xfrm>
            <a:off x="1534696" y="2015732"/>
            <a:ext cx="9520158" cy="3877068"/>
          </a:xfrm>
        </p:spPr>
        <p:txBody>
          <a:bodyPr/>
          <a:lstStyle/>
          <a:p>
            <a:r>
              <a:rPr lang="en-US" dirty="0"/>
              <a:t>An instruction in assembly language is a symbolic representation of a single machine instruction. In its simplest form, an instruction consists of a mnemonic and a list of operands.</a:t>
            </a:r>
          </a:p>
          <a:p>
            <a:r>
              <a:rPr lang="en-US" dirty="0"/>
              <a:t>A mnemonic is a short alphabetic code that assists the CPU in remembering an instruction. This mnemonic can be followed by a list of operands. Each instruction in assembly language is coded into one or more bytes.</a:t>
            </a:r>
          </a:p>
          <a:p>
            <a:endParaRPr lang="en-US" dirty="0"/>
          </a:p>
        </p:txBody>
      </p:sp>
      <p:sp>
        <p:nvSpPr>
          <p:cNvPr id="6" name="Slide Number Placeholder 5">
            <a:extLst>
              <a:ext uri="{FF2B5EF4-FFF2-40B4-BE49-F238E27FC236}">
                <a16:creationId xmlns:a16="http://schemas.microsoft.com/office/drawing/2014/main" id="{8B86ADE7-9626-451D-918F-1ADC1BCA7BB7}"/>
              </a:ext>
            </a:extLst>
          </p:cNvPr>
          <p:cNvSpPr>
            <a:spLocks noGrp="1"/>
          </p:cNvSpPr>
          <p:nvPr>
            <p:ph type="sldNum" sz="quarter" idx="12"/>
          </p:nvPr>
        </p:nvSpPr>
        <p:spPr/>
        <p:txBody>
          <a:bodyPr/>
          <a:lstStyle/>
          <a:p>
            <a:fld id="{2E3AC598-E03F-413A-97C1-9CCB85E58D1E}" type="slidenum">
              <a:rPr lang="en-US" smtClean="0"/>
              <a:t>30</a:t>
            </a:fld>
            <a:endParaRPr lang="en-US"/>
          </a:p>
        </p:txBody>
      </p:sp>
    </p:spTree>
    <p:extLst>
      <p:ext uri="{BB962C8B-B14F-4D97-AF65-F5344CB8AC3E}">
        <p14:creationId xmlns:p14="http://schemas.microsoft.com/office/powerpoint/2010/main" val="189220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4C3B-BA25-4929-8959-5BEE26B48880}"/>
              </a:ext>
            </a:extLst>
          </p:cNvPr>
          <p:cNvSpPr>
            <a:spLocks noGrp="1"/>
          </p:cNvSpPr>
          <p:nvPr>
            <p:ph type="title"/>
          </p:nvPr>
        </p:nvSpPr>
        <p:spPr/>
        <p:txBody>
          <a:bodyPr/>
          <a:lstStyle/>
          <a:p>
            <a:r>
              <a:rPr lang="en-US" dirty="0"/>
              <a:t>Instruction Semantics: </a:t>
            </a:r>
            <a:br>
              <a:rPr lang="en-US" dirty="0"/>
            </a:br>
            <a:endParaRPr lang="en-US" dirty="0"/>
          </a:p>
        </p:txBody>
      </p:sp>
      <p:sp>
        <p:nvSpPr>
          <p:cNvPr id="3" name="Content Placeholder 2">
            <a:extLst>
              <a:ext uri="{FF2B5EF4-FFF2-40B4-BE49-F238E27FC236}">
                <a16:creationId xmlns:a16="http://schemas.microsoft.com/office/drawing/2014/main" id="{01161DAA-EF47-491C-86C2-698F20838CB0}"/>
              </a:ext>
            </a:extLst>
          </p:cNvPr>
          <p:cNvSpPr>
            <a:spLocks noGrp="1"/>
          </p:cNvSpPr>
          <p:nvPr>
            <p:ph idx="1"/>
          </p:nvPr>
        </p:nvSpPr>
        <p:spPr/>
        <p:txBody>
          <a:bodyPr>
            <a:normAutofit/>
          </a:bodyPr>
          <a:lstStyle/>
          <a:p>
            <a:pPr marL="0" indent="0">
              <a:buNone/>
            </a:pPr>
            <a:r>
              <a:rPr lang="en-US" dirty="0"/>
              <a:t>The following rules have to be strictly followed in order to write correct code.</a:t>
            </a:r>
          </a:p>
          <a:p>
            <a:pPr marL="0" indent="0">
              <a:buNone/>
            </a:pPr>
            <a:r>
              <a:rPr lang="en-US" dirty="0"/>
              <a:t>1. Both operands have to be of the same size: </a:t>
            </a:r>
          </a:p>
          <a:p>
            <a:pPr marL="0" indent="0">
              <a:buNone/>
            </a:pPr>
            <a:r>
              <a:rPr lang="en-US" dirty="0"/>
              <a:t>Instruction Correct Reason</a:t>
            </a:r>
          </a:p>
          <a:p>
            <a:pPr marL="0" indent="0">
              <a:buNone/>
            </a:pPr>
            <a:r>
              <a:rPr lang="en-US" dirty="0"/>
              <a:t>MOV AX, BL 		No Operands of different sizes</a:t>
            </a:r>
          </a:p>
          <a:p>
            <a:pPr marL="0" indent="0">
              <a:buNone/>
            </a:pPr>
            <a:r>
              <a:rPr lang="en-US" dirty="0"/>
              <a:t>MOV AL, BL 		Yes Operands of same sizes</a:t>
            </a:r>
          </a:p>
          <a:p>
            <a:pPr marL="0" indent="0">
              <a:buNone/>
            </a:pPr>
            <a:r>
              <a:rPr lang="en-US" dirty="0"/>
              <a:t>MOV AH, BL 		Yes Operands of same sizes</a:t>
            </a:r>
          </a:p>
          <a:p>
            <a:pPr marL="0" indent="0">
              <a:buNone/>
            </a:pPr>
            <a:r>
              <a:rPr lang="en-US" dirty="0"/>
              <a:t>MOV BL, CX 		No Operands of different sizes</a:t>
            </a:r>
          </a:p>
        </p:txBody>
      </p:sp>
      <p:sp>
        <p:nvSpPr>
          <p:cNvPr id="6" name="Slide Number Placeholder 5">
            <a:extLst>
              <a:ext uri="{FF2B5EF4-FFF2-40B4-BE49-F238E27FC236}">
                <a16:creationId xmlns:a16="http://schemas.microsoft.com/office/drawing/2014/main" id="{4652F3A6-9601-40CA-A247-6BEDBB34A9C0}"/>
              </a:ext>
            </a:extLst>
          </p:cNvPr>
          <p:cNvSpPr>
            <a:spLocks noGrp="1"/>
          </p:cNvSpPr>
          <p:nvPr>
            <p:ph type="sldNum" sz="quarter" idx="12"/>
          </p:nvPr>
        </p:nvSpPr>
        <p:spPr/>
        <p:txBody>
          <a:bodyPr/>
          <a:lstStyle/>
          <a:p>
            <a:fld id="{2E3AC598-E03F-413A-97C1-9CCB85E58D1E}" type="slidenum">
              <a:rPr lang="en-US" smtClean="0"/>
              <a:t>31</a:t>
            </a:fld>
            <a:endParaRPr lang="en-US"/>
          </a:p>
        </p:txBody>
      </p:sp>
    </p:spTree>
    <p:extLst>
      <p:ext uri="{BB962C8B-B14F-4D97-AF65-F5344CB8AC3E}">
        <p14:creationId xmlns:p14="http://schemas.microsoft.com/office/powerpoint/2010/main" val="463182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4FBC-FCCB-4CCA-ADEB-17D67E4F53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004E80-EB65-4703-880D-859D4527145E}"/>
              </a:ext>
            </a:extLst>
          </p:cNvPr>
          <p:cNvSpPr>
            <a:spLocks noGrp="1"/>
          </p:cNvSpPr>
          <p:nvPr>
            <p:ph idx="1"/>
          </p:nvPr>
        </p:nvSpPr>
        <p:spPr/>
        <p:txBody>
          <a:bodyPr/>
          <a:lstStyle/>
          <a:p>
            <a:pPr marL="0" indent="0">
              <a:buNone/>
            </a:pPr>
            <a:r>
              <a:rPr lang="en-US" dirty="0"/>
              <a:t>2 - Both operands cannot be memory operands simultaneously: </a:t>
            </a:r>
          </a:p>
          <a:p>
            <a:pPr marL="0" indent="0">
              <a:buNone/>
            </a:pPr>
            <a:r>
              <a:rPr lang="en-US" dirty="0"/>
              <a:t>Instruction Correct Reason</a:t>
            </a:r>
          </a:p>
          <a:p>
            <a:pPr marL="0" indent="0">
              <a:buNone/>
            </a:pPr>
            <a:r>
              <a:rPr lang="en-US" dirty="0"/>
              <a:t>MOV </a:t>
            </a:r>
            <a:r>
              <a:rPr lang="en-US" dirty="0" err="1"/>
              <a:t>i</a:t>
            </a:r>
            <a:r>
              <a:rPr lang="en-US" dirty="0"/>
              <a:t> , j 	No Both operands are memory variables</a:t>
            </a:r>
          </a:p>
          <a:p>
            <a:pPr marL="0" indent="0">
              <a:buNone/>
            </a:pPr>
            <a:r>
              <a:rPr lang="en-US" dirty="0"/>
              <a:t>MOV AL, </a:t>
            </a:r>
            <a:r>
              <a:rPr lang="en-US" dirty="0" err="1"/>
              <a:t>i</a:t>
            </a:r>
            <a:r>
              <a:rPr lang="en-US" dirty="0"/>
              <a:t> 	Yes Move memory variable to register</a:t>
            </a:r>
          </a:p>
          <a:p>
            <a:pPr marL="0" indent="0">
              <a:buNone/>
            </a:pPr>
            <a:r>
              <a:rPr lang="en-US" dirty="0"/>
              <a:t>MOV j, CL 	Yes Move register to memory variable</a:t>
            </a:r>
          </a:p>
        </p:txBody>
      </p:sp>
      <p:sp>
        <p:nvSpPr>
          <p:cNvPr id="6" name="Slide Number Placeholder 5">
            <a:extLst>
              <a:ext uri="{FF2B5EF4-FFF2-40B4-BE49-F238E27FC236}">
                <a16:creationId xmlns:a16="http://schemas.microsoft.com/office/drawing/2014/main" id="{83A20480-20A7-452D-90E3-2F14C70B36C4}"/>
              </a:ext>
            </a:extLst>
          </p:cNvPr>
          <p:cNvSpPr>
            <a:spLocks noGrp="1"/>
          </p:cNvSpPr>
          <p:nvPr>
            <p:ph type="sldNum" sz="quarter" idx="12"/>
          </p:nvPr>
        </p:nvSpPr>
        <p:spPr/>
        <p:txBody>
          <a:bodyPr/>
          <a:lstStyle/>
          <a:p>
            <a:fld id="{2E3AC598-E03F-413A-97C1-9CCB85E58D1E}" type="slidenum">
              <a:rPr lang="en-US" smtClean="0"/>
              <a:t>32</a:t>
            </a:fld>
            <a:endParaRPr lang="en-US"/>
          </a:p>
        </p:txBody>
      </p:sp>
    </p:spTree>
    <p:extLst>
      <p:ext uri="{BB962C8B-B14F-4D97-AF65-F5344CB8AC3E}">
        <p14:creationId xmlns:p14="http://schemas.microsoft.com/office/powerpoint/2010/main" val="425394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CFED-4F09-4926-8619-EE66B7BD8BC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0AFCEB-DA7F-4169-BD75-BB9FC6612018}"/>
              </a:ext>
            </a:extLst>
          </p:cNvPr>
          <p:cNvSpPr>
            <a:spLocks noGrp="1"/>
          </p:cNvSpPr>
          <p:nvPr>
            <p:ph idx="1"/>
          </p:nvPr>
        </p:nvSpPr>
        <p:spPr/>
        <p:txBody>
          <a:bodyPr/>
          <a:lstStyle/>
          <a:p>
            <a:pPr marL="0" indent="0">
              <a:buNone/>
            </a:pPr>
            <a:r>
              <a:rPr lang="en-US" dirty="0"/>
              <a:t>3 - First operand, or destination, cannot be an immediate value:</a:t>
            </a:r>
          </a:p>
          <a:p>
            <a:pPr marL="0" indent="0">
              <a:buNone/>
            </a:pPr>
            <a:endParaRPr lang="en-US" dirty="0"/>
          </a:p>
          <a:p>
            <a:pPr marL="0" indent="0">
              <a:buNone/>
            </a:pPr>
            <a:r>
              <a:rPr lang="en-US" dirty="0"/>
              <a:t>Instruction Correct Reason</a:t>
            </a:r>
          </a:p>
          <a:p>
            <a:pPr marL="0" indent="0">
              <a:buNone/>
            </a:pPr>
            <a:r>
              <a:rPr lang="en-US" dirty="0"/>
              <a:t>ADD 2, AX 	No Move register to constant</a:t>
            </a:r>
          </a:p>
          <a:p>
            <a:pPr marL="0" indent="0">
              <a:buNone/>
            </a:pPr>
            <a:r>
              <a:rPr lang="en-US" dirty="0"/>
              <a:t>ADD AX, 2 	yes Move constant to register</a:t>
            </a:r>
          </a:p>
        </p:txBody>
      </p:sp>
      <p:sp>
        <p:nvSpPr>
          <p:cNvPr id="6" name="Slide Number Placeholder 5">
            <a:extLst>
              <a:ext uri="{FF2B5EF4-FFF2-40B4-BE49-F238E27FC236}">
                <a16:creationId xmlns:a16="http://schemas.microsoft.com/office/drawing/2014/main" id="{118FBF58-C8FC-4ADE-95CD-5378B55DDD0A}"/>
              </a:ext>
            </a:extLst>
          </p:cNvPr>
          <p:cNvSpPr>
            <a:spLocks noGrp="1"/>
          </p:cNvSpPr>
          <p:nvPr>
            <p:ph type="sldNum" sz="quarter" idx="12"/>
          </p:nvPr>
        </p:nvSpPr>
        <p:spPr/>
        <p:txBody>
          <a:bodyPr/>
          <a:lstStyle/>
          <a:p>
            <a:fld id="{2E3AC598-E03F-413A-97C1-9CCB85E58D1E}" type="slidenum">
              <a:rPr lang="en-US" smtClean="0"/>
              <a:t>33</a:t>
            </a:fld>
            <a:endParaRPr lang="en-US"/>
          </a:p>
        </p:txBody>
      </p:sp>
    </p:spTree>
    <p:extLst>
      <p:ext uri="{BB962C8B-B14F-4D97-AF65-F5344CB8AC3E}">
        <p14:creationId xmlns:p14="http://schemas.microsoft.com/office/powerpoint/2010/main" val="389285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AD4D-A19B-4ABD-9DBD-3A0FFC5A22BD}"/>
              </a:ext>
            </a:extLst>
          </p:cNvPr>
          <p:cNvSpPr>
            <a:spLocks noGrp="1"/>
          </p:cNvSpPr>
          <p:nvPr>
            <p:ph type="title"/>
          </p:nvPr>
        </p:nvSpPr>
        <p:spPr/>
        <p:txBody>
          <a:bodyPr/>
          <a:lstStyle/>
          <a:p>
            <a:r>
              <a:rPr lang="en-US" dirty="0"/>
              <a:t>How to write an assembly language program?</a:t>
            </a:r>
          </a:p>
        </p:txBody>
      </p:sp>
      <p:sp>
        <p:nvSpPr>
          <p:cNvPr id="3" name="Content Placeholder 2">
            <a:extLst>
              <a:ext uri="{FF2B5EF4-FFF2-40B4-BE49-F238E27FC236}">
                <a16:creationId xmlns:a16="http://schemas.microsoft.com/office/drawing/2014/main" id="{409D0605-E52B-4D2C-B8BB-082A5E37582F}"/>
              </a:ext>
            </a:extLst>
          </p:cNvPr>
          <p:cNvSpPr>
            <a:spLocks noGrp="1"/>
          </p:cNvSpPr>
          <p:nvPr>
            <p:ph idx="1"/>
          </p:nvPr>
        </p:nvSpPr>
        <p:spPr>
          <a:xfrm>
            <a:off x="1534696" y="1853754"/>
            <a:ext cx="9520158" cy="3772346"/>
          </a:xfrm>
        </p:spPr>
        <p:txBody>
          <a:bodyPr>
            <a:normAutofit fontScale="92500" lnSpcReduction="20000"/>
          </a:bodyPr>
          <a:lstStyle/>
          <a:p>
            <a:r>
              <a:rPr lang="en-US" dirty="0"/>
              <a:t>These are the steps that should be followed for writing an assembly language program:</a:t>
            </a:r>
          </a:p>
          <a:p>
            <a:pPr marL="0" indent="0">
              <a:buNone/>
            </a:pPr>
            <a:r>
              <a:rPr lang="en-US" dirty="0"/>
              <a:t>1- Define the problem.</a:t>
            </a:r>
          </a:p>
          <a:p>
            <a:pPr marL="0" indent="0">
              <a:buNone/>
            </a:pPr>
            <a:r>
              <a:rPr lang="en-US" dirty="0"/>
              <a:t>2- Write the algorithm. </a:t>
            </a:r>
          </a:p>
          <a:p>
            <a:pPr marL="0" indent="0">
              <a:buNone/>
            </a:pPr>
            <a:r>
              <a:rPr lang="en-US" dirty="0"/>
              <a:t>3- Translate into assembly mnemonics. </a:t>
            </a:r>
          </a:p>
          <a:p>
            <a:pPr marL="0" indent="0">
              <a:buNone/>
            </a:pPr>
            <a:r>
              <a:rPr lang="en-US" dirty="0"/>
              <a:t>4- Test and Debug the program in case of errors. </a:t>
            </a:r>
          </a:p>
          <a:p>
            <a:pPr marL="0" indent="0">
              <a:buNone/>
            </a:pPr>
            <a:r>
              <a:rPr lang="en-US" dirty="0"/>
              <a:t>The translation phase consists of the following steps: </a:t>
            </a:r>
          </a:p>
          <a:p>
            <a:pPr marL="0" indent="0">
              <a:buNone/>
            </a:pPr>
            <a:r>
              <a:rPr lang="en-US" dirty="0"/>
              <a:t>- Define type of data the program will deal with. </a:t>
            </a:r>
          </a:p>
          <a:p>
            <a:pPr marL="0" indent="0">
              <a:buNone/>
            </a:pPr>
            <a:r>
              <a:rPr lang="en-US" dirty="0"/>
              <a:t>- Write appropriate instructions to implement the algorithm.</a:t>
            </a:r>
          </a:p>
        </p:txBody>
      </p:sp>
      <p:sp>
        <p:nvSpPr>
          <p:cNvPr id="6" name="Slide Number Placeholder 5">
            <a:extLst>
              <a:ext uri="{FF2B5EF4-FFF2-40B4-BE49-F238E27FC236}">
                <a16:creationId xmlns:a16="http://schemas.microsoft.com/office/drawing/2014/main" id="{C63C2088-05C8-4109-AAF6-D51179F654EA}"/>
              </a:ext>
            </a:extLst>
          </p:cNvPr>
          <p:cNvSpPr>
            <a:spLocks noGrp="1"/>
          </p:cNvSpPr>
          <p:nvPr>
            <p:ph type="sldNum" sz="quarter" idx="12"/>
          </p:nvPr>
        </p:nvSpPr>
        <p:spPr/>
        <p:txBody>
          <a:bodyPr/>
          <a:lstStyle/>
          <a:p>
            <a:fld id="{2E3AC598-E03F-413A-97C1-9CCB85E58D1E}" type="slidenum">
              <a:rPr lang="en-US" smtClean="0"/>
              <a:t>34</a:t>
            </a:fld>
            <a:endParaRPr lang="en-US"/>
          </a:p>
        </p:txBody>
      </p:sp>
    </p:spTree>
    <p:extLst>
      <p:ext uri="{BB962C8B-B14F-4D97-AF65-F5344CB8AC3E}">
        <p14:creationId xmlns:p14="http://schemas.microsoft.com/office/powerpoint/2010/main" val="864966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1D42-3D97-0AFD-DD57-F3D8347BB3E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DAFF490-D6E7-4FA9-6E90-658C76038949}"/>
              </a:ext>
            </a:extLst>
          </p:cNvPr>
          <p:cNvPicPr>
            <a:picLocks noGrp="1" noChangeAspect="1"/>
          </p:cNvPicPr>
          <p:nvPr>
            <p:ph idx="1"/>
          </p:nvPr>
        </p:nvPicPr>
        <p:blipFill>
          <a:blip r:embed="rId2"/>
          <a:stretch>
            <a:fillRect/>
          </a:stretch>
        </p:blipFill>
        <p:spPr>
          <a:xfrm>
            <a:off x="3219450" y="2016125"/>
            <a:ext cx="6648449" cy="3796846"/>
          </a:xfrm>
        </p:spPr>
      </p:pic>
      <p:sp>
        <p:nvSpPr>
          <p:cNvPr id="4" name="Slide Number Placeholder 3">
            <a:extLst>
              <a:ext uri="{FF2B5EF4-FFF2-40B4-BE49-F238E27FC236}">
                <a16:creationId xmlns:a16="http://schemas.microsoft.com/office/drawing/2014/main" id="{4BE6529F-F057-BA76-3CA2-05735BF46A04}"/>
              </a:ext>
            </a:extLst>
          </p:cNvPr>
          <p:cNvSpPr>
            <a:spLocks noGrp="1"/>
          </p:cNvSpPr>
          <p:nvPr>
            <p:ph type="sldNum" sz="quarter" idx="12"/>
          </p:nvPr>
        </p:nvSpPr>
        <p:spPr/>
        <p:txBody>
          <a:bodyPr/>
          <a:lstStyle/>
          <a:p>
            <a:fld id="{2E3AC598-E03F-413A-97C1-9CCB85E58D1E}" type="slidenum">
              <a:rPr lang="en-US" smtClean="0"/>
              <a:t>35</a:t>
            </a:fld>
            <a:endParaRPr lang="en-US"/>
          </a:p>
        </p:txBody>
      </p:sp>
    </p:spTree>
    <p:extLst>
      <p:ext uri="{BB962C8B-B14F-4D97-AF65-F5344CB8AC3E}">
        <p14:creationId xmlns:p14="http://schemas.microsoft.com/office/powerpoint/2010/main" val="1307471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C94-C4B4-15A4-01AA-19D792A39E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5812E2-0558-F174-1952-2AF0D144174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871E85-11E4-53CB-59E3-15E32F16D89C}"/>
              </a:ext>
            </a:extLst>
          </p:cNvPr>
          <p:cNvSpPr>
            <a:spLocks noGrp="1"/>
          </p:cNvSpPr>
          <p:nvPr>
            <p:ph type="sldNum" sz="quarter" idx="12"/>
          </p:nvPr>
        </p:nvSpPr>
        <p:spPr/>
        <p:txBody>
          <a:bodyPr/>
          <a:lstStyle/>
          <a:p>
            <a:fld id="{2E3AC598-E03F-413A-97C1-9CCB85E58D1E}" type="slidenum">
              <a:rPr lang="en-US" smtClean="0"/>
              <a:t>36</a:t>
            </a:fld>
            <a:endParaRPr lang="en-US"/>
          </a:p>
        </p:txBody>
      </p:sp>
      <p:pic>
        <p:nvPicPr>
          <p:cNvPr id="6" name="Picture 5">
            <a:extLst>
              <a:ext uri="{FF2B5EF4-FFF2-40B4-BE49-F238E27FC236}">
                <a16:creationId xmlns:a16="http://schemas.microsoft.com/office/drawing/2014/main" id="{30F3F61A-5A1D-8CB5-1A18-C6F8A0185B73}"/>
              </a:ext>
            </a:extLst>
          </p:cNvPr>
          <p:cNvPicPr>
            <a:picLocks noChangeAspect="1"/>
          </p:cNvPicPr>
          <p:nvPr/>
        </p:nvPicPr>
        <p:blipFill>
          <a:blip r:embed="rId2"/>
          <a:stretch>
            <a:fillRect/>
          </a:stretch>
        </p:blipFill>
        <p:spPr>
          <a:xfrm>
            <a:off x="1291079" y="798973"/>
            <a:ext cx="9148321" cy="4868402"/>
          </a:xfrm>
          <a:prstGeom prst="rect">
            <a:avLst/>
          </a:prstGeom>
        </p:spPr>
      </p:pic>
    </p:spTree>
    <p:extLst>
      <p:ext uri="{BB962C8B-B14F-4D97-AF65-F5344CB8AC3E}">
        <p14:creationId xmlns:p14="http://schemas.microsoft.com/office/powerpoint/2010/main" val="3226964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81A-11B3-585B-5BC3-208B7A61D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432DD1-D308-D6E8-CD4B-7E3EF8010E0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CA9FAE5-83A5-0191-BAA3-8669D6599042}"/>
              </a:ext>
            </a:extLst>
          </p:cNvPr>
          <p:cNvSpPr>
            <a:spLocks noGrp="1"/>
          </p:cNvSpPr>
          <p:nvPr>
            <p:ph type="sldNum" sz="quarter" idx="12"/>
          </p:nvPr>
        </p:nvSpPr>
        <p:spPr/>
        <p:txBody>
          <a:bodyPr/>
          <a:lstStyle/>
          <a:p>
            <a:fld id="{2E3AC598-E03F-413A-97C1-9CCB85E58D1E}" type="slidenum">
              <a:rPr lang="en-US" smtClean="0"/>
              <a:t>37</a:t>
            </a:fld>
            <a:endParaRPr lang="en-US"/>
          </a:p>
        </p:txBody>
      </p:sp>
      <p:pic>
        <p:nvPicPr>
          <p:cNvPr id="6" name="Picture 5">
            <a:extLst>
              <a:ext uri="{FF2B5EF4-FFF2-40B4-BE49-F238E27FC236}">
                <a16:creationId xmlns:a16="http://schemas.microsoft.com/office/drawing/2014/main" id="{CB211235-179F-EC43-E062-D0509588FE70}"/>
              </a:ext>
            </a:extLst>
          </p:cNvPr>
          <p:cNvPicPr>
            <a:picLocks noChangeAspect="1"/>
          </p:cNvPicPr>
          <p:nvPr/>
        </p:nvPicPr>
        <p:blipFill>
          <a:blip r:embed="rId2"/>
          <a:stretch>
            <a:fillRect/>
          </a:stretch>
        </p:blipFill>
        <p:spPr>
          <a:xfrm>
            <a:off x="1534695" y="664030"/>
            <a:ext cx="9623161" cy="5122408"/>
          </a:xfrm>
          <a:prstGeom prst="rect">
            <a:avLst/>
          </a:prstGeom>
        </p:spPr>
      </p:pic>
    </p:spTree>
    <p:extLst>
      <p:ext uri="{BB962C8B-B14F-4D97-AF65-F5344CB8AC3E}">
        <p14:creationId xmlns:p14="http://schemas.microsoft.com/office/powerpoint/2010/main" val="3279057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B202-0D82-39E1-7EEC-BA827FC2D00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FCB97AF-B85A-55C7-D317-E5C18142D34F}"/>
              </a:ext>
            </a:extLst>
          </p:cNvPr>
          <p:cNvPicPr>
            <a:picLocks noGrp="1" noChangeAspect="1"/>
          </p:cNvPicPr>
          <p:nvPr>
            <p:ph idx="1"/>
          </p:nvPr>
        </p:nvPicPr>
        <p:blipFill>
          <a:blip r:embed="rId2"/>
          <a:stretch>
            <a:fillRect/>
          </a:stretch>
        </p:blipFill>
        <p:spPr>
          <a:xfrm>
            <a:off x="1534696" y="798974"/>
            <a:ext cx="9266654" cy="4666790"/>
          </a:xfrm>
        </p:spPr>
      </p:pic>
      <p:sp>
        <p:nvSpPr>
          <p:cNvPr id="4" name="Slide Number Placeholder 3">
            <a:extLst>
              <a:ext uri="{FF2B5EF4-FFF2-40B4-BE49-F238E27FC236}">
                <a16:creationId xmlns:a16="http://schemas.microsoft.com/office/drawing/2014/main" id="{229206FD-FE87-B5CB-C98C-8D44E5DA40E6}"/>
              </a:ext>
            </a:extLst>
          </p:cNvPr>
          <p:cNvSpPr>
            <a:spLocks noGrp="1"/>
          </p:cNvSpPr>
          <p:nvPr>
            <p:ph type="sldNum" sz="quarter" idx="12"/>
          </p:nvPr>
        </p:nvSpPr>
        <p:spPr/>
        <p:txBody>
          <a:bodyPr/>
          <a:lstStyle/>
          <a:p>
            <a:fld id="{2E3AC598-E03F-413A-97C1-9CCB85E58D1E}" type="slidenum">
              <a:rPr lang="en-US" smtClean="0"/>
              <a:t>38</a:t>
            </a:fld>
            <a:endParaRPr lang="en-US"/>
          </a:p>
        </p:txBody>
      </p:sp>
    </p:spTree>
    <p:extLst>
      <p:ext uri="{BB962C8B-B14F-4D97-AF65-F5344CB8AC3E}">
        <p14:creationId xmlns:p14="http://schemas.microsoft.com/office/powerpoint/2010/main" val="2970266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CB7F-18EC-B770-ED65-B724EECDB9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1282F1-DF2B-B529-86BD-8DCB24494DD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96A24B1-8F0C-9A5C-9193-5D37CF48FE5B}"/>
              </a:ext>
            </a:extLst>
          </p:cNvPr>
          <p:cNvSpPr>
            <a:spLocks noGrp="1"/>
          </p:cNvSpPr>
          <p:nvPr>
            <p:ph type="sldNum" sz="quarter" idx="12"/>
          </p:nvPr>
        </p:nvSpPr>
        <p:spPr/>
        <p:txBody>
          <a:bodyPr/>
          <a:lstStyle/>
          <a:p>
            <a:fld id="{2E3AC598-E03F-413A-97C1-9CCB85E58D1E}" type="slidenum">
              <a:rPr lang="en-US" smtClean="0"/>
              <a:t>39</a:t>
            </a:fld>
            <a:endParaRPr lang="en-US"/>
          </a:p>
        </p:txBody>
      </p:sp>
      <p:pic>
        <p:nvPicPr>
          <p:cNvPr id="6" name="Picture 5">
            <a:extLst>
              <a:ext uri="{FF2B5EF4-FFF2-40B4-BE49-F238E27FC236}">
                <a16:creationId xmlns:a16="http://schemas.microsoft.com/office/drawing/2014/main" id="{AAED8136-0E1E-4CD4-0006-1FB95E491571}"/>
              </a:ext>
            </a:extLst>
          </p:cNvPr>
          <p:cNvPicPr>
            <a:picLocks noChangeAspect="1"/>
          </p:cNvPicPr>
          <p:nvPr/>
        </p:nvPicPr>
        <p:blipFill>
          <a:blip r:embed="rId2"/>
          <a:stretch>
            <a:fillRect/>
          </a:stretch>
        </p:blipFill>
        <p:spPr>
          <a:xfrm>
            <a:off x="1209675" y="620486"/>
            <a:ext cx="10001250" cy="5151664"/>
          </a:xfrm>
          <a:prstGeom prst="rect">
            <a:avLst/>
          </a:prstGeom>
        </p:spPr>
      </p:pic>
    </p:spTree>
    <p:extLst>
      <p:ext uri="{BB962C8B-B14F-4D97-AF65-F5344CB8AC3E}">
        <p14:creationId xmlns:p14="http://schemas.microsoft.com/office/powerpoint/2010/main" val="135398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6FA5-ACA0-48C2-8D1B-447B36F13A28}"/>
              </a:ext>
            </a:extLst>
          </p:cNvPr>
          <p:cNvSpPr>
            <a:spLocks noGrp="1"/>
          </p:cNvSpPr>
          <p:nvPr>
            <p:ph type="title"/>
          </p:nvPr>
        </p:nvSpPr>
        <p:spPr/>
        <p:txBody>
          <a:bodyPr/>
          <a:lstStyle/>
          <a:p>
            <a:br>
              <a:rPr lang="en-US" b="1" dirty="0"/>
            </a:br>
            <a:endParaRPr lang="en-US" dirty="0"/>
          </a:p>
        </p:txBody>
      </p:sp>
      <p:sp>
        <p:nvSpPr>
          <p:cNvPr id="3" name="Content Placeholder 2">
            <a:extLst>
              <a:ext uri="{FF2B5EF4-FFF2-40B4-BE49-F238E27FC236}">
                <a16:creationId xmlns:a16="http://schemas.microsoft.com/office/drawing/2014/main" id="{3A0C274A-70D8-4C03-8A92-B46BEBF756DA}"/>
              </a:ext>
            </a:extLst>
          </p:cNvPr>
          <p:cNvSpPr>
            <a:spLocks noGrp="1"/>
          </p:cNvSpPr>
          <p:nvPr>
            <p:ph idx="1"/>
          </p:nvPr>
        </p:nvSpPr>
        <p:spPr>
          <a:xfrm>
            <a:off x="1534696" y="1244600"/>
            <a:ext cx="9520158" cy="4521200"/>
          </a:xfrm>
        </p:spPr>
        <p:txBody>
          <a:bodyPr>
            <a:normAutofit/>
          </a:bodyPr>
          <a:lstStyle/>
          <a:p>
            <a:pPr marL="0" indent="0">
              <a:buNone/>
            </a:pPr>
            <a:r>
              <a:rPr lang="en-US" dirty="0"/>
              <a:t>2. BX: This is the base register. It is of 16 bits and is divided into two 8-bit registers BH and BL to also perform 8-bit instructions. It is used to store the value of the offset. </a:t>
            </a:r>
          </a:p>
          <a:p>
            <a:pPr marL="0" indent="0">
              <a:buNone/>
            </a:pPr>
            <a:r>
              <a:rPr lang="en-US" dirty="0"/>
              <a:t>Example: </a:t>
            </a:r>
          </a:p>
          <a:p>
            <a:pPr marL="0" indent="0">
              <a:buNone/>
            </a:pPr>
            <a:r>
              <a:rPr lang="en-US" dirty="0"/>
              <a:t>MOV BL, [500] (BL = 500H)</a:t>
            </a:r>
          </a:p>
          <a:p>
            <a:pPr marL="0" indent="0">
              <a:buNone/>
            </a:pPr>
            <a:r>
              <a:rPr lang="en-US" b="1" dirty="0"/>
              <a:t>3. CX:</a:t>
            </a:r>
            <a:r>
              <a:rPr lang="en-US" dirty="0"/>
              <a:t> This is the counter register. It is of 16 bits and is divided into two 8-bit registers CH and CL to also perform 8-bit instructions. It is used in looping and rotation. Example:</a:t>
            </a:r>
          </a:p>
          <a:p>
            <a:pPr marL="0" indent="0">
              <a:buNone/>
            </a:pPr>
            <a:r>
              <a:rPr lang="en-US" dirty="0"/>
              <a:t>MOV CX, 0005</a:t>
            </a:r>
          </a:p>
          <a:p>
            <a:pPr marL="0" indent="0">
              <a:buNone/>
            </a:pPr>
            <a:r>
              <a:rPr lang="en-US" dirty="0"/>
              <a:t>LOOP</a:t>
            </a:r>
          </a:p>
        </p:txBody>
      </p:sp>
      <p:sp>
        <p:nvSpPr>
          <p:cNvPr id="6" name="Slide Number Placeholder 5">
            <a:extLst>
              <a:ext uri="{FF2B5EF4-FFF2-40B4-BE49-F238E27FC236}">
                <a16:creationId xmlns:a16="http://schemas.microsoft.com/office/drawing/2014/main" id="{1DBFE635-1C3A-48C0-9A9D-5721C1FAF00D}"/>
              </a:ext>
            </a:extLst>
          </p:cNvPr>
          <p:cNvSpPr>
            <a:spLocks noGrp="1"/>
          </p:cNvSpPr>
          <p:nvPr>
            <p:ph type="sldNum" sz="quarter" idx="12"/>
          </p:nvPr>
        </p:nvSpPr>
        <p:spPr/>
        <p:txBody>
          <a:bodyPr/>
          <a:lstStyle/>
          <a:p>
            <a:fld id="{2E3AC598-E03F-413A-97C1-9CCB85E58D1E}" type="slidenum">
              <a:rPr lang="en-US" smtClean="0"/>
              <a:t>4</a:t>
            </a:fld>
            <a:endParaRPr lang="en-US"/>
          </a:p>
        </p:txBody>
      </p:sp>
    </p:spTree>
    <p:extLst>
      <p:ext uri="{BB962C8B-B14F-4D97-AF65-F5344CB8AC3E}">
        <p14:creationId xmlns:p14="http://schemas.microsoft.com/office/powerpoint/2010/main" val="2329670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90AB-0C6B-04F3-9A2D-33DDF25CE2F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3C0306F-2295-990C-DD5B-595290DDA43B}"/>
              </a:ext>
            </a:extLst>
          </p:cNvPr>
          <p:cNvPicPr>
            <a:picLocks noGrp="1" noChangeAspect="1"/>
          </p:cNvPicPr>
          <p:nvPr>
            <p:ph idx="1"/>
          </p:nvPr>
        </p:nvPicPr>
        <p:blipFill>
          <a:blip r:embed="rId2"/>
          <a:stretch>
            <a:fillRect/>
          </a:stretch>
        </p:blipFill>
        <p:spPr>
          <a:xfrm>
            <a:off x="1291079" y="555170"/>
            <a:ext cx="9862696" cy="5018315"/>
          </a:xfrm>
        </p:spPr>
      </p:pic>
      <p:sp>
        <p:nvSpPr>
          <p:cNvPr id="4" name="Slide Number Placeholder 3">
            <a:extLst>
              <a:ext uri="{FF2B5EF4-FFF2-40B4-BE49-F238E27FC236}">
                <a16:creationId xmlns:a16="http://schemas.microsoft.com/office/drawing/2014/main" id="{A0BA240C-CACD-7BFF-4974-C6EB2F9AC90D}"/>
              </a:ext>
            </a:extLst>
          </p:cNvPr>
          <p:cNvSpPr>
            <a:spLocks noGrp="1"/>
          </p:cNvSpPr>
          <p:nvPr>
            <p:ph type="sldNum" sz="quarter" idx="12"/>
          </p:nvPr>
        </p:nvSpPr>
        <p:spPr/>
        <p:txBody>
          <a:bodyPr/>
          <a:lstStyle/>
          <a:p>
            <a:fld id="{2E3AC598-E03F-413A-97C1-9CCB85E58D1E}" type="slidenum">
              <a:rPr lang="en-US" smtClean="0"/>
              <a:t>40</a:t>
            </a:fld>
            <a:endParaRPr lang="en-US"/>
          </a:p>
        </p:txBody>
      </p:sp>
    </p:spTree>
    <p:extLst>
      <p:ext uri="{BB962C8B-B14F-4D97-AF65-F5344CB8AC3E}">
        <p14:creationId xmlns:p14="http://schemas.microsoft.com/office/powerpoint/2010/main" val="367441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B68B-9F1D-82AB-E122-B70EC31B62C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38DCC02-B47D-3EA7-AE90-360C75685E7A}"/>
              </a:ext>
            </a:extLst>
          </p:cNvPr>
          <p:cNvPicPr>
            <a:picLocks noGrp="1" noChangeAspect="1"/>
          </p:cNvPicPr>
          <p:nvPr>
            <p:ph idx="1"/>
          </p:nvPr>
        </p:nvPicPr>
        <p:blipFill>
          <a:blip r:embed="rId2"/>
          <a:stretch>
            <a:fillRect/>
          </a:stretch>
        </p:blipFill>
        <p:spPr>
          <a:xfrm>
            <a:off x="1534695" y="674914"/>
            <a:ext cx="9866730" cy="4790849"/>
          </a:xfrm>
        </p:spPr>
      </p:pic>
      <p:sp>
        <p:nvSpPr>
          <p:cNvPr id="4" name="Slide Number Placeholder 3">
            <a:extLst>
              <a:ext uri="{FF2B5EF4-FFF2-40B4-BE49-F238E27FC236}">
                <a16:creationId xmlns:a16="http://schemas.microsoft.com/office/drawing/2014/main" id="{02F7ADCD-A20B-0CF0-6703-92664CCEC236}"/>
              </a:ext>
            </a:extLst>
          </p:cNvPr>
          <p:cNvSpPr>
            <a:spLocks noGrp="1"/>
          </p:cNvSpPr>
          <p:nvPr>
            <p:ph type="sldNum" sz="quarter" idx="12"/>
          </p:nvPr>
        </p:nvSpPr>
        <p:spPr/>
        <p:txBody>
          <a:bodyPr/>
          <a:lstStyle/>
          <a:p>
            <a:fld id="{2E3AC598-E03F-413A-97C1-9CCB85E58D1E}" type="slidenum">
              <a:rPr lang="en-US" smtClean="0"/>
              <a:t>41</a:t>
            </a:fld>
            <a:endParaRPr lang="en-US"/>
          </a:p>
        </p:txBody>
      </p:sp>
    </p:spTree>
    <p:extLst>
      <p:ext uri="{BB962C8B-B14F-4D97-AF65-F5344CB8AC3E}">
        <p14:creationId xmlns:p14="http://schemas.microsoft.com/office/powerpoint/2010/main" val="2103796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43D2-9E2D-6382-B893-6F675FB9F8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D3700A-40C3-CF94-F1A6-5DE6EF411A6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8F82780-5758-8EC6-EB65-CA431DA74A06}"/>
              </a:ext>
            </a:extLst>
          </p:cNvPr>
          <p:cNvSpPr>
            <a:spLocks noGrp="1"/>
          </p:cNvSpPr>
          <p:nvPr>
            <p:ph type="sldNum" sz="quarter" idx="12"/>
          </p:nvPr>
        </p:nvSpPr>
        <p:spPr/>
        <p:txBody>
          <a:bodyPr/>
          <a:lstStyle/>
          <a:p>
            <a:fld id="{2E3AC598-E03F-413A-97C1-9CCB85E58D1E}" type="slidenum">
              <a:rPr lang="en-US" smtClean="0"/>
              <a:t>42</a:t>
            </a:fld>
            <a:endParaRPr lang="en-US"/>
          </a:p>
        </p:txBody>
      </p:sp>
      <p:pic>
        <p:nvPicPr>
          <p:cNvPr id="6" name="Picture 5">
            <a:extLst>
              <a:ext uri="{FF2B5EF4-FFF2-40B4-BE49-F238E27FC236}">
                <a16:creationId xmlns:a16="http://schemas.microsoft.com/office/drawing/2014/main" id="{4338CCEA-407C-C922-2467-4CF7EFB12A88}"/>
              </a:ext>
            </a:extLst>
          </p:cNvPr>
          <p:cNvPicPr>
            <a:picLocks noChangeAspect="1"/>
          </p:cNvPicPr>
          <p:nvPr/>
        </p:nvPicPr>
        <p:blipFill>
          <a:blip r:embed="rId2"/>
          <a:stretch>
            <a:fillRect/>
          </a:stretch>
        </p:blipFill>
        <p:spPr>
          <a:xfrm>
            <a:off x="1534695" y="653144"/>
            <a:ext cx="9628605" cy="5190444"/>
          </a:xfrm>
          <a:prstGeom prst="rect">
            <a:avLst/>
          </a:prstGeom>
        </p:spPr>
      </p:pic>
    </p:spTree>
    <p:extLst>
      <p:ext uri="{BB962C8B-B14F-4D97-AF65-F5344CB8AC3E}">
        <p14:creationId xmlns:p14="http://schemas.microsoft.com/office/powerpoint/2010/main" val="3660754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C59D-3A22-9818-D017-4F7425C2C9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642FA99-9622-5ABA-0162-BCF548881BC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C40567-D6BC-9783-E157-3C62BE7AE795}"/>
              </a:ext>
            </a:extLst>
          </p:cNvPr>
          <p:cNvSpPr>
            <a:spLocks noGrp="1"/>
          </p:cNvSpPr>
          <p:nvPr>
            <p:ph type="sldNum" sz="quarter" idx="12"/>
          </p:nvPr>
        </p:nvSpPr>
        <p:spPr/>
        <p:txBody>
          <a:bodyPr/>
          <a:lstStyle/>
          <a:p>
            <a:fld id="{2E3AC598-E03F-413A-97C1-9CCB85E58D1E}" type="slidenum">
              <a:rPr lang="en-US" smtClean="0"/>
              <a:t>43</a:t>
            </a:fld>
            <a:endParaRPr lang="en-US"/>
          </a:p>
        </p:txBody>
      </p:sp>
      <p:pic>
        <p:nvPicPr>
          <p:cNvPr id="6" name="Picture 5">
            <a:extLst>
              <a:ext uri="{FF2B5EF4-FFF2-40B4-BE49-F238E27FC236}">
                <a16:creationId xmlns:a16="http://schemas.microsoft.com/office/drawing/2014/main" id="{299A3829-39A3-3B84-234C-C54BC988F3AD}"/>
              </a:ext>
            </a:extLst>
          </p:cNvPr>
          <p:cNvPicPr>
            <a:picLocks noChangeAspect="1"/>
          </p:cNvPicPr>
          <p:nvPr/>
        </p:nvPicPr>
        <p:blipFill>
          <a:blip r:embed="rId2"/>
          <a:stretch>
            <a:fillRect/>
          </a:stretch>
        </p:blipFill>
        <p:spPr>
          <a:xfrm>
            <a:off x="1447800" y="798974"/>
            <a:ext cx="9720943" cy="4682664"/>
          </a:xfrm>
          <a:prstGeom prst="rect">
            <a:avLst/>
          </a:prstGeom>
        </p:spPr>
      </p:pic>
    </p:spTree>
    <p:extLst>
      <p:ext uri="{BB962C8B-B14F-4D97-AF65-F5344CB8AC3E}">
        <p14:creationId xmlns:p14="http://schemas.microsoft.com/office/powerpoint/2010/main" val="1178604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2CAF-DC5A-962B-0E8D-5915FEC6780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71D2CCE-43F0-4CA6-7D51-069024489D08}"/>
              </a:ext>
            </a:extLst>
          </p:cNvPr>
          <p:cNvPicPr>
            <a:picLocks noGrp="1" noChangeAspect="1"/>
          </p:cNvPicPr>
          <p:nvPr>
            <p:ph idx="1"/>
          </p:nvPr>
        </p:nvPicPr>
        <p:blipFill>
          <a:blip r:embed="rId2"/>
          <a:stretch>
            <a:fillRect/>
          </a:stretch>
        </p:blipFill>
        <p:spPr>
          <a:xfrm>
            <a:off x="1534695" y="653142"/>
            <a:ext cx="10177245" cy="5148943"/>
          </a:xfrm>
        </p:spPr>
      </p:pic>
      <p:sp>
        <p:nvSpPr>
          <p:cNvPr id="4" name="Slide Number Placeholder 3">
            <a:extLst>
              <a:ext uri="{FF2B5EF4-FFF2-40B4-BE49-F238E27FC236}">
                <a16:creationId xmlns:a16="http://schemas.microsoft.com/office/drawing/2014/main" id="{993245C5-AEB3-FD4D-6098-9F4C34665C27}"/>
              </a:ext>
            </a:extLst>
          </p:cNvPr>
          <p:cNvSpPr>
            <a:spLocks noGrp="1"/>
          </p:cNvSpPr>
          <p:nvPr>
            <p:ph type="sldNum" sz="quarter" idx="12"/>
          </p:nvPr>
        </p:nvSpPr>
        <p:spPr/>
        <p:txBody>
          <a:bodyPr/>
          <a:lstStyle/>
          <a:p>
            <a:fld id="{2E3AC598-E03F-413A-97C1-9CCB85E58D1E}" type="slidenum">
              <a:rPr lang="en-US" smtClean="0"/>
              <a:t>44</a:t>
            </a:fld>
            <a:endParaRPr lang="en-US"/>
          </a:p>
        </p:txBody>
      </p:sp>
    </p:spTree>
    <p:extLst>
      <p:ext uri="{BB962C8B-B14F-4D97-AF65-F5344CB8AC3E}">
        <p14:creationId xmlns:p14="http://schemas.microsoft.com/office/powerpoint/2010/main" val="1731826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2476-0A30-3374-5B4C-759825630DE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8E230AE-F149-E273-EE06-B8FDE849A19E}"/>
              </a:ext>
            </a:extLst>
          </p:cNvPr>
          <p:cNvPicPr>
            <a:picLocks noGrp="1" noChangeAspect="1"/>
          </p:cNvPicPr>
          <p:nvPr>
            <p:ph idx="1"/>
          </p:nvPr>
        </p:nvPicPr>
        <p:blipFill>
          <a:blip r:embed="rId2"/>
          <a:stretch>
            <a:fillRect/>
          </a:stretch>
        </p:blipFill>
        <p:spPr>
          <a:xfrm>
            <a:off x="1534696" y="798973"/>
            <a:ext cx="8861161" cy="4634133"/>
          </a:xfrm>
        </p:spPr>
      </p:pic>
      <p:sp>
        <p:nvSpPr>
          <p:cNvPr id="4" name="Slide Number Placeholder 3">
            <a:extLst>
              <a:ext uri="{FF2B5EF4-FFF2-40B4-BE49-F238E27FC236}">
                <a16:creationId xmlns:a16="http://schemas.microsoft.com/office/drawing/2014/main" id="{3F82E960-5854-0FD6-A039-E8A0C2238BB9}"/>
              </a:ext>
            </a:extLst>
          </p:cNvPr>
          <p:cNvSpPr>
            <a:spLocks noGrp="1"/>
          </p:cNvSpPr>
          <p:nvPr>
            <p:ph type="sldNum" sz="quarter" idx="12"/>
          </p:nvPr>
        </p:nvSpPr>
        <p:spPr/>
        <p:txBody>
          <a:bodyPr/>
          <a:lstStyle/>
          <a:p>
            <a:fld id="{2E3AC598-E03F-413A-97C1-9CCB85E58D1E}" type="slidenum">
              <a:rPr lang="en-US" smtClean="0"/>
              <a:t>45</a:t>
            </a:fld>
            <a:endParaRPr lang="en-US"/>
          </a:p>
        </p:txBody>
      </p:sp>
    </p:spTree>
    <p:extLst>
      <p:ext uri="{BB962C8B-B14F-4D97-AF65-F5344CB8AC3E}">
        <p14:creationId xmlns:p14="http://schemas.microsoft.com/office/powerpoint/2010/main" val="862795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6D59-A4FF-A0E4-1695-B7AEAD911B9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41737AD-8CF9-FF86-9F69-94D7F14EA20D}"/>
              </a:ext>
            </a:extLst>
          </p:cNvPr>
          <p:cNvPicPr>
            <a:picLocks noGrp="1" noChangeAspect="1"/>
          </p:cNvPicPr>
          <p:nvPr>
            <p:ph idx="1"/>
          </p:nvPr>
        </p:nvPicPr>
        <p:blipFill>
          <a:blip r:embed="rId2"/>
          <a:stretch>
            <a:fillRect/>
          </a:stretch>
        </p:blipFill>
        <p:spPr>
          <a:xfrm>
            <a:off x="1534696" y="707572"/>
            <a:ext cx="10177244" cy="4609760"/>
          </a:xfrm>
        </p:spPr>
      </p:pic>
      <p:sp>
        <p:nvSpPr>
          <p:cNvPr id="4" name="Slide Number Placeholder 3">
            <a:extLst>
              <a:ext uri="{FF2B5EF4-FFF2-40B4-BE49-F238E27FC236}">
                <a16:creationId xmlns:a16="http://schemas.microsoft.com/office/drawing/2014/main" id="{33E27518-E2D9-5F5A-75BD-10839081AC2D}"/>
              </a:ext>
            </a:extLst>
          </p:cNvPr>
          <p:cNvSpPr>
            <a:spLocks noGrp="1"/>
          </p:cNvSpPr>
          <p:nvPr>
            <p:ph type="sldNum" sz="quarter" idx="12"/>
          </p:nvPr>
        </p:nvSpPr>
        <p:spPr/>
        <p:txBody>
          <a:bodyPr/>
          <a:lstStyle/>
          <a:p>
            <a:fld id="{2E3AC598-E03F-413A-97C1-9CCB85E58D1E}" type="slidenum">
              <a:rPr lang="en-US" smtClean="0"/>
              <a:t>46</a:t>
            </a:fld>
            <a:endParaRPr lang="en-US"/>
          </a:p>
        </p:txBody>
      </p:sp>
    </p:spTree>
    <p:extLst>
      <p:ext uri="{BB962C8B-B14F-4D97-AF65-F5344CB8AC3E}">
        <p14:creationId xmlns:p14="http://schemas.microsoft.com/office/powerpoint/2010/main" val="263146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2336-F30D-67A9-6908-109052E945BA}"/>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A3A5627-495C-FECC-CAB6-C6AB61346523}"/>
              </a:ext>
            </a:extLst>
          </p:cNvPr>
          <p:cNvPicPr>
            <a:picLocks noGrp="1" noChangeAspect="1"/>
          </p:cNvPicPr>
          <p:nvPr>
            <p:ph idx="1"/>
          </p:nvPr>
        </p:nvPicPr>
        <p:blipFill>
          <a:blip r:embed="rId2"/>
          <a:stretch>
            <a:fillRect/>
          </a:stretch>
        </p:blipFill>
        <p:spPr>
          <a:xfrm>
            <a:off x="1404257" y="446314"/>
            <a:ext cx="9024257" cy="5116286"/>
          </a:xfrm>
        </p:spPr>
      </p:pic>
      <p:sp>
        <p:nvSpPr>
          <p:cNvPr id="4" name="Slide Number Placeholder 3">
            <a:extLst>
              <a:ext uri="{FF2B5EF4-FFF2-40B4-BE49-F238E27FC236}">
                <a16:creationId xmlns:a16="http://schemas.microsoft.com/office/drawing/2014/main" id="{55450DD2-D306-4BC4-DE1F-402A1D67AF48}"/>
              </a:ext>
            </a:extLst>
          </p:cNvPr>
          <p:cNvSpPr>
            <a:spLocks noGrp="1"/>
          </p:cNvSpPr>
          <p:nvPr>
            <p:ph type="sldNum" sz="quarter" idx="12"/>
          </p:nvPr>
        </p:nvSpPr>
        <p:spPr/>
        <p:txBody>
          <a:bodyPr/>
          <a:lstStyle/>
          <a:p>
            <a:fld id="{2E3AC598-E03F-413A-97C1-9CCB85E58D1E}" type="slidenum">
              <a:rPr lang="en-US" smtClean="0"/>
              <a:t>47</a:t>
            </a:fld>
            <a:endParaRPr lang="en-US"/>
          </a:p>
        </p:txBody>
      </p:sp>
    </p:spTree>
    <p:extLst>
      <p:ext uri="{BB962C8B-B14F-4D97-AF65-F5344CB8AC3E}">
        <p14:creationId xmlns:p14="http://schemas.microsoft.com/office/powerpoint/2010/main" val="401672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7DE4-9385-4F0E-BD0D-96348989883D}"/>
              </a:ext>
            </a:extLst>
          </p:cNvPr>
          <p:cNvSpPr>
            <a:spLocks noGrp="1"/>
          </p:cNvSpPr>
          <p:nvPr>
            <p:ph type="title"/>
          </p:nvPr>
        </p:nvSpPr>
        <p:spPr/>
        <p:txBody>
          <a:bodyPr/>
          <a:lstStyle/>
          <a:p>
            <a:br>
              <a:rPr lang="en-US" b="1" dirty="0"/>
            </a:br>
            <a:endParaRPr lang="en-US" dirty="0"/>
          </a:p>
        </p:txBody>
      </p:sp>
      <p:sp>
        <p:nvSpPr>
          <p:cNvPr id="3" name="Content Placeholder 2">
            <a:extLst>
              <a:ext uri="{FF2B5EF4-FFF2-40B4-BE49-F238E27FC236}">
                <a16:creationId xmlns:a16="http://schemas.microsoft.com/office/drawing/2014/main" id="{7C855772-7E5B-48FD-98FF-2574265B5789}"/>
              </a:ext>
            </a:extLst>
          </p:cNvPr>
          <p:cNvSpPr>
            <a:spLocks noGrp="1"/>
          </p:cNvSpPr>
          <p:nvPr>
            <p:ph idx="1"/>
          </p:nvPr>
        </p:nvSpPr>
        <p:spPr>
          <a:xfrm>
            <a:off x="1534696" y="1397000"/>
            <a:ext cx="9520158" cy="4394200"/>
          </a:xfrm>
        </p:spPr>
        <p:txBody>
          <a:bodyPr>
            <a:noAutofit/>
          </a:bodyPr>
          <a:lstStyle/>
          <a:p>
            <a:pPr marL="0" indent="0">
              <a:buNone/>
            </a:pPr>
            <a:br>
              <a:rPr lang="en-US" sz="1800" dirty="0"/>
            </a:br>
            <a:r>
              <a:rPr lang="en-US" dirty="0"/>
              <a:t>4. DX: This is the data register. It is of 16 bits and is divided into two 8-bit registers DH and DL to also perform 8-bit instructions. It is used in the multiplication and input/output port addressing.</a:t>
            </a:r>
          </a:p>
          <a:p>
            <a:pPr marL="0" indent="0">
              <a:buNone/>
            </a:pPr>
            <a:r>
              <a:rPr lang="en-US" dirty="0"/>
              <a:t> Example:</a:t>
            </a:r>
          </a:p>
          <a:p>
            <a:pPr marL="0" indent="0">
              <a:buNone/>
            </a:pPr>
            <a:r>
              <a:rPr lang="en-US" dirty="0"/>
              <a:t>MUL BX (DX, AX = AX * BX)</a:t>
            </a:r>
            <a:br>
              <a:rPr lang="en-US" sz="1800" dirty="0"/>
            </a:br>
            <a:endParaRPr lang="en-US" sz="1800" dirty="0"/>
          </a:p>
          <a:p>
            <a:pPr marL="0" indent="0">
              <a:buNone/>
            </a:pPr>
            <a:r>
              <a:rPr lang="en-US" b="1" dirty="0"/>
              <a:t>5. SP:</a:t>
            </a:r>
            <a:r>
              <a:rPr lang="en-US" dirty="0"/>
              <a:t> This is the stack pointer. It is of 16 bits. It points to the topmost item of the stack. If the stack is empty the stack pointer will be (FFFE)H. Its offset address is relative to the stack segment.</a:t>
            </a:r>
            <a:endParaRPr lang="en-US" sz="1800" dirty="0"/>
          </a:p>
        </p:txBody>
      </p:sp>
      <p:sp>
        <p:nvSpPr>
          <p:cNvPr id="6" name="Slide Number Placeholder 5">
            <a:extLst>
              <a:ext uri="{FF2B5EF4-FFF2-40B4-BE49-F238E27FC236}">
                <a16:creationId xmlns:a16="http://schemas.microsoft.com/office/drawing/2014/main" id="{0F65B1C6-57C6-439B-9A67-783CD760D4E0}"/>
              </a:ext>
            </a:extLst>
          </p:cNvPr>
          <p:cNvSpPr>
            <a:spLocks noGrp="1"/>
          </p:cNvSpPr>
          <p:nvPr>
            <p:ph type="sldNum" sz="quarter" idx="12"/>
          </p:nvPr>
        </p:nvSpPr>
        <p:spPr/>
        <p:txBody>
          <a:bodyPr/>
          <a:lstStyle/>
          <a:p>
            <a:fld id="{2E3AC598-E03F-413A-97C1-9CCB85E58D1E}" type="slidenum">
              <a:rPr lang="en-US" smtClean="0"/>
              <a:t>5</a:t>
            </a:fld>
            <a:endParaRPr lang="en-US"/>
          </a:p>
        </p:txBody>
      </p:sp>
    </p:spTree>
    <p:extLst>
      <p:ext uri="{BB962C8B-B14F-4D97-AF65-F5344CB8AC3E}">
        <p14:creationId xmlns:p14="http://schemas.microsoft.com/office/powerpoint/2010/main" val="208782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762F-BF50-452E-893F-252FF4E190BF}"/>
              </a:ext>
            </a:extLst>
          </p:cNvPr>
          <p:cNvSpPr>
            <a:spLocks noGrp="1"/>
          </p:cNvSpPr>
          <p:nvPr>
            <p:ph type="title"/>
          </p:nvPr>
        </p:nvSpPr>
        <p:spPr>
          <a:xfrm>
            <a:off x="1534696" y="804519"/>
            <a:ext cx="9520158" cy="757581"/>
          </a:xfrm>
        </p:spPr>
        <p:txBody>
          <a:bodyPr/>
          <a:lstStyle/>
          <a:p>
            <a:endParaRPr lang="en-US" dirty="0"/>
          </a:p>
        </p:txBody>
      </p:sp>
      <p:sp>
        <p:nvSpPr>
          <p:cNvPr id="3" name="Content Placeholder 2">
            <a:extLst>
              <a:ext uri="{FF2B5EF4-FFF2-40B4-BE49-F238E27FC236}">
                <a16:creationId xmlns:a16="http://schemas.microsoft.com/office/drawing/2014/main" id="{C02E422F-2D0F-4391-AF6A-7CFAE483C0D6}"/>
              </a:ext>
            </a:extLst>
          </p:cNvPr>
          <p:cNvSpPr>
            <a:spLocks noGrp="1"/>
          </p:cNvSpPr>
          <p:nvPr>
            <p:ph idx="1"/>
          </p:nvPr>
        </p:nvSpPr>
        <p:spPr>
          <a:xfrm>
            <a:off x="1534696" y="1739900"/>
            <a:ext cx="9520158" cy="3975100"/>
          </a:xfrm>
        </p:spPr>
        <p:txBody>
          <a:bodyPr>
            <a:noAutofit/>
          </a:bodyPr>
          <a:lstStyle/>
          <a:p>
            <a:r>
              <a:rPr lang="en-US" dirty="0"/>
              <a:t>6. BP – This is the base pointer. It is of 16 bits. It is primarily used in accessing parameters passed by the stack. Its offset address is relative to the stack segment.</a:t>
            </a:r>
          </a:p>
          <a:p>
            <a:endParaRPr lang="en-US" dirty="0"/>
          </a:p>
          <a:p>
            <a:r>
              <a:rPr lang="en-US" dirty="0"/>
              <a:t>7. SI – This is the source index register. It is of 16 bits. It is used in the pointer addressing of data and as a source in some string-related operations. Its offset is relative to the data segment.</a:t>
            </a:r>
          </a:p>
          <a:p>
            <a:endParaRPr lang="en-US" dirty="0"/>
          </a:p>
          <a:p>
            <a:r>
              <a:rPr lang="en-US" dirty="0"/>
              <a:t>8. DI – This is the destination index register. It is of 16 bits. It is used in the pointer addressing of data and as a destination in some string-related operations. Its offset is relative to the extra segment.</a:t>
            </a:r>
          </a:p>
        </p:txBody>
      </p:sp>
      <p:sp>
        <p:nvSpPr>
          <p:cNvPr id="6" name="Slide Number Placeholder 5">
            <a:extLst>
              <a:ext uri="{FF2B5EF4-FFF2-40B4-BE49-F238E27FC236}">
                <a16:creationId xmlns:a16="http://schemas.microsoft.com/office/drawing/2014/main" id="{D89D6164-5746-47CB-B4FC-6D4AE20A6D59}"/>
              </a:ext>
            </a:extLst>
          </p:cNvPr>
          <p:cNvSpPr>
            <a:spLocks noGrp="1"/>
          </p:cNvSpPr>
          <p:nvPr>
            <p:ph type="sldNum" sz="quarter" idx="12"/>
          </p:nvPr>
        </p:nvSpPr>
        <p:spPr/>
        <p:txBody>
          <a:bodyPr/>
          <a:lstStyle/>
          <a:p>
            <a:fld id="{2E3AC598-E03F-413A-97C1-9CCB85E58D1E}" type="slidenum">
              <a:rPr lang="en-US" smtClean="0"/>
              <a:t>6</a:t>
            </a:fld>
            <a:endParaRPr lang="en-US"/>
          </a:p>
        </p:txBody>
      </p:sp>
    </p:spTree>
    <p:extLst>
      <p:ext uri="{BB962C8B-B14F-4D97-AF65-F5344CB8AC3E}">
        <p14:creationId xmlns:p14="http://schemas.microsoft.com/office/powerpoint/2010/main" val="79109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619686-7988-4476-A8DC-C1AB533B5CD1}"/>
              </a:ext>
            </a:extLst>
          </p:cNvPr>
          <p:cNvSpPr>
            <a:spLocks noGrp="1"/>
          </p:cNvSpPr>
          <p:nvPr>
            <p:ph type="title"/>
          </p:nvPr>
        </p:nvSpPr>
        <p:spPr/>
        <p:txBody>
          <a:bodyPr/>
          <a:lstStyle/>
          <a:p>
            <a:r>
              <a:rPr lang="en-US" dirty="0"/>
              <a:t>Accumulator </a:t>
            </a:r>
          </a:p>
        </p:txBody>
      </p:sp>
      <p:sp>
        <p:nvSpPr>
          <p:cNvPr id="6" name="Content Placeholder 5">
            <a:extLst>
              <a:ext uri="{FF2B5EF4-FFF2-40B4-BE49-F238E27FC236}">
                <a16:creationId xmlns:a16="http://schemas.microsoft.com/office/drawing/2014/main" id="{9951F924-3632-4B36-82A3-2E5CE297A1E6}"/>
              </a:ext>
            </a:extLst>
          </p:cNvPr>
          <p:cNvSpPr>
            <a:spLocks noGrp="1"/>
          </p:cNvSpPr>
          <p:nvPr>
            <p:ph idx="1"/>
          </p:nvPr>
        </p:nvSpPr>
        <p:spPr/>
        <p:txBody>
          <a:bodyPr>
            <a:normAutofit/>
          </a:bodyPr>
          <a:lstStyle/>
          <a:p>
            <a:r>
              <a:rPr lang="en-US" dirty="0"/>
              <a:t> It is 16-bit registers, but it is divided into two 8-bit registers. These registers are AH and AL. AX generally used for arithmetic or logical instructions, but it is not mandatory in 8086.</a:t>
            </a:r>
          </a:p>
          <a:p>
            <a:r>
              <a:rPr lang="en-US" dirty="0"/>
              <a:t>Accumulator register is a register that holds temporary values. </a:t>
            </a:r>
          </a:p>
          <a:p>
            <a:r>
              <a:rPr lang="en-US" dirty="0"/>
              <a:t>It is </a:t>
            </a:r>
            <a:r>
              <a:rPr lang="en-US" b="1" dirty="0"/>
              <a:t>used in arithmetic, logic and data transfer instructions</a:t>
            </a:r>
            <a:r>
              <a:rPr lang="en-US" dirty="0"/>
              <a:t> in 8086 microprocessors. In manipulation and division, one of the numbers involved must be in AX or AL.</a:t>
            </a:r>
          </a:p>
        </p:txBody>
      </p:sp>
      <p:sp>
        <p:nvSpPr>
          <p:cNvPr id="4" name="Slide Number Placeholder 3">
            <a:extLst>
              <a:ext uri="{FF2B5EF4-FFF2-40B4-BE49-F238E27FC236}">
                <a16:creationId xmlns:a16="http://schemas.microsoft.com/office/drawing/2014/main" id="{A3617667-CFC1-426D-BB8B-66E6A86BD884}"/>
              </a:ext>
            </a:extLst>
          </p:cNvPr>
          <p:cNvSpPr>
            <a:spLocks noGrp="1"/>
          </p:cNvSpPr>
          <p:nvPr>
            <p:ph type="sldNum" sz="quarter" idx="12"/>
          </p:nvPr>
        </p:nvSpPr>
        <p:spPr/>
        <p:txBody>
          <a:bodyPr/>
          <a:lstStyle/>
          <a:p>
            <a:fld id="{2E3AC598-E03F-413A-97C1-9CCB85E58D1E}" type="slidenum">
              <a:rPr lang="en-US" smtClean="0"/>
              <a:t>7</a:t>
            </a:fld>
            <a:endParaRPr lang="en-US"/>
          </a:p>
        </p:txBody>
      </p:sp>
    </p:spTree>
    <p:extLst>
      <p:ext uri="{BB962C8B-B14F-4D97-AF65-F5344CB8AC3E}">
        <p14:creationId xmlns:p14="http://schemas.microsoft.com/office/powerpoint/2010/main" val="115407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545A-EE43-442E-88DE-EC962A934FEC}"/>
              </a:ext>
            </a:extLst>
          </p:cNvPr>
          <p:cNvSpPr>
            <a:spLocks noGrp="1"/>
          </p:cNvSpPr>
          <p:nvPr>
            <p:ph type="title"/>
          </p:nvPr>
        </p:nvSpPr>
        <p:spPr/>
        <p:txBody>
          <a:bodyPr/>
          <a:lstStyle/>
          <a:p>
            <a:r>
              <a:rPr lang="en-US" dirty="0"/>
              <a:t>Address Register </a:t>
            </a:r>
          </a:p>
        </p:txBody>
      </p:sp>
      <p:sp>
        <p:nvSpPr>
          <p:cNvPr id="3" name="Content Placeholder 2">
            <a:extLst>
              <a:ext uri="{FF2B5EF4-FFF2-40B4-BE49-F238E27FC236}">
                <a16:creationId xmlns:a16="http://schemas.microsoft.com/office/drawing/2014/main" id="{24E8E5C5-2EE3-45FC-AC58-4806A3F3D81B}"/>
              </a:ext>
            </a:extLst>
          </p:cNvPr>
          <p:cNvSpPr>
            <a:spLocks noGrp="1"/>
          </p:cNvSpPr>
          <p:nvPr>
            <p:ph idx="1"/>
          </p:nvPr>
        </p:nvSpPr>
        <p:spPr>
          <a:xfrm>
            <a:off x="1206500" y="2015732"/>
            <a:ext cx="10160000" cy="3940568"/>
          </a:xfrm>
        </p:spPr>
        <p:txBody>
          <a:bodyPr>
            <a:normAutofit/>
          </a:bodyPr>
          <a:lstStyle/>
          <a:p>
            <a:r>
              <a:rPr lang="en-US" dirty="0"/>
              <a:t>The 8086 has a total of </a:t>
            </a:r>
            <a:r>
              <a:rPr lang="en-US" b="1" dirty="0"/>
              <a:t>fourteen 16-bit registers</a:t>
            </a:r>
            <a:r>
              <a:rPr lang="en-US" dirty="0"/>
              <a:t> including a 16 bit register called the status register, with 9 of bits implemented for status and control flags. Most of the registers contain data/instruction offsets within 64 KB memory segment.</a:t>
            </a:r>
          </a:p>
          <a:p>
            <a:br>
              <a:rPr lang="en-US" dirty="0"/>
            </a:br>
            <a:endParaRPr lang="en-US" dirty="0"/>
          </a:p>
        </p:txBody>
      </p:sp>
      <p:sp>
        <p:nvSpPr>
          <p:cNvPr id="6" name="Slide Number Placeholder 5">
            <a:extLst>
              <a:ext uri="{FF2B5EF4-FFF2-40B4-BE49-F238E27FC236}">
                <a16:creationId xmlns:a16="http://schemas.microsoft.com/office/drawing/2014/main" id="{D59FA7DA-2C26-488D-8259-76E1B5819DBB}"/>
              </a:ext>
            </a:extLst>
          </p:cNvPr>
          <p:cNvSpPr>
            <a:spLocks noGrp="1"/>
          </p:cNvSpPr>
          <p:nvPr>
            <p:ph type="sldNum" sz="quarter" idx="12"/>
          </p:nvPr>
        </p:nvSpPr>
        <p:spPr/>
        <p:txBody>
          <a:bodyPr/>
          <a:lstStyle/>
          <a:p>
            <a:fld id="{2E3AC598-E03F-413A-97C1-9CCB85E58D1E}" type="slidenum">
              <a:rPr lang="en-US" smtClean="0"/>
              <a:t>8</a:t>
            </a:fld>
            <a:endParaRPr lang="en-US"/>
          </a:p>
        </p:txBody>
      </p:sp>
    </p:spTree>
    <p:extLst>
      <p:ext uri="{BB962C8B-B14F-4D97-AF65-F5344CB8AC3E}">
        <p14:creationId xmlns:p14="http://schemas.microsoft.com/office/powerpoint/2010/main" val="25499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C379-7355-46CE-8C8C-150B886AA787}"/>
              </a:ext>
            </a:extLst>
          </p:cNvPr>
          <p:cNvSpPr>
            <a:spLocks noGrp="1"/>
          </p:cNvSpPr>
          <p:nvPr>
            <p:ph type="title"/>
          </p:nvPr>
        </p:nvSpPr>
        <p:spPr/>
        <p:txBody>
          <a:bodyPr/>
          <a:lstStyle/>
          <a:p>
            <a:r>
              <a:rPr lang="en-US" dirty="0"/>
              <a:t>Stack Pointer and Index Registers</a:t>
            </a:r>
          </a:p>
        </p:txBody>
      </p:sp>
      <p:sp>
        <p:nvSpPr>
          <p:cNvPr id="3" name="Content Placeholder 2">
            <a:extLst>
              <a:ext uri="{FF2B5EF4-FFF2-40B4-BE49-F238E27FC236}">
                <a16:creationId xmlns:a16="http://schemas.microsoft.com/office/drawing/2014/main" id="{7625DB39-97AD-4573-8CA0-EB7428586D44}"/>
              </a:ext>
            </a:extLst>
          </p:cNvPr>
          <p:cNvSpPr>
            <a:spLocks noGrp="1"/>
          </p:cNvSpPr>
          <p:nvPr>
            <p:ph idx="1"/>
          </p:nvPr>
        </p:nvSpPr>
        <p:spPr/>
        <p:txBody>
          <a:bodyPr>
            <a:normAutofit/>
          </a:bodyPr>
          <a:lstStyle/>
          <a:p>
            <a:pPr marL="0" indent="0">
              <a:buNone/>
            </a:pPr>
            <a:r>
              <a:rPr lang="en-US"/>
              <a:t>The index registers are:</a:t>
            </a:r>
          </a:p>
          <a:p>
            <a:r>
              <a:rPr lang="en-US" b="1"/>
              <a:t>SP</a:t>
            </a:r>
            <a:r>
              <a:rPr lang="en-US"/>
              <a:t> (</a:t>
            </a:r>
            <a:r>
              <a:rPr lang="en-US" i="1"/>
              <a:t>stack pointer</a:t>
            </a:r>
            <a:r>
              <a:rPr lang="en-US"/>
              <a:t>)</a:t>
            </a:r>
          </a:p>
          <a:p>
            <a:r>
              <a:rPr lang="en-US" b="1"/>
              <a:t>BP</a:t>
            </a:r>
            <a:r>
              <a:rPr lang="en-US"/>
              <a:t> (</a:t>
            </a:r>
            <a:r>
              <a:rPr lang="en-US" i="1"/>
              <a:t>base pointer</a:t>
            </a:r>
            <a:r>
              <a:rPr lang="en-US"/>
              <a:t>)</a:t>
            </a:r>
          </a:p>
          <a:p>
            <a:r>
              <a:rPr lang="en-US" b="1"/>
              <a:t>SI</a:t>
            </a:r>
            <a:r>
              <a:rPr lang="en-US"/>
              <a:t> (</a:t>
            </a:r>
            <a:r>
              <a:rPr lang="en-US" i="1"/>
              <a:t>source index</a:t>
            </a:r>
            <a:r>
              <a:rPr lang="en-US"/>
              <a:t>)</a:t>
            </a:r>
          </a:p>
          <a:p>
            <a:r>
              <a:rPr lang="en-US" b="1"/>
              <a:t>DI</a:t>
            </a:r>
            <a:r>
              <a:rPr lang="en-US"/>
              <a:t> (</a:t>
            </a:r>
            <a:r>
              <a:rPr lang="en-US" i="1"/>
              <a:t>destination index</a:t>
            </a:r>
          </a:p>
          <a:p>
            <a:r>
              <a:rPr lang="en-US" b="1"/>
              <a:t>IP</a:t>
            </a:r>
            <a:r>
              <a:rPr lang="en-US"/>
              <a:t> (</a:t>
            </a:r>
            <a:r>
              <a:rPr lang="en-US" i="1"/>
              <a:t>Instruction Pointer</a:t>
            </a:r>
            <a:r>
              <a:rPr lang="en-US"/>
              <a:t>)</a:t>
            </a:r>
            <a:endParaRPr lang="en-US" dirty="0"/>
          </a:p>
        </p:txBody>
      </p:sp>
      <p:sp>
        <p:nvSpPr>
          <p:cNvPr id="6" name="Slide Number Placeholder 5">
            <a:extLst>
              <a:ext uri="{FF2B5EF4-FFF2-40B4-BE49-F238E27FC236}">
                <a16:creationId xmlns:a16="http://schemas.microsoft.com/office/drawing/2014/main" id="{43ED8222-DA52-4885-A160-DB5F6E3D60F0}"/>
              </a:ext>
            </a:extLst>
          </p:cNvPr>
          <p:cNvSpPr>
            <a:spLocks noGrp="1"/>
          </p:cNvSpPr>
          <p:nvPr>
            <p:ph type="sldNum" sz="quarter" idx="12"/>
          </p:nvPr>
        </p:nvSpPr>
        <p:spPr/>
        <p:txBody>
          <a:bodyPr/>
          <a:lstStyle/>
          <a:p>
            <a:fld id="{2E3AC598-E03F-413A-97C1-9CCB85E58D1E}" type="slidenum">
              <a:rPr lang="en-US" smtClean="0"/>
              <a:t>9</a:t>
            </a:fld>
            <a:endParaRPr lang="en-US"/>
          </a:p>
        </p:txBody>
      </p:sp>
    </p:spTree>
    <p:extLst>
      <p:ext uri="{BB962C8B-B14F-4D97-AF65-F5344CB8AC3E}">
        <p14:creationId xmlns:p14="http://schemas.microsoft.com/office/powerpoint/2010/main" val="10341173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1670</TotalTime>
  <Words>2306</Words>
  <Application>Microsoft Office PowerPoint</Application>
  <PresentationFormat>Widescreen</PresentationFormat>
  <Paragraphs>211</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Palatino Linotype</vt:lpstr>
      <vt:lpstr>Gallery</vt:lpstr>
      <vt:lpstr>Chapter 3:</vt:lpstr>
      <vt:lpstr>Contents   </vt:lpstr>
      <vt:lpstr>Processor Registers</vt:lpstr>
      <vt:lpstr> </vt:lpstr>
      <vt:lpstr> </vt:lpstr>
      <vt:lpstr>PowerPoint Presentation</vt:lpstr>
      <vt:lpstr>Accumulator </vt:lpstr>
      <vt:lpstr>Address Register </vt:lpstr>
      <vt:lpstr>Stack Pointer and Index Registers</vt:lpstr>
      <vt:lpstr>PowerPoint Presentation</vt:lpstr>
      <vt:lpstr>PowerPoint Presentation</vt:lpstr>
      <vt:lpstr>PowerPoint Presentation</vt:lpstr>
      <vt:lpstr>PowerPoint Presentation</vt:lpstr>
      <vt:lpstr>Condition Code Registers</vt:lpstr>
      <vt:lpstr>Flags are discussed in previous Chapter</vt:lpstr>
      <vt:lpstr>PowerPoint Presentation</vt:lpstr>
      <vt:lpstr>Stack operation in 8086 microprocessor</vt:lpstr>
      <vt:lpstr>Cont..</vt:lpstr>
      <vt:lpstr>Cont..</vt:lpstr>
      <vt:lpstr>Stack instructions</vt:lpstr>
      <vt:lpstr> PUSH &amp; POP</vt:lpstr>
      <vt:lpstr>Cont..</vt:lpstr>
      <vt:lpstr>Example:</vt:lpstr>
      <vt:lpstr>PowerPoint Presentation</vt:lpstr>
      <vt:lpstr>PowerPoint Presentation</vt:lpstr>
      <vt:lpstr>PowerPoint Presentation</vt:lpstr>
      <vt:lpstr>Introduction to Assembly Language programming</vt:lpstr>
      <vt:lpstr>Assembly Language Syntax</vt:lpstr>
      <vt:lpstr>Assembler Directives</vt:lpstr>
      <vt:lpstr>Instructions</vt:lpstr>
      <vt:lpstr>Instruction Semantics:  </vt:lpstr>
      <vt:lpstr>PowerPoint Presentation</vt:lpstr>
      <vt:lpstr>PowerPoint Presentation</vt:lpstr>
      <vt:lpstr>How to write an assembly language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MOHAMMED MOHSIN AHMED</dc:creator>
  <cp:lastModifiedBy>Humara Yaqub Thakur Thakur</cp:lastModifiedBy>
  <cp:revision>38</cp:revision>
  <dcterms:created xsi:type="dcterms:W3CDTF">2023-03-21T08:50:59Z</dcterms:created>
  <dcterms:modified xsi:type="dcterms:W3CDTF">2023-09-27T06:42:46Z</dcterms:modified>
</cp:coreProperties>
</file>