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0.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0" autoAdjust="0"/>
    <p:restoredTop sz="94660"/>
  </p:normalViewPr>
  <p:slideViewPr>
    <p:cSldViewPr snapToGrid="0">
      <p:cViewPr varScale="1">
        <p:scale>
          <a:sx n="67" d="100"/>
          <a:sy n="67" d="100"/>
        </p:scale>
        <p:origin x="6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F75B5-F4F2-4E6D-9B58-825401CAD7E7}" type="datetimeFigureOut">
              <a:rPr lang="en-US" smtClean="0"/>
              <a:t>5/23/2023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7387B-C1F8-405C-BD33-8002CBD85EE5}" type="slidenum">
              <a:rPr lang="en-US" smtClean="0"/>
              <a:t>‹#›</a:t>
            </a:fld>
            <a:endParaRPr lang="en-US"/>
          </a:p>
        </p:txBody>
      </p:sp>
    </p:spTree>
    <p:extLst>
      <p:ext uri="{BB962C8B-B14F-4D97-AF65-F5344CB8AC3E}">
        <p14:creationId xmlns:p14="http://schemas.microsoft.com/office/powerpoint/2010/main" val="4235113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28E7B-F6FE-48FB-8368-C071CDD3C072}" type="datetime1">
              <a:rPr lang="en-US" smtClean="0"/>
              <a:t>5/23/2023</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E3AC598-E03F-413A-97C1-9CCB85E58D1E}"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315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1C146-85DE-482F-B743-77BC158EF3FD}"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881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D2A3E-DB60-4972-8C80-092D83F2EED4}"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285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2BF11-DE36-4F1A-B83F-2746C4F02D41}"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120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8EB43F-4C94-45D1-AF16-7D9770C1D676}" type="datetime1">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AC598-E03F-413A-97C1-9CCB85E58D1E}"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484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CE1CC7-76C6-41F5-8458-53316BCE0C48}" type="datetime1">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AC598-E03F-413A-97C1-9CCB85E58D1E}"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21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A2C25-75A7-4932-8949-0A1EA91D6CA0}" type="datetime1">
              <a:rPr lang="en-US" smtClean="0"/>
              <a:t>5/23/2023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AC598-E03F-413A-97C1-9CCB85E58D1E}"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0818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26062A-4BAC-461E-BDC7-43819454FA84}" type="datetime1">
              <a:rPr lang="en-US" smtClean="0"/>
              <a:t>5/23/2023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AC598-E03F-413A-97C1-9CCB85E58D1E}"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1850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F05E3-D058-4590-B107-D004E33F8BB2}" type="datetime1">
              <a:rPr lang="en-US" smtClean="0"/>
              <a:t>5/23/2023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AC598-E03F-413A-97C1-9CCB85E58D1E}" type="slidenum">
              <a:rPr lang="en-US" smtClean="0"/>
              <a:t>‹#›</a:t>
            </a:fld>
            <a:endParaRPr lang="en-US"/>
          </a:p>
        </p:txBody>
      </p:sp>
    </p:spTree>
    <p:extLst>
      <p:ext uri="{BB962C8B-B14F-4D97-AF65-F5344CB8AC3E}">
        <p14:creationId xmlns:p14="http://schemas.microsoft.com/office/powerpoint/2010/main" val="367781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8E36A1-EB44-4B0D-B237-9930FB57F054}" type="datetime1">
              <a:rPr lang="en-US" smtClean="0"/>
              <a:t>5/23/2023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AC598-E03F-413A-97C1-9CCB85E58D1E}"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860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8A3B55D4-F24E-46F2-B7AB-0A9E752EDB76}" type="datetime1">
              <a:rPr lang="en-US" smtClean="0"/>
              <a:t>5/23/2023</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2E3AC598-E03F-413A-97C1-9CCB85E58D1E}"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422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C051CDC-B2C2-4E6A-8C5C-CB65F919527C}" type="datetime1">
              <a:rPr lang="en-US" smtClean="0"/>
              <a:t>5/23/2023</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E3AC598-E03F-413A-97C1-9CCB85E58D1E}"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08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3D7EE5-A6ED-4B3C-8F8E-0754825BBD96}"/>
              </a:ext>
            </a:extLst>
          </p:cNvPr>
          <p:cNvSpPr>
            <a:spLocks noGrp="1"/>
          </p:cNvSpPr>
          <p:nvPr>
            <p:ph type="ctrTitle"/>
          </p:nvPr>
        </p:nvSpPr>
        <p:spPr/>
        <p:txBody>
          <a:bodyPr>
            <a:normAutofit/>
          </a:bodyPr>
          <a:lstStyle/>
          <a:p>
            <a:r>
              <a:rPr lang="en-US" sz="4000" dirty="0"/>
              <a:t>Chapter 4:</a:t>
            </a:r>
          </a:p>
        </p:txBody>
      </p:sp>
      <p:sp>
        <p:nvSpPr>
          <p:cNvPr id="5" name="Subtitle 4">
            <a:extLst>
              <a:ext uri="{FF2B5EF4-FFF2-40B4-BE49-F238E27FC236}">
                <a16:creationId xmlns:a16="http://schemas.microsoft.com/office/drawing/2014/main" id="{C5F278BA-D776-42C3-8365-ABFB7DF4AF51}"/>
              </a:ext>
            </a:extLst>
          </p:cNvPr>
          <p:cNvSpPr>
            <a:spLocks noGrp="1"/>
          </p:cNvSpPr>
          <p:nvPr>
            <p:ph type="subTitle" idx="1"/>
          </p:nvPr>
        </p:nvSpPr>
        <p:spPr/>
        <p:txBody>
          <a:bodyPr>
            <a:normAutofit fontScale="70000" lnSpcReduction="20000"/>
          </a:bodyPr>
          <a:lstStyle/>
          <a:p>
            <a:r>
              <a:rPr lang="en-US" sz="4800" dirty="0"/>
              <a:t>Addressing Modes for the 80x86:</a:t>
            </a:r>
          </a:p>
        </p:txBody>
      </p:sp>
    </p:spTree>
    <p:extLst>
      <p:ext uri="{BB962C8B-B14F-4D97-AF65-F5344CB8AC3E}">
        <p14:creationId xmlns:p14="http://schemas.microsoft.com/office/powerpoint/2010/main" val="1305635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8C03-C164-43EE-808A-905EE4E0122E}"/>
              </a:ext>
            </a:extLst>
          </p:cNvPr>
          <p:cNvSpPr>
            <a:spLocks noGrp="1"/>
          </p:cNvSpPr>
          <p:nvPr>
            <p:ph type="title"/>
          </p:nvPr>
        </p:nvSpPr>
        <p:spPr>
          <a:xfrm>
            <a:off x="1534696" y="531728"/>
            <a:ext cx="9520158" cy="658443"/>
          </a:xfrm>
        </p:spPr>
        <p:txBody>
          <a:bodyPr/>
          <a:lstStyle/>
          <a:p>
            <a:r>
              <a:rPr lang="en-US" dirty="0"/>
              <a:t>Register</a:t>
            </a:r>
            <a:r>
              <a:rPr lang="en-US" spc="-35" dirty="0"/>
              <a:t> </a:t>
            </a:r>
            <a:r>
              <a:rPr lang="en-US" spc="-10" dirty="0"/>
              <a:t>Addressing</a:t>
            </a:r>
            <a:r>
              <a:rPr lang="en-US" spc="-20" dirty="0"/>
              <a:t> Mode</a:t>
            </a:r>
            <a:endParaRPr lang="en-US" dirty="0"/>
          </a:p>
        </p:txBody>
      </p:sp>
      <p:sp>
        <p:nvSpPr>
          <p:cNvPr id="3" name="Content Placeholder 2">
            <a:extLst>
              <a:ext uri="{FF2B5EF4-FFF2-40B4-BE49-F238E27FC236}">
                <a16:creationId xmlns:a16="http://schemas.microsoft.com/office/drawing/2014/main" id="{0FEE0E74-C49D-4CD4-BD17-DDF1FBE9DD85}"/>
              </a:ext>
            </a:extLst>
          </p:cNvPr>
          <p:cNvSpPr>
            <a:spLocks noGrp="1"/>
          </p:cNvSpPr>
          <p:nvPr>
            <p:ph idx="1"/>
          </p:nvPr>
        </p:nvSpPr>
        <p:spPr>
          <a:xfrm>
            <a:off x="1422401" y="1190171"/>
            <a:ext cx="10769600" cy="5805715"/>
          </a:xfrm>
        </p:spPr>
        <p:txBody>
          <a:bodyPr>
            <a:normAutofit/>
          </a:bodyPr>
          <a:lstStyle/>
          <a:p>
            <a:pPr marL="12700" marR="5080">
              <a:lnSpc>
                <a:spcPct val="121100"/>
              </a:lnSpc>
              <a:spcBef>
                <a:spcPts val="100"/>
              </a:spcBef>
            </a:pPr>
            <a:r>
              <a:rPr lang="en-US" dirty="0">
                <a:latin typeface="Arial"/>
                <a:cs typeface="Arial"/>
              </a:rPr>
              <a:t>The</a:t>
            </a:r>
            <a:r>
              <a:rPr lang="en-US" spc="-35" dirty="0">
                <a:latin typeface="Arial"/>
                <a:cs typeface="Arial"/>
              </a:rPr>
              <a:t> </a:t>
            </a:r>
            <a:r>
              <a:rPr lang="en-US" dirty="0">
                <a:latin typeface="Arial"/>
                <a:cs typeface="Arial"/>
              </a:rPr>
              <a:t>register</a:t>
            </a:r>
            <a:r>
              <a:rPr lang="en-US" spc="-40" dirty="0">
                <a:latin typeface="Arial"/>
                <a:cs typeface="Arial"/>
              </a:rPr>
              <a:t> </a:t>
            </a:r>
            <a:r>
              <a:rPr lang="en-US" dirty="0">
                <a:latin typeface="Arial"/>
                <a:cs typeface="Arial"/>
              </a:rPr>
              <a:t>Addressing</a:t>
            </a:r>
            <a:r>
              <a:rPr lang="en-US" spc="-30" dirty="0">
                <a:latin typeface="Arial"/>
                <a:cs typeface="Arial"/>
              </a:rPr>
              <a:t> </a:t>
            </a:r>
            <a:r>
              <a:rPr lang="en-US" dirty="0">
                <a:latin typeface="Arial"/>
                <a:cs typeface="Arial"/>
              </a:rPr>
              <a:t>Mode</a:t>
            </a:r>
            <a:r>
              <a:rPr lang="en-US" spc="-35" dirty="0">
                <a:latin typeface="Arial"/>
                <a:cs typeface="Arial"/>
              </a:rPr>
              <a:t> </a:t>
            </a:r>
            <a:r>
              <a:rPr lang="en-US" spc="-10" dirty="0">
                <a:latin typeface="Arial"/>
                <a:cs typeface="Arial"/>
              </a:rPr>
              <a:t>involve</a:t>
            </a:r>
            <a:r>
              <a:rPr lang="en-US" spc="-20" dirty="0">
                <a:latin typeface="Arial"/>
                <a:cs typeface="Arial"/>
              </a:rPr>
              <a:t> </a:t>
            </a:r>
            <a:r>
              <a:rPr lang="en-US" dirty="0">
                <a:latin typeface="Arial"/>
                <a:cs typeface="Arial"/>
              </a:rPr>
              <a:t>the</a:t>
            </a:r>
            <a:r>
              <a:rPr lang="en-US" spc="-35" dirty="0">
                <a:latin typeface="Arial"/>
                <a:cs typeface="Arial"/>
              </a:rPr>
              <a:t> </a:t>
            </a:r>
            <a:r>
              <a:rPr lang="en-US" dirty="0">
                <a:latin typeface="Arial"/>
                <a:cs typeface="Arial"/>
              </a:rPr>
              <a:t>use</a:t>
            </a:r>
            <a:r>
              <a:rPr lang="en-US" spc="-20" dirty="0">
                <a:latin typeface="Arial"/>
                <a:cs typeface="Arial"/>
              </a:rPr>
              <a:t> </a:t>
            </a:r>
            <a:r>
              <a:rPr lang="en-US" dirty="0">
                <a:latin typeface="Arial"/>
                <a:cs typeface="Arial"/>
              </a:rPr>
              <a:t>of</a:t>
            </a:r>
            <a:r>
              <a:rPr lang="en-US" spc="-20" dirty="0">
                <a:latin typeface="Arial"/>
                <a:cs typeface="Arial"/>
              </a:rPr>
              <a:t> </a:t>
            </a:r>
            <a:r>
              <a:rPr lang="en-US" dirty="0">
                <a:latin typeface="Arial"/>
                <a:cs typeface="Arial"/>
              </a:rPr>
              <a:t>registers</a:t>
            </a:r>
            <a:r>
              <a:rPr lang="en-US" spc="-30" dirty="0">
                <a:latin typeface="Arial"/>
                <a:cs typeface="Arial"/>
              </a:rPr>
              <a:t> </a:t>
            </a:r>
            <a:r>
              <a:rPr lang="en-US" dirty="0">
                <a:latin typeface="Arial"/>
                <a:cs typeface="Arial"/>
              </a:rPr>
              <a:t>to</a:t>
            </a:r>
            <a:r>
              <a:rPr lang="en-US" spc="-20" dirty="0">
                <a:latin typeface="Arial"/>
                <a:cs typeface="Arial"/>
              </a:rPr>
              <a:t> </a:t>
            </a:r>
            <a:r>
              <a:rPr lang="en-US" dirty="0">
                <a:latin typeface="Arial"/>
                <a:cs typeface="Arial"/>
              </a:rPr>
              <a:t>hold</a:t>
            </a:r>
            <a:r>
              <a:rPr lang="en-US" spc="-35" dirty="0">
                <a:latin typeface="Arial"/>
                <a:cs typeface="Arial"/>
              </a:rPr>
              <a:t> </a:t>
            </a:r>
            <a:r>
              <a:rPr lang="en-US" dirty="0">
                <a:latin typeface="Arial"/>
                <a:cs typeface="Arial"/>
              </a:rPr>
              <a:t>the</a:t>
            </a:r>
            <a:r>
              <a:rPr lang="en-US" spc="-30" dirty="0">
                <a:latin typeface="Arial"/>
                <a:cs typeface="Arial"/>
              </a:rPr>
              <a:t> </a:t>
            </a:r>
            <a:r>
              <a:rPr lang="en-US" dirty="0">
                <a:latin typeface="Arial"/>
                <a:cs typeface="Arial"/>
              </a:rPr>
              <a:t>data</a:t>
            </a:r>
            <a:r>
              <a:rPr lang="en-US" spc="-20" dirty="0">
                <a:latin typeface="Arial"/>
                <a:cs typeface="Arial"/>
              </a:rPr>
              <a:t> </a:t>
            </a:r>
            <a:r>
              <a:rPr lang="en-US" dirty="0">
                <a:latin typeface="Arial"/>
                <a:cs typeface="Arial"/>
              </a:rPr>
              <a:t>to</a:t>
            </a:r>
            <a:r>
              <a:rPr lang="en-US" spc="-20" dirty="0">
                <a:latin typeface="Arial"/>
                <a:cs typeface="Arial"/>
              </a:rPr>
              <a:t> </a:t>
            </a:r>
            <a:r>
              <a:rPr lang="en-US" spc="-25" dirty="0">
                <a:latin typeface="Arial"/>
                <a:cs typeface="Arial"/>
              </a:rPr>
              <a:t>be </a:t>
            </a:r>
            <a:r>
              <a:rPr lang="en-US" spc="-10" dirty="0">
                <a:latin typeface="Arial"/>
                <a:cs typeface="Arial"/>
              </a:rPr>
              <a:t>manipulated.</a:t>
            </a:r>
            <a:endParaRPr lang="en-US" dirty="0">
              <a:latin typeface="Arial"/>
              <a:cs typeface="Arial"/>
            </a:endParaRPr>
          </a:p>
          <a:p>
            <a:pPr marL="12700" marR="139065">
              <a:lnSpc>
                <a:spcPct val="121100"/>
              </a:lnSpc>
              <a:spcBef>
                <a:spcPts val="300"/>
              </a:spcBef>
            </a:pPr>
            <a:r>
              <a:rPr lang="en-US" dirty="0">
                <a:latin typeface="Arial"/>
                <a:cs typeface="Arial"/>
              </a:rPr>
              <a:t>Memory</a:t>
            </a:r>
            <a:r>
              <a:rPr lang="en-US" spc="-15" dirty="0">
                <a:latin typeface="Arial"/>
                <a:cs typeface="Arial"/>
              </a:rPr>
              <a:t> </a:t>
            </a:r>
            <a:r>
              <a:rPr lang="en-US" dirty="0">
                <a:latin typeface="Arial"/>
                <a:cs typeface="Arial"/>
              </a:rPr>
              <a:t>is</a:t>
            </a:r>
            <a:r>
              <a:rPr lang="en-US" spc="-20" dirty="0">
                <a:latin typeface="Arial"/>
                <a:cs typeface="Arial"/>
              </a:rPr>
              <a:t> </a:t>
            </a:r>
            <a:r>
              <a:rPr lang="en-US" dirty="0">
                <a:latin typeface="Arial"/>
                <a:cs typeface="Arial"/>
              </a:rPr>
              <a:t>not</a:t>
            </a:r>
            <a:r>
              <a:rPr lang="en-US" spc="-15" dirty="0">
                <a:latin typeface="Arial"/>
                <a:cs typeface="Arial"/>
              </a:rPr>
              <a:t> </a:t>
            </a:r>
            <a:r>
              <a:rPr lang="en-US" dirty="0">
                <a:latin typeface="Arial"/>
                <a:cs typeface="Arial"/>
              </a:rPr>
              <a:t>access</a:t>
            </a:r>
            <a:r>
              <a:rPr lang="en-US" spc="-10" dirty="0">
                <a:latin typeface="Arial"/>
                <a:cs typeface="Arial"/>
              </a:rPr>
              <a:t> </a:t>
            </a:r>
            <a:r>
              <a:rPr lang="en-US" dirty="0">
                <a:latin typeface="Arial"/>
                <a:cs typeface="Arial"/>
              </a:rPr>
              <a:t>when</a:t>
            </a:r>
            <a:r>
              <a:rPr lang="en-US" spc="-10" dirty="0">
                <a:latin typeface="Arial"/>
                <a:cs typeface="Arial"/>
              </a:rPr>
              <a:t> </a:t>
            </a:r>
            <a:r>
              <a:rPr lang="en-US" dirty="0">
                <a:latin typeface="Arial"/>
                <a:cs typeface="Arial"/>
              </a:rPr>
              <a:t>this</a:t>
            </a:r>
            <a:r>
              <a:rPr lang="en-US" spc="-20" dirty="0">
                <a:latin typeface="Arial"/>
                <a:cs typeface="Arial"/>
              </a:rPr>
              <a:t> </a:t>
            </a:r>
            <a:r>
              <a:rPr lang="en-US" dirty="0">
                <a:latin typeface="Arial"/>
                <a:cs typeface="Arial"/>
              </a:rPr>
              <a:t>addressing</a:t>
            </a:r>
            <a:r>
              <a:rPr lang="en-US" spc="-35" dirty="0">
                <a:latin typeface="Arial"/>
                <a:cs typeface="Arial"/>
              </a:rPr>
              <a:t> </a:t>
            </a:r>
            <a:r>
              <a:rPr lang="en-US" dirty="0">
                <a:latin typeface="Arial"/>
                <a:cs typeface="Arial"/>
              </a:rPr>
              <a:t>mode</a:t>
            </a:r>
            <a:r>
              <a:rPr lang="en-US" spc="-10" dirty="0">
                <a:latin typeface="Arial"/>
                <a:cs typeface="Arial"/>
              </a:rPr>
              <a:t> </a:t>
            </a:r>
            <a:r>
              <a:rPr lang="en-US" dirty="0">
                <a:latin typeface="Arial"/>
                <a:cs typeface="Arial"/>
              </a:rPr>
              <a:t>is</a:t>
            </a:r>
            <a:r>
              <a:rPr lang="en-US" spc="-20" dirty="0">
                <a:latin typeface="Arial"/>
                <a:cs typeface="Arial"/>
              </a:rPr>
              <a:t> </a:t>
            </a:r>
            <a:r>
              <a:rPr lang="en-US" spc="-10" dirty="0">
                <a:latin typeface="Arial"/>
                <a:cs typeface="Arial"/>
              </a:rPr>
              <a:t>executed;</a:t>
            </a:r>
            <a:r>
              <a:rPr lang="en-US" spc="-25" dirty="0">
                <a:latin typeface="Arial"/>
                <a:cs typeface="Arial"/>
              </a:rPr>
              <a:t> </a:t>
            </a:r>
            <a:r>
              <a:rPr lang="en-US" spc="-10" dirty="0">
                <a:latin typeface="Arial"/>
                <a:cs typeface="Arial"/>
              </a:rPr>
              <a:t>therefore,</a:t>
            </a:r>
            <a:r>
              <a:rPr lang="en-US" spc="-50" dirty="0">
                <a:latin typeface="Arial"/>
                <a:cs typeface="Arial"/>
              </a:rPr>
              <a:t> </a:t>
            </a:r>
            <a:r>
              <a:rPr lang="en-US" dirty="0">
                <a:latin typeface="Arial"/>
                <a:cs typeface="Arial"/>
              </a:rPr>
              <a:t>it</a:t>
            </a:r>
            <a:r>
              <a:rPr lang="en-US" spc="-20" dirty="0">
                <a:latin typeface="Arial"/>
                <a:cs typeface="Arial"/>
              </a:rPr>
              <a:t> </a:t>
            </a:r>
            <a:r>
              <a:rPr lang="en-US" spc="-25" dirty="0">
                <a:latin typeface="Arial"/>
                <a:cs typeface="Arial"/>
              </a:rPr>
              <a:t>is </a:t>
            </a:r>
            <a:r>
              <a:rPr lang="en-US" spc="-10" dirty="0">
                <a:latin typeface="Arial"/>
                <a:cs typeface="Arial"/>
              </a:rPr>
              <a:t>relatively</a:t>
            </a:r>
            <a:r>
              <a:rPr lang="en-US" spc="15" dirty="0">
                <a:latin typeface="Arial"/>
                <a:cs typeface="Arial"/>
              </a:rPr>
              <a:t> </a:t>
            </a:r>
            <a:r>
              <a:rPr lang="en-US" spc="-10" dirty="0">
                <a:latin typeface="Arial"/>
                <a:cs typeface="Arial"/>
              </a:rPr>
              <a:t>fast.</a:t>
            </a:r>
            <a:endParaRPr lang="en-US" dirty="0">
              <a:latin typeface="Arial"/>
              <a:cs typeface="Arial"/>
            </a:endParaRPr>
          </a:p>
          <a:p>
            <a:pPr marL="12700">
              <a:lnSpc>
                <a:spcPct val="100000"/>
              </a:lnSpc>
              <a:spcBef>
                <a:spcPts val="525"/>
              </a:spcBef>
            </a:pPr>
            <a:r>
              <a:rPr lang="en-US" dirty="0">
                <a:latin typeface="Arial"/>
                <a:cs typeface="Arial"/>
              </a:rPr>
              <a:t>Examples</a:t>
            </a:r>
            <a:r>
              <a:rPr lang="en-US" spc="-40" dirty="0">
                <a:latin typeface="Arial"/>
                <a:cs typeface="Arial"/>
              </a:rPr>
              <a:t> </a:t>
            </a:r>
            <a:r>
              <a:rPr lang="en-US" dirty="0">
                <a:latin typeface="Arial"/>
                <a:cs typeface="Arial"/>
              </a:rPr>
              <a:t>of</a:t>
            </a:r>
            <a:r>
              <a:rPr lang="en-US" spc="-30" dirty="0">
                <a:latin typeface="Arial"/>
                <a:cs typeface="Arial"/>
              </a:rPr>
              <a:t> </a:t>
            </a:r>
            <a:r>
              <a:rPr lang="en-US" dirty="0">
                <a:latin typeface="Arial"/>
                <a:cs typeface="Arial"/>
              </a:rPr>
              <a:t>register</a:t>
            </a:r>
            <a:r>
              <a:rPr lang="en-US" spc="-45" dirty="0">
                <a:latin typeface="Arial"/>
                <a:cs typeface="Arial"/>
              </a:rPr>
              <a:t> </a:t>
            </a:r>
            <a:r>
              <a:rPr lang="en-US" dirty="0">
                <a:latin typeface="Arial"/>
                <a:cs typeface="Arial"/>
              </a:rPr>
              <a:t>addressing</a:t>
            </a:r>
            <a:r>
              <a:rPr lang="en-US" spc="-50" dirty="0">
                <a:latin typeface="Arial"/>
                <a:cs typeface="Arial"/>
              </a:rPr>
              <a:t> </a:t>
            </a:r>
            <a:r>
              <a:rPr lang="en-US" dirty="0">
                <a:latin typeface="Arial"/>
                <a:cs typeface="Arial"/>
              </a:rPr>
              <a:t>mode</a:t>
            </a:r>
            <a:r>
              <a:rPr lang="en-US" spc="-25" dirty="0">
                <a:latin typeface="Arial"/>
                <a:cs typeface="Arial"/>
              </a:rPr>
              <a:t> </a:t>
            </a:r>
            <a:r>
              <a:rPr lang="en-US" spc="-10" dirty="0">
                <a:latin typeface="Arial"/>
                <a:cs typeface="Arial"/>
              </a:rPr>
              <a:t>follow:</a:t>
            </a:r>
          </a:p>
          <a:p>
            <a:pPr marL="12700">
              <a:lnSpc>
                <a:spcPct val="100000"/>
              </a:lnSpc>
              <a:spcBef>
                <a:spcPts val="525"/>
              </a:spcBef>
            </a:pPr>
            <a:endParaRPr lang="en-US" dirty="0">
              <a:latin typeface="Arial"/>
              <a:cs typeface="Arial"/>
            </a:endParaRPr>
          </a:p>
          <a:p>
            <a:pPr marL="12700">
              <a:lnSpc>
                <a:spcPct val="100000"/>
              </a:lnSpc>
              <a:spcBef>
                <a:spcPts val="525"/>
              </a:spcBef>
            </a:pPr>
            <a:endParaRPr lang="en-US" dirty="0">
              <a:latin typeface="Arial"/>
              <a:cs typeface="Arial"/>
            </a:endParaRPr>
          </a:p>
          <a:p>
            <a:pPr marL="12700">
              <a:lnSpc>
                <a:spcPct val="100000"/>
              </a:lnSpc>
              <a:spcBef>
                <a:spcPts val="525"/>
              </a:spcBef>
            </a:pPr>
            <a:endParaRPr lang="en-US" dirty="0">
              <a:latin typeface="Arial"/>
              <a:cs typeface="Arial"/>
            </a:endParaRPr>
          </a:p>
          <a:p>
            <a:pPr marL="12700" marR="82550" algn="just">
              <a:lnSpc>
                <a:spcPct val="121100"/>
              </a:lnSpc>
              <a:spcBef>
                <a:spcPts val="100"/>
              </a:spcBef>
            </a:pPr>
            <a:endParaRPr lang="en-US" dirty="0">
              <a:solidFill>
                <a:srgbClr val="FF3030"/>
              </a:solidFill>
              <a:latin typeface="Arial"/>
              <a:cs typeface="Arial"/>
            </a:endParaRPr>
          </a:p>
          <a:p>
            <a:pPr marL="12700" marR="82550" algn="just">
              <a:lnSpc>
                <a:spcPct val="121100"/>
              </a:lnSpc>
              <a:spcBef>
                <a:spcPts val="100"/>
              </a:spcBef>
            </a:pPr>
            <a:r>
              <a:rPr lang="en-US" dirty="0">
                <a:solidFill>
                  <a:srgbClr val="FF3030"/>
                </a:solidFill>
                <a:latin typeface="Arial"/>
                <a:cs typeface="Arial"/>
              </a:rPr>
              <a:t>The</a:t>
            </a:r>
            <a:r>
              <a:rPr lang="en-US" spc="-45" dirty="0">
                <a:solidFill>
                  <a:srgbClr val="FF3030"/>
                </a:solidFill>
                <a:latin typeface="Arial"/>
                <a:cs typeface="Arial"/>
              </a:rPr>
              <a:t> </a:t>
            </a:r>
            <a:r>
              <a:rPr lang="en-US" dirty="0">
                <a:solidFill>
                  <a:srgbClr val="FF3030"/>
                </a:solidFill>
                <a:latin typeface="Arial"/>
                <a:cs typeface="Arial"/>
              </a:rPr>
              <a:t>source</a:t>
            </a:r>
            <a:r>
              <a:rPr lang="en-US" spc="-20" dirty="0">
                <a:solidFill>
                  <a:srgbClr val="FF3030"/>
                </a:solidFill>
                <a:latin typeface="Arial"/>
                <a:cs typeface="Arial"/>
              </a:rPr>
              <a:t> </a:t>
            </a:r>
            <a:r>
              <a:rPr lang="en-US" dirty="0">
                <a:solidFill>
                  <a:srgbClr val="FF3030"/>
                </a:solidFill>
                <a:latin typeface="Arial"/>
                <a:cs typeface="Arial"/>
              </a:rPr>
              <a:t>and</a:t>
            </a:r>
            <a:r>
              <a:rPr lang="en-US" spc="-20" dirty="0">
                <a:solidFill>
                  <a:srgbClr val="FF3030"/>
                </a:solidFill>
                <a:latin typeface="Arial"/>
                <a:cs typeface="Arial"/>
              </a:rPr>
              <a:t> </a:t>
            </a:r>
            <a:r>
              <a:rPr lang="en-US" spc="-10" dirty="0">
                <a:solidFill>
                  <a:srgbClr val="FF3030"/>
                </a:solidFill>
                <a:latin typeface="Arial"/>
                <a:cs typeface="Arial"/>
              </a:rPr>
              <a:t>destination</a:t>
            </a:r>
            <a:r>
              <a:rPr lang="en-US" spc="-50" dirty="0">
                <a:solidFill>
                  <a:srgbClr val="FF3030"/>
                </a:solidFill>
                <a:latin typeface="Arial"/>
                <a:cs typeface="Arial"/>
              </a:rPr>
              <a:t> </a:t>
            </a:r>
            <a:r>
              <a:rPr lang="en-US" dirty="0">
                <a:solidFill>
                  <a:srgbClr val="FF3030"/>
                </a:solidFill>
                <a:latin typeface="Arial"/>
                <a:cs typeface="Arial"/>
              </a:rPr>
              <a:t>registers</a:t>
            </a:r>
            <a:r>
              <a:rPr lang="en-US" spc="-45" dirty="0">
                <a:solidFill>
                  <a:srgbClr val="FF3030"/>
                </a:solidFill>
                <a:latin typeface="Arial"/>
                <a:cs typeface="Arial"/>
              </a:rPr>
              <a:t> </a:t>
            </a:r>
            <a:r>
              <a:rPr lang="en-US" dirty="0">
                <a:solidFill>
                  <a:srgbClr val="FF3030"/>
                </a:solidFill>
                <a:latin typeface="Arial"/>
                <a:cs typeface="Arial"/>
              </a:rPr>
              <a:t>must</a:t>
            </a:r>
            <a:r>
              <a:rPr lang="en-US" spc="-15" dirty="0">
                <a:solidFill>
                  <a:srgbClr val="FF3030"/>
                </a:solidFill>
                <a:latin typeface="Arial"/>
                <a:cs typeface="Arial"/>
              </a:rPr>
              <a:t> </a:t>
            </a:r>
            <a:r>
              <a:rPr lang="en-US" dirty="0">
                <a:solidFill>
                  <a:srgbClr val="FF3030"/>
                </a:solidFill>
                <a:latin typeface="Arial"/>
                <a:cs typeface="Arial"/>
              </a:rPr>
              <a:t>match</a:t>
            </a:r>
            <a:r>
              <a:rPr lang="en-US" spc="-20" dirty="0">
                <a:solidFill>
                  <a:srgbClr val="FF3030"/>
                </a:solidFill>
                <a:latin typeface="Arial"/>
                <a:cs typeface="Arial"/>
              </a:rPr>
              <a:t> </a:t>
            </a:r>
            <a:r>
              <a:rPr lang="en-US" dirty="0">
                <a:solidFill>
                  <a:srgbClr val="FF3030"/>
                </a:solidFill>
                <a:latin typeface="Arial"/>
                <a:cs typeface="Arial"/>
              </a:rPr>
              <a:t>in</a:t>
            </a:r>
            <a:r>
              <a:rPr lang="en-US" spc="-25" dirty="0">
                <a:solidFill>
                  <a:srgbClr val="FF3030"/>
                </a:solidFill>
                <a:latin typeface="Arial"/>
                <a:cs typeface="Arial"/>
              </a:rPr>
              <a:t> </a:t>
            </a:r>
            <a:r>
              <a:rPr lang="en-US" dirty="0">
                <a:solidFill>
                  <a:srgbClr val="FF3030"/>
                </a:solidFill>
                <a:latin typeface="Arial"/>
                <a:cs typeface="Arial"/>
              </a:rPr>
              <a:t>size.</a:t>
            </a:r>
            <a:r>
              <a:rPr lang="en-US" spc="35" dirty="0">
                <a:solidFill>
                  <a:srgbClr val="FF3030"/>
                </a:solidFill>
                <a:latin typeface="Arial"/>
                <a:cs typeface="Arial"/>
              </a:rPr>
              <a:t> </a:t>
            </a:r>
            <a:r>
              <a:rPr lang="en-US" dirty="0">
                <a:latin typeface="Arial"/>
                <a:cs typeface="Arial"/>
              </a:rPr>
              <a:t>Coding</a:t>
            </a:r>
            <a:r>
              <a:rPr lang="en-US" spc="-35" dirty="0">
                <a:latin typeface="Arial"/>
                <a:cs typeface="Arial"/>
              </a:rPr>
              <a:t> </a:t>
            </a:r>
            <a:r>
              <a:rPr lang="en-US" spc="-10" dirty="0">
                <a:solidFill>
                  <a:srgbClr val="448A00"/>
                </a:solidFill>
                <a:latin typeface="Arial"/>
                <a:cs typeface="Arial"/>
              </a:rPr>
              <a:t>MOV</a:t>
            </a:r>
            <a:r>
              <a:rPr lang="en-US" spc="-15" dirty="0">
                <a:solidFill>
                  <a:srgbClr val="448A00"/>
                </a:solidFill>
                <a:latin typeface="Arial"/>
                <a:cs typeface="Arial"/>
              </a:rPr>
              <a:t> </a:t>
            </a:r>
            <a:r>
              <a:rPr lang="en-US" dirty="0">
                <a:solidFill>
                  <a:srgbClr val="448A00"/>
                </a:solidFill>
                <a:latin typeface="Arial"/>
                <a:cs typeface="Arial"/>
              </a:rPr>
              <a:t>CL,AX</a:t>
            </a:r>
            <a:r>
              <a:rPr lang="en-US" spc="-30" dirty="0">
                <a:solidFill>
                  <a:srgbClr val="448A00"/>
                </a:solidFill>
                <a:latin typeface="Arial"/>
                <a:cs typeface="Arial"/>
              </a:rPr>
              <a:t> </a:t>
            </a:r>
            <a:r>
              <a:rPr lang="en-US" spc="-20" dirty="0">
                <a:latin typeface="Arial"/>
                <a:cs typeface="Arial"/>
              </a:rPr>
              <a:t>will </a:t>
            </a:r>
            <a:r>
              <a:rPr lang="en-US" dirty="0">
                <a:latin typeface="Arial"/>
                <a:cs typeface="Arial"/>
              </a:rPr>
              <a:t>give</a:t>
            </a:r>
            <a:r>
              <a:rPr lang="en-US" spc="-10" dirty="0">
                <a:latin typeface="Arial"/>
                <a:cs typeface="Arial"/>
              </a:rPr>
              <a:t> </a:t>
            </a:r>
            <a:r>
              <a:rPr lang="en-US" spc="-10" dirty="0">
                <a:solidFill>
                  <a:srgbClr val="FF3030"/>
                </a:solidFill>
                <a:latin typeface="Arial"/>
                <a:cs typeface="Arial"/>
              </a:rPr>
              <a:t>ERROR</a:t>
            </a:r>
            <a:r>
              <a:rPr lang="en-US" spc="-10" dirty="0">
                <a:latin typeface="Arial"/>
                <a:cs typeface="Arial"/>
              </a:rPr>
              <a:t>,</a:t>
            </a:r>
            <a:r>
              <a:rPr lang="en-US" spc="-15" dirty="0">
                <a:latin typeface="Arial"/>
                <a:cs typeface="Arial"/>
              </a:rPr>
              <a:t> </a:t>
            </a:r>
            <a:r>
              <a:rPr lang="en-US" dirty="0">
                <a:latin typeface="Arial"/>
                <a:cs typeface="Arial"/>
              </a:rPr>
              <a:t>since</a:t>
            </a:r>
            <a:r>
              <a:rPr lang="en-US" spc="-10" dirty="0">
                <a:latin typeface="Arial"/>
                <a:cs typeface="Arial"/>
              </a:rPr>
              <a:t> </a:t>
            </a:r>
            <a:r>
              <a:rPr lang="en-US" dirty="0">
                <a:latin typeface="Arial"/>
                <a:cs typeface="Arial"/>
              </a:rPr>
              <a:t>the</a:t>
            </a:r>
            <a:r>
              <a:rPr lang="en-US" spc="-25" dirty="0">
                <a:latin typeface="Arial"/>
                <a:cs typeface="Arial"/>
              </a:rPr>
              <a:t> </a:t>
            </a:r>
            <a:r>
              <a:rPr lang="en-US" dirty="0">
                <a:latin typeface="Arial"/>
                <a:cs typeface="Arial"/>
              </a:rPr>
              <a:t>source is</a:t>
            </a:r>
            <a:r>
              <a:rPr lang="en-US" spc="-20" dirty="0">
                <a:latin typeface="Arial"/>
                <a:cs typeface="Arial"/>
              </a:rPr>
              <a:t> </a:t>
            </a:r>
            <a:r>
              <a:rPr lang="en-US" dirty="0">
                <a:latin typeface="Arial"/>
                <a:cs typeface="Arial"/>
              </a:rPr>
              <a:t>a 16</a:t>
            </a:r>
            <a:r>
              <a:rPr lang="en-US" spc="-20" dirty="0">
                <a:latin typeface="Arial"/>
                <a:cs typeface="Arial"/>
              </a:rPr>
              <a:t> </a:t>
            </a:r>
            <a:r>
              <a:rPr lang="en-US" dirty="0">
                <a:latin typeface="Arial"/>
                <a:cs typeface="Arial"/>
              </a:rPr>
              <a:t>bits</a:t>
            </a:r>
            <a:r>
              <a:rPr lang="en-US" spc="-20" dirty="0">
                <a:latin typeface="Arial"/>
                <a:cs typeface="Arial"/>
              </a:rPr>
              <a:t> </a:t>
            </a:r>
            <a:r>
              <a:rPr lang="en-US" dirty="0">
                <a:latin typeface="Arial"/>
                <a:cs typeface="Arial"/>
              </a:rPr>
              <a:t>register</a:t>
            </a:r>
            <a:r>
              <a:rPr lang="en-US" spc="-30" dirty="0">
                <a:latin typeface="Arial"/>
                <a:cs typeface="Arial"/>
              </a:rPr>
              <a:t> </a:t>
            </a:r>
            <a:r>
              <a:rPr lang="en-US" dirty="0">
                <a:latin typeface="Arial"/>
                <a:cs typeface="Arial"/>
              </a:rPr>
              <a:t>and</a:t>
            </a:r>
            <a:r>
              <a:rPr lang="en-US" spc="-10" dirty="0">
                <a:latin typeface="Arial"/>
                <a:cs typeface="Arial"/>
              </a:rPr>
              <a:t> </a:t>
            </a:r>
            <a:r>
              <a:rPr lang="en-US" dirty="0">
                <a:latin typeface="Arial"/>
                <a:cs typeface="Arial"/>
              </a:rPr>
              <a:t>the</a:t>
            </a:r>
            <a:r>
              <a:rPr lang="en-US" spc="-25" dirty="0">
                <a:latin typeface="Arial"/>
                <a:cs typeface="Arial"/>
              </a:rPr>
              <a:t> </a:t>
            </a:r>
            <a:r>
              <a:rPr lang="en-US" spc="-10" dirty="0">
                <a:latin typeface="Arial"/>
                <a:cs typeface="Arial"/>
              </a:rPr>
              <a:t>destination</a:t>
            </a:r>
            <a:r>
              <a:rPr lang="en-US" spc="-45" dirty="0">
                <a:latin typeface="Arial"/>
                <a:cs typeface="Arial"/>
              </a:rPr>
              <a:t> </a:t>
            </a:r>
            <a:r>
              <a:rPr lang="en-US" dirty="0">
                <a:latin typeface="Arial"/>
                <a:cs typeface="Arial"/>
              </a:rPr>
              <a:t>is</a:t>
            </a:r>
            <a:r>
              <a:rPr lang="en-US" spc="-10" dirty="0">
                <a:latin typeface="Arial"/>
                <a:cs typeface="Arial"/>
              </a:rPr>
              <a:t> </a:t>
            </a:r>
            <a:r>
              <a:rPr lang="en-US" dirty="0">
                <a:latin typeface="Arial"/>
                <a:cs typeface="Arial"/>
              </a:rPr>
              <a:t>an</a:t>
            </a:r>
            <a:r>
              <a:rPr lang="en-US" spc="-10" dirty="0">
                <a:latin typeface="Arial"/>
                <a:cs typeface="Arial"/>
              </a:rPr>
              <a:t> 8-</a:t>
            </a:r>
            <a:r>
              <a:rPr lang="en-US" spc="-20" dirty="0">
                <a:latin typeface="Arial"/>
                <a:cs typeface="Arial"/>
              </a:rPr>
              <a:t>bits </a:t>
            </a:r>
            <a:r>
              <a:rPr lang="en-US" spc="-10" dirty="0">
                <a:latin typeface="Arial"/>
                <a:cs typeface="Arial"/>
              </a:rPr>
              <a:t>register</a:t>
            </a:r>
            <a:endParaRPr lang="en-US" dirty="0">
              <a:latin typeface="Arial"/>
              <a:cs typeface="Arial"/>
            </a:endParaRPr>
          </a:p>
          <a:p>
            <a:pPr marL="12700" marR="78740" algn="just">
              <a:lnSpc>
                <a:spcPct val="121100"/>
              </a:lnSpc>
              <a:spcBef>
                <a:spcPts val="300"/>
              </a:spcBef>
            </a:pPr>
            <a:r>
              <a:rPr lang="en-US" b="1" dirty="0">
                <a:solidFill>
                  <a:srgbClr val="FF3030"/>
                </a:solidFill>
                <a:latin typeface="Arial"/>
                <a:cs typeface="Arial"/>
              </a:rPr>
              <a:t>Never</a:t>
            </a:r>
            <a:r>
              <a:rPr lang="en-US" b="1" spc="-35" dirty="0">
                <a:solidFill>
                  <a:srgbClr val="FF3030"/>
                </a:solidFill>
                <a:latin typeface="Arial"/>
                <a:cs typeface="Arial"/>
              </a:rPr>
              <a:t> </a:t>
            </a:r>
            <a:r>
              <a:rPr lang="en-US" b="1" dirty="0">
                <a:solidFill>
                  <a:srgbClr val="FF3030"/>
                </a:solidFill>
                <a:latin typeface="Arial"/>
                <a:cs typeface="Arial"/>
              </a:rPr>
              <a:t>mix</a:t>
            </a:r>
            <a:r>
              <a:rPr lang="en-US" b="1" spc="-5" dirty="0">
                <a:solidFill>
                  <a:srgbClr val="FF3030"/>
                </a:solidFill>
                <a:latin typeface="Arial"/>
                <a:cs typeface="Arial"/>
              </a:rPr>
              <a:t> </a:t>
            </a:r>
            <a:r>
              <a:rPr lang="en-US" b="1" dirty="0">
                <a:solidFill>
                  <a:srgbClr val="FF3030"/>
                </a:solidFill>
                <a:latin typeface="Arial"/>
                <a:cs typeface="Arial"/>
              </a:rPr>
              <a:t>an</a:t>
            </a:r>
            <a:r>
              <a:rPr lang="en-US" b="1" spc="-20" dirty="0">
                <a:solidFill>
                  <a:srgbClr val="FF3030"/>
                </a:solidFill>
                <a:latin typeface="Arial"/>
                <a:cs typeface="Arial"/>
              </a:rPr>
              <a:t> </a:t>
            </a:r>
            <a:r>
              <a:rPr lang="en-US" b="1" spc="-10" dirty="0">
                <a:solidFill>
                  <a:srgbClr val="FF3030"/>
                </a:solidFill>
                <a:latin typeface="Arial"/>
                <a:cs typeface="Arial"/>
              </a:rPr>
              <a:t>8-</a:t>
            </a:r>
            <a:r>
              <a:rPr lang="en-US" b="1" dirty="0">
                <a:solidFill>
                  <a:srgbClr val="FF3030"/>
                </a:solidFill>
                <a:latin typeface="Arial"/>
                <a:cs typeface="Arial"/>
              </a:rPr>
              <a:t>bit</a:t>
            </a:r>
            <a:r>
              <a:rPr lang="en-US" b="1" spc="-35" dirty="0">
                <a:solidFill>
                  <a:srgbClr val="FF3030"/>
                </a:solidFill>
                <a:latin typeface="Arial"/>
                <a:cs typeface="Arial"/>
              </a:rPr>
              <a:t> </a:t>
            </a:r>
            <a:r>
              <a:rPr lang="en-US" b="1" dirty="0">
                <a:solidFill>
                  <a:srgbClr val="FF3030"/>
                </a:solidFill>
                <a:latin typeface="Arial"/>
                <a:cs typeface="Arial"/>
              </a:rPr>
              <a:t>register</a:t>
            </a:r>
            <a:r>
              <a:rPr lang="en-US" b="1" spc="-30" dirty="0">
                <a:solidFill>
                  <a:srgbClr val="FF3030"/>
                </a:solidFill>
                <a:latin typeface="Arial"/>
                <a:cs typeface="Arial"/>
              </a:rPr>
              <a:t> </a:t>
            </a:r>
            <a:r>
              <a:rPr lang="en-US" b="1" dirty="0">
                <a:solidFill>
                  <a:srgbClr val="FF3030"/>
                </a:solidFill>
                <a:latin typeface="Arial"/>
                <a:cs typeface="Arial"/>
              </a:rPr>
              <a:t>with</a:t>
            </a:r>
            <a:r>
              <a:rPr lang="en-US" b="1" spc="-20" dirty="0">
                <a:solidFill>
                  <a:srgbClr val="FF3030"/>
                </a:solidFill>
                <a:latin typeface="Arial"/>
                <a:cs typeface="Arial"/>
              </a:rPr>
              <a:t> </a:t>
            </a:r>
            <a:r>
              <a:rPr lang="en-US" b="1" dirty="0">
                <a:solidFill>
                  <a:srgbClr val="FF3030"/>
                </a:solidFill>
                <a:latin typeface="Arial"/>
                <a:cs typeface="Arial"/>
              </a:rPr>
              <a:t>a</a:t>
            </a:r>
            <a:r>
              <a:rPr lang="en-US" b="1" spc="-5" dirty="0">
                <a:solidFill>
                  <a:srgbClr val="FF3030"/>
                </a:solidFill>
                <a:latin typeface="Arial"/>
                <a:cs typeface="Arial"/>
              </a:rPr>
              <a:t> </a:t>
            </a:r>
            <a:r>
              <a:rPr lang="en-US" b="1" spc="-10" dirty="0">
                <a:solidFill>
                  <a:srgbClr val="FF3030"/>
                </a:solidFill>
                <a:latin typeface="Arial"/>
                <a:cs typeface="Arial"/>
              </a:rPr>
              <a:t>16-</a:t>
            </a:r>
            <a:r>
              <a:rPr lang="en-US" b="1" dirty="0">
                <a:solidFill>
                  <a:srgbClr val="FF3030"/>
                </a:solidFill>
                <a:latin typeface="Arial"/>
                <a:cs typeface="Arial"/>
              </a:rPr>
              <a:t>bit</a:t>
            </a:r>
            <a:r>
              <a:rPr lang="en-US" b="1" spc="-35" dirty="0">
                <a:solidFill>
                  <a:srgbClr val="FF3030"/>
                </a:solidFill>
                <a:latin typeface="Arial"/>
                <a:cs typeface="Arial"/>
              </a:rPr>
              <a:t> </a:t>
            </a:r>
            <a:r>
              <a:rPr lang="en-US" b="1" dirty="0">
                <a:solidFill>
                  <a:srgbClr val="FF3030"/>
                </a:solidFill>
                <a:latin typeface="Arial"/>
                <a:cs typeface="Arial"/>
              </a:rPr>
              <a:t>register</a:t>
            </a:r>
            <a:r>
              <a:rPr lang="en-US" b="1" spc="-45" dirty="0">
                <a:solidFill>
                  <a:srgbClr val="FF3030"/>
                </a:solidFill>
                <a:latin typeface="Arial"/>
                <a:cs typeface="Arial"/>
              </a:rPr>
              <a:t> </a:t>
            </a:r>
            <a:r>
              <a:rPr lang="en-US" dirty="0">
                <a:latin typeface="Arial"/>
                <a:cs typeface="Arial"/>
              </a:rPr>
              <a:t>because</a:t>
            </a:r>
            <a:r>
              <a:rPr lang="en-US" spc="-10" dirty="0">
                <a:latin typeface="Arial"/>
                <a:cs typeface="Arial"/>
              </a:rPr>
              <a:t> </a:t>
            </a:r>
            <a:r>
              <a:rPr lang="en-US" dirty="0">
                <a:latin typeface="Arial"/>
                <a:cs typeface="Arial"/>
              </a:rPr>
              <a:t>this</a:t>
            </a:r>
            <a:r>
              <a:rPr lang="en-US" spc="-25" dirty="0">
                <a:latin typeface="Arial"/>
                <a:cs typeface="Arial"/>
              </a:rPr>
              <a:t> </a:t>
            </a:r>
            <a:r>
              <a:rPr lang="en-US" dirty="0">
                <a:latin typeface="Arial"/>
                <a:cs typeface="Arial"/>
              </a:rPr>
              <a:t>is</a:t>
            </a:r>
            <a:r>
              <a:rPr lang="en-US" spc="-25" dirty="0">
                <a:latin typeface="Arial"/>
                <a:cs typeface="Arial"/>
              </a:rPr>
              <a:t> </a:t>
            </a:r>
            <a:r>
              <a:rPr lang="en-US" dirty="0">
                <a:latin typeface="Arial"/>
                <a:cs typeface="Arial"/>
              </a:rPr>
              <a:t>not</a:t>
            </a:r>
            <a:r>
              <a:rPr lang="en-US" spc="-20" dirty="0">
                <a:latin typeface="Arial"/>
                <a:cs typeface="Arial"/>
              </a:rPr>
              <a:t> </a:t>
            </a:r>
            <a:r>
              <a:rPr lang="en-US" spc="-10" dirty="0">
                <a:latin typeface="Arial"/>
                <a:cs typeface="Arial"/>
              </a:rPr>
              <a:t>allowed</a:t>
            </a:r>
            <a:r>
              <a:rPr lang="en-US" spc="-40" dirty="0">
                <a:latin typeface="Arial"/>
                <a:cs typeface="Arial"/>
              </a:rPr>
              <a:t> </a:t>
            </a:r>
            <a:r>
              <a:rPr lang="en-US" spc="-25" dirty="0">
                <a:latin typeface="Arial"/>
                <a:cs typeface="Arial"/>
              </a:rPr>
              <a:t>by </a:t>
            </a:r>
            <a:r>
              <a:rPr lang="en-US" dirty="0">
                <a:latin typeface="Arial"/>
                <a:cs typeface="Arial"/>
              </a:rPr>
              <a:t>the</a:t>
            </a:r>
            <a:r>
              <a:rPr lang="en-US" spc="-5" dirty="0">
                <a:latin typeface="Arial"/>
                <a:cs typeface="Arial"/>
              </a:rPr>
              <a:t> </a:t>
            </a:r>
            <a:r>
              <a:rPr lang="en-US" spc="-10" dirty="0">
                <a:latin typeface="Arial"/>
                <a:cs typeface="Arial"/>
              </a:rPr>
              <a:t>microprocessor</a:t>
            </a:r>
            <a:r>
              <a:rPr lang="en-US" spc="-25" dirty="0">
                <a:latin typeface="Arial"/>
                <a:cs typeface="Arial"/>
              </a:rPr>
              <a:t> </a:t>
            </a:r>
            <a:r>
              <a:rPr lang="en-US" dirty="0">
                <a:latin typeface="Arial"/>
                <a:cs typeface="Arial"/>
              </a:rPr>
              <a:t>and</a:t>
            </a:r>
            <a:r>
              <a:rPr lang="en-US" spc="-20" dirty="0">
                <a:latin typeface="Arial"/>
                <a:cs typeface="Arial"/>
              </a:rPr>
              <a:t> </a:t>
            </a:r>
            <a:r>
              <a:rPr lang="en-US" dirty="0">
                <a:latin typeface="Arial"/>
                <a:cs typeface="Arial"/>
              </a:rPr>
              <a:t>results</a:t>
            </a:r>
            <a:r>
              <a:rPr lang="en-US" spc="-10" dirty="0">
                <a:latin typeface="Arial"/>
                <a:cs typeface="Arial"/>
              </a:rPr>
              <a:t> </a:t>
            </a:r>
            <a:r>
              <a:rPr lang="en-US" dirty="0">
                <a:latin typeface="Arial"/>
                <a:cs typeface="Arial"/>
              </a:rPr>
              <a:t>in</a:t>
            </a:r>
            <a:r>
              <a:rPr lang="en-US" spc="-5" dirty="0">
                <a:latin typeface="Arial"/>
                <a:cs typeface="Arial"/>
              </a:rPr>
              <a:t> </a:t>
            </a:r>
            <a:r>
              <a:rPr lang="en-US" dirty="0">
                <a:latin typeface="Arial"/>
                <a:cs typeface="Arial"/>
              </a:rPr>
              <a:t>an</a:t>
            </a:r>
            <a:r>
              <a:rPr lang="en-US" spc="-5" dirty="0">
                <a:latin typeface="Arial"/>
                <a:cs typeface="Arial"/>
              </a:rPr>
              <a:t> </a:t>
            </a:r>
            <a:r>
              <a:rPr lang="en-US" dirty="0">
                <a:latin typeface="Arial"/>
                <a:cs typeface="Arial"/>
              </a:rPr>
              <a:t>error</a:t>
            </a:r>
            <a:r>
              <a:rPr lang="en-US" spc="-20" dirty="0">
                <a:latin typeface="Arial"/>
                <a:cs typeface="Arial"/>
              </a:rPr>
              <a:t> </a:t>
            </a:r>
            <a:r>
              <a:rPr lang="en-US" dirty="0">
                <a:latin typeface="Arial"/>
                <a:cs typeface="Arial"/>
              </a:rPr>
              <a:t>when</a:t>
            </a:r>
            <a:r>
              <a:rPr lang="en-US" spc="-5" dirty="0">
                <a:latin typeface="Arial"/>
                <a:cs typeface="Arial"/>
              </a:rPr>
              <a:t> </a:t>
            </a:r>
            <a:r>
              <a:rPr lang="en-US" spc="-10" dirty="0">
                <a:latin typeface="Arial"/>
                <a:cs typeface="Arial"/>
              </a:rPr>
              <a:t>assembled.</a:t>
            </a:r>
            <a:endParaRPr lang="en-US" dirty="0">
              <a:latin typeface="Arial"/>
              <a:cs typeface="Arial"/>
            </a:endParaRPr>
          </a:p>
          <a:p>
            <a:pPr marL="12700" algn="just">
              <a:lnSpc>
                <a:spcPct val="100000"/>
              </a:lnSpc>
              <a:spcBef>
                <a:spcPts val="525"/>
              </a:spcBef>
            </a:pPr>
            <a:r>
              <a:rPr lang="en-US" dirty="0">
                <a:latin typeface="Arial"/>
                <a:cs typeface="Arial"/>
              </a:rPr>
              <a:t>It</a:t>
            </a:r>
            <a:r>
              <a:rPr lang="en-US" spc="-20" dirty="0">
                <a:latin typeface="Arial"/>
                <a:cs typeface="Arial"/>
              </a:rPr>
              <a:t> </a:t>
            </a:r>
            <a:r>
              <a:rPr lang="en-US" dirty="0">
                <a:latin typeface="Arial"/>
                <a:cs typeface="Arial"/>
              </a:rPr>
              <a:t>is</a:t>
            </a:r>
            <a:r>
              <a:rPr lang="en-US" spc="-15" dirty="0">
                <a:latin typeface="Arial"/>
                <a:cs typeface="Arial"/>
              </a:rPr>
              <a:t> </a:t>
            </a:r>
            <a:r>
              <a:rPr lang="en-US" dirty="0">
                <a:latin typeface="Arial"/>
                <a:cs typeface="Arial"/>
              </a:rPr>
              <a:t>also</a:t>
            </a:r>
            <a:r>
              <a:rPr lang="en-US" spc="-10" dirty="0">
                <a:latin typeface="Arial"/>
                <a:cs typeface="Arial"/>
              </a:rPr>
              <a:t> </a:t>
            </a:r>
            <a:r>
              <a:rPr lang="en-US" dirty="0">
                <a:latin typeface="Arial"/>
                <a:cs typeface="Arial"/>
              </a:rPr>
              <a:t>important</a:t>
            </a:r>
            <a:r>
              <a:rPr lang="en-US" spc="-45" dirty="0">
                <a:latin typeface="Arial"/>
                <a:cs typeface="Arial"/>
              </a:rPr>
              <a:t> </a:t>
            </a:r>
            <a:r>
              <a:rPr lang="en-US" dirty="0">
                <a:latin typeface="Arial"/>
                <a:cs typeface="Arial"/>
              </a:rPr>
              <a:t>to</a:t>
            </a:r>
            <a:r>
              <a:rPr lang="en-US" spc="-10" dirty="0">
                <a:latin typeface="Arial"/>
                <a:cs typeface="Arial"/>
              </a:rPr>
              <a:t> </a:t>
            </a:r>
            <a:r>
              <a:rPr lang="en-US" dirty="0">
                <a:latin typeface="Arial"/>
                <a:cs typeface="Arial"/>
              </a:rPr>
              <a:t>note</a:t>
            </a:r>
            <a:r>
              <a:rPr lang="en-US" spc="-30" dirty="0">
                <a:latin typeface="Arial"/>
                <a:cs typeface="Arial"/>
              </a:rPr>
              <a:t> </a:t>
            </a:r>
            <a:r>
              <a:rPr lang="en-US" dirty="0">
                <a:latin typeface="Arial"/>
                <a:cs typeface="Arial"/>
              </a:rPr>
              <a:t>that</a:t>
            </a:r>
            <a:r>
              <a:rPr lang="en-US" spc="-15" dirty="0">
                <a:latin typeface="Arial"/>
                <a:cs typeface="Arial"/>
              </a:rPr>
              <a:t> </a:t>
            </a:r>
            <a:r>
              <a:rPr lang="en-US" b="1" dirty="0">
                <a:solidFill>
                  <a:srgbClr val="FF3030"/>
                </a:solidFill>
                <a:latin typeface="Arial"/>
                <a:cs typeface="Arial"/>
              </a:rPr>
              <a:t>none</a:t>
            </a:r>
            <a:r>
              <a:rPr lang="en-US" b="1" spc="-30" dirty="0">
                <a:solidFill>
                  <a:srgbClr val="FF3030"/>
                </a:solidFill>
                <a:latin typeface="Arial"/>
                <a:cs typeface="Arial"/>
              </a:rPr>
              <a:t> </a:t>
            </a:r>
            <a:r>
              <a:rPr lang="en-US" b="1" dirty="0">
                <a:solidFill>
                  <a:srgbClr val="FF3030"/>
                </a:solidFill>
                <a:latin typeface="Arial"/>
                <a:cs typeface="Arial"/>
              </a:rPr>
              <a:t>of</a:t>
            </a:r>
            <a:r>
              <a:rPr lang="en-US" b="1" spc="-15" dirty="0">
                <a:solidFill>
                  <a:srgbClr val="FF3030"/>
                </a:solidFill>
                <a:latin typeface="Arial"/>
                <a:cs typeface="Arial"/>
              </a:rPr>
              <a:t> </a:t>
            </a:r>
            <a:r>
              <a:rPr lang="en-US" b="1" dirty="0">
                <a:solidFill>
                  <a:srgbClr val="FF3030"/>
                </a:solidFill>
                <a:latin typeface="Arial"/>
                <a:cs typeface="Arial"/>
              </a:rPr>
              <a:t>the</a:t>
            </a:r>
            <a:r>
              <a:rPr lang="en-US" b="1" spc="-15" dirty="0">
                <a:solidFill>
                  <a:srgbClr val="FF3030"/>
                </a:solidFill>
                <a:latin typeface="Arial"/>
                <a:cs typeface="Arial"/>
              </a:rPr>
              <a:t> </a:t>
            </a:r>
            <a:r>
              <a:rPr lang="en-US" b="1" spc="-10" dirty="0">
                <a:solidFill>
                  <a:srgbClr val="FF3030"/>
                </a:solidFill>
                <a:latin typeface="Arial"/>
                <a:cs typeface="Arial"/>
              </a:rPr>
              <a:t>MOV</a:t>
            </a:r>
            <a:r>
              <a:rPr lang="en-US" b="1" spc="-5" dirty="0">
                <a:solidFill>
                  <a:srgbClr val="FF3030"/>
                </a:solidFill>
                <a:latin typeface="Arial"/>
                <a:cs typeface="Arial"/>
              </a:rPr>
              <a:t> </a:t>
            </a:r>
            <a:r>
              <a:rPr lang="en-US" b="1" spc="-10" dirty="0">
                <a:solidFill>
                  <a:srgbClr val="FF3030"/>
                </a:solidFill>
                <a:latin typeface="Arial"/>
                <a:cs typeface="Arial"/>
              </a:rPr>
              <a:t>instructions</a:t>
            </a:r>
            <a:r>
              <a:rPr lang="en-US" b="1" spc="-40" dirty="0">
                <a:solidFill>
                  <a:srgbClr val="FF3030"/>
                </a:solidFill>
                <a:latin typeface="Arial"/>
                <a:cs typeface="Arial"/>
              </a:rPr>
              <a:t> </a:t>
            </a:r>
            <a:r>
              <a:rPr lang="en-US" b="1" dirty="0">
                <a:solidFill>
                  <a:srgbClr val="FF3030"/>
                </a:solidFill>
                <a:latin typeface="Arial"/>
                <a:cs typeface="Arial"/>
              </a:rPr>
              <a:t>affect</a:t>
            </a:r>
            <a:r>
              <a:rPr lang="en-US" b="1" spc="-30" dirty="0">
                <a:solidFill>
                  <a:srgbClr val="FF3030"/>
                </a:solidFill>
                <a:latin typeface="Arial"/>
                <a:cs typeface="Arial"/>
              </a:rPr>
              <a:t> </a:t>
            </a:r>
            <a:r>
              <a:rPr lang="en-US" b="1" dirty="0">
                <a:solidFill>
                  <a:srgbClr val="FF3030"/>
                </a:solidFill>
                <a:latin typeface="Arial"/>
                <a:cs typeface="Arial"/>
              </a:rPr>
              <a:t>the</a:t>
            </a:r>
            <a:r>
              <a:rPr lang="en-US" b="1" spc="-15" dirty="0">
                <a:solidFill>
                  <a:srgbClr val="FF3030"/>
                </a:solidFill>
                <a:latin typeface="Arial"/>
                <a:cs typeface="Arial"/>
              </a:rPr>
              <a:t> </a:t>
            </a:r>
            <a:r>
              <a:rPr lang="en-US" b="1" dirty="0">
                <a:solidFill>
                  <a:srgbClr val="FF3030"/>
                </a:solidFill>
                <a:latin typeface="Arial"/>
                <a:cs typeface="Arial"/>
              </a:rPr>
              <a:t>flag</a:t>
            </a:r>
            <a:r>
              <a:rPr lang="en-US" b="1" spc="-15" dirty="0">
                <a:solidFill>
                  <a:srgbClr val="FF3030"/>
                </a:solidFill>
                <a:latin typeface="Arial"/>
                <a:cs typeface="Arial"/>
              </a:rPr>
              <a:t> </a:t>
            </a:r>
            <a:r>
              <a:rPr lang="en-US" b="1" spc="-10" dirty="0">
                <a:solidFill>
                  <a:srgbClr val="FF3030"/>
                </a:solidFill>
                <a:latin typeface="Arial"/>
                <a:cs typeface="Arial"/>
              </a:rPr>
              <a:t>bits.</a:t>
            </a:r>
            <a:endParaRPr lang="en-US" dirty="0">
              <a:latin typeface="Arial"/>
              <a:cs typeface="Arial"/>
            </a:endParaRPr>
          </a:p>
          <a:p>
            <a:pPr marL="12700">
              <a:lnSpc>
                <a:spcPct val="100000"/>
              </a:lnSpc>
              <a:spcBef>
                <a:spcPts val="525"/>
              </a:spcBef>
            </a:pPr>
            <a:endParaRPr lang="en-US" dirty="0">
              <a:latin typeface="Arial"/>
              <a:cs typeface="Arial"/>
            </a:endParaRPr>
          </a:p>
          <a:p>
            <a:endParaRPr lang="en-US" dirty="0"/>
          </a:p>
        </p:txBody>
      </p:sp>
      <p:pic>
        <p:nvPicPr>
          <p:cNvPr id="4" name="Picture 3">
            <a:extLst>
              <a:ext uri="{FF2B5EF4-FFF2-40B4-BE49-F238E27FC236}">
                <a16:creationId xmlns:a16="http://schemas.microsoft.com/office/drawing/2014/main" id="{E4F095D1-3142-4E39-AEBE-8138DF48A09C}"/>
              </a:ext>
            </a:extLst>
          </p:cNvPr>
          <p:cNvPicPr>
            <a:picLocks noChangeAspect="1"/>
          </p:cNvPicPr>
          <p:nvPr/>
        </p:nvPicPr>
        <p:blipFill>
          <a:blip r:embed="rId2"/>
          <a:stretch>
            <a:fillRect/>
          </a:stretch>
        </p:blipFill>
        <p:spPr>
          <a:xfrm>
            <a:off x="2568461" y="2854038"/>
            <a:ext cx="7055078" cy="1238990"/>
          </a:xfrm>
          <a:prstGeom prst="rect">
            <a:avLst/>
          </a:prstGeom>
        </p:spPr>
      </p:pic>
      <p:sp>
        <p:nvSpPr>
          <p:cNvPr id="5" name="Slide Number Placeholder 4">
            <a:extLst>
              <a:ext uri="{FF2B5EF4-FFF2-40B4-BE49-F238E27FC236}">
                <a16:creationId xmlns:a16="http://schemas.microsoft.com/office/drawing/2014/main" id="{D2CA9498-D526-4079-9A2E-228D79425122}"/>
              </a:ext>
            </a:extLst>
          </p:cNvPr>
          <p:cNvSpPr>
            <a:spLocks noGrp="1"/>
          </p:cNvSpPr>
          <p:nvPr>
            <p:ph type="sldNum" sz="quarter" idx="12"/>
          </p:nvPr>
        </p:nvSpPr>
        <p:spPr/>
        <p:txBody>
          <a:bodyPr/>
          <a:lstStyle/>
          <a:p>
            <a:fld id="{2E3AC598-E03F-413A-97C1-9CCB85E58D1E}" type="slidenum">
              <a:rPr lang="en-US" smtClean="0"/>
              <a:t>10</a:t>
            </a:fld>
            <a:endParaRPr lang="en-US"/>
          </a:p>
        </p:txBody>
      </p:sp>
    </p:spTree>
    <p:extLst>
      <p:ext uri="{BB962C8B-B14F-4D97-AF65-F5344CB8AC3E}">
        <p14:creationId xmlns:p14="http://schemas.microsoft.com/office/powerpoint/2010/main" val="1773414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355F-5C12-4E53-8A5B-36E32C4D9951}"/>
              </a:ext>
            </a:extLst>
          </p:cNvPr>
          <p:cNvSpPr>
            <a:spLocks noGrp="1"/>
          </p:cNvSpPr>
          <p:nvPr>
            <p:ph type="title"/>
          </p:nvPr>
        </p:nvSpPr>
        <p:spPr>
          <a:xfrm>
            <a:off x="1534696" y="804520"/>
            <a:ext cx="9520158" cy="763024"/>
          </a:xfrm>
        </p:spPr>
        <p:txBody>
          <a:bodyPr/>
          <a:lstStyle/>
          <a:p>
            <a:r>
              <a:rPr lang="en-US" dirty="0"/>
              <a:t>Register</a:t>
            </a:r>
            <a:r>
              <a:rPr lang="en-US" spc="-35" dirty="0"/>
              <a:t> </a:t>
            </a:r>
            <a:r>
              <a:rPr lang="en-US" spc="-10" dirty="0"/>
              <a:t>Addressing</a:t>
            </a:r>
            <a:r>
              <a:rPr lang="en-US" spc="-25" dirty="0"/>
              <a:t> </a:t>
            </a:r>
            <a:r>
              <a:rPr lang="en-US" dirty="0"/>
              <a:t>Mode</a:t>
            </a:r>
            <a:r>
              <a:rPr lang="en-US" spc="-25" dirty="0"/>
              <a:t> </a:t>
            </a:r>
            <a:r>
              <a:rPr lang="en-US" spc="-10" dirty="0"/>
              <a:t>–Cont’d–</a:t>
            </a:r>
            <a:endParaRPr lang="en-US" dirty="0"/>
          </a:p>
        </p:txBody>
      </p:sp>
      <p:sp>
        <p:nvSpPr>
          <p:cNvPr id="3" name="Content Placeholder 2">
            <a:extLst>
              <a:ext uri="{FF2B5EF4-FFF2-40B4-BE49-F238E27FC236}">
                <a16:creationId xmlns:a16="http://schemas.microsoft.com/office/drawing/2014/main" id="{FA346C90-851B-41FC-9329-44FB0CCB760E}"/>
              </a:ext>
            </a:extLst>
          </p:cNvPr>
          <p:cNvSpPr>
            <a:spLocks noGrp="1"/>
          </p:cNvSpPr>
          <p:nvPr>
            <p:ph idx="1"/>
          </p:nvPr>
        </p:nvSpPr>
        <p:spPr>
          <a:xfrm>
            <a:off x="1534696" y="1828800"/>
            <a:ext cx="9757418" cy="4557486"/>
          </a:xfrm>
        </p:spPr>
        <p:txBody>
          <a:bodyPr>
            <a:normAutofit/>
          </a:bodyPr>
          <a:lstStyle/>
          <a:p>
            <a:pPr marL="12700" marR="52069">
              <a:lnSpc>
                <a:spcPct val="121300"/>
              </a:lnSpc>
              <a:spcBef>
                <a:spcPts val="110"/>
              </a:spcBef>
            </a:pPr>
            <a:r>
              <a:rPr lang="en-US" dirty="0">
                <a:latin typeface="Arial"/>
                <a:cs typeface="Arial"/>
              </a:rPr>
              <a:t>A</a:t>
            </a:r>
            <a:r>
              <a:rPr lang="en-US" spc="-10" dirty="0">
                <a:latin typeface="Arial"/>
                <a:cs typeface="Arial"/>
              </a:rPr>
              <a:t> segment-to-segment</a:t>
            </a:r>
            <a:r>
              <a:rPr lang="en-US" spc="-60" dirty="0">
                <a:latin typeface="Arial"/>
                <a:cs typeface="Arial"/>
              </a:rPr>
              <a:t> </a:t>
            </a:r>
            <a:r>
              <a:rPr lang="en-US" dirty="0">
                <a:latin typeface="Arial"/>
                <a:cs typeface="Arial"/>
              </a:rPr>
              <a:t>register</a:t>
            </a:r>
            <a:r>
              <a:rPr lang="en-US" spc="-30" dirty="0">
                <a:latin typeface="Arial"/>
                <a:cs typeface="Arial"/>
              </a:rPr>
              <a:t> </a:t>
            </a:r>
            <a:r>
              <a:rPr lang="en-US" dirty="0">
                <a:latin typeface="Arial"/>
                <a:cs typeface="Arial"/>
              </a:rPr>
              <a:t>MOV</a:t>
            </a:r>
            <a:r>
              <a:rPr lang="en-US" spc="10" dirty="0">
                <a:latin typeface="Arial"/>
                <a:cs typeface="Arial"/>
              </a:rPr>
              <a:t> </a:t>
            </a:r>
            <a:r>
              <a:rPr lang="en-US" dirty="0">
                <a:latin typeface="Arial"/>
                <a:cs typeface="Arial"/>
              </a:rPr>
              <a:t>instruction</a:t>
            </a:r>
            <a:r>
              <a:rPr lang="en-US" spc="-35" dirty="0">
                <a:latin typeface="Arial"/>
                <a:cs typeface="Arial"/>
              </a:rPr>
              <a:t> </a:t>
            </a:r>
            <a:r>
              <a:rPr lang="en-US" dirty="0">
                <a:latin typeface="Arial"/>
                <a:cs typeface="Arial"/>
              </a:rPr>
              <a:t>is</a:t>
            </a:r>
            <a:r>
              <a:rPr lang="en-US" spc="-10" dirty="0">
                <a:latin typeface="Arial"/>
                <a:cs typeface="Arial"/>
              </a:rPr>
              <a:t> </a:t>
            </a:r>
            <a:r>
              <a:rPr lang="en-US" dirty="0">
                <a:latin typeface="Arial"/>
                <a:cs typeface="Arial"/>
              </a:rPr>
              <a:t>about</a:t>
            </a:r>
            <a:r>
              <a:rPr lang="en-US" spc="-35" dirty="0">
                <a:latin typeface="Arial"/>
                <a:cs typeface="Arial"/>
              </a:rPr>
              <a:t> </a:t>
            </a:r>
            <a:r>
              <a:rPr lang="en-US" dirty="0">
                <a:latin typeface="Arial"/>
                <a:cs typeface="Arial"/>
              </a:rPr>
              <a:t>the</a:t>
            </a:r>
            <a:r>
              <a:rPr lang="en-US" spc="-10" dirty="0">
                <a:latin typeface="Arial"/>
                <a:cs typeface="Arial"/>
              </a:rPr>
              <a:t> </a:t>
            </a:r>
            <a:r>
              <a:rPr lang="en-US" dirty="0">
                <a:latin typeface="Arial"/>
                <a:cs typeface="Arial"/>
              </a:rPr>
              <a:t>only</a:t>
            </a:r>
            <a:r>
              <a:rPr lang="en-US" spc="-20" dirty="0">
                <a:latin typeface="Arial"/>
                <a:cs typeface="Arial"/>
              </a:rPr>
              <a:t> </a:t>
            </a:r>
            <a:r>
              <a:rPr lang="en-US" dirty="0">
                <a:latin typeface="Arial"/>
                <a:cs typeface="Arial"/>
              </a:rPr>
              <a:t>type</a:t>
            </a:r>
            <a:r>
              <a:rPr lang="en-US" spc="-10" dirty="0">
                <a:latin typeface="Arial"/>
                <a:cs typeface="Arial"/>
              </a:rPr>
              <a:t> </a:t>
            </a:r>
            <a:r>
              <a:rPr lang="en-US" dirty="0">
                <a:latin typeface="Arial"/>
                <a:cs typeface="Arial"/>
              </a:rPr>
              <a:t>of</a:t>
            </a:r>
            <a:r>
              <a:rPr lang="en-US" spc="-15" dirty="0">
                <a:latin typeface="Arial"/>
                <a:cs typeface="Arial"/>
              </a:rPr>
              <a:t> </a:t>
            </a:r>
            <a:r>
              <a:rPr lang="en-US" spc="-10" dirty="0">
                <a:latin typeface="Arial"/>
                <a:cs typeface="Arial"/>
              </a:rPr>
              <a:t>register MOV</a:t>
            </a:r>
            <a:r>
              <a:rPr lang="en-US" spc="-20" dirty="0">
                <a:latin typeface="Arial"/>
                <a:cs typeface="Arial"/>
              </a:rPr>
              <a:t> </a:t>
            </a:r>
            <a:r>
              <a:rPr lang="en-US" dirty="0">
                <a:latin typeface="Arial"/>
                <a:cs typeface="Arial"/>
              </a:rPr>
              <a:t>instruction</a:t>
            </a:r>
            <a:r>
              <a:rPr lang="en-US" spc="-40" dirty="0">
                <a:latin typeface="Arial"/>
                <a:cs typeface="Arial"/>
              </a:rPr>
              <a:t> </a:t>
            </a:r>
            <a:r>
              <a:rPr lang="en-US" dirty="0">
                <a:solidFill>
                  <a:srgbClr val="FF3030"/>
                </a:solidFill>
                <a:latin typeface="Arial"/>
                <a:cs typeface="Arial"/>
              </a:rPr>
              <a:t>not</a:t>
            </a:r>
            <a:r>
              <a:rPr lang="en-US" spc="-35" dirty="0">
                <a:solidFill>
                  <a:srgbClr val="FF3030"/>
                </a:solidFill>
                <a:latin typeface="Arial"/>
                <a:cs typeface="Arial"/>
              </a:rPr>
              <a:t> </a:t>
            </a:r>
            <a:r>
              <a:rPr lang="en-US" dirty="0">
                <a:solidFill>
                  <a:srgbClr val="FF3030"/>
                </a:solidFill>
                <a:latin typeface="Arial"/>
                <a:cs typeface="Arial"/>
              </a:rPr>
              <a:t>allowed</a:t>
            </a:r>
            <a:r>
              <a:rPr lang="en-US" dirty="0">
                <a:latin typeface="Arial"/>
                <a:cs typeface="Arial"/>
              </a:rPr>
              <a:t>.</a:t>
            </a:r>
            <a:r>
              <a:rPr lang="en-US" spc="5" dirty="0">
                <a:latin typeface="Arial"/>
                <a:cs typeface="Arial"/>
              </a:rPr>
              <a:t> </a:t>
            </a:r>
            <a:r>
              <a:rPr lang="en-US" dirty="0">
                <a:latin typeface="Arial"/>
                <a:cs typeface="Arial"/>
              </a:rPr>
              <a:t>Note</a:t>
            </a:r>
            <a:r>
              <a:rPr lang="en-US" spc="-25" dirty="0">
                <a:latin typeface="Arial"/>
                <a:cs typeface="Arial"/>
              </a:rPr>
              <a:t> </a:t>
            </a:r>
            <a:r>
              <a:rPr lang="en-US" dirty="0">
                <a:latin typeface="Arial"/>
                <a:cs typeface="Arial"/>
              </a:rPr>
              <a:t>that</a:t>
            </a:r>
            <a:r>
              <a:rPr lang="en-US" spc="-35" dirty="0">
                <a:latin typeface="Arial"/>
                <a:cs typeface="Arial"/>
              </a:rPr>
              <a:t> </a:t>
            </a:r>
            <a:r>
              <a:rPr lang="en-US" dirty="0">
                <a:latin typeface="Arial"/>
                <a:cs typeface="Arial"/>
              </a:rPr>
              <a:t>the</a:t>
            </a:r>
            <a:r>
              <a:rPr lang="en-US" spc="-25" dirty="0">
                <a:latin typeface="Arial"/>
                <a:cs typeface="Arial"/>
              </a:rPr>
              <a:t> </a:t>
            </a:r>
            <a:r>
              <a:rPr lang="en-US" dirty="0">
                <a:latin typeface="Arial"/>
                <a:cs typeface="Arial"/>
              </a:rPr>
              <a:t>code</a:t>
            </a:r>
            <a:r>
              <a:rPr lang="en-US" spc="-35" dirty="0">
                <a:latin typeface="Arial"/>
                <a:cs typeface="Arial"/>
              </a:rPr>
              <a:t> </a:t>
            </a:r>
            <a:r>
              <a:rPr lang="en-US" dirty="0">
                <a:latin typeface="Arial"/>
                <a:cs typeface="Arial"/>
              </a:rPr>
              <a:t>segment</a:t>
            </a:r>
            <a:r>
              <a:rPr lang="en-US" spc="-30" dirty="0">
                <a:latin typeface="Arial"/>
                <a:cs typeface="Arial"/>
              </a:rPr>
              <a:t> </a:t>
            </a:r>
            <a:r>
              <a:rPr lang="en-US" dirty="0">
                <a:latin typeface="Arial"/>
                <a:cs typeface="Arial"/>
              </a:rPr>
              <a:t>register</a:t>
            </a:r>
            <a:r>
              <a:rPr lang="en-US" spc="-40" dirty="0">
                <a:latin typeface="Arial"/>
                <a:cs typeface="Arial"/>
              </a:rPr>
              <a:t> </a:t>
            </a:r>
            <a:r>
              <a:rPr lang="en-US" dirty="0">
                <a:latin typeface="Arial"/>
                <a:cs typeface="Arial"/>
              </a:rPr>
              <a:t>is</a:t>
            </a:r>
            <a:r>
              <a:rPr lang="en-US" spc="-30" dirty="0">
                <a:latin typeface="Arial"/>
                <a:cs typeface="Arial"/>
              </a:rPr>
              <a:t> </a:t>
            </a:r>
            <a:r>
              <a:rPr lang="en-US" dirty="0">
                <a:latin typeface="Arial"/>
                <a:cs typeface="Arial"/>
              </a:rPr>
              <a:t>not</a:t>
            </a:r>
            <a:r>
              <a:rPr lang="en-US" spc="-30" dirty="0">
                <a:latin typeface="Arial"/>
                <a:cs typeface="Arial"/>
              </a:rPr>
              <a:t> </a:t>
            </a:r>
            <a:r>
              <a:rPr lang="en-US" spc="-10" dirty="0">
                <a:latin typeface="Arial"/>
                <a:cs typeface="Arial"/>
              </a:rPr>
              <a:t>normally </a:t>
            </a:r>
            <a:r>
              <a:rPr lang="en-US" dirty="0">
                <a:latin typeface="Arial"/>
                <a:cs typeface="Arial"/>
              </a:rPr>
              <a:t>changed</a:t>
            </a:r>
            <a:r>
              <a:rPr lang="en-US" spc="-50" dirty="0">
                <a:latin typeface="Arial"/>
                <a:cs typeface="Arial"/>
              </a:rPr>
              <a:t> </a:t>
            </a:r>
            <a:r>
              <a:rPr lang="en-US" dirty="0">
                <a:latin typeface="Arial"/>
                <a:cs typeface="Arial"/>
              </a:rPr>
              <a:t>by</a:t>
            </a:r>
            <a:r>
              <a:rPr lang="en-US" spc="-30" dirty="0">
                <a:latin typeface="Arial"/>
                <a:cs typeface="Arial"/>
              </a:rPr>
              <a:t> </a:t>
            </a:r>
            <a:r>
              <a:rPr lang="en-US" dirty="0">
                <a:latin typeface="Arial"/>
                <a:cs typeface="Arial"/>
              </a:rPr>
              <a:t>a</a:t>
            </a:r>
            <a:r>
              <a:rPr lang="en-US" spc="-15" dirty="0">
                <a:latin typeface="Arial"/>
                <a:cs typeface="Arial"/>
              </a:rPr>
              <a:t> </a:t>
            </a:r>
            <a:r>
              <a:rPr lang="en-US" spc="-10" dirty="0">
                <a:latin typeface="Arial"/>
                <a:cs typeface="Arial"/>
              </a:rPr>
              <a:t>MOV</a:t>
            </a:r>
            <a:r>
              <a:rPr lang="en-US" spc="-20" dirty="0">
                <a:latin typeface="Arial"/>
                <a:cs typeface="Arial"/>
              </a:rPr>
              <a:t> </a:t>
            </a:r>
            <a:r>
              <a:rPr lang="en-US" dirty="0">
                <a:latin typeface="Arial"/>
                <a:cs typeface="Arial"/>
              </a:rPr>
              <a:t>instruction</a:t>
            </a:r>
            <a:r>
              <a:rPr lang="en-US" spc="-45" dirty="0">
                <a:latin typeface="Arial"/>
                <a:cs typeface="Arial"/>
              </a:rPr>
              <a:t> </a:t>
            </a:r>
            <a:r>
              <a:rPr lang="en-US" dirty="0">
                <a:latin typeface="Arial"/>
                <a:cs typeface="Arial"/>
              </a:rPr>
              <a:t>because</a:t>
            </a:r>
            <a:r>
              <a:rPr lang="en-US" spc="-25" dirty="0">
                <a:latin typeface="Arial"/>
                <a:cs typeface="Arial"/>
              </a:rPr>
              <a:t> </a:t>
            </a:r>
            <a:r>
              <a:rPr lang="en-US" dirty="0">
                <a:latin typeface="Arial"/>
                <a:cs typeface="Arial"/>
              </a:rPr>
              <a:t>the</a:t>
            </a:r>
            <a:r>
              <a:rPr lang="en-US" spc="-40" dirty="0">
                <a:latin typeface="Arial"/>
                <a:cs typeface="Arial"/>
              </a:rPr>
              <a:t> </a:t>
            </a:r>
            <a:r>
              <a:rPr lang="en-US" dirty="0">
                <a:latin typeface="Arial"/>
                <a:cs typeface="Arial"/>
              </a:rPr>
              <a:t>address</a:t>
            </a:r>
            <a:r>
              <a:rPr lang="en-US" spc="-30" dirty="0">
                <a:latin typeface="Arial"/>
                <a:cs typeface="Arial"/>
              </a:rPr>
              <a:t> </a:t>
            </a:r>
            <a:r>
              <a:rPr lang="en-US" dirty="0">
                <a:latin typeface="Arial"/>
                <a:cs typeface="Arial"/>
              </a:rPr>
              <a:t>of</a:t>
            </a:r>
            <a:r>
              <a:rPr lang="en-US" spc="-30" dirty="0">
                <a:latin typeface="Arial"/>
                <a:cs typeface="Arial"/>
              </a:rPr>
              <a:t> </a:t>
            </a:r>
            <a:r>
              <a:rPr lang="en-US" dirty="0">
                <a:latin typeface="Arial"/>
                <a:cs typeface="Arial"/>
              </a:rPr>
              <a:t>the</a:t>
            </a:r>
            <a:r>
              <a:rPr lang="en-US" spc="-25" dirty="0">
                <a:latin typeface="Arial"/>
                <a:cs typeface="Arial"/>
              </a:rPr>
              <a:t> </a:t>
            </a:r>
            <a:r>
              <a:rPr lang="en-US" dirty="0">
                <a:latin typeface="Arial"/>
                <a:cs typeface="Arial"/>
              </a:rPr>
              <a:t>next</a:t>
            </a:r>
            <a:r>
              <a:rPr lang="en-US" spc="-35" dirty="0">
                <a:latin typeface="Arial"/>
                <a:cs typeface="Arial"/>
              </a:rPr>
              <a:t> </a:t>
            </a:r>
            <a:r>
              <a:rPr lang="en-US" dirty="0">
                <a:latin typeface="Arial"/>
                <a:cs typeface="Arial"/>
              </a:rPr>
              <a:t>instruction</a:t>
            </a:r>
            <a:r>
              <a:rPr lang="en-US" spc="-40" dirty="0">
                <a:latin typeface="Arial"/>
                <a:cs typeface="Arial"/>
              </a:rPr>
              <a:t> </a:t>
            </a:r>
            <a:r>
              <a:rPr lang="en-US" dirty="0">
                <a:latin typeface="Arial"/>
                <a:cs typeface="Arial"/>
              </a:rPr>
              <a:t>is</a:t>
            </a:r>
            <a:r>
              <a:rPr lang="en-US" spc="-30" dirty="0">
                <a:latin typeface="Arial"/>
                <a:cs typeface="Arial"/>
              </a:rPr>
              <a:t> </a:t>
            </a:r>
            <a:r>
              <a:rPr lang="en-US" spc="-10" dirty="0">
                <a:latin typeface="Arial"/>
                <a:cs typeface="Arial"/>
              </a:rPr>
              <a:t>found </a:t>
            </a:r>
            <a:r>
              <a:rPr lang="en-US" dirty="0">
                <a:latin typeface="Arial"/>
                <a:cs typeface="Arial"/>
              </a:rPr>
              <a:t>in</a:t>
            </a:r>
            <a:r>
              <a:rPr lang="en-US" spc="-20" dirty="0">
                <a:latin typeface="Arial"/>
                <a:cs typeface="Arial"/>
              </a:rPr>
              <a:t> </a:t>
            </a:r>
            <a:r>
              <a:rPr lang="en-US" dirty="0">
                <a:latin typeface="Arial"/>
                <a:cs typeface="Arial"/>
              </a:rPr>
              <a:t>both</a:t>
            </a:r>
            <a:r>
              <a:rPr lang="en-US" spc="-35" dirty="0">
                <a:latin typeface="Arial"/>
                <a:cs typeface="Arial"/>
              </a:rPr>
              <a:t> </a:t>
            </a:r>
            <a:r>
              <a:rPr lang="en-US" dirty="0">
                <a:latin typeface="Arial"/>
                <a:cs typeface="Arial"/>
              </a:rPr>
              <a:t>IP</a:t>
            </a:r>
            <a:r>
              <a:rPr lang="en-US" spc="-20" dirty="0">
                <a:latin typeface="Arial"/>
                <a:cs typeface="Arial"/>
              </a:rPr>
              <a:t> </a:t>
            </a:r>
            <a:r>
              <a:rPr lang="en-US" dirty="0">
                <a:latin typeface="Arial"/>
                <a:cs typeface="Arial"/>
              </a:rPr>
              <a:t>and</a:t>
            </a:r>
            <a:r>
              <a:rPr lang="en-US" spc="-20" dirty="0">
                <a:latin typeface="Arial"/>
                <a:cs typeface="Arial"/>
              </a:rPr>
              <a:t> </a:t>
            </a:r>
            <a:r>
              <a:rPr lang="en-US" dirty="0">
                <a:latin typeface="Arial"/>
                <a:cs typeface="Arial"/>
              </a:rPr>
              <a:t>CS.</a:t>
            </a:r>
            <a:r>
              <a:rPr lang="en-US" spc="-20" dirty="0">
                <a:latin typeface="Arial"/>
                <a:cs typeface="Arial"/>
              </a:rPr>
              <a:t> </a:t>
            </a:r>
            <a:r>
              <a:rPr lang="en-US" dirty="0">
                <a:latin typeface="Arial"/>
                <a:cs typeface="Arial"/>
              </a:rPr>
              <a:t>If</a:t>
            </a:r>
            <a:r>
              <a:rPr lang="en-US" spc="-25" dirty="0">
                <a:latin typeface="Arial"/>
                <a:cs typeface="Arial"/>
              </a:rPr>
              <a:t> </a:t>
            </a:r>
            <a:r>
              <a:rPr lang="en-US" dirty="0">
                <a:latin typeface="Arial"/>
                <a:cs typeface="Arial"/>
              </a:rPr>
              <a:t>only</a:t>
            </a:r>
            <a:r>
              <a:rPr lang="en-US" spc="-25" dirty="0">
                <a:latin typeface="Arial"/>
                <a:cs typeface="Arial"/>
              </a:rPr>
              <a:t> </a:t>
            </a:r>
            <a:r>
              <a:rPr lang="en-US" dirty="0">
                <a:latin typeface="Arial"/>
                <a:cs typeface="Arial"/>
              </a:rPr>
              <a:t>CS</a:t>
            </a:r>
            <a:r>
              <a:rPr lang="en-US" spc="-25" dirty="0">
                <a:latin typeface="Arial"/>
                <a:cs typeface="Arial"/>
              </a:rPr>
              <a:t> </a:t>
            </a:r>
            <a:r>
              <a:rPr lang="en-US" dirty="0">
                <a:latin typeface="Arial"/>
                <a:cs typeface="Arial"/>
              </a:rPr>
              <a:t>were</a:t>
            </a:r>
            <a:r>
              <a:rPr lang="en-US" spc="-20" dirty="0">
                <a:latin typeface="Arial"/>
                <a:cs typeface="Arial"/>
              </a:rPr>
              <a:t> </a:t>
            </a:r>
            <a:r>
              <a:rPr lang="en-US" dirty="0">
                <a:latin typeface="Arial"/>
                <a:cs typeface="Arial"/>
              </a:rPr>
              <a:t>changed,</a:t>
            </a:r>
            <a:r>
              <a:rPr lang="en-US" spc="-45" dirty="0">
                <a:latin typeface="Arial"/>
                <a:cs typeface="Arial"/>
              </a:rPr>
              <a:t> </a:t>
            </a:r>
            <a:r>
              <a:rPr lang="en-US" dirty="0">
                <a:latin typeface="Arial"/>
                <a:cs typeface="Arial"/>
              </a:rPr>
              <a:t>the</a:t>
            </a:r>
            <a:r>
              <a:rPr lang="en-US" spc="-15" dirty="0">
                <a:latin typeface="Arial"/>
                <a:cs typeface="Arial"/>
              </a:rPr>
              <a:t> </a:t>
            </a:r>
            <a:r>
              <a:rPr lang="en-US" dirty="0">
                <a:latin typeface="Arial"/>
                <a:cs typeface="Arial"/>
              </a:rPr>
              <a:t>address</a:t>
            </a:r>
            <a:r>
              <a:rPr lang="en-US" spc="-30" dirty="0">
                <a:latin typeface="Arial"/>
                <a:cs typeface="Arial"/>
              </a:rPr>
              <a:t> </a:t>
            </a:r>
            <a:r>
              <a:rPr lang="en-US" dirty="0">
                <a:latin typeface="Arial"/>
                <a:cs typeface="Arial"/>
              </a:rPr>
              <a:t>of</a:t>
            </a:r>
            <a:r>
              <a:rPr lang="en-US" spc="-25" dirty="0">
                <a:latin typeface="Arial"/>
                <a:cs typeface="Arial"/>
              </a:rPr>
              <a:t> </a:t>
            </a:r>
            <a:r>
              <a:rPr lang="en-US" dirty="0">
                <a:latin typeface="Arial"/>
                <a:cs typeface="Arial"/>
              </a:rPr>
              <a:t>the</a:t>
            </a:r>
            <a:r>
              <a:rPr lang="en-US" spc="-30" dirty="0">
                <a:latin typeface="Arial"/>
                <a:cs typeface="Arial"/>
              </a:rPr>
              <a:t> </a:t>
            </a:r>
            <a:r>
              <a:rPr lang="en-US" dirty="0">
                <a:latin typeface="Arial"/>
                <a:cs typeface="Arial"/>
              </a:rPr>
              <a:t>next</a:t>
            </a:r>
            <a:r>
              <a:rPr lang="en-US" spc="-25" dirty="0">
                <a:latin typeface="Arial"/>
                <a:cs typeface="Arial"/>
              </a:rPr>
              <a:t> </a:t>
            </a:r>
            <a:r>
              <a:rPr lang="en-US" spc="-10" dirty="0">
                <a:latin typeface="Arial"/>
                <a:cs typeface="Arial"/>
              </a:rPr>
              <a:t>instruction </a:t>
            </a:r>
            <a:r>
              <a:rPr lang="en-US" dirty="0">
                <a:latin typeface="Arial"/>
                <a:cs typeface="Arial"/>
              </a:rPr>
              <a:t>would</a:t>
            </a:r>
            <a:r>
              <a:rPr lang="en-US" spc="-35" dirty="0">
                <a:latin typeface="Arial"/>
                <a:cs typeface="Arial"/>
              </a:rPr>
              <a:t> </a:t>
            </a:r>
            <a:r>
              <a:rPr lang="en-US" dirty="0">
                <a:latin typeface="Arial"/>
                <a:cs typeface="Arial"/>
              </a:rPr>
              <a:t>be</a:t>
            </a:r>
            <a:r>
              <a:rPr lang="en-US" spc="-20" dirty="0">
                <a:latin typeface="Arial"/>
                <a:cs typeface="Arial"/>
              </a:rPr>
              <a:t> </a:t>
            </a:r>
            <a:r>
              <a:rPr lang="en-US" dirty="0">
                <a:latin typeface="Arial"/>
                <a:cs typeface="Arial"/>
              </a:rPr>
              <a:t>unpredictable.</a:t>
            </a:r>
            <a:r>
              <a:rPr lang="en-US" spc="-20" dirty="0">
                <a:latin typeface="Arial"/>
                <a:cs typeface="Arial"/>
              </a:rPr>
              <a:t> </a:t>
            </a:r>
            <a:r>
              <a:rPr lang="en-US" spc="-10" dirty="0">
                <a:latin typeface="Arial"/>
                <a:cs typeface="Arial"/>
              </a:rPr>
              <a:t>Therefore,</a:t>
            </a:r>
            <a:r>
              <a:rPr lang="en-US" spc="-55" dirty="0">
                <a:latin typeface="Arial"/>
                <a:cs typeface="Arial"/>
              </a:rPr>
              <a:t> </a:t>
            </a:r>
            <a:r>
              <a:rPr lang="en-US" dirty="0">
                <a:latin typeface="Arial"/>
                <a:cs typeface="Arial"/>
              </a:rPr>
              <a:t>changing</a:t>
            </a:r>
            <a:r>
              <a:rPr lang="en-US" spc="-40"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CS</a:t>
            </a:r>
            <a:r>
              <a:rPr lang="en-US" spc="-10" dirty="0">
                <a:latin typeface="Arial"/>
                <a:cs typeface="Arial"/>
              </a:rPr>
              <a:t> </a:t>
            </a:r>
            <a:r>
              <a:rPr lang="en-US" dirty="0">
                <a:latin typeface="Arial"/>
                <a:cs typeface="Arial"/>
              </a:rPr>
              <a:t>register</a:t>
            </a:r>
            <a:r>
              <a:rPr lang="en-US" spc="-45" dirty="0">
                <a:latin typeface="Arial"/>
                <a:cs typeface="Arial"/>
              </a:rPr>
              <a:t> </a:t>
            </a:r>
            <a:r>
              <a:rPr lang="en-US" dirty="0">
                <a:latin typeface="Arial"/>
                <a:cs typeface="Arial"/>
              </a:rPr>
              <a:t>with</a:t>
            </a:r>
            <a:r>
              <a:rPr lang="en-US" spc="-20" dirty="0">
                <a:latin typeface="Arial"/>
                <a:cs typeface="Arial"/>
              </a:rPr>
              <a:t> </a:t>
            </a:r>
            <a:r>
              <a:rPr lang="en-US" dirty="0">
                <a:latin typeface="Arial"/>
                <a:cs typeface="Arial"/>
              </a:rPr>
              <a:t>a</a:t>
            </a:r>
            <a:r>
              <a:rPr lang="en-US" spc="-15" dirty="0">
                <a:latin typeface="Arial"/>
                <a:cs typeface="Arial"/>
              </a:rPr>
              <a:t> </a:t>
            </a:r>
            <a:r>
              <a:rPr lang="en-US" spc="-25" dirty="0">
                <a:latin typeface="Arial"/>
                <a:cs typeface="Arial"/>
              </a:rPr>
              <a:t>MOV</a:t>
            </a:r>
            <a:r>
              <a:rPr lang="en-US" spc="500" dirty="0">
                <a:latin typeface="Arial"/>
                <a:cs typeface="Arial"/>
              </a:rPr>
              <a:t> </a:t>
            </a:r>
            <a:r>
              <a:rPr lang="en-US" dirty="0">
                <a:latin typeface="Arial"/>
                <a:cs typeface="Arial"/>
              </a:rPr>
              <a:t>instruction</a:t>
            </a:r>
            <a:r>
              <a:rPr lang="en-US" spc="-55" dirty="0">
                <a:latin typeface="Arial"/>
                <a:cs typeface="Arial"/>
              </a:rPr>
              <a:t> </a:t>
            </a:r>
            <a:r>
              <a:rPr lang="en-US" dirty="0">
                <a:latin typeface="Arial"/>
                <a:cs typeface="Arial"/>
              </a:rPr>
              <a:t>is</a:t>
            </a:r>
            <a:r>
              <a:rPr lang="en-US" spc="-15" dirty="0">
                <a:latin typeface="Arial"/>
                <a:cs typeface="Arial"/>
              </a:rPr>
              <a:t> </a:t>
            </a:r>
            <a:r>
              <a:rPr lang="en-US" dirty="0">
                <a:latin typeface="Arial"/>
                <a:cs typeface="Arial"/>
              </a:rPr>
              <a:t>not</a:t>
            </a:r>
            <a:r>
              <a:rPr lang="en-US" spc="-20" dirty="0">
                <a:latin typeface="Arial"/>
                <a:cs typeface="Arial"/>
              </a:rPr>
              <a:t> </a:t>
            </a:r>
            <a:r>
              <a:rPr lang="en-US" spc="-10" dirty="0">
                <a:latin typeface="Arial"/>
                <a:cs typeface="Arial"/>
              </a:rPr>
              <a:t>allowed.</a:t>
            </a:r>
            <a:endParaRPr lang="en-US" dirty="0">
              <a:latin typeface="Arial"/>
              <a:cs typeface="Arial"/>
            </a:endParaRPr>
          </a:p>
          <a:p>
            <a:pPr marL="12700" marR="5080">
              <a:lnSpc>
                <a:spcPct val="121100"/>
              </a:lnSpc>
              <a:spcBef>
                <a:spcPts val="300"/>
              </a:spcBef>
            </a:pPr>
            <a:r>
              <a:rPr lang="en-US" dirty="0">
                <a:latin typeface="Arial"/>
                <a:cs typeface="Arial"/>
              </a:rPr>
              <a:t>The</a:t>
            </a:r>
            <a:r>
              <a:rPr lang="en-US" spc="-40" dirty="0">
                <a:latin typeface="Arial"/>
                <a:cs typeface="Arial"/>
              </a:rPr>
              <a:t> </a:t>
            </a:r>
            <a:r>
              <a:rPr lang="en-US" dirty="0">
                <a:latin typeface="Arial"/>
                <a:cs typeface="Arial"/>
              </a:rPr>
              <a:t>figure</a:t>
            </a:r>
            <a:r>
              <a:rPr lang="en-US" spc="-25" dirty="0">
                <a:latin typeface="Arial"/>
                <a:cs typeface="Arial"/>
              </a:rPr>
              <a:t> </a:t>
            </a:r>
            <a:r>
              <a:rPr lang="en-US" dirty="0">
                <a:latin typeface="Arial"/>
                <a:cs typeface="Arial"/>
              </a:rPr>
              <a:t>shows</a:t>
            </a:r>
            <a:r>
              <a:rPr lang="en-US" spc="-35" dirty="0">
                <a:latin typeface="Arial"/>
                <a:cs typeface="Arial"/>
              </a:rPr>
              <a:t> </a:t>
            </a:r>
            <a:r>
              <a:rPr lang="en-US" dirty="0">
                <a:latin typeface="Arial"/>
                <a:cs typeface="Arial"/>
              </a:rPr>
              <a:t>the</a:t>
            </a:r>
            <a:r>
              <a:rPr lang="en-US" spc="-25" dirty="0">
                <a:latin typeface="Arial"/>
                <a:cs typeface="Arial"/>
              </a:rPr>
              <a:t> </a:t>
            </a:r>
            <a:r>
              <a:rPr lang="en-US" dirty="0">
                <a:latin typeface="Arial"/>
                <a:cs typeface="Arial"/>
              </a:rPr>
              <a:t>operation</a:t>
            </a:r>
            <a:r>
              <a:rPr lang="en-US" spc="-50" dirty="0">
                <a:latin typeface="Arial"/>
                <a:cs typeface="Arial"/>
              </a:rPr>
              <a:t> </a:t>
            </a:r>
            <a:r>
              <a:rPr lang="en-US" dirty="0">
                <a:latin typeface="Arial"/>
                <a:cs typeface="Arial"/>
              </a:rPr>
              <a:t>of</a:t>
            </a:r>
            <a:r>
              <a:rPr lang="en-US" spc="-30" dirty="0">
                <a:latin typeface="Arial"/>
                <a:cs typeface="Arial"/>
              </a:rPr>
              <a:t> </a:t>
            </a:r>
            <a:r>
              <a:rPr lang="en-US" dirty="0">
                <a:latin typeface="Arial"/>
                <a:cs typeface="Arial"/>
              </a:rPr>
              <a:t>the</a:t>
            </a:r>
            <a:r>
              <a:rPr lang="en-US" spc="-40" dirty="0">
                <a:latin typeface="Arial"/>
                <a:cs typeface="Arial"/>
              </a:rPr>
              <a:t> </a:t>
            </a:r>
            <a:r>
              <a:rPr lang="en-US" dirty="0">
                <a:latin typeface="Arial"/>
                <a:cs typeface="Arial"/>
              </a:rPr>
              <a:t>MOV</a:t>
            </a:r>
            <a:r>
              <a:rPr lang="en-US" spc="-5" dirty="0">
                <a:latin typeface="Arial"/>
                <a:cs typeface="Arial"/>
              </a:rPr>
              <a:t> </a:t>
            </a:r>
            <a:r>
              <a:rPr lang="en-US" dirty="0">
                <a:latin typeface="Arial"/>
                <a:cs typeface="Arial"/>
              </a:rPr>
              <a:t>BX,CX</a:t>
            </a:r>
            <a:r>
              <a:rPr lang="en-US" spc="-30" dirty="0">
                <a:latin typeface="Arial"/>
                <a:cs typeface="Arial"/>
              </a:rPr>
              <a:t> </a:t>
            </a:r>
            <a:r>
              <a:rPr lang="en-US" dirty="0">
                <a:latin typeface="Arial"/>
                <a:cs typeface="Arial"/>
              </a:rPr>
              <a:t>instruction. Note</a:t>
            </a:r>
            <a:r>
              <a:rPr lang="en-US" spc="-40" dirty="0">
                <a:latin typeface="Arial"/>
                <a:cs typeface="Arial"/>
              </a:rPr>
              <a:t> </a:t>
            </a:r>
            <a:r>
              <a:rPr lang="en-US" dirty="0">
                <a:latin typeface="Arial"/>
                <a:cs typeface="Arial"/>
              </a:rPr>
              <a:t>that</a:t>
            </a:r>
            <a:r>
              <a:rPr lang="en-US" spc="-30" dirty="0">
                <a:latin typeface="Arial"/>
                <a:cs typeface="Arial"/>
              </a:rPr>
              <a:t> </a:t>
            </a:r>
            <a:r>
              <a:rPr lang="en-US" dirty="0">
                <a:latin typeface="Arial"/>
                <a:cs typeface="Arial"/>
              </a:rPr>
              <a:t>the</a:t>
            </a:r>
            <a:r>
              <a:rPr lang="en-US" spc="-40" dirty="0">
                <a:latin typeface="Arial"/>
                <a:cs typeface="Arial"/>
              </a:rPr>
              <a:t> </a:t>
            </a:r>
            <a:r>
              <a:rPr lang="en-US" spc="-10" dirty="0">
                <a:latin typeface="Arial"/>
                <a:cs typeface="Arial"/>
              </a:rPr>
              <a:t>source register’s</a:t>
            </a:r>
            <a:r>
              <a:rPr lang="en-US" spc="-40" dirty="0">
                <a:latin typeface="Arial"/>
                <a:cs typeface="Arial"/>
              </a:rPr>
              <a:t> </a:t>
            </a:r>
            <a:r>
              <a:rPr lang="en-US" dirty="0">
                <a:latin typeface="Arial"/>
                <a:cs typeface="Arial"/>
              </a:rPr>
              <a:t>contents</a:t>
            </a:r>
            <a:r>
              <a:rPr lang="en-US" spc="-25" dirty="0">
                <a:latin typeface="Arial"/>
                <a:cs typeface="Arial"/>
              </a:rPr>
              <a:t> </a:t>
            </a:r>
            <a:r>
              <a:rPr lang="en-US" dirty="0">
                <a:latin typeface="Arial"/>
                <a:cs typeface="Arial"/>
              </a:rPr>
              <a:t>do</a:t>
            </a:r>
            <a:r>
              <a:rPr lang="en-US" spc="-15" dirty="0">
                <a:latin typeface="Arial"/>
                <a:cs typeface="Arial"/>
              </a:rPr>
              <a:t> </a:t>
            </a:r>
            <a:r>
              <a:rPr lang="en-US" dirty="0">
                <a:latin typeface="Arial"/>
                <a:cs typeface="Arial"/>
              </a:rPr>
              <a:t>not</a:t>
            </a:r>
            <a:r>
              <a:rPr lang="en-US" spc="-15" dirty="0">
                <a:latin typeface="Arial"/>
                <a:cs typeface="Arial"/>
              </a:rPr>
              <a:t> </a:t>
            </a:r>
            <a:r>
              <a:rPr lang="en-US" dirty="0">
                <a:latin typeface="Arial"/>
                <a:cs typeface="Arial"/>
              </a:rPr>
              <a:t>change,</a:t>
            </a:r>
            <a:r>
              <a:rPr lang="en-US" spc="-35" dirty="0">
                <a:latin typeface="Arial"/>
                <a:cs typeface="Arial"/>
              </a:rPr>
              <a:t> </a:t>
            </a:r>
            <a:r>
              <a:rPr lang="en-US" dirty="0">
                <a:latin typeface="Arial"/>
                <a:cs typeface="Arial"/>
              </a:rPr>
              <a:t>but</a:t>
            </a:r>
            <a:r>
              <a:rPr lang="en-US" spc="-15" dirty="0">
                <a:latin typeface="Arial"/>
                <a:cs typeface="Arial"/>
              </a:rPr>
              <a:t> </a:t>
            </a:r>
            <a:r>
              <a:rPr lang="en-US" dirty="0">
                <a:latin typeface="Arial"/>
                <a:cs typeface="Arial"/>
              </a:rPr>
              <a:t>the</a:t>
            </a:r>
            <a:r>
              <a:rPr lang="en-US" spc="-25" dirty="0">
                <a:latin typeface="Arial"/>
                <a:cs typeface="Arial"/>
              </a:rPr>
              <a:t> </a:t>
            </a:r>
            <a:r>
              <a:rPr lang="en-US" spc="-10" dirty="0">
                <a:latin typeface="Arial"/>
                <a:cs typeface="Arial"/>
              </a:rPr>
              <a:t>destination</a:t>
            </a:r>
            <a:r>
              <a:rPr lang="en-US" spc="-45" dirty="0">
                <a:latin typeface="Arial"/>
                <a:cs typeface="Arial"/>
              </a:rPr>
              <a:t> </a:t>
            </a:r>
            <a:r>
              <a:rPr lang="en-US" spc="-10" dirty="0">
                <a:latin typeface="Arial"/>
                <a:cs typeface="Arial"/>
              </a:rPr>
              <a:t>register’s</a:t>
            </a:r>
            <a:r>
              <a:rPr lang="en-US" spc="-35" dirty="0">
                <a:latin typeface="Arial"/>
                <a:cs typeface="Arial"/>
              </a:rPr>
              <a:t> </a:t>
            </a:r>
            <a:r>
              <a:rPr lang="en-US" dirty="0">
                <a:latin typeface="Arial"/>
                <a:cs typeface="Arial"/>
              </a:rPr>
              <a:t>contents</a:t>
            </a:r>
            <a:r>
              <a:rPr lang="en-US" spc="-25" dirty="0">
                <a:latin typeface="Arial"/>
                <a:cs typeface="Arial"/>
              </a:rPr>
              <a:t> </a:t>
            </a:r>
            <a:r>
              <a:rPr lang="en-US" dirty="0">
                <a:latin typeface="Arial"/>
                <a:cs typeface="Arial"/>
              </a:rPr>
              <a:t>do</a:t>
            </a:r>
            <a:r>
              <a:rPr lang="en-US" spc="-15" dirty="0">
                <a:latin typeface="Arial"/>
                <a:cs typeface="Arial"/>
              </a:rPr>
              <a:t> </a:t>
            </a:r>
            <a:r>
              <a:rPr lang="en-US" spc="-10" dirty="0">
                <a:latin typeface="Arial"/>
                <a:cs typeface="Arial"/>
              </a:rPr>
              <a:t>change. </a:t>
            </a:r>
            <a:r>
              <a:rPr lang="en-US" dirty="0">
                <a:latin typeface="Arial"/>
                <a:cs typeface="Arial"/>
              </a:rPr>
              <a:t>The</a:t>
            </a:r>
            <a:r>
              <a:rPr lang="en-US" spc="-35" dirty="0">
                <a:latin typeface="Arial"/>
                <a:cs typeface="Arial"/>
              </a:rPr>
              <a:t> </a:t>
            </a:r>
            <a:r>
              <a:rPr lang="en-US" dirty="0">
                <a:latin typeface="Arial"/>
                <a:cs typeface="Arial"/>
              </a:rPr>
              <a:t>instruction</a:t>
            </a:r>
            <a:r>
              <a:rPr lang="en-US" spc="-35" dirty="0">
                <a:latin typeface="Arial"/>
                <a:cs typeface="Arial"/>
              </a:rPr>
              <a:t> </a:t>
            </a:r>
            <a:r>
              <a:rPr lang="en-US" spc="-10" dirty="0">
                <a:latin typeface="Arial"/>
                <a:cs typeface="Arial"/>
              </a:rPr>
              <a:t>moves</a:t>
            </a:r>
            <a:r>
              <a:rPr lang="en-US" spc="-25" dirty="0">
                <a:latin typeface="Arial"/>
                <a:cs typeface="Arial"/>
              </a:rPr>
              <a:t> </a:t>
            </a:r>
            <a:r>
              <a:rPr lang="en-US" dirty="0">
                <a:latin typeface="Arial"/>
                <a:cs typeface="Arial"/>
              </a:rPr>
              <a:t>(copies)</a:t>
            </a:r>
            <a:r>
              <a:rPr lang="en-US" spc="-35" dirty="0">
                <a:latin typeface="Arial"/>
                <a:cs typeface="Arial"/>
              </a:rPr>
              <a:t> </a:t>
            </a:r>
            <a:r>
              <a:rPr lang="en-US" dirty="0">
                <a:latin typeface="Arial"/>
                <a:cs typeface="Arial"/>
              </a:rPr>
              <a:t>a</a:t>
            </a:r>
            <a:r>
              <a:rPr lang="en-US" spc="-25" dirty="0">
                <a:latin typeface="Arial"/>
                <a:cs typeface="Arial"/>
              </a:rPr>
              <a:t> </a:t>
            </a:r>
            <a:r>
              <a:rPr lang="en-US" dirty="0">
                <a:latin typeface="Arial"/>
                <a:cs typeface="Arial"/>
              </a:rPr>
              <a:t>1234H</a:t>
            </a:r>
            <a:r>
              <a:rPr lang="en-US" spc="-40" dirty="0">
                <a:latin typeface="Arial"/>
                <a:cs typeface="Arial"/>
              </a:rPr>
              <a:t> </a:t>
            </a:r>
            <a:r>
              <a:rPr lang="en-US" dirty="0">
                <a:latin typeface="Arial"/>
                <a:cs typeface="Arial"/>
              </a:rPr>
              <a:t>from</a:t>
            </a:r>
            <a:r>
              <a:rPr lang="en-US" spc="-20" dirty="0">
                <a:latin typeface="Arial"/>
                <a:cs typeface="Arial"/>
              </a:rPr>
              <a:t> </a:t>
            </a:r>
            <a:r>
              <a:rPr lang="en-US" dirty="0">
                <a:latin typeface="Arial"/>
                <a:cs typeface="Arial"/>
              </a:rPr>
              <a:t>register</a:t>
            </a:r>
            <a:r>
              <a:rPr lang="en-US" spc="-50" dirty="0">
                <a:latin typeface="Arial"/>
                <a:cs typeface="Arial"/>
              </a:rPr>
              <a:t> </a:t>
            </a:r>
            <a:r>
              <a:rPr lang="en-US" dirty="0">
                <a:latin typeface="Arial"/>
                <a:cs typeface="Arial"/>
              </a:rPr>
              <a:t>CX</a:t>
            </a:r>
            <a:r>
              <a:rPr lang="en-US" spc="-15" dirty="0">
                <a:latin typeface="Arial"/>
                <a:cs typeface="Arial"/>
              </a:rPr>
              <a:t> </a:t>
            </a:r>
            <a:r>
              <a:rPr lang="en-US" dirty="0">
                <a:latin typeface="Arial"/>
                <a:cs typeface="Arial"/>
              </a:rPr>
              <a:t>into</a:t>
            </a:r>
            <a:r>
              <a:rPr lang="en-US" spc="-35" dirty="0">
                <a:latin typeface="Arial"/>
                <a:cs typeface="Arial"/>
              </a:rPr>
              <a:t> </a:t>
            </a:r>
            <a:r>
              <a:rPr lang="en-US" dirty="0">
                <a:latin typeface="Arial"/>
                <a:cs typeface="Arial"/>
              </a:rPr>
              <a:t>register</a:t>
            </a:r>
            <a:r>
              <a:rPr lang="en-US" spc="-40" dirty="0">
                <a:latin typeface="Arial"/>
                <a:cs typeface="Arial"/>
              </a:rPr>
              <a:t> </a:t>
            </a:r>
            <a:r>
              <a:rPr lang="en-US" dirty="0">
                <a:latin typeface="Arial"/>
                <a:cs typeface="Arial"/>
              </a:rPr>
              <a:t>BX.</a:t>
            </a:r>
            <a:r>
              <a:rPr lang="en-US" spc="-25" dirty="0">
                <a:latin typeface="Arial"/>
                <a:cs typeface="Arial"/>
              </a:rPr>
              <a:t> </a:t>
            </a:r>
            <a:r>
              <a:rPr lang="en-US" spc="-20" dirty="0">
                <a:latin typeface="Arial"/>
                <a:cs typeface="Arial"/>
              </a:rPr>
              <a:t>This </a:t>
            </a:r>
            <a:r>
              <a:rPr lang="en-US" dirty="0">
                <a:latin typeface="Arial"/>
                <a:cs typeface="Arial"/>
              </a:rPr>
              <a:t>erases</a:t>
            </a:r>
            <a:r>
              <a:rPr lang="en-US" spc="-30"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old</a:t>
            </a:r>
            <a:r>
              <a:rPr lang="en-US" spc="-35" dirty="0">
                <a:latin typeface="Arial"/>
                <a:cs typeface="Arial"/>
              </a:rPr>
              <a:t> </a:t>
            </a:r>
            <a:r>
              <a:rPr lang="en-US" dirty="0">
                <a:latin typeface="Arial"/>
                <a:cs typeface="Arial"/>
              </a:rPr>
              <a:t>contents</a:t>
            </a:r>
            <a:r>
              <a:rPr lang="en-US" spc="-45" dirty="0">
                <a:latin typeface="Arial"/>
                <a:cs typeface="Arial"/>
              </a:rPr>
              <a:t> </a:t>
            </a:r>
            <a:r>
              <a:rPr lang="en-US" dirty="0">
                <a:latin typeface="Arial"/>
                <a:cs typeface="Arial"/>
              </a:rPr>
              <a:t>(76AFH)</a:t>
            </a:r>
            <a:r>
              <a:rPr lang="en-US" spc="-25" dirty="0">
                <a:latin typeface="Arial"/>
                <a:cs typeface="Arial"/>
              </a:rPr>
              <a:t> </a:t>
            </a:r>
            <a:r>
              <a:rPr lang="en-US" dirty="0">
                <a:latin typeface="Arial"/>
                <a:cs typeface="Arial"/>
              </a:rPr>
              <a:t>of</a:t>
            </a:r>
            <a:r>
              <a:rPr lang="en-US" spc="-25" dirty="0">
                <a:latin typeface="Arial"/>
                <a:cs typeface="Arial"/>
              </a:rPr>
              <a:t> </a:t>
            </a:r>
            <a:r>
              <a:rPr lang="en-US" dirty="0">
                <a:latin typeface="Arial"/>
                <a:cs typeface="Arial"/>
              </a:rPr>
              <a:t>register</a:t>
            </a:r>
            <a:r>
              <a:rPr lang="en-US" spc="-45" dirty="0">
                <a:latin typeface="Arial"/>
                <a:cs typeface="Arial"/>
              </a:rPr>
              <a:t> </a:t>
            </a:r>
            <a:r>
              <a:rPr lang="en-US" dirty="0">
                <a:latin typeface="Arial"/>
                <a:cs typeface="Arial"/>
              </a:rPr>
              <a:t>BX,</a:t>
            </a:r>
            <a:r>
              <a:rPr lang="en-US" spc="-15" dirty="0">
                <a:latin typeface="Arial"/>
                <a:cs typeface="Arial"/>
              </a:rPr>
              <a:t> </a:t>
            </a:r>
            <a:r>
              <a:rPr lang="en-US" dirty="0">
                <a:latin typeface="Arial"/>
                <a:cs typeface="Arial"/>
              </a:rPr>
              <a:t>but</a:t>
            </a:r>
            <a:r>
              <a:rPr lang="en-US" spc="-35" dirty="0">
                <a:latin typeface="Arial"/>
                <a:cs typeface="Arial"/>
              </a:rPr>
              <a:t> </a:t>
            </a:r>
            <a:r>
              <a:rPr lang="en-US" dirty="0">
                <a:latin typeface="Arial"/>
                <a:cs typeface="Arial"/>
              </a:rPr>
              <a:t>the</a:t>
            </a:r>
            <a:r>
              <a:rPr lang="en-US" spc="-35" dirty="0">
                <a:latin typeface="Arial"/>
                <a:cs typeface="Arial"/>
              </a:rPr>
              <a:t> </a:t>
            </a:r>
            <a:r>
              <a:rPr lang="en-US" dirty="0">
                <a:latin typeface="Arial"/>
                <a:cs typeface="Arial"/>
              </a:rPr>
              <a:t>contents</a:t>
            </a:r>
            <a:r>
              <a:rPr lang="en-US" spc="-30" dirty="0">
                <a:latin typeface="Arial"/>
                <a:cs typeface="Arial"/>
              </a:rPr>
              <a:t> </a:t>
            </a:r>
            <a:r>
              <a:rPr lang="en-US" dirty="0">
                <a:latin typeface="Arial"/>
                <a:cs typeface="Arial"/>
              </a:rPr>
              <a:t>of</a:t>
            </a:r>
            <a:r>
              <a:rPr lang="en-US" spc="-25" dirty="0">
                <a:latin typeface="Arial"/>
                <a:cs typeface="Arial"/>
              </a:rPr>
              <a:t> </a:t>
            </a:r>
            <a:r>
              <a:rPr lang="en-US" dirty="0">
                <a:latin typeface="Arial"/>
                <a:cs typeface="Arial"/>
              </a:rPr>
              <a:t>CX</a:t>
            </a:r>
            <a:r>
              <a:rPr lang="en-US" spc="-25" dirty="0">
                <a:latin typeface="Arial"/>
                <a:cs typeface="Arial"/>
              </a:rPr>
              <a:t> </a:t>
            </a:r>
            <a:r>
              <a:rPr lang="en-US" spc="-10" dirty="0">
                <a:latin typeface="Arial"/>
                <a:cs typeface="Arial"/>
              </a:rPr>
              <a:t>remain unchanged.</a:t>
            </a:r>
            <a:endParaRPr lang="en-US" dirty="0">
              <a:latin typeface="Arial"/>
              <a:cs typeface="Arial"/>
            </a:endParaRPr>
          </a:p>
          <a:p>
            <a:endParaRPr lang="en-US" dirty="0"/>
          </a:p>
        </p:txBody>
      </p:sp>
      <p:sp>
        <p:nvSpPr>
          <p:cNvPr id="4" name="Slide Number Placeholder 3">
            <a:extLst>
              <a:ext uri="{FF2B5EF4-FFF2-40B4-BE49-F238E27FC236}">
                <a16:creationId xmlns:a16="http://schemas.microsoft.com/office/drawing/2014/main" id="{F733ECC6-CD3B-4876-A517-0C1BAE84B625}"/>
              </a:ext>
            </a:extLst>
          </p:cNvPr>
          <p:cNvSpPr>
            <a:spLocks noGrp="1"/>
          </p:cNvSpPr>
          <p:nvPr>
            <p:ph type="sldNum" sz="quarter" idx="12"/>
          </p:nvPr>
        </p:nvSpPr>
        <p:spPr/>
        <p:txBody>
          <a:bodyPr/>
          <a:lstStyle/>
          <a:p>
            <a:fld id="{2E3AC598-E03F-413A-97C1-9CCB85E58D1E}" type="slidenum">
              <a:rPr lang="en-US" smtClean="0"/>
              <a:t>11</a:t>
            </a:fld>
            <a:endParaRPr lang="en-US"/>
          </a:p>
        </p:txBody>
      </p:sp>
    </p:spTree>
    <p:extLst>
      <p:ext uri="{BB962C8B-B14F-4D97-AF65-F5344CB8AC3E}">
        <p14:creationId xmlns:p14="http://schemas.microsoft.com/office/powerpoint/2010/main" val="3938345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58AC5-0648-43C9-805B-79690A056F2F}"/>
              </a:ext>
            </a:extLst>
          </p:cNvPr>
          <p:cNvSpPr>
            <a:spLocks noGrp="1"/>
          </p:cNvSpPr>
          <p:nvPr>
            <p:ph type="title"/>
          </p:nvPr>
        </p:nvSpPr>
        <p:spPr>
          <a:xfrm>
            <a:off x="1534696" y="804519"/>
            <a:ext cx="9520158" cy="1049235"/>
          </a:xfrm>
        </p:spPr>
        <p:txBody>
          <a:bodyPr/>
          <a:lstStyle/>
          <a:p>
            <a:r>
              <a:rPr lang="en-US" dirty="0"/>
              <a:t>Register</a:t>
            </a:r>
            <a:r>
              <a:rPr lang="en-US" spc="-35" dirty="0"/>
              <a:t> </a:t>
            </a:r>
            <a:r>
              <a:rPr lang="en-US" spc="-10" dirty="0"/>
              <a:t>Addressing</a:t>
            </a:r>
            <a:r>
              <a:rPr lang="en-US" spc="-25" dirty="0"/>
              <a:t> </a:t>
            </a:r>
            <a:r>
              <a:rPr lang="en-US" dirty="0"/>
              <a:t>Mode</a:t>
            </a:r>
            <a:r>
              <a:rPr lang="en-US" spc="-25" dirty="0"/>
              <a:t> </a:t>
            </a:r>
            <a:r>
              <a:rPr lang="en-US" spc="-10" dirty="0"/>
              <a:t>–Cont’d–</a:t>
            </a:r>
            <a:endParaRPr lang="en-US" dirty="0"/>
          </a:p>
        </p:txBody>
      </p:sp>
      <p:pic>
        <p:nvPicPr>
          <p:cNvPr id="4" name="object 7">
            <a:extLst>
              <a:ext uri="{FF2B5EF4-FFF2-40B4-BE49-F238E27FC236}">
                <a16:creationId xmlns:a16="http://schemas.microsoft.com/office/drawing/2014/main" id="{D42CA5F9-088B-43BD-A0CF-3E3C388EEFA6}"/>
              </a:ext>
            </a:extLst>
          </p:cNvPr>
          <p:cNvPicPr>
            <a:picLocks noGrp="1"/>
          </p:cNvPicPr>
          <p:nvPr>
            <p:ph idx="1"/>
          </p:nvPr>
        </p:nvPicPr>
        <p:blipFill>
          <a:blip r:embed="rId2" cstate="print"/>
          <a:stretch>
            <a:fillRect/>
          </a:stretch>
        </p:blipFill>
        <p:spPr>
          <a:xfrm>
            <a:off x="4348381" y="2222049"/>
            <a:ext cx="3619962" cy="1987094"/>
          </a:xfrm>
          <a:prstGeom prst="rect">
            <a:avLst/>
          </a:prstGeom>
        </p:spPr>
      </p:pic>
      <p:sp>
        <p:nvSpPr>
          <p:cNvPr id="5" name="Rectangle 4">
            <a:extLst>
              <a:ext uri="{FF2B5EF4-FFF2-40B4-BE49-F238E27FC236}">
                <a16:creationId xmlns:a16="http://schemas.microsoft.com/office/drawing/2014/main" id="{3BB23727-BFF3-4FAE-A9B5-0972A04DE374}"/>
              </a:ext>
            </a:extLst>
          </p:cNvPr>
          <p:cNvSpPr/>
          <p:nvPr/>
        </p:nvSpPr>
        <p:spPr>
          <a:xfrm>
            <a:off x="3047999" y="4311493"/>
            <a:ext cx="6763657" cy="692754"/>
          </a:xfrm>
          <a:prstGeom prst="rect">
            <a:avLst/>
          </a:prstGeom>
        </p:spPr>
        <p:txBody>
          <a:bodyPr wrap="square">
            <a:spAutoFit/>
          </a:bodyPr>
          <a:lstStyle/>
          <a:p>
            <a:pPr marL="12700" marR="5080">
              <a:lnSpc>
                <a:spcPct val="112500"/>
              </a:lnSpc>
              <a:spcBef>
                <a:spcPts val="100"/>
              </a:spcBef>
            </a:pPr>
            <a:r>
              <a:rPr lang="en-US" dirty="0">
                <a:solidFill>
                  <a:srgbClr val="3232B2"/>
                </a:solidFill>
                <a:latin typeface="Arial"/>
                <a:cs typeface="Arial"/>
              </a:rPr>
              <a:t>Figure</a:t>
            </a:r>
            <a:r>
              <a:rPr lang="en-US" spc="-45" dirty="0">
                <a:solidFill>
                  <a:srgbClr val="3232B2"/>
                </a:solidFill>
                <a:latin typeface="Arial"/>
                <a:cs typeface="Arial"/>
              </a:rPr>
              <a:t> </a:t>
            </a:r>
            <a:r>
              <a:rPr lang="en-US" dirty="0">
                <a:solidFill>
                  <a:srgbClr val="3232B2"/>
                </a:solidFill>
                <a:latin typeface="Arial"/>
                <a:cs typeface="Arial"/>
              </a:rPr>
              <a:t>1:</a:t>
            </a:r>
            <a:r>
              <a:rPr lang="en-US" spc="-25" dirty="0">
                <a:solidFill>
                  <a:srgbClr val="3232B2"/>
                </a:solidFill>
                <a:latin typeface="Arial"/>
                <a:cs typeface="Arial"/>
              </a:rPr>
              <a:t> </a:t>
            </a:r>
            <a:r>
              <a:rPr lang="en-US" dirty="0">
                <a:latin typeface="Arial"/>
                <a:cs typeface="Arial"/>
              </a:rPr>
              <a:t>The</a:t>
            </a:r>
            <a:r>
              <a:rPr lang="en-US" spc="-35" dirty="0">
                <a:latin typeface="Arial"/>
                <a:cs typeface="Arial"/>
              </a:rPr>
              <a:t> </a:t>
            </a:r>
            <a:r>
              <a:rPr lang="en-US" dirty="0">
                <a:latin typeface="Arial"/>
                <a:cs typeface="Arial"/>
              </a:rPr>
              <a:t>effect</a:t>
            </a:r>
            <a:r>
              <a:rPr lang="en-US" spc="-20" dirty="0">
                <a:latin typeface="Arial"/>
                <a:cs typeface="Arial"/>
              </a:rPr>
              <a:t> </a:t>
            </a:r>
            <a:r>
              <a:rPr lang="en-US" dirty="0">
                <a:latin typeface="Arial"/>
                <a:cs typeface="Arial"/>
              </a:rPr>
              <a:t>of</a:t>
            </a:r>
            <a:r>
              <a:rPr lang="en-US" spc="-25" dirty="0">
                <a:latin typeface="Arial"/>
                <a:cs typeface="Arial"/>
              </a:rPr>
              <a:t> </a:t>
            </a:r>
            <a:r>
              <a:rPr lang="en-US" spc="-10" dirty="0">
                <a:latin typeface="Arial"/>
                <a:cs typeface="Arial"/>
              </a:rPr>
              <a:t>executing</a:t>
            </a:r>
            <a:r>
              <a:rPr lang="en-US" spc="-20" dirty="0">
                <a:latin typeface="Arial"/>
                <a:cs typeface="Arial"/>
              </a:rPr>
              <a:t> </a:t>
            </a:r>
            <a:r>
              <a:rPr lang="en-US" dirty="0">
                <a:latin typeface="Arial"/>
                <a:cs typeface="Arial"/>
              </a:rPr>
              <a:t>the</a:t>
            </a:r>
            <a:r>
              <a:rPr lang="en-US" spc="-20" dirty="0">
                <a:latin typeface="Arial"/>
                <a:cs typeface="Arial"/>
              </a:rPr>
              <a:t> </a:t>
            </a:r>
            <a:r>
              <a:rPr lang="en-US" spc="-10" dirty="0">
                <a:latin typeface="Arial"/>
                <a:cs typeface="Arial"/>
              </a:rPr>
              <a:t>MOV</a:t>
            </a:r>
            <a:r>
              <a:rPr lang="en-US" spc="-35" dirty="0">
                <a:latin typeface="Arial"/>
                <a:cs typeface="Arial"/>
              </a:rPr>
              <a:t> </a:t>
            </a:r>
            <a:r>
              <a:rPr lang="en-US" dirty="0">
                <a:latin typeface="Arial"/>
                <a:cs typeface="Arial"/>
              </a:rPr>
              <a:t>BX,CX</a:t>
            </a:r>
            <a:r>
              <a:rPr lang="en-US" spc="-15" dirty="0">
                <a:latin typeface="Arial"/>
                <a:cs typeface="Arial"/>
              </a:rPr>
              <a:t> </a:t>
            </a:r>
            <a:r>
              <a:rPr lang="en-US" dirty="0">
                <a:latin typeface="Arial"/>
                <a:cs typeface="Arial"/>
              </a:rPr>
              <a:t>instruction</a:t>
            </a:r>
            <a:r>
              <a:rPr lang="en-US" spc="-25" dirty="0">
                <a:latin typeface="Arial"/>
                <a:cs typeface="Arial"/>
              </a:rPr>
              <a:t> </a:t>
            </a:r>
            <a:r>
              <a:rPr lang="en-US" dirty="0">
                <a:latin typeface="Arial"/>
                <a:cs typeface="Arial"/>
              </a:rPr>
              <a:t>at</a:t>
            </a:r>
            <a:r>
              <a:rPr lang="en-US" spc="-25"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point</a:t>
            </a:r>
            <a:r>
              <a:rPr lang="en-US" spc="-40" dirty="0">
                <a:latin typeface="Arial"/>
                <a:cs typeface="Arial"/>
              </a:rPr>
              <a:t> </a:t>
            </a:r>
            <a:r>
              <a:rPr lang="en-US" dirty="0">
                <a:latin typeface="Arial"/>
                <a:cs typeface="Arial"/>
              </a:rPr>
              <a:t>just</a:t>
            </a:r>
            <a:r>
              <a:rPr lang="en-US" spc="-25" dirty="0">
                <a:latin typeface="Arial"/>
                <a:cs typeface="Arial"/>
              </a:rPr>
              <a:t> </a:t>
            </a:r>
            <a:r>
              <a:rPr lang="en-US" dirty="0">
                <a:latin typeface="Arial"/>
                <a:cs typeface="Arial"/>
              </a:rPr>
              <a:t>before</a:t>
            </a:r>
            <a:r>
              <a:rPr lang="en-US" spc="-20" dirty="0">
                <a:latin typeface="Arial"/>
                <a:cs typeface="Arial"/>
              </a:rPr>
              <a:t> </a:t>
            </a:r>
            <a:r>
              <a:rPr lang="en-US" dirty="0">
                <a:latin typeface="Arial"/>
                <a:cs typeface="Arial"/>
              </a:rPr>
              <a:t>BX</a:t>
            </a:r>
            <a:r>
              <a:rPr lang="en-US" spc="-25" dirty="0">
                <a:latin typeface="Arial"/>
                <a:cs typeface="Arial"/>
              </a:rPr>
              <a:t> </a:t>
            </a:r>
            <a:r>
              <a:rPr lang="en-US" spc="-10" dirty="0">
                <a:latin typeface="Arial"/>
                <a:cs typeface="Arial"/>
              </a:rPr>
              <a:t>register changes.</a:t>
            </a:r>
            <a:endParaRPr lang="en-US" dirty="0">
              <a:latin typeface="Arial"/>
              <a:cs typeface="Arial"/>
            </a:endParaRPr>
          </a:p>
        </p:txBody>
      </p:sp>
      <p:sp>
        <p:nvSpPr>
          <p:cNvPr id="3" name="Slide Number Placeholder 2">
            <a:extLst>
              <a:ext uri="{FF2B5EF4-FFF2-40B4-BE49-F238E27FC236}">
                <a16:creationId xmlns:a16="http://schemas.microsoft.com/office/drawing/2014/main" id="{7DB5D405-38B1-4313-A88A-2DB7E3BE5758}"/>
              </a:ext>
            </a:extLst>
          </p:cNvPr>
          <p:cNvSpPr>
            <a:spLocks noGrp="1"/>
          </p:cNvSpPr>
          <p:nvPr>
            <p:ph type="sldNum" sz="quarter" idx="12"/>
          </p:nvPr>
        </p:nvSpPr>
        <p:spPr/>
        <p:txBody>
          <a:bodyPr/>
          <a:lstStyle/>
          <a:p>
            <a:fld id="{2E3AC598-E03F-413A-97C1-9CCB85E58D1E}" type="slidenum">
              <a:rPr lang="en-US" smtClean="0"/>
              <a:t>12</a:t>
            </a:fld>
            <a:endParaRPr lang="en-US"/>
          </a:p>
        </p:txBody>
      </p:sp>
    </p:spTree>
    <p:extLst>
      <p:ext uri="{BB962C8B-B14F-4D97-AF65-F5344CB8AC3E}">
        <p14:creationId xmlns:p14="http://schemas.microsoft.com/office/powerpoint/2010/main" val="2224597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DC02C-11BC-400B-8FE6-10BAC626699D}"/>
              </a:ext>
            </a:extLst>
          </p:cNvPr>
          <p:cNvSpPr>
            <a:spLocks noGrp="1"/>
          </p:cNvSpPr>
          <p:nvPr>
            <p:ph type="title"/>
          </p:nvPr>
        </p:nvSpPr>
        <p:spPr>
          <a:xfrm>
            <a:off x="1663700" y="804519"/>
            <a:ext cx="9391154" cy="541681"/>
          </a:xfrm>
        </p:spPr>
        <p:txBody>
          <a:bodyPr/>
          <a:lstStyle/>
          <a:p>
            <a:r>
              <a:rPr lang="en-US" dirty="0"/>
              <a:t>Register</a:t>
            </a:r>
            <a:r>
              <a:rPr lang="en-US" spc="-35" dirty="0"/>
              <a:t> </a:t>
            </a:r>
            <a:r>
              <a:rPr lang="en-US" spc="-10" dirty="0"/>
              <a:t>Addressing</a:t>
            </a:r>
            <a:r>
              <a:rPr lang="en-US" spc="-25" dirty="0"/>
              <a:t> </a:t>
            </a:r>
            <a:r>
              <a:rPr lang="en-US" dirty="0"/>
              <a:t>Mode</a:t>
            </a:r>
            <a:r>
              <a:rPr lang="en-US" spc="-25" dirty="0"/>
              <a:t> </a:t>
            </a:r>
            <a:r>
              <a:rPr lang="en-US" spc="-10" dirty="0"/>
              <a:t>–Cont’d–</a:t>
            </a:r>
            <a:endParaRPr lang="en-US" dirty="0"/>
          </a:p>
        </p:txBody>
      </p:sp>
      <p:pic>
        <p:nvPicPr>
          <p:cNvPr id="5" name="Content Placeholder 4">
            <a:extLst>
              <a:ext uri="{FF2B5EF4-FFF2-40B4-BE49-F238E27FC236}">
                <a16:creationId xmlns:a16="http://schemas.microsoft.com/office/drawing/2014/main" id="{90B68B11-3090-4C1A-A166-6A2A1969FAF5}"/>
              </a:ext>
            </a:extLst>
          </p:cNvPr>
          <p:cNvPicPr>
            <a:picLocks noGrp="1" noChangeAspect="1"/>
          </p:cNvPicPr>
          <p:nvPr>
            <p:ph idx="1"/>
          </p:nvPr>
        </p:nvPicPr>
        <p:blipFill>
          <a:blip r:embed="rId2"/>
          <a:stretch>
            <a:fillRect/>
          </a:stretch>
        </p:blipFill>
        <p:spPr>
          <a:xfrm>
            <a:off x="1892300" y="1564215"/>
            <a:ext cx="9080563" cy="4489266"/>
          </a:xfrm>
          <a:prstGeom prst="rect">
            <a:avLst/>
          </a:prstGeom>
        </p:spPr>
      </p:pic>
      <p:sp>
        <p:nvSpPr>
          <p:cNvPr id="3" name="Slide Number Placeholder 2">
            <a:extLst>
              <a:ext uri="{FF2B5EF4-FFF2-40B4-BE49-F238E27FC236}">
                <a16:creationId xmlns:a16="http://schemas.microsoft.com/office/drawing/2014/main" id="{68C933F0-7659-4846-B43C-7F09CFCB6C2F}"/>
              </a:ext>
            </a:extLst>
          </p:cNvPr>
          <p:cNvSpPr>
            <a:spLocks noGrp="1"/>
          </p:cNvSpPr>
          <p:nvPr>
            <p:ph type="sldNum" sz="quarter" idx="12"/>
          </p:nvPr>
        </p:nvSpPr>
        <p:spPr/>
        <p:txBody>
          <a:bodyPr/>
          <a:lstStyle/>
          <a:p>
            <a:fld id="{2E3AC598-E03F-413A-97C1-9CCB85E58D1E}" type="slidenum">
              <a:rPr lang="en-US" smtClean="0"/>
              <a:t>13</a:t>
            </a:fld>
            <a:endParaRPr lang="en-US"/>
          </a:p>
        </p:txBody>
      </p:sp>
    </p:spTree>
    <p:extLst>
      <p:ext uri="{BB962C8B-B14F-4D97-AF65-F5344CB8AC3E}">
        <p14:creationId xmlns:p14="http://schemas.microsoft.com/office/powerpoint/2010/main" val="420481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E6E3-D444-4E75-9AC1-8DA44AF36A0F}"/>
              </a:ext>
            </a:extLst>
          </p:cNvPr>
          <p:cNvSpPr>
            <a:spLocks noGrp="1"/>
          </p:cNvSpPr>
          <p:nvPr>
            <p:ph type="title"/>
          </p:nvPr>
        </p:nvSpPr>
        <p:spPr>
          <a:xfrm>
            <a:off x="1534696" y="495301"/>
            <a:ext cx="9520158" cy="495299"/>
          </a:xfrm>
        </p:spPr>
        <p:txBody>
          <a:bodyPr>
            <a:normAutofit fontScale="90000"/>
          </a:bodyPr>
          <a:lstStyle/>
          <a:p>
            <a:r>
              <a:rPr lang="en-US" dirty="0"/>
              <a:t>Immediate</a:t>
            </a:r>
            <a:r>
              <a:rPr lang="en-US" spc="-35" dirty="0"/>
              <a:t> </a:t>
            </a:r>
            <a:r>
              <a:rPr lang="en-US" spc="-10" dirty="0"/>
              <a:t>Addressing</a:t>
            </a:r>
            <a:r>
              <a:rPr lang="en-US" spc="-25" dirty="0"/>
              <a:t> </a:t>
            </a:r>
            <a:r>
              <a:rPr lang="en-US" spc="-20" dirty="0"/>
              <a:t>Mode</a:t>
            </a:r>
            <a:endParaRPr lang="en-US" dirty="0"/>
          </a:p>
        </p:txBody>
      </p:sp>
      <p:sp>
        <p:nvSpPr>
          <p:cNvPr id="3" name="Content Placeholder 2">
            <a:extLst>
              <a:ext uri="{FF2B5EF4-FFF2-40B4-BE49-F238E27FC236}">
                <a16:creationId xmlns:a16="http://schemas.microsoft.com/office/drawing/2014/main" id="{D71D6C06-8B1B-4435-9517-3FB6DCB47C76}"/>
              </a:ext>
            </a:extLst>
          </p:cNvPr>
          <p:cNvSpPr>
            <a:spLocks noGrp="1"/>
          </p:cNvSpPr>
          <p:nvPr>
            <p:ph idx="1"/>
          </p:nvPr>
        </p:nvSpPr>
        <p:spPr>
          <a:xfrm>
            <a:off x="1534696" y="1193800"/>
            <a:ext cx="10123904" cy="4859681"/>
          </a:xfrm>
        </p:spPr>
        <p:txBody>
          <a:bodyPr/>
          <a:lstStyle/>
          <a:p>
            <a:pPr marL="12700">
              <a:lnSpc>
                <a:spcPct val="100000"/>
              </a:lnSpc>
              <a:spcBef>
                <a:spcPts val="325"/>
              </a:spcBef>
            </a:pPr>
            <a:r>
              <a:rPr lang="en-US" dirty="0">
                <a:latin typeface="Arial"/>
                <a:cs typeface="Arial"/>
              </a:rPr>
              <a:t>In</a:t>
            </a:r>
            <a:r>
              <a:rPr lang="en-US" spc="-15" dirty="0">
                <a:latin typeface="Arial"/>
                <a:cs typeface="Arial"/>
              </a:rPr>
              <a:t> </a:t>
            </a:r>
            <a:r>
              <a:rPr lang="en-US" dirty="0">
                <a:latin typeface="Arial"/>
                <a:cs typeface="Arial"/>
              </a:rPr>
              <a:t>the</a:t>
            </a:r>
            <a:r>
              <a:rPr lang="en-US" spc="-15" dirty="0">
                <a:latin typeface="Arial"/>
                <a:cs typeface="Arial"/>
              </a:rPr>
              <a:t> </a:t>
            </a:r>
            <a:r>
              <a:rPr lang="en-US" spc="-10" dirty="0">
                <a:latin typeface="Arial"/>
                <a:cs typeface="Arial"/>
              </a:rPr>
              <a:t>immediate</a:t>
            </a:r>
            <a:r>
              <a:rPr lang="en-US" spc="-40" dirty="0">
                <a:latin typeface="Arial"/>
                <a:cs typeface="Arial"/>
              </a:rPr>
              <a:t> </a:t>
            </a:r>
            <a:r>
              <a:rPr lang="en-US" dirty="0">
                <a:latin typeface="Arial"/>
                <a:cs typeface="Arial"/>
              </a:rPr>
              <a:t>addressing</a:t>
            </a:r>
            <a:r>
              <a:rPr lang="en-US" spc="-40" dirty="0">
                <a:latin typeface="Arial"/>
                <a:cs typeface="Arial"/>
              </a:rPr>
              <a:t> </a:t>
            </a:r>
            <a:r>
              <a:rPr lang="en-US" dirty="0">
                <a:latin typeface="Arial"/>
                <a:cs typeface="Arial"/>
              </a:rPr>
              <a:t>mode,</a:t>
            </a:r>
            <a:r>
              <a:rPr lang="en-US" spc="-15" dirty="0">
                <a:latin typeface="Arial"/>
                <a:cs typeface="Arial"/>
              </a:rPr>
              <a:t> </a:t>
            </a:r>
            <a:r>
              <a:rPr lang="en-US" dirty="0">
                <a:latin typeface="Arial"/>
                <a:cs typeface="Arial"/>
              </a:rPr>
              <a:t>the</a:t>
            </a:r>
            <a:r>
              <a:rPr lang="en-US" spc="-30" dirty="0">
                <a:latin typeface="Arial"/>
                <a:cs typeface="Arial"/>
              </a:rPr>
              <a:t> </a:t>
            </a:r>
            <a:r>
              <a:rPr lang="en-US" dirty="0">
                <a:latin typeface="Arial"/>
                <a:cs typeface="Arial"/>
              </a:rPr>
              <a:t>source</a:t>
            </a:r>
            <a:r>
              <a:rPr lang="en-US" spc="-15" dirty="0">
                <a:latin typeface="Arial"/>
                <a:cs typeface="Arial"/>
              </a:rPr>
              <a:t> </a:t>
            </a:r>
            <a:r>
              <a:rPr lang="en-US" dirty="0">
                <a:latin typeface="Arial"/>
                <a:cs typeface="Arial"/>
              </a:rPr>
              <a:t>operand</a:t>
            </a:r>
            <a:r>
              <a:rPr lang="en-US" spc="-40" dirty="0">
                <a:latin typeface="Arial"/>
                <a:cs typeface="Arial"/>
              </a:rPr>
              <a:t> </a:t>
            </a:r>
            <a:r>
              <a:rPr lang="en-US" dirty="0">
                <a:latin typeface="Arial"/>
                <a:cs typeface="Arial"/>
              </a:rPr>
              <a:t>is</a:t>
            </a:r>
            <a:r>
              <a:rPr lang="en-US" spc="-15" dirty="0">
                <a:latin typeface="Arial"/>
                <a:cs typeface="Arial"/>
              </a:rPr>
              <a:t> </a:t>
            </a:r>
            <a:r>
              <a:rPr lang="en-US" dirty="0">
                <a:latin typeface="Arial"/>
                <a:cs typeface="Arial"/>
              </a:rPr>
              <a:t>a</a:t>
            </a:r>
            <a:r>
              <a:rPr lang="en-US" spc="-10" dirty="0">
                <a:latin typeface="Arial"/>
                <a:cs typeface="Arial"/>
              </a:rPr>
              <a:t> constant.</a:t>
            </a:r>
            <a:endParaRPr lang="en-US" dirty="0">
              <a:latin typeface="Arial"/>
              <a:cs typeface="Arial"/>
            </a:endParaRPr>
          </a:p>
          <a:p>
            <a:pPr marL="12700" marR="114300">
              <a:lnSpc>
                <a:spcPct val="121100"/>
              </a:lnSpc>
            </a:pPr>
            <a:r>
              <a:rPr lang="en-US" dirty="0">
                <a:latin typeface="Arial"/>
                <a:cs typeface="Arial"/>
              </a:rPr>
              <a:t>In</a:t>
            </a:r>
            <a:r>
              <a:rPr lang="en-US" spc="-15" dirty="0">
                <a:latin typeface="Arial"/>
                <a:cs typeface="Arial"/>
              </a:rPr>
              <a:t> </a:t>
            </a:r>
            <a:r>
              <a:rPr lang="en-US" spc="-10" dirty="0">
                <a:latin typeface="Arial"/>
                <a:cs typeface="Arial"/>
              </a:rPr>
              <a:t>immediate</a:t>
            </a:r>
            <a:r>
              <a:rPr lang="en-US" spc="-30" dirty="0">
                <a:latin typeface="Arial"/>
                <a:cs typeface="Arial"/>
              </a:rPr>
              <a:t> </a:t>
            </a:r>
            <a:r>
              <a:rPr lang="en-US" dirty="0">
                <a:latin typeface="Arial"/>
                <a:cs typeface="Arial"/>
              </a:rPr>
              <a:t>addressing</a:t>
            </a:r>
            <a:r>
              <a:rPr lang="en-US" spc="-25" dirty="0">
                <a:latin typeface="Arial"/>
                <a:cs typeface="Arial"/>
              </a:rPr>
              <a:t> </a:t>
            </a:r>
            <a:r>
              <a:rPr lang="en-US" dirty="0">
                <a:latin typeface="Arial"/>
                <a:cs typeface="Arial"/>
              </a:rPr>
              <a:t>mode,</a:t>
            </a:r>
            <a:r>
              <a:rPr lang="en-US" spc="-25" dirty="0">
                <a:latin typeface="Arial"/>
                <a:cs typeface="Arial"/>
              </a:rPr>
              <a:t> </a:t>
            </a:r>
            <a:r>
              <a:rPr lang="en-US" dirty="0">
                <a:latin typeface="Arial"/>
                <a:cs typeface="Arial"/>
              </a:rPr>
              <a:t>as</a:t>
            </a:r>
            <a:r>
              <a:rPr lang="en-US" spc="-10" dirty="0">
                <a:latin typeface="Arial"/>
                <a:cs typeface="Arial"/>
              </a:rPr>
              <a:t> </a:t>
            </a:r>
            <a:r>
              <a:rPr lang="en-US" dirty="0">
                <a:latin typeface="Arial"/>
                <a:cs typeface="Arial"/>
              </a:rPr>
              <a:t>the</a:t>
            </a:r>
            <a:r>
              <a:rPr lang="en-US" spc="-25" dirty="0">
                <a:latin typeface="Arial"/>
                <a:cs typeface="Arial"/>
              </a:rPr>
              <a:t> </a:t>
            </a:r>
            <a:r>
              <a:rPr lang="en-US" dirty="0">
                <a:latin typeface="Arial"/>
                <a:cs typeface="Arial"/>
              </a:rPr>
              <a:t>name</a:t>
            </a:r>
            <a:r>
              <a:rPr lang="en-US" spc="-10" dirty="0">
                <a:latin typeface="Arial"/>
                <a:cs typeface="Arial"/>
              </a:rPr>
              <a:t> implies,</a:t>
            </a:r>
            <a:r>
              <a:rPr lang="en-US" spc="-25" dirty="0">
                <a:latin typeface="Arial"/>
                <a:cs typeface="Arial"/>
              </a:rPr>
              <a:t> </a:t>
            </a:r>
            <a:r>
              <a:rPr lang="en-US" dirty="0">
                <a:latin typeface="Arial"/>
                <a:cs typeface="Arial"/>
              </a:rPr>
              <a:t>when</a:t>
            </a:r>
            <a:r>
              <a:rPr lang="en-US" spc="-25" dirty="0">
                <a:latin typeface="Arial"/>
                <a:cs typeface="Arial"/>
              </a:rPr>
              <a:t> </a:t>
            </a:r>
            <a:r>
              <a:rPr lang="en-US" dirty="0">
                <a:latin typeface="Arial"/>
                <a:cs typeface="Arial"/>
              </a:rPr>
              <a:t>the</a:t>
            </a:r>
            <a:r>
              <a:rPr lang="en-US" spc="-10" dirty="0">
                <a:latin typeface="Arial"/>
                <a:cs typeface="Arial"/>
              </a:rPr>
              <a:t> </a:t>
            </a:r>
            <a:r>
              <a:rPr lang="en-US" dirty="0">
                <a:latin typeface="Arial"/>
                <a:cs typeface="Arial"/>
              </a:rPr>
              <a:t>instruction</a:t>
            </a:r>
            <a:r>
              <a:rPr lang="en-US" spc="-35" dirty="0">
                <a:latin typeface="Arial"/>
                <a:cs typeface="Arial"/>
              </a:rPr>
              <a:t> </a:t>
            </a:r>
            <a:r>
              <a:rPr lang="en-US" spc="-25" dirty="0">
                <a:latin typeface="Arial"/>
                <a:cs typeface="Arial"/>
              </a:rPr>
              <a:t>is </a:t>
            </a:r>
            <a:r>
              <a:rPr lang="en-US" spc="-10" dirty="0">
                <a:latin typeface="Arial"/>
                <a:cs typeface="Arial"/>
              </a:rPr>
              <a:t>assembled,</a:t>
            </a:r>
            <a:r>
              <a:rPr lang="en-US" spc="-30" dirty="0">
                <a:latin typeface="Arial"/>
                <a:cs typeface="Arial"/>
              </a:rPr>
              <a:t> </a:t>
            </a:r>
            <a:r>
              <a:rPr lang="en-US" dirty="0">
                <a:latin typeface="Arial"/>
                <a:cs typeface="Arial"/>
              </a:rPr>
              <a:t>the operand</a:t>
            </a:r>
            <a:r>
              <a:rPr lang="en-US" spc="-20" dirty="0">
                <a:latin typeface="Arial"/>
                <a:cs typeface="Arial"/>
              </a:rPr>
              <a:t> </a:t>
            </a:r>
            <a:r>
              <a:rPr lang="en-US" dirty="0">
                <a:latin typeface="Arial"/>
                <a:cs typeface="Arial"/>
              </a:rPr>
              <a:t>comes </a:t>
            </a:r>
            <a:r>
              <a:rPr lang="en-US" spc="-10" dirty="0">
                <a:latin typeface="Arial"/>
                <a:cs typeface="Arial"/>
              </a:rPr>
              <a:t>immediately</a:t>
            </a:r>
            <a:r>
              <a:rPr lang="en-US" spc="-35" dirty="0">
                <a:latin typeface="Arial"/>
                <a:cs typeface="Arial"/>
              </a:rPr>
              <a:t> </a:t>
            </a:r>
            <a:r>
              <a:rPr lang="en-US" dirty="0">
                <a:latin typeface="Arial"/>
                <a:cs typeface="Arial"/>
              </a:rPr>
              <a:t>after</a:t>
            </a:r>
            <a:r>
              <a:rPr lang="en-US" spc="-15" dirty="0">
                <a:latin typeface="Arial"/>
                <a:cs typeface="Arial"/>
              </a:rPr>
              <a:t> </a:t>
            </a:r>
            <a:r>
              <a:rPr lang="en-US" dirty="0">
                <a:latin typeface="Arial"/>
                <a:cs typeface="Arial"/>
              </a:rPr>
              <a:t>the </a:t>
            </a:r>
            <a:r>
              <a:rPr lang="en-US" spc="-10" dirty="0">
                <a:latin typeface="Arial"/>
                <a:cs typeface="Arial"/>
              </a:rPr>
              <a:t>opcode.</a:t>
            </a:r>
            <a:endParaRPr lang="en-US" dirty="0">
              <a:latin typeface="Arial"/>
              <a:cs typeface="Arial"/>
            </a:endParaRPr>
          </a:p>
          <a:p>
            <a:pPr marL="12700" marR="5080">
              <a:lnSpc>
                <a:spcPct val="121100"/>
              </a:lnSpc>
            </a:pPr>
            <a:r>
              <a:rPr lang="en-US" spc="-10" dirty="0">
                <a:latin typeface="Arial"/>
                <a:cs typeface="Arial"/>
              </a:rPr>
              <a:t>Immediate</a:t>
            </a:r>
            <a:r>
              <a:rPr lang="en-US" spc="-40" dirty="0">
                <a:latin typeface="Arial"/>
                <a:cs typeface="Arial"/>
              </a:rPr>
              <a:t> </a:t>
            </a:r>
            <a:r>
              <a:rPr lang="en-US" dirty="0">
                <a:latin typeface="Arial"/>
                <a:cs typeface="Arial"/>
              </a:rPr>
              <a:t>addressing</a:t>
            </a:r>
            <a:r>
              <a:rPr lang="en-US" spc="-25" dirty="0">
                <a:latin typeface="Arial"/>
                <a:cs typeface="Arial"/>
              </a:rPr>
              <a:t> </a:t>
            </a:r>
            <a:r>
              <a:rPr lang="en-US" dirty="0">
                <a:latin typeface="Arial"/>
                <a:cs typeface="Arial"/>
              </a:rPr>
              <a:t>mode</a:t>
            </a:r>
            <a:r>
              <a:rPr lang="en-US" spc="-25" dirty="0">
                <a:latin typeface="Arial"/>
                <a:cs typeface="Arial"/>
              </a:rPr>
              <a:t> </a:t>
            </a:r>
            <a:r>
              <a:rPr lang="en-US" dirty="0">
                <a:latin typeface="Arial"/>
                <a:cs typeface="Arial"/>
              </a:rPr>
              <a:t>can</a:t>
            </a:r>
            <a:r>
              <a:rPr lang="en-US" spc="-5" dirty="0">
                <a:latin typeface="Arial"/>
                <a:cs typeface="Arial"/>
              </a:rPr>
              <a:t> </a:t>
            </a:r>
            <a:r>
              <a:rPr lang="en-US" dirty="0">
                <a:latin typeface="Arial"/>
                <a:cs typeface="Arial"/>
              </a:rPr>
              <a:t>be</a:t>
            </a:r>
            <a:r>
              <a:rPr lang="en-US" spc="-25" dirty="0">
                <a:latin typeface="Arial"/>
                <a:cs typeface="Arial"/>
              </a:rPr>
              <a:t> </a:t>
            </a:r>
            <a:r>
              <a:rPr lang="en-US" dirty="0">
                <a:latin typeface="Arial"/>
                <a:cs typeface="Arial"/>
              </a:rPr>
              <a:t>used</a:t>
            </a:r>
            <a:r>
              <a:rPr lang="en-US" spc="-15" dirty="0">
                <a:latin typeface="Arial"/>
                <a:cs typeface="Arial"/>
              </a:rPr>
              <a:t> </a:t>
            </a:r>
            <a:r>
              <a:rPr lang="en-US" dirty="0">
                <a:latin typeface="Arial"/>
                <a:cs typeface="Arial"/>
              </a:rPr>
              <a:t>to</a:t>
            </a:r>
            <a:r>
              <a:rPr lang="en-US" spc="-10" dirty="0">
                <a:latin typeface="Arial"/>
                <a:cs typeface="Arial"/>
              </a:rPr>
              <a:t> </a:t>
            </a:r>
            <a:r>
              <a:rPr lang="en-US" dirty="0">
                <a:latin typeface="Arial"/>
                <a:cs typeface="Arial"/>
              </a:rPr>
              <a:t>load</a:t>
            </a:r>
            <a:r>
              <a:rPr lang="en-US" spc="-25" dirty="0">
                <a:latin typeface="Arial"/>
                <a:cs typeface="Arial"/>
              </a:rPr>
              <a:t> </a:t>
            </a:r>
            <a:r>
              <a:rPr lang="en-US" dirty="0">
                <a:latin typeface="Arial"/>
                <a:cs typeface="Arial"/>
              </a:rPr>
              <a:t>data</a:t>
            </a:r>
            <a:r>
              <a:rPr lang="en-US" spc="-30" dirty="0">
                <a:latin typeface="Arial"/>
                <a:cs typeface="Arial"/>
              </a:rPr>
              <a:t> </a:t>
            </a:r>
            <a:r>
              <a:rPr lang="en-US" dirty="0">
                <a:latin typeface="Arial"/>
                <a:cs typeface="Arial"/>
              </a:rPr>
              <a:t>into</a:t>
            </a:r>
            <a:r>
              <a:rPr lang="en-US" spc="-10" dirty="0">
                <a:latin typeface="Arial"/>
                <a:cs typeface="Arial"/>
              </a:rPr>
              <a:t> </a:t>
            </a:r>
            <a:r>
              <a:rPr lang="en-US" dirty="0">
                <a:latin typeface="Arial"/>
                <a:cs typeface="Arial"/>
              </a:rPr>
              <a:t>any</a:t>
            </a:r>
            <a:r>
              <a:rPr lang="en-US" spc="-25" dirty="0">
                <a:latin typeface="Arial"/>
                <a:cs typeface="Arial"/>
              </a:rPr>
              <a:t> </a:t>
            </a:r>
            <a:r>
              <a:rPr lang="en-US" dirty="0">
                <a:latin typeface="Arial"/>
                <a:cs typeface="Arial"/>
              </a:rPr>
              <a:t>of</a:t>
            </a:r>
            <a:r>
              <a:rPr lang="en-US" spc="-15" dirty="0">
                <a:latin typeface="Arial"/>
                <a:cs typeface="Arial"/>
              </a:rPr>
              <a:t> </a:t>
            </a:r>
            <a:r>
              <a:rPr lang="en-US" dirty="0">
                <a:latin typeface="Arial"/>
                <a:cs typeface="Arial"/>
              </a:rPr>
              <a:t>the</a:t>
            </a:r>
            <a:r>
              <a:rPr lang="en-US" spc="-25" dirty="0">
                <a:latin typeface="Arial"/>
                <a:cs typeface="Arial"/>
              </a:rPr>
              <a:t> </a:t>
            </a:r>
            <a:r>
              <a:rPr lang="en-US" spc="-10" dirty="0">
                <a:latin typeface="Arial"/>
                <a:cs typeface="Arial"/>
              </a:rPr>
              <a:t>registers excepts</a:t>
            </a:r>
            <a:r>
              <a:rPr lang="en-US" spc="-25" dirty="0">
                <a:latin typeface="Arial"/>
                <a:cs typeface="Arial"/>
              </a:rPr>
              <a:t> </a:t>
            </a:r>
            <a:r>
              <a:rPr lang="en-US" dirty="0">
                <a:latin typeface="Arial"/>
                <a:cs typeface="Arial"/>
              </a:rPr>
              <a:t>the</a:t>
            </a:r>
            <a:r>
              <a:rPr lang="en-US" spc="-15" dirty="0">
                <a:latin typeface="Arial"/>
                <a:cs typeface="Arial"/>
              </a:rPr>
              <a:t> </a:t>
            </a:r>
            <a:r>
              <a:rPr lang="en-US" dirty="0">
                <a:latin typeface="Arial"/>
                <a:cs typeface="Arial"/>
              </a:rPr>
              <a:t>segment</a:t>
            </a:r>
            <a:r>
              <a:rPr lang="en-US" spc="-30" dirty="0">
                <a:latin typeface="Arial"/>
                <a:cs typeface="Arial"/>
              </a:rPr>
              <a:t> </a:t>
            </a:r>
            <a:r>
              <a:rPr lang="en-US" dirty="0">
                <a:latin typeface="Arial"/>
                <a:cs typeface="Arial"/>
              </a:rPr>
              <a:t>registers</a:t>
            </a:r>
            <a:r>
              <a:rPr lang="en-US" spc="-40" dirty="0">
                <a:latin typeface="Arial"/>
                <a:cs typeface="Arial"/>
              </a:rPr>
              <a:t> </a:t>
            </a:r>
            <a:r>
              <a:rPr lang="en-US" dirty="0">
                <a:latin typeface="Arial"/>
                <a:cs typeface="Arial"/>
              </a:rPr>
              <a:t>and</a:t>
            </a:r>
            <a:r>
              <a:rPr lang="en-US" spc="-15" dirty="0">
                <a:latin typeface="Arial"/>
                <a:cs typeface="Arial"/>
              </a:rPr>
              <a:t> </a:t>
            </a:r>
            <a:r>
              <a:rPr lang="en-US" dirty="0">
                <a:latin typeface="Arial"/>
                <a:cs typeface="Arial"/>
              </a:rPr>
              <a:t>flags</a:t>
            </a:r>
            <a:r>
              <a:rPr lang="en-US" spc="-25" dirty="0">
                <a:latin typeface="Arial"/>
                <a:cs typeface="Arial"/>
              </a:rPr>
              <a:t> </a:t>
            </a:r>
            <a:r>
              <a:rPr lang="en-US" spc="-10" dirty="0">
                <a:latin typeface="Arial"/>
                <a:cs typeface="Arial"/>
              </a:rPr>
              <a:t>register.</a:t>
            </a:r>
            <a:endParaRPr lang="en-US" dirty="0">
              <a:latin typeface="Arial"/>
              <a:cs typeface="Arial"/>
            </a:endParaRPr>
          </a:p>
          <a:p>
            <a:r>
              <a:rPr lang="en-US" spc="-10" dirty="0">
                <a:latin typeface="Arial"/>
                <a:cs typeface="Arial"/>
              </a:rPr>
              <a:t>Example:</a:t>
            </a:r>
            <a:endParaRPr lang="en-US" dirty="0">
              <a:latin typeface="Arial"/>
              <a:cs typeface="Arial"/>
            </a:endParaRPr>
          </a:p>
          <a:p>
            <a:endParaRPr lang="en-US" dirty="0"/>
          </a:p>
        </p:txBody>
      </p:sp>
      <p:pic>
        <p:nvPicPr>
          <p:cNvPr id="4" name="Picture 3">
            <a:extLst>
              <a:ext uri="{FF2B5EF4-FFF2-40B4-BE49-F238E27FC236}">
                <a16:creationId xmlns:a16="http://schemas.microsoft.com/office/drawing/2014/main" id="{6DEF3DD1-C277-49F8-889F-BE4F2EDC5D4E}"/>
              </a:ext>
            </a:extLst>
          </p:cNvPr>
          <p:cNvPicPr>
            <a:picLocks noChangeAspect="1"/>
          </p:cNvPicPr>
          <p:nvPr/>
        </p:nvPicPr>
        <p:blipFill>
          <a:blip r:embed="rId2"/>
          <a:stretch>
            <a:fillRect/>
          </a:stretch>
        </p:blipFill>
        <p:spPr>
          <a:xfrm>
            <a:off x="3571874" y="3429000"/>
            <a:ext cx="6740525" cy="2624481"/>
          </a:xfrm>
          <a:prstGeom prst="rect">
            <a:avLst/>
          </a:prstGeom>
        </p:spPr>
      </p:pic>
      <p:sp>
        <p:nvSpPr>
          <p:cNvPr id="5" name="Slide Number Placeholder 4">
            <a:extLst>
              <a:ext uri="{FF2B5EF4-FFF2-40B4-BE49-F238E27FC236}">
                <a16:creationId xmlns:a16="http://schemas.microsoft.com/office/drawing/2014/main" id="{38132C5F-A929-4026-83CA-3DCD02B08BCD}"/>
              </a:ext>
            </a:extLst>
          </p:cNvPr>
          <p:cNvSpPr>
            <a:spLocks noGrp="1"/>
          </p:cNvSpPr>
          <p:nvPr>
            <p:ph type="sldNum" sz="quarter" idx="12"/>
          </p:nvPr>
        </p:nvSpPr>
        <p:spPr/>
        <p:txBody>
          <a:bodyPr/>
          <a:lstStyle/>
          <a:p>
            <a:fld id="{2E3AC598-E03F-413A-97C1-9CCB85E58D1E}" type="slidenum">
              <a:rPr lang="en-US" smtClean="0"/>
              <a:t>14</a:t>
            </a:fld>
            <a:endParaRPr lang="en-US"/>
          </a:p>
        </p:txBody>
      </p:sp>
    </p:spTree>
    <p:extLst>
      <p:ext uri="{BB962C8B-B14F-4D97-AF65-F5344CB8AC3E}">
        <p14:creationId xmlns:p14="http://schemas.microsoft.com/office/powerpoint/2010/main" val="945593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7662-ADB6-46AD-B199-83D2AD8D6031}"/>
              </a:ext>
            </a:extLst>
          </p:cNvPr>
          <p:cNvSpPr>
            <a:spLocks noGrp="1"/>
          </p:cNvSpPr>
          <p:nvPr>
            <p:ph type="title"/>
          </p:nvPr>
        </p:nvSpPr>
        <p:spPr/>
        <p:txBody>
          <a:bodyPr/>
          <a:lstStyle/>
          <a:p>
            <a:r>
              <a:rPr lang="en-US" dirty="0"/>
              <a:t>Immediate</a:t>
            </a:r>
            <a:r>
              <a:rPr lang="en-US" spc="-35" dirty="0"/>
              <a:t> </a:t>
            </a:r>
            <a:r>
              <a:rPr lang="en-US" spc="-10" dirty="0"/>
              <a:t>Addressing</a:t>
            </a:r>
            <a:r>
              <a:rPr lang="en-US" spc="-25" dirty="0"/>
              <a:t> </a:t>
            </a:r>
            <a:r>
              <a:rPr lang="en-US" spc="-20" dirty="0"/>
              <a:t>Mode cont’d-</a:t>
            </a:r>
            <a:endParaRPr lang="en-US" dirty="0"/>
          </a:p>
        </p:txBody>
      </p:sp>
      <p:sp>
        <p:nvSpPr>
          <p:cNvPr id="3" name="Content Placeholder 2">
            <a:extLst>
              <a:ext uri="{FF2B5EF4-FFF2-40B4-BE49-F238E27FC236}">
                <a16:creationId xmlns:a16="http://schemas.microsoft.com/office/drawing/2014/main" id="{6EDBEB48-12F9-4377-8073-2824B4C0EDFE}"/>
              </a:ext>
            </a:extLst>
          </p:cNvPr>
          <p:cNvSpPr>
            <a:spLocks noGrp="1"/>
          </p:cNvSpPr>
          <p:nvPr>
            <p:ph idx="1"/>
          </p:nvPr>
        </p:nvSpPr>
        <p:spPr/>
        <p:txBody>
          <a:bodyPr/>
          <a:lstStyle/>
          <a:p>
            <a:pPr marL="12700" marR="5080">
              <a:lnSpc>
                <a:spcPct val="111300"/>
              </a:lnSpc>
              <a:spcBef>
                <a:spcPts val="100"/>
              </a:spcBef>
            </a:pPr>
            <a:r>
              <a:rPr lang="en-US" spc="-60" dirty="0">
                <a:latin typeface="Arial"/>
                <a:cs typeface="Arial"/>
              </a:rPr>
              <a:t>To</a:t>
            </a:r>
            <a:r>
              <a:rPr lang="en-US" spc="-10" dirty="0">
                <a:latin typeface="Arial"/>
                <a:cs typeface="Arial"/>
              </a:rPr>
              <a:t> move</a:t>
            </a:r>
            <a:r>
              <a:rPr lang="en-US" spc="-25" dirty="0">
                <a:latin typeface="Arial"/>
                <a:cs typeface="Arial"/>
              </a:rPr>
              <a:t> </a:t>
            </a:r>
            <a:r>
              <a:rPr lang="en-US" spc="-10" dirty="0">
                <a:latin typeface="Arial"/>
                <a:cs typeface="Arial"/>
              </a:rPr>
              <a:t>information </a:t>
            </a:r>
            <a:r>
              <a:rPr lang="en-US" dirty="0">
                <a:latin typeface="Arial"/>
                <a:cs typeface="Arial"/>
              </a:rPr>
              <a:t>to</a:t>
            </a:r>
            <a:r>
              <a:rPr lang="en-US" spc="-10" dirty="0">
                <a:latin typeface="Arial"/>
                <a:cs typeface="Arial"/>
              </a:rPr>
              <a:t> </a:t>
            </a:r>
            <a:r>
              <a:rPr lang="en-US" dirty="0">
                <a:latin typeface="Arial"/>
                <a:cs typeface="Arial"/>
              </a:rPr>
              <a:t>the</a:t>
            </a:r>
            <a:r>
              <a:rPr lang="en-US" spc="-25" dirty="0">
                <a:latin typeface="Arial"/>
                <a:cs typeface="Arial"/>
              </a:rPr>
              <a:t> </a:t>
            </a:r>
            <a:r>
              <a:rPr lang="en-US" dirty="0">
                <a:latin typeface="Arial"/>
                <a:cs typeface="Arial"/>
              </a:rPr>
              <a:t>segment</a:t>
            </a:r>
            <a:r>
              <a:rPr lang="en-US" spc="-5" dirty="0">
                <a:latin typeface="Arial"/>
                <a:cs typeface="Arial"/>
              </a:rPr>
              <a:t> </a:t>
            </a:r>
            <a:r>
              <a:rPr lang="en-US" spc="-10" dirty="0">
                <a:latin typeface="Arial"/>
                <a:cs typeface="Arial"/>
              </a:rPr>
              <a:t>register,</a:t>
            </a:r>
            <a:r>
              <a:rPr lang="en-US" spc="-15"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data</a:t>
            </a:r>
            <a:r>
              <a:rPr lang="en-US" spc="-10" dirty="0">
                <a:latin typeface="Arial"/>
                <a:cs typeface="Arial"/>
              </a:rPr>
              <a:t> </a:t>
            </a:r>
            <a:r>
              <a:rPr lang="en-US" dirty="0">
                <a:latin typeface="Arial"/>
                <a:cs typeface="Arial"/>
              </a:rPr>
              <a:t>must</a:t>
            </a:r>
            <a:r>
              <a:rPr lang="en-US" spc="-5" dirty="0">
                <a:latin typeface="Arial"/>
                <a:cs typeface="Arial"/>
              </a:rPr>
              <a:t> </a:t>
            </a:r>
            <a:r>
              <a:rPr lang="en-US" dirty="0">
                <a:latin typeface="Arial"/>
                <a:cs typeface="Arial"/>
              </a:rPr>
              <a:t>first</a:t>
            </a:r>
            <a:r>
              <a:rPr lang="en-US" spc="-15" dirty="0">
                <a:latin typeface="Arial"/>
                <a:cs typeface="Arial"/>
              </a:rPr>
              <a:t> </a:t>
            </a:r>
            <a:r>
              <a:rPr lang="en-US" dirty="0">
                <a:latin typeface="Arial"/>
                <a:cs typeface="Arial"/>
              </a:rPr>
              <a:t>be</a:t>
            </a:r>
            <a:r>
              <a:rPr lang="en-US" spc="-10" dirty="0">
                <a:latin typeface="Arial"/>
                <a:cs typeface="Arial"/>
              </a:rPr>
              <a:t> moved </a:t>
            </a:r>
            <a:r>
              <a:rPr lang="en-US" dirty="0">
                <a:latin typeface="Arial"/>
                <a:cs typeface="Arial"/>
              </a:rPr>
              <a:t>to</a:t>
            </a:r>
            <a:r>
              <a:rPr lang="en-US" spc="-10" dirty="0">
                <a:latin typeface="Arial"/>
                <a:cs typeface="Arial"/>
              </a:rPr>
              <a:t> </a:t>
            </a:r>
            <a:r>
              <a:rPr lang="en-US" dirty="0">
                <a:latin typeface="Arial"/>
                <a:cs typeface="Arial"/>
              </a:rPr>
              <a:t>a</a:t>
            </a:r>
            <a:r>
              <a:rPr lang="en-US" spc="-25" dirty="0">
                <a:latin typeface="Arial"/>
                <a:cs typeface="Arial"/>
              </a:rPr>
              <a:t> </a:t>
            </a:r>
            <a:r>
              <a:rPr lang="en-US" spc="-10" dirty="0">
                <a:latin typeface="Arial"/>
                <a:cs typeface="Arial"/>
              </a:rPr>
              <a:t>general </a:t>
            </a:r>
            <a:r>
              <a:rPr lang="en-US" dirty="0">
                <a:latin typeface="Arial"/>
                <a:cs typeface="Arial"/>
              </a:rPr>
              <a:t>purpose</a:t>
            </a:r>
            <a:r>
              <a:rPr lang="en-US" spc="-35" dirty="0">
                <a:latin typeface="Arial"/>
                <a:cs typeface="Arial"/>
              </a:rPr>
              <a:t> </a:t>
            </a:r>
            <a:r>
              <a:rPr lang="en-US" dirty="0">
                <a:latin typeface="Arial"/>
                <a:cs typeface="Arial"/>
              </a:rPr>
              <a:t>register</a:t>
            </a:r>
            <a:r>
              <a:rPr lang="en-US" spc="-25" dirty="0">
                <a:latin typeface="Arial"/>
                <a:cs typeface="Arial"/>
              </a:rPr>
              <a:t> </a:t>
            </a:r>
            <a:r>
              <a:rPr lang="en-US" dirty="0">
                <a:latin typeface="Arial"/>
                <a:cs typeface="Arial"/>
              </a:rPr>
              <a:t>and</a:t>
            </a:r>
            <a:r>
              <a:rPr lang="en-US" spc="-35" dirty="0">
                <a:latin typeface="Arial"/>
                <a:cs typeface="Arial"/>
              </a:rPr>
              <a:t> </a:t>
            </a:r>
            <a:r>
              <a:rPr lang="en-US" dirty="0">
                <a:latin typeface="Arial"/>
                <a:cs typeface="Arial"/>
              </a:rPr>
              <a:t>then</a:t>
            </a:r>
            <a:r>
              <a:rPr lang="en-US" spc="-25" dirty="0">
                <a:latin typeface="Arial"/>
                <a:cs typeface="Arial"/>
              </a:rPr>
              <a:t> </a:t>
            </a:r>
            <a:r>
              <a:rPr lang="en-US" dirty="0">
                <a:latin typeface="Arial"/>
                <a:cs typeface="Arial"/>
              </a:rPr>
              <a:t>to</a:t>
            </a:r>
            <a:r>
              <a:rPr lang="en-US" spc="-20"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segment</a:t>
            </a:r>
            <a:r>
              <a:rPr lang="en-US" spc="-25" dirty="0">
                <a:latin typeface="Arial"/>
                <a:cs typeface="Arial"/>
              </a:rPr>
              <a:t> </a:t>
            </a:r>
            <a:r>
              <a:rPr lang="en-US" spc="-10" dirty="0">
                <a:latin typeface="Arial"/>
                <a:cs typeface="Arial"/>
              </a:rPr>
              <a:t>register.</a:t>
            </a:r>
            <a:endParaRPr lang="en-US" dirty="0">
              <a:latin typeface="Arial"/>
              <a:cs typeface="Arial"/>
            </a:endParaRPr>
          </a:p>
          <a:p>
            <a:pPr marL="12700">
              <a:lnSpc>
                <a:spcPct val="100000"/>
              </a:lnSpc>
              <a:spcBef>
                <a:spcPts val="120"/>
              </a:spcBef>
            </a:pPr>
            <a:r>
              <a:rPr lang="en-US" spc="-10" dirty="0">
                <a:latin typeface="Arial"/>
                <a:cs typeface="Arial"/>
              </a:rPr>
              <a:t>Example</a:t>
            </a:r>
            <a:endParaRPr lang="en-US" dirty="0">
              <a:latin typeface="Arial"/>
              <a:cs typeface="Arial"/>
            </a:endParaRPr>
          </a:p>
          <a:p>
            <a:pPr marL="518159">
              <a:lnSpc>
                <a:spcPct val="100000"/>
              </a:lnSpc>
              <a:spcBef>
                <a:spcPts val="265"/>
              </a:spcBef>
              <a:tabLst>
                <a:tab pos="1024255" algn="l"/>
              </a:tabLst>
            </a:pPr>
            <a:r>
              <a:rPr lang="en-US" spc="-25" dirty="0">
                <a:latin typeface="Arial"/>
                <a:cs typeface="Arial"/>
              </a:rPr>
              <a:t>MOV</a:t>
            </a:r>
            <a:r>
              <a:rPr lang="en-US" dirty="0">
                <a:latin typeface="Arial"/>
                <a:cs typeface="Arial"/>
              </a:rPr>
              <a:t>	AX,2550h</a:t>
            </a:r>
            <a:r>
              <a:rPr lang="en-US" spc="215" dirty="0">
                <a:latin typeface="Arial"/>
                <a:cs typeface="Arial"/>
              </a:rPr>
              <a:t> </a:t>
            </a:r>
            <a:r>
              <a:rPr lang="en-US" dirty="0">
                <a:solidFill>
                  <a:srgbClr val="448A00"/>
                </a:solidFill>
                <a:latin typeface="Arial"/>
                <a:cs typeface="Arial"/>
              </a:rPr>
              <a:t>;</a:t>
            </a:r>
            <a:r>
              <a:rPr lang="en-US" spc="-20" dirty="0">
                <a:solidFill>
                  <a:srgbClr val="448A00"/>
                </a:solidFill>
                <a:latin typeface="Arial"/>
                <a:cs typeface="Arial"/>
              </a:rPr>
              <a:t> </a:t>
            </a:r>
            <a:r>
              <a:rPr lang="en-US" spc="-10" dirty="0">
                <a:solidFill>
                  <a:srgbClr val="448A00"/>
                </a:solidFill>
                <a:latin typeface="Arial"/>
                <a:cs typeface="Arial"/>
              </a:rPr>
              <a:t>move</a:t>
            </a:r>
            <a:r>
              <a:rPr lang="en-US" spc="-15" dirty="0">
                <a:solidFill>
                  <a:srgbClr val="448A00"/>
                </a:solidFill>
                <a:latin typeface="Arial"/>
                <a:cs typeface="Arial"/>
              </a:rPr>
              <a:t> </a:t>
            </a:r>
            <a:r>
              <a:rPr lang="en-US" dirty="0">
                <a:solidFill>
                  <a:srgbClr val="448A00"/>
                </a:solidFill>
                <a:latin typeface="Arial"/>
                <a:cs typeface="Arial"/>
              </a:rPr>
              <a:t>2550h</a:t>
            </a:r>
            <a:r>
              <a:rPr lang="en-US" spc="-35" dirty="0">
                <a:solidFill>
                  <a:srgbClr val="448A00"/>
                </a:solidFill>
                <a:latin typeface="Arial"/>
                <a:cs typeface="Arial"/>
              </a:rPr>
              <a:t> </a:t>
            </a:r>
            <a:r>
              <a:rPr lang="en-US" dirty="0">
                <a:solidFill>
                  <a:srgbClr val="448A00"/>
                </a:solidFill>
                <a:latin typeface="Arial"/>
                <a:cs typeface="Arial"/>
              </a:rPr>
              <a:t>into</a:t>
            </a:r>
            <a:r>
              <a:rPr lang="en-US" spc="-15" dirty="0">
                <a:solidFill>
                  <a:srgbClr val="448A00"/>
                </a:solidFill>
                <a:latin typeface="Arial"/>
                <a:cs typeface="Arial"/>
              </a:rPr>
              <a:t> </a:t>
            </a:r>
            <a:r>
              <a:rPr lang="en-US" spc="-25" dirty="0">
                <a:solidFill>
                  <a:srgbClr val="448A00"/>
                </a:solidFill>
                <a:latin typeface="Arial"/>
                <a:cs typeface="Arial"/>
              </a:rPr>
              <a:t>AX</a:t>
            </a:r>
            <a:endParaRPr lang="en-US" dirty="0">
              <a:latin typeface="Arial"/>
              <a:cs typeface="Arial"/>
            </a:endParaRPr>
          </a:p>
          <a:p>
            <a:pPr marL="518159">
              <a:lnSpc>
                <a:spcPct val="100000"/>
              </a:lnSpc>
              <a:spcBef>
                <a:spcPts val="120"/>
              </a:spcBef>
              <a:tabLst>
                <a:tab pos="1024255" algn="l"/>
                <a:tab pos="1530350" algn="l"/>
              </a:tabLst>
            </a:pPr>
            <a:r>
              <a:rPr lang="en-US" spc="-25" dirty="0">
                <a:latin typeface="Arial"/>
                <a:cs typeface="Arial"/>
              </a:rPr>
              <a:t>MOV</a:t>
            </a:r>
            <a:r>
              <a:rPr lang="en-US" dirty="0">
                <a:latin typeface="Arial"/>
                <a:cs typeface="Arial"/>
              </a:rPr>
              <a:t>	</a:t>
            </a:r>
            <a:r>
              <a:rPr lang="en-US" spc="-10" dirty="0">
                <a:latin typeface="Arial"/>
                <a:cs typeface="Arial"/>
              </a:rPr>
              <a:t>DS,AX</a:t>
            </a:r>
            <a:r>
              <a:rPr lang="en-US" dirty="0">
                <a:latin typeface="Arial"/>
                <a:cs typeface="Arial"/>
              </a:rPr>
              <a:t>	</a:t>
            </a:r>
            <a:r>
              <a:rPr lang="en-US" dirty="0">
                <a:solidFill>
                  <a:srgbClr val="448A00"/>
                </a:solidFill>
                <a:latin typeface="Arial"/>
                <a:cs typeface="Arial"/>
              </a:rPr>
              <a:t>;</a:t>
            </a:r>
            <a:r>
              <a:rPr lang="en-US" spc="-30" dirty="0">
                <a:solidFill>
                  <a:srgbClr val="448A00"/>
                </a:solidFill>
                <a:latin typeface="Arial"/>
                <a:cs typeface="Arial"/>
              </a:rPr>
              <a:t> </a:t>
            </a:r>
            <a:r>
              <a:rPr lang="en-US" dirty="0">
                <a:solidFill>
                  <a:srgbClr val="448A00"/>
                </a:solidFill>
                <a:latin typeface="Arial"/>
                <a:cs typeface="Arial"/>
              </a:rPr>
              <a:t>Copy</a:t>
            </a:r>
            <a:r>
              <a:rPr lang="en-US" spc="-25" dirty="0">
                <a:solidFill>
                  <a:srgbClr val="448A00"/>
                </a:solidFill>
                <a:latin typeface="Arial"/>
                <a:cs typeface="Arial"/>
              </a:rPr>
              <a:t> </a:t>
            </a:r>
            <a:r>
              <a:rPr lang="en-US" dirty="0">
                <a:solidFill>
                  <a:srgbClr val="448A00"/>
                </a:solidFill>
                <a:latin typeface="Arial"/>
                <a:cs typeface="Arial"/>
              </a:rPr>
              <a:t>the</a:t>
            </a:r>
            <a:r>
              <a:rPr lang="en-US" spc="-35" dirty="0">
                <a:solidFill>
                  <a:srgbClr val="448A00"/>
                </a:solidFill>
                <a:latin typeface="Arial"/>
                <a:cs typeface="Arial"/>
              </a:rPr>
              <a:t> </a:t>
            </a:r>
            <a:r>
              <a:rPr lang="en-US" dirty="0">
                <a:solidFill>
                  <a:srgbClr val="448A00"/>
                </a:solidFill>
                <a:latin typeface="Arial"/>
                <a:cs typeface="Arial"/>
              </a:rPr>
              <a:t>content</a:t>
            </a:r>
            <a:r>
              <a:rPr lang="en-US" spc="-20" dirty="0">
                <a:solidFill>
                  <a:srgbClr val="448A00"/>
                </a:solidFill>
                <a:latin typeface="Arial"/>
                <a:cs typeface="Arial"/>
              </a:rPr>
              <a:t> </a:t>
            </a:r>
            <a:r>
              <a:rPr lang="en-US" dirty="0">
                <a:solidFill>
                  <a:srgbClr val="448A00"/>
                </a:solidFill>
                <a:latin typeface="Arial"/>
                <a:cs typeface="Arial"/>
              </a:rPr>
              <a:t>of</a:t>
            </a:r>
            <a:r>
              <a:rPr lang="en-US" spc="-25" dirty="0">
                <a:solidFill>
                  <a:srgbClr val="448A00"/>
                </a:solidFill>
                <a:latin typeface="Arial"/>
                <a:cs typeface="Arial"/>
              </a:rPr>
              <a:t> </a:t>
            </a:r>
            <a:r>
              <a:rPr lang="en-US" dirty="0">
                <a:solidFill>
                  <a:srgbClr val="448A00"/>
                </a:solidFill>
                <a:latin typeface="Arial"/>
                <a:cs typeface="Arial"/>
              </a:rPr>
              <a:t>AX</a:t>
            </a:r>
            <a:r>
              <a:rPr lang="en-US" spc="-30" dirty="0">
                <a:solidFill>
                  <a:srgbClr val="448A00"/>
                </a:solidFill>
                <a:latin typeface="Arial"/>
                <a:cs typeface="Arial"/>
              </a:rPr>
              <a:t> </a:t>
            </a:r>
            <a:r>
              <a:rPr lang="en-US" dirty="0">
                <a:solidFill>
                  <a:srgbClr val="448A00"/>
                </a:solidFill>
                <a:latin typeface="Arial"/>
                <a:cs typeface="Arial"/>
              </a:rPr>
              <a:t>into</a:t>
            </a:r>
            <a:r>
              <a:rPr lang="en-US" spc="-35" dirty="0">
                <a:solidFill>
                  <a:srgbClr val="448A00"/>
                </a:solidFill>
                <a:latin typeface="Arial"/>
                <a:cs typeface="Arial"/>
              </a:rPr>
              <a:t> </a:t>
            </a:r>
            <a:r>
              <a:rPr lang="en-US" dirty="0">
                <a:solidFill>
                  <a:srgbClr val="448A00"/>
                </a:solidFill>
                <a:latin typeface="Arial"/>
                <a:cs typeface="Arial"/>
              </a:rPr>
              <a:t>register</a:t>
            </a:r>
            <a:r>
              <a:rPr lang="en-US" spc="-25" dirty="0">
                <a:solidFill>
                  <a:srgbClr val="448A00"/>
                </a:solidFill>
                <a:latin typeface="Arial"/>
                <a:cs typeface="Arial"/>
              </a:rPr>
              <a:t> </a:t>
            </a:r>
            <a:r>
              <a:rPr lang="en-US" dirty="0">
                <a:solidFill>
                  <a:srgbClr val="448A00"/>
                </a:solidFill>
                <a:latin typeface="Arial"/>
                <a:cs typeface="Arial"/>
              </a:rPr>
              <a:t>segment</a:t>
            </a:r>
            <a:r>
              <a:rPr lang="en-US" spc="-30" dirty="0">
                <a:solidFill>
                  <a:srgbClr val="448A00"/>
                </a:solidFill>
                <a:latin typeface="Arial"/>
                <a:cs typeface="Arial"/>
              </a:rPr>
              <a:t> </a:t>
            </a:r>
            <a:r>
              <a:rPr lang="en-US" spc="-25" dirty="0">
                <a:solidFill>
                  <a:srgbClr val="448A00"/>
                </a:solidFill>
                <a:latin typeface="Arial"/>
                <a:cs typeface="Arial"/>
              </a:rPr>
              <a:t>DS</a:t>
            </a:r>
            <a:endParaRPr lang="en-US" dirty="0">
              <a:latin typeface="Arial"/>
              <a:cs typeface="Arial"/>
            </a:endParaRPr>
          </a:p>
          <a:p>
            <a:endParaRPr lang="en-US" dirty="0"/>
          </a:p>
        </p:txBody>
      </p:sp>
      <p:sp>
        <p:nvSpPr>
          <p:cNvPr id="4" name="Slide Number Placeholder 3">
            <a:extLst>
              <a:ext uri="{FF2B5EF4-FFF2-40B4-BE49-F238E27FC236}">
                <a16:creationId xmlns:a16="http://schemas.microsoft.com/office/drawing/2014/main" id="{6BDFD9A3-CE8C-48BB-9C79-E4D475CB9644}"/>
              </a:ext>
            </a:extLst>
          </p:cNvPr>
          <p:cNvSpPr>
            <a:spLocks noGrp="1"/>
          </p:cNvSpPr>
          <p:nvPr>
            <p:ph type="sldNum" sz="quarter" idx="12"/>
          </p:nvPr>
        </p:nvSpPr>
        <p:spPr/>
        <p:txBody>
          <a:bodyPr/>
          <a:lstStyle/>
          <a:p>
            <a:fld id="{2E3AC598-E03F-413A-97C1-9CCB85E58D1E}" type="slidenum">
              <a:rPr lang="en-US" smtClean="0"/>
              <a:t>15</a:t>
            </a:fld>
            <a:endParaRPr lang="en-US"/>
          </a:p>
        </p:txBody>
      </p:sp>
    </p:spTree>
    <p:extLst>
      <p:ext uri="{BB962C8B-B14F-4D97-AF65-F5344CB8AC3E}">
        <p14:creationId xmlns:p14="http://schemas.microsoft.com/office/powerpoint/2010/main" val="3381943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F1BE-9B4F-4AEB-BAAF-66E18FDA351E}"/>
              </a:ext>
            </a:extLst>
          </p:cNvPr>
          <p:cNvSpPr>
            <a:spLocks noGrp="1"/>
          </p:cNvSpPr>
          <p:nvPr>
            <p:ph type="title"/>
          </p:nvPr>
        </p:nvSpPr>
        <p:spPr>
          <a:xfrm>
            <a:off x="1534696" y="487019"/>
            <a:ext cx="9520158" cy="1049235"/>
          </a:xfrm>
        </p:spPr>
        <p:txBody>
          <a:bodyPr/>
          <a:lstStyle/>
          <a:p>
            <a:r>
              <a:rPr lang="en-US" dirty="0"/>
              <a:t>Direct</a:t>
            </a:r>
            <a:r>
              <a:rPr lang="en-US" spc="-65" dirty="0"/>
              <a:t> </a:t>
            </a:r>
            <a:r>
              <a:rPr lang="en-US" dirty="0"/>
              <a:t>addressing</a:t>
            </a:r>
            <a:r>
              <a:rPr lang="en-US" spc="-65" dirty="0"/>
              <a:t> </a:t>
            </a:r>
            <a:r>
              <a:rPr lang="en-US" spc="-20" dirty="0"/>
              <a:t>mode</a:t>
            </a:r>
            <a:endParaRPr lang="en-US" dirty="0"/>
          </a:p>
        </p:txBody>
      </p:sp>
      <p:sp>
        <p:nvSpPr>
          <p:cNvPr id="3" name="Content Placeholder 2">
            <a:extLst>
              <a:ext uri="{FF2B5EF4-FFF2-40B4-BE49-F238E27FC236}">
                <a16:creationId xmlns:a16="http://schemas.microsoft.com/office/drawing/2014/main" id="{66CD5060-3F10-45D7-9AE9-EC9FBD9896FC}"/>
              </a:ext>
            </a:extLst>
          </p:cNvPr>
          <p:cNvSpPr>
            <a:spLocks noGrp="1"/>
          </p:cNvSpPr>
          <p:nvPr>
            <p:ph idx="1"/>
          </p:nvPr>
        </p:nvSpPr>
        <p:spPr>
          <a:xfrm>
            <a:off x="1534696" y="1689100"/>
            <a:ext cx="9520158" cy="3777245"/>
          </a:xfrm>
        </p:spPr>
        <p:txBody>
          <a:bodyPr/>
          <a:lstStyle/>
          <a:p>
            <a:pPr marL="12700" marR="161290">
              <a:lnSpc>
                <a:spcPct val="121100"/>
              </a:lnSpc>
              <a:spcBef>
                <a:spcPts val="100"/>
              </a:spcBef>
            </a:pPr>
            <a:r>
              <a:rPr lang="en-US" dirty="0">
                <a:latin typeface="Arial"/>
                <a:cs typeface="Arial"/>
              </a:rPr>
              <a:t>In</a:t>
            </a:r>
            <a:r>
              <a:rPr lang="en-US" spc="-15" dirty="0">
                <a:latin typeface="Arial"/>
                <a:cs typeface="Arial"/>
              </a:rPr>
              <a:t> </a:t>
            </a:r>
            <a:r>
              <a:rPr lang="en-US" dirty="0">
                <a:latin typeface="Arial"/>
                <a:cs typeface="Arial"/>
              </a:rPr>
              <a:t>the</a:t>
            </a:r>
            <a:r>
              <a:rPr lang="en-US" spc="-10" dirty="0">
                <a:latin typeface="Arial"/>
                <a:cs typeface="Arial"/>
              </a:rPr>
              <a:t> </a:t>
            </a:r>
            <a:r>
              <a:rPr lang="en-US" dirty="0">
                <a:latin typeface="Arial"/>
                <a:cs typeface="Arial"/>
              </a:rPr>
              <a:t>direct</a:t>
            </a:r>
            <a:r>
              <a:rPr lang="en-US" spc="-25" dirty="0">
                <a:latin typeface="Arial"/>
                <a:cs typeface="Arial"/>
              </a:rPr>
              <a:t> </a:t>
            </a:r>
            <a:r>
              <a:rPr lang="en-US" dirty="0">
                <a:latin typeface="Arial"/>
                <a:cs typeface="Arial"/>
              </a:rPr>
              <a:t>addressing</a:t>
            </a:r>
            <a:r>
              <a:rPr lang="en-US" spc="-35" dirty="0">
                <a:latin typeface="Arial"/>
                <a:cs typeface="Arial"/>
              </a:rPr>
              <a:t> </a:t>
            </a:r>
            <a:r>
              <a:rPr lang="en-US" dirty="0">
                <a:latin typeface="Arial"/>
                <a:cs typeface="Arial"/>
              </a:rPr>
              <a:t>mode</a:t>
            </a:r>
            <a:r>
              <a:rPr lang="en-US" spc="-10" dirty="0">
                <a:latin typeface="Arial"/>
                <a:cs typeface="Arial"/>
              </a:rPr>
              <a:t> </a:t>
            </a:r>
            <a:r>
              <a:rPr lang="en-US" dirty="0">
                <a:latin typeface="Arial"/>
                <a:cs typeface="Arial"/>
              </a:rPr>
              <a:t>the</a:t>
            </a:r>
            <a:r>
              <a:rPr lang="en-US" spc="-10" dirty="0">
                <a:latin typeface="Arial"/>
                <a:cs typeface="Arial"/>
              </a:rPr>
              <a:t> </a:t>
            </a:r>
            <a:r>
              <a:rPr lang="en-US" dirty="0">
                <a:latin typeface="Arial"/>
                <a:cs typeface="Arial"/>
              </a:rPr>
              <a:t>data</a:t>
            </a:r>
            <a:r>
              <a:rPr lang="en-US" spc="-25" dirty="0">
                <a:latin typeface="Arial"/>
                <a:cs typeface="Arial"/>
              </a:rPr>
              <a:t> </a:t>
            </a:r>
            <a:r>
              <a:rPr lang="en-US" dirty="0">
                <a:latin typeface="Arial"/>
                <a:cs typeface="Arial"/>
              </a:rPr>
              <a:t>is</a:t>
            </a:r>
            <a:r>
              <a:rPr lang="en-US" spc="-20" dirty="0">
                <a:latin typeface="Arial"/>
                <a:cs typeface="Arial"/>
              </a:rPr>
              <a:t> </a:t>
            </a:r>
            <a:r>
              <a:rPr lang="en-US" dirty="0">
                <a:latin typeface="Arial"/>
                <a:cs typeface="Arial"/>
              </a:rPr>
              <a:t>in</a:t>
            </a:r>
            <a:r>
              <a:rPr lang="en-US" spc="-10" dirty="0">
                <a:latin typeface="Arial"/>
                <a:cs typeface="Arial"/>
              </a:rPr>
              <a:t> </a:t>
            </a:r>
            <a:r>
              <a:rPr lang="en-US" dirty="0">
                <a:latin typeface="Arial"/>
                <a:cs typeface="Arial"/>
              </a:rPr>
              <a:t>some memory</a:t>
            </a:r>
            <a:r>
              <a:rPr lang="en-US" spc="-10" dirty="0">
                <a:latin typeface="Arial"/>
                <a:cs typeface="Arial"/>
              </a:rPr>
              <a:t> location(s)</a:t>
            </a:r>
            <a:r>
              <a:rPr lang="en-US" spc="-40" dirty="0">
                <a:latin typeface="Arial"/>
                <a:cs typeface="Arial"/>
              </a:rPr>
              <a:t> </a:t>
            </a:r>
            <a:r>
              <a:rPr lang="en-US" dirty="0">
                <a:latin typeface="Arial"/>
                <a:cs typeface="Arial"/>
              </a:rPr>
              <a:t>and</a:t>
            </a:r>
            <a:r>
              <a:rPr lang="en-US" spc="-25" dirty="0">
                <a:latin typeface="Arial"/>
                <a:cs typeface="Arial"/>
              </a:rPr>
              <a:t> the </a:t>
            </a:r>
            <a:r>
              <a:rPr lang="en-US" dirty="0">
                <a:latin typeface="Arial"/>
                <a:cs typeface="Arial"/>
              </a:rPr>
              <a:t>address</a:t>
            </a:r>
            <a:r>
              <a:rPr lang="en-US" spc="-35" dirty="0">
                <a:latin typeface="Arial"/>
                <a:cs typeface="Arial"/>
              </a:rPr>
              <a:t> </a:t>
            </a:r>
            <a:r>
              <a:rPr lang="en-US" dirty="0">
                <a:latin typeface="Arial"/>
                <a:cs typeface="Arial"/>
              </a:rPr>
              <a:t>of the</a:t>
            </a:r>
            <a:r>
              <a:rPr lang="en-US" spc="-25" dirty="0">
                <a:latin typeface="Arial"/>
                <a:cs typeface="Arial"/>
              </a:rPr>
              <a:t> </a:t>
            </a:r>
            <a:r>
              <a:rPr lang="en-US" dirty="0">
                <a:latin typeface="Arial"/>
                <a:cs typeface="Arial"/>
              </a:rPr>
              <a:t>data</a:t>
            </a:r>
            <a:r>
              <a:rPr lang="en-US" spc="-20" dirty="0">
                <a:latin typeface="Arial"/>
                <a:cs typeface="Arial"/>
              </a:rPr>
              <a:t> </a:t>
            </a:r>
            <a:r>
              <a:rPr lang="en-US" dirty="0">
                <a:latin typeface="Arial"/>
                <a:cs typeface="Arial"/>
              </a:rPr>
              <a:t>in</a:t>
            </a:r>
            <a:r>
              <a:rPr lang="en-US" spc="-5" dirty="0">
                <a:latin typeface="Arial"/>
                <a:cs typeface="Arial"/>
              </a:rPr>
              <a:t> </a:t>
            </a:r>
            <a:r>
              <a:rPr lang="en-US" dirty="0">
                <a:latin typeface="Arial"/>
                <a:cs typeface="Arial"/>
              </a:rPr>
              <a:t>memory</a:t>
            </a:r>
            <a:r>
              <a:rPr lang="en-US" spc="-10" dirty="0">
                <a:latin typeface="Arial"/>
                <a:cs typeface="Arial"/>
              </a:rPr>
              <a:t> </a:t>
            </a:r>
            <a:r>
              <a:rPr lang="en-US" dirty="0">
                <a:latin typeface="Arial"/>
                <a:cs typeface="Arial"/>
              </a:rPr>
              <a:t>comes</a:t>
            </a:r>
            <a:r>
              <a:rPr lang="en-US" spc="-5" dirty="0">
                <a:latin typeface="Arial"/>
                <a:cs typeface="Arial"/>
              </a:rPr>
              <a:t> </a:t>
            </a:r>
            <a:r>
              <a:rPr lang="en-US" spc="-10" dirty="0">
                <a:latin typeface="Arial"/>
                <a:cs typeface="Arial"/>
              </a:rPr>
              <a:t>immediately</a:t>
            </a:r>
            <a:r>
              <a:rPr lang="en-US" spc="-45" dirty="0">
                <a:latin typeface="Arial"/>
                <a:cs typeface="Arial"/>
              </a:rPr>
              <a:t> </a:t>
            </a:r>
            <a:r>
              <a:rPr lang="en-US" dirty="0">
                <a:latin typeface="Arial"/>
                <a:cs typeface="Arial"/>
              </a:rPr>
              <a:t>after</a:t>
            </a:r>
            <a:r>
              <a:rPr lang="en-US" spc="-25" dirty="0">
                <a:latin typeface="Arial"/>
                <a:cs typeface="Arial"/>
              </a:rPr>
              <a:t> </a:t>
            </a:r>
            <a:r>
              <a:rPr lang="en-US" dirty="0">
                <a:latin typeface="Arial"/>
                <a:cs typeface="Arial"/>
              </a:rPr>
              <a:t>the</a:t>
            </a:r>
            <a:r>
              <a:rPr lang="en-US" spc="-5" dirty="0">
                <a:latin typeface="Arial"/>
                <a:cs typeface="Arial"/>
              </a:rPr>
              <a:t> </a:t>
            </a:r>
            <a:r>
              <a:rPr lang="en-US" spc="-10" dirty="0">
                <a:latin typeface="Arial"/>
                <a:cs typeface="Arial"/>
              </a:rPr>
              <a:t>instruction.</a:t>
            </a:r>
            <a:endParaRPr lang="en-US" dirty="0">
              <a:latin typeface="Arial"/>
              <a:cs typeface="Arial"/>
            </a:endParaRPr>
          </a:p>
          <a:p>
            <a:pPr marL="12700" marR="5080">
              <a:lnSpc>
                <a:spcPct val="121100"/>
              </a:lnSpc>
            </a:pPr>
            <a:r>
              <a:rPr lang="en-US" dirty="0">
                <a:latin typeface="Arial"/>
                <a:cs typeface="Arial"/>
              </a:rPr>
              <a:t>This</a:t>
            </a:r>
            <a:r>
              <a:rPr lang="en-US" spc="-30" dirty="0">
                <a:latin typeface="Arial"/>
                <a:cs typeface="Arial"/>
              </a:rPr>
              <a:t> </a:t>
            </a:r>
            <a:r>
              <a:rPr lang="en-US" dirty="0">
                <a:latin typeface="Arial"/>
                <a:cs typeface="Arial"/>
              </a:rPr>
              <a:t>address</a:t>
            </a:r>
            <a:r>
              <a:rPr lang="en-US" spc="-35" dirty="0">
                <a:latin typeface="Arial"/>
                <a:cs typeface="Arial"/>
              </a:rPr>
              <a:t> </a:t>
            </a:r>
            <a:r>
              <a:rPr lang="en-US" dirty="0">
                <a:latin typeface="Arial"/>
                <a:cs typeface="Arial"/>
              </a:rPr>
              <a:t>is</a:t>
            </a:r>
            <a:r>
              <a:rPr lang="en-US" spc="-20" dirty="0">
                <a:latin typeface="Arial"/>
                <a:cs typeface="Arial"/>
              </a:rPr>
              <a:t> </a:t>
            </a:r>
            <a:r>
              <a:rPr lang="en-US" dirty="0">
                <a:latin typeface="Arial"/>
                <a:cs typeface="Arial"/>
              </a:rPr>
              <a:t>the</a:t>
            </a:r>
            <a:r>
              <a:rPr lang="en-US" spc="-15" dirty="0">
                <a:latin typeface="Arial"/>
                <a:cs typeface="Arial"/>
              </a:rPr>
              <a:t> </a:t>
            </a:r>
            <a:r>
              <a:rPr lang="en-US" dirty="0">
                <a:latin typeface="Arial"/>
                <a:cs typeface="Arial"/>
              </a:rPr>
              <a:t>offset</a:t>
            </a:r>
            <a:r>
              <a:rPr lang="en-US" spc="-30" dirty="0">
                <a:latin typeface="Arial"/>
                <a:cs typeface="Arial"/>
              </a:rPr>
              <a:t> </a:t>
            </a:r>
            <a:r>
              <a:rPr lang="en-US" dirty="0">
                <a:latin typeface="Arial"/>
                <a:cs typeface="Arial"/>
              </a:rPr>
              <a:t>address</a:t>
            </a:r>
            <a:r>
              <a:rPr lang="en-US" spc="-25" dirty="0">
                <a:latin typeface="Arial"/>
                <a:cs typeface="Arial"/>
              </a:rPr>
              <a:t> </a:t>
            </a:r>
            <a:r>
              <a:rPr lang="en-US" dirty="0">
                <a:latin typeface="Arial"/>
                <a:cs typeface="Arial"/>
              </a:rPr>
              <a:t>and</a:t>
            </a:r>
            <a:r>
              <a:rPr lang="en-US" spc="-30" dirty="0">
                <a:latin typeface="Arial"/>
                <a:cs typeface="Arial"/>
              </a:rPr>
              <a:t> </a:t>
            </a:r>
            <a:r>
              <a:rPr lang="en-US" dirty="0">
                <a:latin typeface="Arial"/>
                <a:cs typeface="Arial"/>
              </a:rPr>
              <a:t>one</a:t>
            </a:r>
            <a:r>
              <a:rPr lang="en-US" spc="-15" dirty="0">
                <a:latin typeface="Arial"/>
                <a:cs typeface="Arial"/>
              </a:rPr>
              <a:t> </a:t>
            </a:r>
            <a:r>
              <a:rPr lang="en-US" dirty="0">
                <a:latin typeface="Arial"/>
                <a:cs typeface="Arial"/>
              </a:rPr>
              <a:t>can</a:t>
            </a:r>
            <a:r>
              <a:rPr lang="en-US" spc="-15" dirty="0">
                <a:latin typeface="Arial"/>
                <a:cs typeface="Arial"/>
              </a:rPr>
              <a:t> </a:t>
            </a:r>
            <a:r>
              <a:rPr lang="en-US" dirty="0">
                <a:latin typeface="Arial"/>
                <a:cs typeface="Arial"/>
              </a:rPr>
              <a:t>calculate</a:t>
            </a:r>
            <a:r>
              <a:rPr lang="en-US" spc="-40" dirty="0">
                <a:latin typeface="Arial"/>
                <a:cs typeface="Arial"/>
              </a:rPr>
              <a:t> </a:t>
            </a:r>
            <a:r>
              <a:rPr lang="en-US" dirty="0">
                <a:latin typeface="Arial"/>
                <a:cs typeface="Arial"/>
              </a:rPr>
              <a:t>the</a:t>
            </a:r>
            <a:r>
              <a:rPr lang="en-US" spc="-15" dirty="0">
                <a:latin typeface="Arial"/>
                <a:cs typeface="Arial"/>
              </a:rPr>
              <a:t> </a:t>
            </a:r>
            <a:r>
              <a:rPr lang="en-US" spc="-10" dirty="0">
                <a:latin typeface="Arial"/>
                <a:cs typeface="Arial"/>
              </a:rPr>
              <a:t>physical</a:t>
            </a:r>
            <a:r>
              <a:rPr lang="en-US" spc="-30" dirty="0">
                <a:latin typeface="Arial"/>
                <a:cs typeface="Arial"/>
              </a:rPr>
              <a:t> </a:t>
            </a:r>
            <a:r>
              <a:rPr lang="en-US" dirty="0">
                <a:latin typeface="Arial"/>
                <a:cs typeface="Arial"/>
              </a:rPr>
              <a:t>address</a:t>
            </a:r>
            <a:r>
              <a:rPr lang="en-US" spc="-25" dirty="0">
                <a:latin typeface="Arial"/>
                <a:cs typeface="Arial"/>
              </a:rPr>
              <a:t> by </a:t>
            </a:r>
            <a:r>
              <a:rPr lang="en-US" dirty="0">
                <a:latin typeface="Arial"/>
                <a:cs typeface="Arial"/>
              </a:rPr>
              <a:t>shifting</a:t>
            </a:r>
            <a:r>
              <a:rPr lang="en-US" spc="-40" dirty="0">
                <a:latin typeface="Arial"/>
                <a:cs typeface="Arial"/>
              </a:rPr>
              <a:t> </a:t>
            </a:r>
            <a:r>
              <a:rPr lang="en-US" dirty="0">
                <a:latin typeface="Arial"/>
                <a:cs typeface="Arial"/>
              </a:rPr>
              <a:t>left</a:t>
            </a:r>
            <a:r>
              <a:rPr lang="en-US" spc="-25" dirty="0">
                <a:latin typeface="Arial"/>
                <a:cs typeface="Arial"/>
              </a:rPr>
              <a:t> </a:t>
            </a:r>
            <a:r>
              <a:rPr lang="en-US" dirty="0">
                <a:latin typeface="Arial"/>
                <a:cs typeface="Arial"/>
              </a:rPr>
              <a:t>the</a:t>
            </a:r>
            <a:r>
              <a:rPr lang="en-US" spc="-30" dirty="0">
                <a:latin typeface="Arial"/>
                <a:cs typeface="Arial"/>
              </a:rPr>
              <a:t> </a:t>
            </a:r>
            <a:r>
              <a:rPr lang="en-US" dirty="0">
                <a:latin typeface="Arial"/>
                <a:cs typeface="Arial"/>
              </a:rPr>
              <a:t>DS</a:t>
            </a:r>
            <a:r>
              <a:rPr lang="en-US" spc="-10" dirty="0">
                <a:latin typeface="Arial"/>
                <a:cs typeface="Arial"/>
              </a:rPr>
              <a:t> </a:t>
            </a:r>
            <a:r>
              <a:rPr lang="en-US" dirty="0">
                <a:latin typeface="Arial"/>
                <a:cs typeface="Arial"/>
              </a:rPr>
              <a:t>register</a:t>
            </a:r>
            <a:r>
              <a:rPr lang="en-US" spc="-35" dirty="0">
                <a:latin typeface="Arial"/>
                <a:cs typeface="Arial"/>
              </a:rPr>
              <a:t> </a:t>
            </a:r>
            <a:r>
              <a:rPr lang="en-US" dirty="0">
                <a:latin typeface="Arial"/>
                <a:cs typeface="Arial"/>
              </a:rPr>
              <a:t>and</a:t>
            </a:r>
            <a:r>
              <a:rPr lang="en-US" spc="-30" dirty="0">
                <a:latin typeface="Arial"/>
                <a:cs typeface="Arial"/>
              </a:rPr>
              <a:t> </a:t>
            </a:r>
            <a:r>
              <a:rPr lang="en-US" dirty="0">
                <a:latin typeface="Arial"/>
                <a:cs typeface="Arial"/>
              </a:rPr>
              <a:t>adding</a:t>
            </a:r>
            <a:r>
              <a:rPr lang="en-US" spc="-40" dirty="0">
                <a:latin typeface="Arial"/>
                <a:cs typeface="Arial"/>
              </a:rPr>
              <a:t> </a:t>
            </a:r>
            <a:r>
              <a:rPr lang="en-US" dirty="0">
                <a:latin typeface="Arial"/>
                <a:cs typeface="Arial"/>
              </a:rPr>
              <a:t>it</a:t>
            </a:r>
            <a:r>
              <a:rPr lang="en-US" spc="-10" dirty="0">
                <a:latin typeface="Arial"/>
                <a:cs typeface="Arial"/>
              </a:rPr>
              <a:t> </a:t>
            </a:r>
            <a:r>
              <a:rPr lang="en-US" dirty="0">
                <a:latin typeface="Arial"/>
                <a:cs typeface="Arial"/>
              </a:rPr>
              <a:t>to</a:t>
            </a:r>
            <a:r>
              <a:rPr lang="en-US" spc="-15" dirty="0">
                <a:latin typeface="Arial"/>
                <a:cs typeface="Arial"/>
              </a:rPr>
              <a:t> </a:t>
            </a:r>
            <a:r>
              <a:rPr lang="en-US" dirty="0">
                <a:latin typeface="Arial"/>
                <a:cs typeface="Arial"/>
              </a:rPr>
              <a:t>the</a:t>
            </a:r>
            <a:r>
              <a:rPr lang="en-US" spc="-30" dirty="0">
                <a:latin typeface="Arial"/>
                <a:cs typeface="Arial"/>
              </a:rPr>
              <a:t> </a:t>
            </a:r>
            <a:r>
              <a:rPr lang="en-US" spc="-10" dirty="0">
                <a:latin typeface="Arial"/>
                <a:cs typeface="Arial"/>
              </a:rPr>
              <a:t>offset:</a:t>
            </a:r>
            <a:endParaRPr lang="en-US" dirty="0">
              <a:latin typeface="Arial"/>
              <a:cs typeface="Arial"/>
            </a:endParaRPr>
          </a:p>
          <a:p>
            <a:pPr marL="12700">
              <a:lnSpc>
                <a:spcPct val="100000"/>
              </a:lnSpc>
              <a:spcBef>
                <a:spcPts val="225"/>
              </a:spcBef>
            </a:pPr>
            <a:r>
              <a:rPr lang="en-US" spc="-10" dirty="0">
                <a:latin typeface="Arial"/>
                <a:cs typeface="Arial"/>
              </a:rPr>
              <a:t>Example</a:t>
            </a:r>
            <a:endParaRPr lang="en-US" dirty="0">
              <a:latin typeface="Arial"/>
              <a:cs typeface="Arial"/>
            </a:endParaRPr>
          </a:p>
          <a:p>
            <a:endParaRPr lang="en-US" dirty="0"/>
          </a:p>
        </p:txBody>
      </p:sp>
      <p:pic>
        <p:nvPicPr>
          <p:cNvPr id="4" name="Picture 3">
            <a:extLst>
              <a:ext uri="{FF2B5EF4-FFF2-40B4-BE49-F238E27FC236}">
                <a16:creationId xmlns:a16="http://schemas.microsoft.com/office/drawing/2014/main" id="{28A68510-EC48-40BC-975C-2F060D7485DD}"/>
              </a:ext>
            </a:extLst>
          </p:cNvPr>
          <p:cNvPicPr>
            <a:picLocks noChangeAspect="1"/>
          </p:cNvPicPr>
          <p:nvPr/>
        </p:nvPicPr>
        <p:blipFill>
          <a:blip r:embed="rId2"/>
          <a:stretch>
            <a:fillRect/>
          </a:stretch>
        </p:blipFill>
        <p:spPr>
          <a:xfrm>
            <a:off x="2308562" y="3848100"/>
            <a:ext cx="7972425" cy="1771091"/>
          </a:xfrm>
          <a:prstGeom prst="rect">
            <a:avLst/>
          </a:prstGeom>
        </p:spPr>
      </p:pic>
      <p:sp>
        <p:nvSpPr>
          <p:cNvPr id="5" name="Slide Number Placeholder 4">
            <a:extLst>
              <a:ext uri="{FF2B5EF4-FFF2-40B4-BE49-F238E27FC236}">
                <a16:creationId xmlns:a16="http://schemas.microsoft.com/office/drawing/2014/main" id="{7AE13DCD-2E33-4F6D-8ECB-86D1324CB01F}"/>
              </a:ext>
            </a:extLst>
          </p:cNvPr>
          <p:cNvSpPr>
            <a:spLocks noGrp="1"/>
          </p:cNvSpPr>
          <p:nvPr>
            <p:ph type="sldNum" sz="quarter" idx="12"/>
          </p:nvPr>
        </p:nvSpPr>
        <p:spPr/>
        <p:txBody>
          <a:bodyPr/>
          <a:lstStyle/>
          <a:p>
            <a:fld id="{2E3AC598-E03F-413A-97C1-9CCB85E58D1E}" type="slidenum">
              <a:rPr lang="en-US" smtClean="0"/>
              <a:t>16</a:t>
            </a:fld>
            <a:endParaRPr lang="en-US"/>
          </a:p>
        </p:txBody>
      </p:sp>
    </p:spTree>
    <p:extLst>
      <p:ext uri="{BB962C8B-B14F-4D97-AF65-F5344CB8AC3E}">
        <p14:creationId xmlns:p14="http://schemas.microsoft.com/office/powerpoint/2010/main" val="622971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B882E-C627-47E7-94C2-142D2F83823C}"/>
              </a:ext>
            </a:extLst>
          </p:cNvPr>
          <p:cNvSpPr>
            <a:spLocks noGrp="1"/>
          </p:cNvSpPr>
          <p:nvPr>
            <p:ph type="title"/>
          </p:nvPr>
        </p:nvSpPr>
        <p:spPr/>
        <p:txBody>
          <a:bodyPr/>
          <a:lstStyle/>
          <a:p>
            <a:r>
              <a:rPr lang="en-US" dirty="0"/>
              <a:t>Direct</a:t>
            </a:r>
            <a:r>
              <a:rPr lang="en-US" spc="-65" dirty="0"/>
              <a:t> </a:t>
            </a:r>
            <a:r>
              <a:rPr lang="en-US" dirty="0"/>
              <a:t>addressing</a:t>
            </a:r>
            <a:r>
              <a:rPr lang="en-US" spc="-65" dirty="0"/>
              <a:t> </a:t>
            </a:r>
            <a:r>
              <a:rPr lang="en-US" spc="-20" dirty="0"/>
              <a:t>mode cont’d-</a:t>
            </a:r>
            <a:endParaRPr lang="en-US" dirty="0"/>
          </a:p>
        </p:txBody>
      </p:sp>
      <p:pic>
        <p:nvPicPr>
          <p:cNvPr id="4" name="object 12">
            <a:extLst>
              <a:ext uri="{FF2B5EF4-FFF2-40B4-BE49-F238E27FC236}">
                <a16:creationId xmlns:a16="http://schemas.microsoft.com/office/drawing/2014/main" id="{D971EB59-E5F1-4E0F-9909-27B2B803EF99}"/>
              </a:ext>
            </a:extLst>
          </p:cNvPr>
          <p:cNvPicPr>
            <a:picLocks noGrp="1"/>
          </p:cNvPicPr>
          <p:nvPr>
            <p:ph idx="1"/>
          </p:nvPr>
        </p:nvPicPr>
        <p:blipFill>
          <a:blip r:embed="rId2" cstate="print"/>
          <a:stretch>
            <a:fillRect/>
          </a:stretch>
        </p:blipFill>
        <p:spPr>
          <a:xfrm>
            <a:off x="3852374" y="2717134"/>
            <a:ext cx="4885714" cy="2047619"/>
          </a:xfrm>
          <a:prstGeom prst="rect">
            <a:avLst/>
          </a:prstGeom>
        </p:spPr>
      </p:pic>
      <p:sp>
        <p:nvSpPr>
          <p:cNvPr id="5" name="Rectangle 4">
            <a:extLst>
              <a:ext uri="{FF2B5EF4-FFF2-40B4-BE49-F238E27FC236}">
                <a16:creationId xmlns:a16="http://schemas.microsoft.com/office/drawing/2014/main" id="{98EF91BE-5301-41D2-ACAF-390619ADDB5D}"/>
              </a:ext>
            </a:extLst>
          </p:cNvPr>
          <p:cNvSpPr/>
          <p:nvPr/>
        </p:nvSpPr>
        <p:spPr>
          <a:xfrm>
            <a:off x="3009900" y="4917600"/>
            <a:ext cx="7213600" cy="369332"/>
          </a:xfrm>
          <a:prstGeom prst="rect">
            <a:avLst/>
          </a:prstGeom>
        </p:spPr>
        <p:txBody>
          <a:bodyPr wrap="square">
            <a:spAutoFit/>
          </a:bodyPr>
          <a:lstStyle/>
          <a:p>
            <a:r>
              <a:rPr lang="en-US" dirty="0">
                <a:solidFill>
                  <a:srgbClr val="3232B2"/>
                </a:solidFill>
                <a:latin typeface="Arial"/>
                <a:cs typeface="Arial"/>
              </a:rPr>
              <a:t>Figure</a:t>
            </a:r>
            <a:r>
              <a:rPr lang="en-US" spc="-20" dirty="0">
                <a:solidFill>
                  <a:srgbClr val="3232B2"/>
                </a:solidFill>
                <a:latin typeface="Arial"/>
                <a:cs typeface="Arial"/>
              </a:rPr>
              <a:t> </a:t>
            </a:r>
            <a:r>
              <a:rPr lang="en-US" dirty="0">
                <a:solidFill>
                  <a:srgbClr val="3232B2"/>
                </a:solidFill>
                <a:latin typeface="Arial"/>
                <a:cs typeface="Arial"/>
              </a:rPr>
              <a:t>2:</a:t>
            </a:r>
            <a:r>
              <a:rPr lang="en-US" spc="-10" dirty="0">
                <a:solidFill>
                  <a:srgbClr val="3232B2"/>
                </a:solidFill>
                <a:latin typeface="Arial"/>
                <a:cs typeface="Arial"/>
              </a:rPr>
              <a:t> </a:t>
            </a:r>
            <a:r>
              <a:rPr lang="en-US" dirty="0">
                <a:latin typeface="Arial"/>
                <a:cs typeface="Arial"/>
              </a:rPr>
              <a:t>The</a:t>
            </a:r>
            <a:r>
              <a:rPr lang="en-US" spc="-20" dirty="0">
                <a:latin typeface="Arial"/>
                <a:cs typeface="Arial"/>
              </a:rPr>
              <a:t> </a:t>
            </a:r>
            <a:r>
              <a:rPr lang="en-US" spc="-10" dirty="0">
                <a:latin typeface="Arial"/>
                <a:cs typeface="Arial"/>
              </a:rPr>
              <a:t>operation</a:t>
            </a:r>
            <a:r>
              <a:rPr lang="en-US" spc="-20" dirty="0">
                <a:latin typeface="Arial"/>
                <a:cs typeface="Arial"/>
              </a:rPr>
              <a:t> </a:t>
            </a:r>
            <a:r>
              <a:rPr lang="en-US" dirty="0">
                <a:latin typeface="Arial"/>
                <a:cs typeface="Arial"/>
              </a:rPr>
              <a:t>of</a:t>
            </a:r>
            <a:r>
              <a:rPr lang="en-US" spc="-5" dirty="0">
                <a:latin typeface="Arial"/>
                <a:cs typeface="Arial"/>
              </a:rPr>
              <a:t> </a:t>
            </a:r>
            <a:r>
              <a:rPr lang="en-US" spc="-10" dirty="0">
                <a:latin typeface="Arial"/>
                <a:cs typeface="Arial"/>
              </a:rPr>
              <a:t>MOV AL,[1234H] </a:t>
            </a:r>
            <a:r>
              <a:rPr lang="en-US" dirty="0">
                <a:latin typeface="Arial"/>
                <a:cs typeface="Arial"/>
              </a:rPr>
              <a:t>instruction</a:t>
            </a:r>
            <a:r>
              <a:rPr lang="en-US" spc="5" dirty="0">
                <a:latin typeface="Arial"/>
                <a:cs typeface="Arial"/>
              </a:rPr>
              <a:t> </a:t>
            </a:r>
            <a:r>
              <a:rPr lang="en-US" dirty="0">
                <a:latin typeface="Arial"/>
                <a:cs typeface="Arial"/>
              </a:rPr>
              <a:t>when</a:t>
            </a:r>
            <a:r>
              <a:rPr lang="en-US" spc="-20" dirty="0">
                <a:latin typeface="Arial"/>
                <a:cs typeface="Arial"/>
              </a:rPr>
              <a:t> </a:t>
            </a:r>
            <a:endParaRPr lang="en-US" dirty="0"/>
          </a:p>
        </p:txBody>
      </p:sp>
      <p:sp>
        <p:nvSpPr>
          <p:cNvPr id="3" name="Slide Number Placeholder 2">
            <a:extLst>
              <a:ext uri="{FF2B5EF4-FFF2-40B4-BE49-F238E27FC236}">
                <a16:creationId xmlns:a16="http://schemas.microsoft.com/office/drawing/2014/main" id="{5A530D0E-B942-4976-86CD-1B4092AE0717}"/>
              </a:ext>
            </a:extLst>
          </p:cNvPr>
          <p:cNvSpPr>
            <a:spLocks noGrp="1"/>
          </p:cNvSpPr>
          <p:nvPr>
            <p:ph type="sldNum" sz="quarter" idx="12"/>
          </p:nvPr>
        </p:nvSpPr>
        <p:spPr/>
        <p:txBody>
          <a:bodyPr/>
          <a:lstStyle/>
          <a:p>
            <a:fld id="{2E3AC598-E03F-413A-97C1-9CCB85E58D1E}" type="slidenum">
              <a:rPr lang="en-US" smtClean="0"/>
              <a:t>17</a:t>
            </a:fld>
            <a:endParaRPr lang="en-US"/>
          </a:p>
        </p:txBody>
      </p:sp>
    </p:spTree>
    <p:extLst>
      <p:ext uri="{BB962C8B-B14F-4D97-AF65-F5344CB8AC3E}">
        <p14:creationId xmlns:p14="http://schemas.microsoft.com/office/powerpoint/2010/main" val="2923452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521FD-C7DF-443C-AA27-08E4AD9D87A7}"/>
              </a:ext>
            </a:extLst>
          </p:cNvPr>
          <p:cNvSpPr>
            <a:spLocks noGrp="1"/>
          </p:cNvSpPr>
          <p:nvPr>
            <p:ph type="title"/>
          </p:nvPr>
        </p:nvSpPr>
        <p:spPr/>
        <p:txBody>
          <a:bodyPr/>
          <a:lstStyle/>
          <a:p>
            <a:r>
              <a:rPr lang="en-US" dirty="0"/>
              <a:t>Direct</a:t>
            </a:r>
            <a:r>
              <a:rPr lang="en-US" spc="-65" dirty="0"/>
              <a:t> </a:t>
            </a:r>
            <a:r>
              <a:rPr lang="en-US" dirty="0"/>
              <a:t>addressing</a:t>
            </a:r>
            <a:r>
              <a:rPr lang="en-US" spc="-65" dirty="0"/>
              <a:t> </a:t>
            </a:r>
            <a:r>
              <a:rPr lang="en-US" spc="-20" dirty="0"/>
              <a:t>mode cont’d-</a:t>
            </a:r>
            <a:endParaRPr lang="en-US" dirty="0"/>
          </a:p>
        </p:txBody>
      </p:sp>
      <p:sp>
        <p:nvSpPr>
          <p:cNvPr id="3" name="Content Placeholder 2">
            <a:extLst>
              <a:ext uri="{FF2B5EF4-FFF2-40B4-BE49-F238E27FC236}">
                <a16:creationId xmlns:a16="http://schemas.microsoft.com/office/drawing/2014/main" id="{B67F24B5-53AC-49FF-A2C0-B2E667853880}"/>
              </a:ext>
            </a:extLst>
          </p:cNvPr>
          <p:cNvSpPr>
            <a:spLocks noGrp="1"/>
          </p:cNvSpPr>
          <p:nvPr>
            <p:ph idx="1"/>
          </p:nvPr>
        </p:nvSpPr>
        <p:spPr>
          <a:xfrm>
            <a:off x="1534696" y="2015731"/>
            <a:ext cx="9717504" cy="4037749"/>
          </a:xfrm>
        </p:spPr>
        <p:txBody>
          <a:bodyPr>
            <a:normAutofit fontScale="92500" lnSpcReduction="10000"/>
          </a:bodyPr>
          <a:lstStyle/>
          <a:p>
            <a:r>
              <a:rPr lang="en-US" spc="-10" dirty="0">
                <a:solidFill>
                  <a:srgbClr val="FF3030"/>
                </a:solidFill>
                <a:latin typeface="Arial"/>
                <a:cs typeface="Arial"/>
              </a:rPr>
              <a:t>Example:</a:t>
            </a:r>
            <a:endParaRPr lang="en-US" dirty="0">
              <a:latin typeface="Arial"/>
              <a:cs typeface="Arial"/>
            </a:endParaRPr>
          </a:p>
          <a:p>
            <a:r>
              <a:rPr lang="en-US" dirty="0">
                <a:latin typeface="Arial"/>
                <a:cs typeface="Arial"/>
              </a:rPr>
              <a:t>Find</a:t>
            </a:r>
            <a:r>
              <a:rPr lang="en-US" spc="-30" dirty="0">
                <a:latin typeface="Arial"/>
                <a:cs typeface="Arial"/>
              </a:rPr>
              <a:t> </a:t>
            </a:r>
            <a:r>
              <a:rPr lang="en-US" dirty="0">
                <a:latin typeface="Arial"/>
                <a:cs typeface="Arial"/>
              </a:rPr>
              <a:t>the</a:t>
            </a:r>
            <a:r>
              <a:rPr lang="en-US" spc="-15" dirty="0">
                <a:latin typeface="Arial"/>
                <a:cs typeface="Arial"/>
              </a:rPr>
              <a:t> </a:t>
            </a:r>
            <a:r>
              <a:rPr lang="en-US" spc="-10" dirty="0">
                <a:latin typeface="Arial"/>
                <a:cs typeface="Arial"/>
              </a:rPr>
              <a:t>physical</a:t>
            </a:r>
            <a:r>
              <a:rPr lang="en-US" spc="-25" dirty="0">
                <a:latin typeface="Arial"/>
                <a:cs typeface="Arial"/>
              </a:rPr>
              <a:t> </a:t>
            </a:r>
            <a:r>
              <a:rPr lang="en-US" dirty="0">
                <a:latin typeface="Arial"/>
                <a:cs typeface="Arial"/>
              </a:rPr>
              <a:t>address</a:t>
            </a:r>
            <a:r>
              <a:rPr lang="en-US" spc="-25" dirty="0">
                <a:latin typeface="Arial"/>
                <a:cs typeface="Arial"/>
              </a:rPr>
              <a:t> </a:t>
            </a:r>
            <a:r>
              <a:rPr lang="en-US" dirty="0">
                <a:latin typeface="Arial"/>
                <a:cs typeface="Arial"/>
              </a:rPr>
              <a:t>of</a:t>
            </a:r>
            <a:r>
              <a:rPr lang="en-US" spc="-15" dirty="0">
                <a:latin typeface="Arial"/>
                <a:cs typeface="Arial"/>
              </a:rPr>
              <a:t> </a:t>
            </a:r>
            <a:r>
              <a:rPr lang="en-US" dirty="0">
                <a:latin typeface="Arial"/>
                <a:cs typeface="Arial"/>
              </a:rPr>
              <a:t>the</a:t>
            </a:r>
            <a:r>
              <a:rPr lang="en-US" spc="-30" dirty="0">
                <a:latin typeface="Arial"/>
                <a:cs typeface="Arial"/>
              </a:rPr>
              <a:t> </a:t>
            </a:r>
            <a:r>
              <a:rPr lang="en-US" dirty="0">
                <a:latin typeface="Arial"/>
                <a:cs typeface="Arial"/>
              </a:rPr>
              <a:t>memory</a:t>
            </a:r>
            <a:r>
              <a:rPr lang="en-US" spc="-15" dirty="0">
                <a:latin typeface="Arial"/>
                <a:cs typeface="Arial"/>
              </a:rPr>
              <a:t> </a:t>
            </a:r>
            <a:r>
              <a:rPr lang="en-US" dirty="0">
                <a:latin typeface="Arial"/>
                <a:cs typeface="Arial"/>
              </a:rPr>
              <a:t>location</a:t>
            </a:r>
            <a:r>
              <a:rPr lang="en-US" spc="-35" dirty="0">
                <a:latin typeface="Arial"/>
                <a:cs typeface="Arial"/>
              </a:rPr>
              <a:t> </a:t>
            </a:r>
            <a:r>
              <a:rPr lang="en-US" dirty="0">
                <a:latin typeface="Arial"/>
                <a:cs typeface="Arial"/>
              </a:rPr>
              <a:t>and</a:t>
            </a:r>
            <a:r>
              <a:rPr lang="en-US" spc="-15" dirty="0">
                <a:latin typeface="Arial"/>
                <a:cs typeface="Arial"/>
              </a:rPr>
              <a:t> </a:t>
            </a:r>
            <a:r>
              <a:rPr lang="en-US" dirty="0">
                <a:latin typeface="Arial"/>
                <a:cs typeface="Arial"/>
              </a:rPr>
              <a:t>its</a:t>
            </a:r>
            <a:r>
              <a:rPr lang="en-US" spc="-20" dirty="0">
                <a:latin typeface="Arial"/>
                <a:cs typeface="Arial"/>
              </a:rPr>
              <a:t> </a:t>
            </a:r>
            <a:r>
              <a:rPr lang="en-US" dirty="0">
                <a:latin typeface="Arial"/>
                <a:cs typeface="Arial"/>
              </a:rPr>
              <a:t>contents</a:t>
            </a:r>
            <a:r>
              <a:rPr lang="en-US" spc="-40" dirty="0">
                <a:latin typeface="Arial"/>
                <a:cs typeface="Arial"/>
              </a:rPr>
              <a:t> </a:t>
            </a:r>
            <a:r>
              <a:rPr lang="en-US" dirty="0">
                <a:latin typeface="Arial"/>
                <a:cs typeface="Arial"/>
              </a:rPr>
              <a:t>after</a:t>
            </a:r>
            <a:r>
              <a:rPr lang="en-US" spc="-15" dirty="0">
                <a:latin typeface="Arial"/>
                <a:cs typeface="Arial"/>
              </a:rPr>
              <a:t> </a:t>
            </a:r>
            <a:r>
              <a:rPr lang="en-US" spc="-25" dirty="0">
                <a:latin typeface="Arial"/>
                <a:cs typeface="Arial"/>
              </a:rPr>
              <a:t>the </a:t>
            </a:r>
            <a:r>
              <a:rPr lang="en-US" spc="-10" dirty="0">
                <a:latin typeface="Arial"/>
                <a:cs typeface="Arial"/>
              </a:rPr>
              <a:t>execution</a:t>
            </a:r>
            <a:r>
              <a:rPr lang="en-US" spc="-30" dirty="0">
                <a:latin typeface="Arial"/>
                <a:cs typeface="Arial"/>
              </a:rPr>
              <a:t> </a:t>
            </a:r>
            <a:r>
              <a:rPr lang="en-US" dirty="0">
                <a:latin typeface="Arial"/>
                <a:cs typeface="Arial"/>
              </a:rPr>
              <a:t>of</a:t>
            </a:r>
            <a:r>
              <a:rPr lang="en-US" spc="-10" dirty="0">
                <a:latin typeface="Arial"/>
                <a:cs typeface="Arial"/>
              </a:rPr>
              <a:t> </a:t>
            </a:r>
            <a:r>
              <a:rPr lang="en-US" dirty="0">
                <a:latin typeface="Arial"/>
                <a:cs typeface="Arial"/>
              </a:rPr>
              <a:t>the</a:t>
            </a:r>
            <a:r>
              <a:rPr lang="en-US" spc="-5" dirty="0">
                <a:latin typeface="Arial"/>
                <a:cs typeface="Arial"/>
              </a:rPr>
              <a:t> </a:t>
            </a:r>
            <a:r>
              <a:rPr lang="en-US" spc="-10" dirty="0">
                <a:latin typeface="Arial"/>
                <a:cs typeface="Arial"/>
              </a:rPr>
              <a:t>following,</a:t>
            </a:r>
            <a:r>
              <a:rPr lang="en-US" spc="-45" dirty="0">
                <a:latin typeface="Arial"/>
                <a:cs typeface="Arial"/>
              </a:rPr>
              <a:t> </a:t>
            </a:r>
            <a:r>
              <a:rPr lang="en-US" dirty="0">
                <a:latin typeface="Arial"/>
                <a:cs typeface="Arial"/>
              </a:rPr>
              <a:t>assuming</a:t>
            </a:r>
            <a:r>
              <a:rPr lang="en-US" spc="-20" dirty="0">
                <a:latin typeface="Arial"/>
                <a:cs typeface="Arial"/>
              </a:rPr>
              <a:t> </a:t>
            </a:r>
            <a:r>
              <a:rPr lang="en-US" dirty="0">
                <a:latin typeface="Arial"/>
                <a:cs typeface="Arial"/>
              </a:rPr>
              <a:t>that</a:t>
            </a:r>
            <a:r>
              <a:rPr lang="en-US" spc="-20" dirty="0">
                <a:latin typeface="Arial"/>
                <a:cs typeface="Arial"/>
              </a:rPr>
              <a:t> </a:t>
            </a:r>
            <a:r>
              <a:rPr lang="en-US" spc="-10" dirty="0">
                <a:latin typeface="Arial"/>
                <a:cs typeface="Arial"/>
              </a:rPr>
              <a:t>DS=1512H</a:t>
            </a:r>
            <a:endParaRPr lang="en-US" dirty="0">
              <a:latin typeface="Arial"/>
              <a:cs typeface="Arial"/>
            </a:endParaRPr>
          </a:p>
          <a:p>
            <a:pPr marL="0" indent="0">
              <a:buNone/>
            </a:pPr>
            <a:r>
              <a:rPr lang="en-US" spc="-35" dirty="0">
                <a:latin typeface="Arial"/>
                <a:cs typeface="Arial"/>
              </a:rPr>
              <a:t>	MOV		</a:t>
            </a:r>
            <a:r>
              <a:rPr lang="en-US" spc="-10" dirty="0">
                <a:latin typeface="Arial"/>
                <a:cs typeface="Arial"/>
              </a:rPr>
              <a:t> AL,99H </a:t>
            </a:r>
            <a:endParaRPr lang="en-US" spc="-35" dirty="0">
              <a:latin typeface="Arial"/>
              <a:cs typeface="Arial"/>
            </a:endParaRPr>
          </a:p>
          <a:p>
            <a:pPr marL="0" indent="0">
              <a:buNone/>
            </a:pPr>
            <a:r>
              <a:rPr lang="en-US" spc="500" dirty="0">
                <a:latin typeface="Arial"/>
                <a:cs typeface="Arial"/>
              </a:rPr>
              <a:t>	</a:t>
            </a:r>
            <a:r>
              <a:rPr lang="en-US" spc="-35" dirty="0">
                <a:latin typeface="Arial"/>
                <a:cs typeface="Arial"/>
              </a:rPr>
              <a:t>MOV		[</a:t>
            </a:r>
            <a:r>
              <a:rPr lang="en-US" spc="-10" dirty="0">
                <a:latin typeface="Arial"/>
                <a:cs typeface="Arial"/>
              </a:rPr>
              <a:t>3518],AL</a:t>
            </a:r>
          </a:p>
          <a:p>
            <a:pPr marL="12700">
              <a:lnSpc>
                <a:spcPct val="100000"/>
              </a:lnSpc>
              <a:spcBef>
                <a:spcPts val="220"/>
              </a:spcBef>
            </a:pPr>
            <a:r>
              <a:rPr lang="en-US" spc="-10" dirty="0">
                <a:solidFill>
                  <a:srgbClr val="FF3030"/>
                </a:solidFill>
                <a:latin typeface="Arial"/>
                <a:cs typeface="Arial"/>
              </a:rPr>
              <a:t>Solution</a:t>
            </a:r>
            <a:endParaRPr lang="en-US" dirty="0">
              <a:latin typeface="Arial"/>
              <a:cs typeface="Arial"/>
            </a:endParaRPr>
          </a:p>
          <a:p>
            <a:pPr marL="12700" marR="5080">
              <a:lnSpc>
                <a:spcPct val="112100"/>
              </a:lnSpc>
              <a:spcBef>
                <a:spcPts val="5"/>
              </a:spcBef>
            </a:pPr>
            <a:r>
              <a:rPr lang="en-US" dirty="0">
                <a:latin typeface="Arial"/>
                <a:cs typeface="Arial"/>
              </a:rPr>
              <a:t>First</a:t>
            </a:r>
            <a:r>
              <a:rPr lang="en-US" spc="-35" dirty="0">
                <a:latin typeface="Arial"/>
                <a:cs typeface="Arial"/>
              </a:rPr>
              <a:t> </a:t>
            </a:r>
            <a:r>
              <a:rPr lang="en-US" dirty="0">
                <a:latin typeface="Arial"/>
                <a:cs typeface="Arial"/>
              </a:rPr>
              <a:t>AL</a:t>
            </a:r>
            <a:r>
              <a:rPr lang="en-US" spc="-10" dirty="0">
                <a:latin typeface="Arial"/>
                <a:cs typeface="Arial"/>
              </a:rPr>
              <a:t> </a:t>
            </a:r>
            <a:r>
              <a:rPr lang="en-US" dirty="0">
                <a:latin typeface="Arial"/>
                <a:cs typeface="Arial"/>
              </a:rPr>
              <a:t>is</a:t>
            </a:r>
            <a:r>
              <a:rPr lang="en-US" spc="-15" dirty="0">
                <a:latin typeface="Arial"/>
                <a:cs typeface="Arial"/>
              </a:rPr>
              <a:t> </a:t>
            </a:r>
            <a:r>
              <a:rPr lang="en-US" spc="-10" dirty="0">
                <a:latin typeface="Arial"/>
                <a:cs typeface="Arial"/>
              </a:rPr>
              <a:t>initialized</a:t>
            </a:r>
            <a:r>
              <a:rPr lang="en-US" spc="-35" dirty="0">
                <a:latin typeface="Arial"/>
                <a:cs typeface="Arial"/>
              </a:rPr>
              <a:t> </a:t>
            </a:r>
            <a:r>
              <a:rPr lang="en-US" dirty="0">
                <a:latin typeface="Arial"/>
                <a:cs typeface="Arial"/>
              </a:rPr>
              <a:t>to</a:t>
            </a:r>
            <a:r>
              <a:rPr lang="en-US" spc="-10" dirty="0">
                <a:latin typeface="Arial"/>
                <a:cs typeface="Arial"/>
              </a:rPr>
              <a:t> </a:t>
            </a:r>
            <a:r>
              <a:rPr lang="en-US" dirty="0">
                <a:latin typeface="Arial"/>
                <a:cs typeface="Arial"/>
              </a:rPr>
              <a:t>99H,</a:t>
            </a:r>
            <a:r>
              <a:rPr lang="en-US" spc="-20" dirty="0">
                <a:latin typeface="Arial"/>
                <a:cs typeface="Arial"/>
              </a:rPr>
              <a:t> </a:t>
            </a:r>
            <a:r>
              <a:rPr lang="en-US" dirty="0">
                <a:latin typeface="Arial"/>
                <a:cs typeface="Arial"/>
              </a:rPr>
              <a:t>then</a:t>
            </a:r>
            <a:r>
              <a:rPr lang="en-US" spc="-25" dirty="0">
                <a:latin typeface="Arial"/>
                <a:cs typeface="Arial"/>
              </a:rPr>
              <a:t> </a:t>
            </a:r>
            <a:r>
              <a:rPr lang="en-US" dirty="0">
                <a:latin typeface="Arial"/>
                <a:cs typeface="Arial"/>
              </a:rPr>
              <a:t>in</a:t>
            </a:r>
            <a:r>
              <a:rPr lang="en-US" spc="-10" dirty="0">
                <a:latin typeface="Arial"/>
                <a:cs typeface="Arial"/>
              </a:rPr>
              <a:t> </a:t>
            </a:r>
            <a:r>
              <a:rPr lang="en-US" dirty="0">
                <a:latin typeface="Arial"/>
                <a:cs typeface="Arial"/>
              </a:rPr>
              <a:t>line</a:t>
            </a:r>
            <a:r>
              <a:rPr lang="en-US" spc="-35" dirty="0">
                <a:latin typeface="Arial"/>
                <a:cs typeface="Arial"/>
              </a:rPr>
              <a:t> </a:t>
            </a:r>
            <a:r>
              <a:rPr lang="en-US" spc="-10" dirty="0">
                <a:latin typeface="Arial"/>
                <a:cs typeface="Arial"/>
              </a:rPr>
              <a:t>two,</a:t>
            </a:r>
            <a:r>
              <a:rPr lang="en-US" spc="-5" dirty="0">
                <a:latin typeface="Arial"/>
                <a:cs typeface="Arial"/>
              </a:rPr>
              <a:t> </a:t>
            </a:r>
            <a:r>
              <a:rPr lang="en-US" dirty="0">
                <a:latin typeface="Arial"/>
                <a:cs typeface="Arial"/>
              </a:rPr>
              <a:t>the</a:t>
            </a:r>
            <a:r>
              <a:rPr lang="en-US" spc="-15" dirty="0">
                <a:latin typeface="Arial"/>
                <a:cs typeface="Arial"/>
              </a:rPr>
              <a:t> </a:t>
            </a:r>
            <a:r>
              <a:rPr lang="en-US" dirty="0">
                <a:latin typeface="Arial"/>
                <a:cs typeface="Arial"/>
              </a:rPr>
              <a:t>contents of</a:t>
            </a:r>
            <a:r>
              <a:rPr lang="en-US" spc="-15" dirty="0">
                <a:latin typeface="Arial"/>
                <a:cs typeface="Arial"/>
              </a:rPr>
              <a:t> </a:t>
            </a:r>
            <a:r>
              <a:rPr lang="en-US" dirty="0">
                <a:latin typeface="Arial"/>
                <a:cs typeface="Arial"/>
              </a:rPr>
              <a:t>AL</a:t>
            </a:r>
            <a:r>
              <a:rPr lang="en-US" spc="-25" dirty="0">
                <a:latin typeface="Arial"/>
                <a:cs typeface="Arial"/>
              </a:rPr>
              <a:t> </a:t>
            </a:r>
            <a:r>
              <a:rPr lang="en-US" dirty="0">
                <a:latin typeface="Arial"/>
                <a:cs typeface="Arial"/>
              </a:rPr>
              <a:t>are</a:t>
            </a:r>
            <a:r>
              <a:rPr lang="en-US" spc="-15" dirty="0">
                <a:latin typeface="Arial"/>
                <a:cs typeface="Arial"/>
              </a:rPr>
              <a:t> </a:t>
            </a:r>
            <a:r>
              <a:rPr lang="en-US" spc="-10" dirty="0">
                <a:latin typeface="Arial"/>
                <a:cs typeface="Arial"/>
              </a:rPr>
              <a:t>moved </a:t>
            </a:r>
            <a:r>
              <a:rPr lang="en-US" dirty="0">
                <a:latin typeface="Arial"/>
                <a:cs typeface="Arial"/>
              </a:rPr>
              <a:t>to</a:t>
            </a:r>
            <a:r>
              <a:rPr lang="en-US" spc="-10" dirty="0">
                <a:latin typeface="Arial"/>
                <a:cs typeface="Arial"/>
              </a:rPr>
              <a:t> </a:t>
            </a:r>
            <a:r>
              <a:rPr lang="en-US" dirty="0">
                <a:latin typeface="Arial"/>
                <a:cs typeface="Arial"/>
              </a:rPr>
              <a:t>logical</a:t>
            </a:r>
            <a:r>
              <a:rPr lang="en-US" spc="-35" dirty="0">
                <a:latin typeface="Arial"/>
                <a:cs typeface="Arial"/>
              </a:rPr>
              <a:t> </a:t>
            </a:r>
            <a:r>
              <a:rPr lang="en-US" spc="-10" dirty="0">
                <a:latin typeface="Arial"/>
                <a:cs typeface="Arial"/>
              </a:rPr>
              <a:t>address </a:t>
            </a:r>
            <a:r>
              <a:rPr lang="en-US" dirty="0">
                <a:latin typeface="Arial"/>
                <a:cs typeface="Arial"/>
              </a:rPr>
              <a:t>DS:3518</a:t>
            </a:r>
            <a:r>
              <a:rPr lang="en-US" spc="-25" dirty="0">
                <a:latin typeface="Arial"/>
                <a:cs typeface="Arial"/>
              </a:rPr>
              <a:t> </a:t>
            </a:r>
            <a:r>
              <a:rPr lang="en-US" dirty="0">
                <a:latin typeface="Arial"/>
                <a:cs typeface="Arial"/>
              </a:rPr>
              <a:t>which</a:t>
            </a:r>
            <a:r>
              <a:rPr lang="en-US" spc="-35" dirty="0">
                <a:latin typeface="Arial"/>
                <a:cs typeface="Arial"/>
              </a:rPr>
              <a:t> </a:t>
            </a:r>
            <a:r>
              <a:rPr lang="en-US" dirty="0">
                <a:latin typeface="Arial"/>
                <a:cs typeface="Arial"/>
              </a:rPr>
              <a:t>is</a:t>
            </a:r>
            <a:r>
              <a:rPr lang="en-US" spc="-35" dirty="0">
                <a:latin typeface="Arial"/>
                <a:cs typeface="Arial"/>
              </a:rPr>
              <a:t> </a:t>
            </a:r>
            <a:r>
              <a:rPr lang="en-US" dirty="0">
                <a:latin typeface="Arial"/>
                <a:cs typeface="Arial"/>
              </a:rPr>
              <a:t>1512:3518.</a:t>
            </a:r>
            <a:r>
              <a:rPr lang="en-US" spc="25" dirty="0">
                <a:latin typeface="Arial"/>
                <a:cs typeface="Arial"/>
              </a:rPr>
              <a:t> </a:t>
            </a:r>
            <a:r>
              <a:rPr lang="en-US" dirty="0">
                <a:latin typeface="Arial"/>
                <a:cs typeface="Arial"/>
              </a:rPr>
              <a:t>Shifting</a:t>
            </a:r>
            <a:r>
              <a:rPr lang="en-US" spc="-20" dirty="0">
                <a:latin typeface="Arial"/>
                <a:cs typeface="Arial"/>
              </a:rPr>
              <a:t> </a:t>
            </a:r>
            <a:r>
              <a:rPr lang="en-US" dirty="0">
                <a:latin typeface="Arial"/>
                <a:cs typeface="Arial"/>
              </a:rPr>
              <a:t>DS</a:t>
            </a:r>
            <a:r>
              <a:rPr lang="en-US" spc="-35" dirty="0">
                <a:latin typeface="Arial"/>
                <a:cs typeface="Arial"/>
              </a:rPr>
              <a:t> </a:t>
            </a:r>
            <a:r>
              <a:rPr lang="en-US" dirty="0">
                <a:latin typeface="Arial"/>
                <a:cs typeface="Arial"/>
              </a:rPr>
              <a:t>left</a:t>
            </a:r>
            <a:r>
              <a:rPr lang="en-US" spc="-30" dirty="0">
                <a:latin typeface="Arial"/>
                <a:cs typeface="Arial"/>
              </a:rPr>
              <a:t> </a:t>
            </a:r>
            <a:r>
              <a:rPr lang="en-US" dirty="0">
                <a:latin typeface="Arial"/>
                <a:cs typeface="Arial"/>
              </a:rPr>
              <a:t>and</a:t>
            </a:r>
            <a:r>
              <a:rPr lang="en-US" spc="-20" dirty="0">
                <a:latin typeface="Arial"/>
                <a:cs typeface="Arial"/>
              </a:rPr>
              <a:t> </a:t>
            </a:r>
            <a:r>
              <a:rPr lang="en-US" dirty="0">
                <a:latin typeface="Arial"/>
                <a:cs typeface="Arial"/>
              </a:rPr>
              <a:t>adding</a:t>
            </a:r>
            <a:r>
              <a:rPr lang="en-US" spc="-45" dirty="0">
                <a:latin typeface="Arial"/>
                <a:cs typeface="Arial"/>
              </a:rPr>
              <a:t> </a:t>
            </a:r>
            <a:r>
              <a:rPr lang="en-US" dirty="0">
                <a:latin typeface="Arial"/>
                <a:cs typeface="Arial"/>
              </a:rPr>
              <a:t>it</a:t>
            </a:r>
            <a:r>
              <a:rPr lang="en-US" spc="-25" dirty="0">
                <a:latin typeface="Arial"/>
                <a:cs typeface="Arial"/>
              </a:rPr>
              <a:t> </a:t>
            </a:r>
            <a:r>
              <a:rPr lang="en-US" dirty="0">
                <a:latin typeface="Arial"/>
                <a:cs typeface="Arial"/>
              </a:rPr>
              <a:t>to</a:t>
            </a:r>
            <a:r>
              <a:rPr lang="en-US" spc="-25"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offset</a:t>
            </a:r>
            <a:r>
              <a:rPr lang="en-US" spc="-20" dirty="0">
                <a:latin typeface="Arial"/>
                <a:cs typeface="Arial"/>
              </a:rPr>
              <a:t> </a:t>
            </a:r>
            <a:r>
              <a:rPr lang="en-US" dirty="0">
                <a:latin typeface="Arial"/>
                <a:cs typeface="Arial"/>
              </a:rPr>
              <a:t>gives</a:t>
            </a:r>
            <a:r>
              <a:rPr lang="en-US" spc="-25" dirty="0">
                <a:latin typeface="Arial"/>
                <a:cs typeface="Arial"/>
              </a:rPr>
              <a:t> </a:t>
            </a:r>
            <a:r>
              <a:rPr lang="en-US" dirty="0">
                <a:latin typeface="Arial"/>
                <a:cs typeface="Arial"/>
              </a:rPr>
              <a:t>the</a:t>
            </a:r>
            <a:r>
              <a:rPr lang="en-US" spc="-35" dirty="0">
                <a:latin typeface="Arial"/>
                <a:cs typeface="Arial"/>
              </a:rPr>
              <a:t> </a:t>
            </a:r>
            <a:r>
              <a:rPr lang="en-US" spc="-10" dirty="0">
                <a:latin typeface="Arial"/>
                <a:cs typeface="Arial"/>
              </a:rPr>
              <a:t>physical </a:t>
            </a:r>
            <a:r>
              <a:rPr lang="en-US" dirty="0">
                <a:latin typeface="Arial"/>
                <a:cs typeface="Arial"/>
              </a:rPr>
              <a:t>address</a:t>
            </a:r>
            <a:r>
              <a:rPr lang="en-US" spc="-10" dirty="0">
                <a:latin typeface="Arial"/>
                <a:cs typeface="Arial"/>
              </a:rPr>
              <a:t> </a:t>
            </a:r>
            <a:r>
              <a:rPr lang="en-US" dirty="0">
                <a:latin typeface="Arial"/>
                <a:cs typeface="Arial"/>
              </a:rPr>
              <a:t>of</a:t>
            </a:r>
            <a:r>
              <a:rPr lang="en-US" spc="-25" dirty="0">
                <a:latin typeface="Arial"/>
                <a:cs typeface="Arial"/>
              </a:rPr>
              <a:t> </a:t>
            </a:r>
            <a:r>
              <a:rPr lang="en-US" dirty="0">
                <a:latin typeface="Arial"/>
                <a:cs typeface="Arial"/>
              </a:rPr>
              <a:t>18638H</a:t>
            </a:r>
            <a:r>
              <a:rPr lang="en-US" spc="-5" dirty="0">
                <a:latin typeface="Arial"/>
                <a:cs typeface="Arial"/>
              </a:rPr>
              <a:t> </a:t>
            </a:r>
            <a:r>
              <a:rPr lang="en-US" spc="-10" dirty="0">
                <a:latin typeface="Arial"/>
                <a:cs typeface="Arial"/>
              </a:rPr>
              <a:t>(15120H+3518H=18638H).</a:t>
            </a:r>
            <a:r>
              <a:rPr lang="en-US" spc="-30" dirty="0">
                <a:latin typeface="Arial"/>
                <a:cs typeface="Arial"/>
              </a:rPr>
              <a:t> </a:t>
            </a:r>
            <a:r>
              <a:rPr lang="en-US" dirty="0">
                <a:latin typeface="Arial"/>
                <a:cs typeface="Arial"/>
              </a:rPr>
              <a:t>That</a:t>
            </a:r>
            <a:r>
              <a:rPr lang="en-US" spc="-25" dirty="0">
                <a:latin typeface="Arial"/>
                <a:cs typeface="Arial"/>
              </a:rPr>
              <a:t> </a:t>
            </a:r>
            <a:r>
              <a:rPr lang="en-US" dirty="0">
                <a:latin typeface="Arial"/>
                <a:cs typeface="Arial"/>
              </a:rPr>
              <a:t>means</a:t>
            </a:r>
            <a:r>
              <a:rPr lang="en-US" spc="-10" dirty="0">
                <a:latin typeface="Arial"/>
                <a:cs typeface="Arial"/>
              </a:rPr>
              <a:t> </a:t>
            </a:r>
            <a:r>
              <a:rPr lang="en-US" dirty="0">
                <a:latin typeface="Arial"/>
                <a:cs typeface="Arial"/>
              </a:rPr>
              <a:t>after</a:t>
            </a:r>
            <a:r>
              <a:rPr lang="en-US" spc="5" dirty="0">
                <a:latin typeface="Arial"/>
                <a:cs typeface="Arial"/>
              </a:rPr>
              <a:t> </a:t>
            </a:r>
            <a:r>
              <a:rPr lang="en-US" dirty="0">
                <a:latin typeface="Arial"/>
                <a:cs typeface="Arial"/>
              </a:rPr>
              <a:t>the</a:t>
            </a:r>
            <a:r>
              <a:rPr lang="en-US" spc="-20" dirty="0">
                <a:latin typeface="Arial"/>
                <a:cs typeface="Arial"/>
              </a:rPr>
              <a:t> </a:t>
            </a:r>
            <a:r>
              <a:rPr lang="en-US" spc="-10" dirty="0">
                <a:latin typeface="Arial"/>
                <a:cs typeface="Arial"/>
              </a:rPr>
              <a:t>execution</a:t>
            </a:r>
            <a:r>
              <a:rPr lang="en-US" spc="-5" dirty="0">
                <a:latin typeface="Arial"/>
                <a:cs typeface="Arial"/>
              </a:rPr>
              <a:t> </a:t>
            </a:r>
            <a:r>
              <a:rPr lang="en-US" dirty="0">
                <a:latin typeface="Arial"/>
                <a:cs typeface="Arial"/>
              </a:rPr>
              <a:t>of</a:t>
            </a:r>
            <a:r>
              <a:rPr lang="en-US" spc="-5" dirty="0">
                <a:latin typeface="Arial"/>
                <a:cs typeface="Arial"/>
              </a:rPr>
              <a:t> </a:t>
            </a:r>
            <a:r>
              <a:rPr lang="en-US" dirty="0">
                <a:latin typeface="Arial"/>
                <a:cs typeface="Arial"/>
              </a:rPr>
              <a:t>the</a:t>
            </a:r>
            <a:r>
              <a:rPr lang="en-US" spc="-5" dirty="0">
                <a:latin typeface="Arial"/>
                <a:cs typeface="Arial"/>
              </a:rPr>
              <a:t> </a:t>
            </a:r>
            <a:r>
              <a:rPr lang="en-US" spc="-10" dirty="0">
                <a:latin typeface="Arial"/>
                <a:cs typeface="Arial"/>
              </a:rPr>
              <a:t>second instruction,</a:t>
            </a:r>
            <a:r>
              <a:rPr lang="en-US" spc="-25" dirty="0">
                <a:latin typeface="Arial"/>
                <a:cs typeface="Arial"/>
              </a:rPr>
              <a:t> </a:t>
            </a:r>
            <a:r>
              <a:rPr lang="en-US" dirty="0">
                <a:latin typeface="Arial"/>
                <a:cs typeface="Arial"/>
              </a:rPr>
              <a:t>the</a:t>
            </a:r>
            <a:r>
              <a:rPr lang="en-US" spc="-15" dirty="0">
                <a:latin typeface="Arial"/>
                <a:cs typeface="Arial"/>
              </a:rPr>
              <a:t> </a:t>
            </a:r>
            <a:r>
              <a:rPr lang="en-US" dirty="0">
                <a:latin typeface="Arial"/>
                <a:cs typeface="Arial"/>
              </a:rPr>
              <a:t>memory</a:t>
            </a:r>
            <a:r>
              <a:rPr lang="en-US" spc="-10" dirty="0">
                <a:latin typeface="Arial"/>
                <a:cs typeface="Arial"/>
              </a:rPr>
              <a:t> </a:t>
            </a:r>
            <a:r>
              <a:rPr lang="en-US" dirty="0">
                <a:latin typeface="Arial"/>
                <a:cs typeface="Arial"/>
              </a:rPr>
              <a:t>location</a:t>
            </a:r>
            <a:r>
              <a:rPr lang="en-US" spc="-30" dirty="0">
                <a:latin typeface="Arial"/>
                <a:cs typeface="Arial"/>
              </a:rPr>
              <a:t> </a:t>
            </a:r>
            <a:r>
              <a:rPr lang="en-US" dirty="0">
                <a:latin typeface="Arial"/>
                <a:cs typeface="Arial"/>
              </a:rPr>
              <a:t>with</a:t>
            </a:r>
            <a:r>
              <a:rPr lang="en-US" spc="-30" dirty="0">
                <a:latin typeface="Arial"/>
                <a:cs typeface="Arial"/>
              </a:rPr>
              <a:t> </a:t>
            </a:r>
            <a:r>
              <a:rPr lang="en-US" dirty="0">
                <a:latin typeface="Arial"/>
                <a:cs typeface="Arial"/>
              </a:rPr>
              <a:t>address</a:t>
            </a:r>
            <a:r>
              <a:rPr lang="en-US" spc="-20" dirty="0">
                <a:latin typeface="Arial"/>
                <a:cs typeface="Arial"/>
              </a:rPr>
              <a:t> </a:t>
            </a:r>
            <a:r>
              <a:rPr lang="en-US" dirty="0">
                <a:latin typeface="Arial"/>
                <a:cs typeface="Arial"/>
              </a:rPr>
              <a:t>18638H</a:t>
            </a:r>
            <a:r>
              <a:rPr lang="en-US" spc="-30" dirty="0">
                <a:latin typeface="Arial"/>
                <a:cs typeface="Arial"/>
              </a:rPr>
              <a:t> </a:t>
            </a:r>
            <a:r>
              <a:rPr lang="en-US" dirty="0">
                <a:latin typeface="Arial"/>
                <a:cs typeface="Arial"/>
              </a:rPr>
              <a:t>will</a:t>
            </a:r>
            <a:r>
              <a:rPr lang="en-US" spc="-25" dirty="0">
                <a:latin typeface="Arial"/>
                <a:cs typeface="Arial"/>
              </a:rPr>
              <a:t> </a:t>
            </a:r>
            <a:r>
              <a:rPr lang="en-US" dirty="0">
                <a:latin typeface="Arial"/>
                <a:cs typeface="Arial"/>
              </a:rPr>
              <a:t>contain</a:t>
            </a:r>
            <a:r>
              <a:rPr lang="en-US" spc="-35" dirty="0">
                <a:latin typeface="Arial"/>
                <a:cs typeface="Arial"/>
              </a:rPr>
              <a:t> </a:t>
            </a:r>
            <a:r>
              <a:rPr lang="en-US" dirty="0">
                <a:latin typeface="Arial"/>
                <a:cs typeface="Arial"/>
              </a:rPr>
              <a:t>the</a:t>
            </a:r>
            <a:r>
              <a:rPr lang="en-US" spc="-15" dirty="0">
                <a:latin typeface="Arial"/>
                <a:cs typeface="Arial"/>
              </a:rPr>
              <a:t> </a:t>
            </a:r>
            <a:r>
              <a:rPr lang="en-US" dirty="0">
                <a:latin typeface="Arial"/>
                <a:cs typeface="Arial"/>
              </a:rPr>
              <a:t>value</a:t>
            </a:r>
            <a:r>
              <a:rPr lang="en-US" spc="-15" dirty="0">
                <a:latin typeface="Arial"/>
                <a:cs typeface="Arial"/>
              </a:rPr>
              <a:t> </a:t>
            </a:r>
            <a:r>
              <a:rPr lang="en-US" spc="-20" dirty="0">
                <a:latin typeface="Arial"/>
                <a:cs typeface="Arial"/>
              </a:rPr>
              <a:t>99H.</a:t>
            </a:r>
            <a:endParaRPr lang="en-US" dirty="0">
              <a:latin typeface="Arial"/>
              <a:cs typeface="Arial"/>
            </a:endParaRPr>
          </a:p>
          <a:p>
            <a:pPr marL="0" indent="0">
              <a:buNone/>
            </a:pPr>
            <a:endParaRPr lang="en-US" dirty="0">
              <a:latin typeface="Arial"/>
              <a:cs typeface="Arial"/>
            </a:endParaRPr>
          </a:p>
          <a:p>
            <a:endParaRPr lang="en-US" dirty="0"/>
          </a:p>
        </p:txBody>
      </p:sp>
      <p:sp>
        <p:nvSpPr>
          <p:cNvPr id="4" name="Slide Number Placeholder 3">
            <a:extLst>
              <a:ext uri="{FF2B5EF4-FFF2-40B4-BE49-F238E27FC236}">
                <a16:creationId xmlns:a16="http://schemas.microsoft.com/office/drawing/2014/main" id="{D0ED12AC-A4A3-4D37-8A03-1AC1E85D0A95}"/>
              </a:ext>
            </a:extLst>
          </p:cNvPr>
          <p:cNvSpPr>
            <a:spLocks noGrp="1"/>
          </p:cNvSpPr>
          <p:nvPr>
            <p:ph type="sldNum" sz="quarter" idx="12"/>
          </p:nvPr>
        </p:nvSpPr>
        <p:spPr/>
        <p:txBody>
          <a:bodyPr/>
          <a:lstStyle/>
          <a:p>
            <a:fld id="{2E3AC598-E03F-413A-97C1-9CCB85E58D1E}" type="slidenum">
              <a:rPr lang="en-US" smtClean="0"/>
              <a:t>18</a:t>
            </a:fld>
            <a:endParaRPr lang="en-US"/>
          </a:p>
        </p:txBody>
      </p:sp>
    </p:spTree>
    <p:extLst>
      <p:ext uri="{BB962C8B-B14F-4D97-AF65-F5344CB8AC3E}">
        <p14:creationId xmlns:p14="http://schemas.microsoft.com/office/powerpoint/2010/main" val="2083268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5BD9-81A0-40ED-88C8-BE60E9C5A043}"/>
              </a:ext>
            </a:extLst>
          </p:cNvPr>
          <p:cNvSpPr>
            <a:spLocks noGrp="1"/>
          </p:cNvSpPr>
          <p:nvPr>
            <p:ph type="title"/>
          </p:nvPr>
        </p:nvSpPr>
        <p:spPr>
          <a:xfrm>
            <a:off x="1534696" y="804520"/>
            <a:ext cx="9520158" cy="587136"/>
          </a:xfrm>
        </p:spPr>
        <p:txBody>
          <a:bodyPr/>
          <a:lstStyle/>
          <a:p>
            <a:r>
              <a:rPr lang="en-US" dirty="0"/>
              <a:t>Register</a:t>
            </a:r>
            <a:r>
              <a:rPr lang="en-US" spc="-75" dirty="0"/>
              <a:t> </a:t>
            </a:r>
            <a:r>
              <a:rPr lang="en-US" dirty="0"/>
              <a:t>Indirect</a:t>
            </a:r>
            <a:r>
              <a:rPr lang="en-US" spc="-55" dirty="0"/>
              <a:t> </a:t>
            </a:r>
            <a:r>
              <a:rPr lang="en-US" dirty="0"/>
              <a:t>addressing</a:t>
            </a:r>
            <a:r>
              <a:rPr lang="en-US" spc="-65" dirty="0"/>
              <a:t> </a:t>
            </a:r>
            <a:r>
              <a:rPr lang="en-US" spc="-20" dirty="0"/>
              <a:t>mode</a:t>
            </a:r>
            <a:endParaRPr lang="en-US" dirty="0"/>
          </a:p>
        </p:txBody>
      </p:sp>
      <p:sp>
        <p:nvSpPr>
          <p:cNvPr id="3" name="Content Placeholder 2">
            <a:extLst>
              <a:ext uri="{FF2B5EF4-FFF2-40B4-BE49-F238E27FC236}">
                <a16:creationId xmlns:a16="http://schemas.microsoft.com/office/drawing/2014/main" id="{BE9E079B-683B-4C2C-9381-50CC221DAA28}"/>
              </a:ext>
            </a:extLst>
          </p:cNvPr>
          <p:cNvSpPr>
            <a:spLocks noGrp="1"/>
          </p:cNvSpPr>
          <p:nvPr>
            <p:ph idx="1"/>
          </p:nvPr>
        </p:nvSpPr>
        <p:spPr>
          <a:xfrm>
            <a:off x="1534696" y="1651000"/>
            <a:ext cx="9793704" cy="4305300"/>
          </a:xfrm>
        </p:spPr>
        <p:txBody>
          <a:bodyPr>
            <a:normAutofit/>
          </a:bodyPr>
          <a:lstStyle/>
          <a:p>
            <a:pPr marL="12700" marR="292735">
              <a:lnSpc>
                <a:spcPct val="121100"/>
              </a:lnSpc>
              <a:spcBef>
                <a:spcPts val="100"/>
              </a:spcBef>
            </a:pPr>
            <a:r>
              <a:rPr lang="en-US" dirty="0">
                <a:latin typeface="Arial"/>
                <a:cs typeface="Arial"/>
              </a:rPr>
              <a:t>The</a:t>
            </a:r>
            <a:r>
              <a:rPr lang="en-US" spc="-35" dirty="0">
                <a:latin typeface="Arial"/>
                <a:cs typeface="Arial"/>
              </a:rPr>
              <a:t> </a:t>
            </a:r>
            <a:r>
              <a:rPr lang="en-US" dirty="0">
                <a:latin typeface="Arial"/>
                <a:cs typeface="Arial"/>
              </a:rPr>
              <a:t>address</a:t>
            </a:r>
            <a:r>
              <a:rPr lang="en-US" spc="-25" dirty="0">
                <a:latin typeface="Arial"/>
                <a:cs typeface="Arial"/>
              </a:rPr>
              <a:t> </a:t>
            </a:r>
            <a:r>
              <a:rPr lang="en-US" dirty="0">
                <a:latin typeface="Arial"/>
                <a:cs typeface="Arial"/>
              </a:rPr>
              <a:t>of</a:t>
            </a:r>
            <a:r>
              <a:rPr lang="en-US" spc="-25"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memory</a:t>
            </a:r>
            <a:r>
              <a:rPr lang="en-US" spc="-15" dirty="0">
                <a:latin typeface="Arial"/>
                <a:cs typeface="Arial"/>
              </a:rPr>
              <a:t> </a:t>
            </a:r>
            <a:r>
              <a:rPr lang="en-US" dirty="0">
                <a:latin typeface="Arial"/>
                <a:cs typeface="Arial"/>
              </a:rPr>
              <a:t>location</a:t>
            </a:r>
            <a:r>
              <a:rPr lang="en-US" spc="-45" dirty="0">
                <a:latin typeface="Arial"/>
                <a:cs typeface="Arial"/>
              </a:rPr>
              <a:t> </a:t>
            </a:r>
            <a:r>
              <a:rPr lang="en-US" dirty="0">
                <a:latin typeface="Arial"/>
                <a:cs typeface="Arial"/>
              </a:rPr>
              <a:t>where</a:t>
            </a:r>
            <a:r>
              <a:rPr lang="en-US" spc="-30"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operand</a:t>
            </a:r>
            <a:r>
              <a:rPr lang="en-US" spc="-40" dirty="0">
                <a:latin typeface="Arial"/>
                <a:cs typeface="Arial"/>
              </a:rPr>
              <a:t> </a:t>
            </a:r>
            <a:r>
              <a:rPr lang="en-US" dirty="0">
                <a:latin typeface="Arial"/>
                <a:cs typeface="Arial"/>
              </a:rPr>
              <a:t>resides</a:t>
            </a:r>
            <a:r>
              <a:rPr lang="en-US" spc="-40" dirty="0">
                <a:latin typeface="Arial"/>
                <a:cs typeface="Arial"/>
              </a:rPr>
              <a:t> </a:t>
            </a:r>
            <a:r>
              <a:rPr lang="en-US" dirty="0">
                <a:latin typeface="Arial"/>
                <a:cs typeface="Arial"/>
              </a:rPr>
              <a:t>is</a:t>
            </a:r>
            <a:r>
              <a:rPr lang="en-US" spc="-20" dirty="0">
                <a:latin typeface="Arial"/>
                <a:cs typeface="Arial"/>
              </a:rPr>
              <a:t> </a:t>
            </a:r>
            <a:r>
              <a:rPr lang="en-US" dirty="0">
                <a:latin typeface="Arial"/>
                <a:cs typeface="Arial"/>
              </a:rPr>
              <a:t>held</a:t>
            </a:r>
            <a:r>
              <a:rPr lang="en-US" spc="-35" dirty="0">
                <a:latin typeface="Arial"/>
                <a:cs typeface="Arial"/>
              </a:rPr>
              <a:t> </a:t>
            </a:r>
            <a:r>
              <a:rPr lang="en-US" dirty="0">
                <a:latin typeface="Arial"/>
                <a:cs typeface="Arial"/>
              </a:rPr>
              <a:t>by</a:t>
            </a:r>
            <a:r>
              <a:rPr lang="en-US" spc="-25" dirty="0">
                <a:latin typeface="Arial"/>
                <a:cs typeface="Arial"/>
              </a:rPr>
              <a:t> </a:t>
            </a:r>
            <a:r>
              <a:rPr lang="en-US" spc="-50" dirty="0">
                <a:latin typeface="Arial"/>
                <a:cs typeface="Arial"/>
              </a:rPr>
              <a:t>a</a:t>
            </a:r>
            <a:r>
              <a:rPr lang="en-US" spc="-10" dirty="0">
                <a:latin typeface="Arial"/>
                <a:cs typeface="Arial"/>
              </a:rPr>
              <a:t> register.</a:t>
            </a:r>
            <a:endParaRPr lang="en-US" dirty="0">
              <a:latin typeface="Arial"/>
              <a:cs typeface="Arial"/>
            </a:endParaRPr>
          </a:p>
          <a:p>
            <a:pPr marL="12700">
              <a:lnSpc>
                <a:spcPct val="100000"/>
              </a:lnSpc>
              <a:spcBef>
                <a:spcPts val="525"/>
              </a:spcBef>
            </a:pPr>
            <a:r>
              <a:rPr lang="en-US" dirty="0">
                <a:latin typeface="Arial"/>
                <a:cs typeface="Arial"/>
              </a:rPr>
              <a:t>The</a:t>
            </a:r>
            <a:r>
              <a:rPr lang="en-US" spc="-35" dirty="0">
                <a:latin typeface="Arial"/>
                <a:cs typeface="Arial"/>
              </a:rPr>
              <a:t> </a:t>
            </a:r>
            <a:r>
              <a:rPr lang="en-US" dirty="0">
                <a:latin typeface="Arial"/>
                <a:cs typeface="Arial"/>
              </a:rPr>
              <a:t>registers</a:t>
            </a:r>
            <a:r>
              <a:rPr lang="en-US" spc="-25" dirty="0">
                <a:latin typeface="Arial"/>
                <a:cs typeface="Arial"/>
              </a:rPr>
              <a:t> </a:t>
            </a:r>
            <a:r>
              <a:rPr lang="en-US" dirty="0">
                <a:latin typeface="Arial"/>
                <a:cs typeface="Arial"/>
              </a:rPr>
              <a:t>used</a:t>
            </a:r>
            <a:r>
              <a:rPr lang="en-US" spc="-30" dirty="0">
                <a:latin typeface="Arial"/>
                <a:cs typeface="Arial"/>
              </a:rPr>
              <a:t> </a:t>
            </a:r>
            <a:r>
              <a:rPr lang="en-US" dirty="0">
                <a:latin typeface="Arial"/>
                <a:cs typeface="Arial"/>
              </a:rPr>
              <a:t>for</a:t>
            </a:r>
            <a:r>
              <a:rPr lang="en-US" spc="-25" dirty="0">
                <a:latin typeface="Arial"/>
                <a:cs typeface="Arial"/>
              </a:rPr>
              <a:t> </a:t>
            </a:r>
            <a:r>
              <a:rPr lang="en-US" dirty="0">
                <a:latin typeface="Arial"/>
                <a:cs typeface="Arial"/>
              </a:rPr>
              <a:t>this</a:t>
            </a:r>
            <a:r>
              <a:rPr lang="en-US" spc="-25" dirty="0">
                <a:latin typeface="Arial"/>
                <a:cs typeface="Arial"/>
              </a:rPr>
              <a:t> </a:t>
            </a:r>
            <a:r>
              <a:rPr lang="en-US" dirty="0">
                <a:latin typeface="Arial"/>
                <a:cs typeface="Arial"/>
              </a:rPr>
              <a:t>purpose</a:t>
            </a:r>
            <a:r>
              <a:rPr lang="en-US" spc="-30" dirty="0">
                <a:latin typeface="Arial"/>
                <a:cs typeface="Arial"/>
              </a:rPr>
              <a:t> </a:t>
            </a:r>
            <a:r>
              <a:rPr lang="en-US" dirty="0">
                <a:latin typeface="Arial"/>
                <a:cs typeface="Arial"/>
              </a:rPr>
              <a:t>are</a:t>
            </a:r>
            <a:r>
              <a:rPr lang="en-US" spc="-15" dirty="0">
                <a:latin typeface="Arial"/>
                <a:cs typeface="Arial"/>
              </a:rPr>
              <a:t> </a:t>
            </a:r>
            <a:r>
              <a:rPr lang="en-US" dirty="0">
                <a:latin typeface="Arial"/>
                <a:cs typeface="Arial"/>
              </a:rPr>
              <a:t>SI,</a:t>
            </a:r>
            <a:r>
              <a:rPr lang="en-US" spc="-25" dirty="0">
                <a:latin typeface="Arial"/>
                <a:cs typeface="Arial"/>
              </a:rPr>
              <a:t> </a:t>
            </a:r>
            <a:r>
              <a:rPr lang="en-US" dirty="0">
                <a:latin typeface="Arial"/>
                <a:cs typeface="Arial"/>
              </a:rPr>
              <a:t>DI</a:t>
            </a:r>
            <a:r>
              <a:rPr lang="en-US" spc="-10" dirty="0">
                <a:latin typeface="Arial"/>
                <a:cs typeface="Arial"/>
              </a:rPr>
              <a:t> </a:t>
            </a:r>
            <a:r>
              <a:rPr lang="en-US" dirty="0">
                <a:latin typeface="Arial"/>
                <a:cs typeface="Arial"/>
              </a:rPr>
              <a:t>and</a:t>
            </a:r>
            <a:r>
              <a:rPr lang="en-US" spc="-30" dirty="0">
                <a:latin typeface="Arial"/>
                <a:cs typeface="Arial"/>
              </a:rPr>
              <a:t> </a:t>
            </a:r>
            <a:r>
              <a:rPr lang="en-US" spc="-25" dirty="0">
                <a:latin typeface="Arial"/>
                <a:cs typeface="Arial"/>
              </a:rPr>
              <a:t>BX.</a:t>
            </a:r>
            <a:endParaRPr lang="en-US" dirty="0">
              <a:latin typeface="Arial"/>
              <a:cs typeface="Arial"/>
            </a:endParaRPr>
          </a:p>
          <a:p>
            <a:pPr marL="12700" marR="5080">
              <a:lnSpc>
                <a:spcPct val="121100"/>
              </a:lnSpc>
              <a:spcBef>
                <a:spcPts val="300"/>
              </a:spcBef>
            </a:pPr>
            <a:r>
              <a:rPr lang="en-US" dirty="0">
                <a:latin typeface="Arial"/>
                <a:cs typeface="Arial"/>
              </a:rPr>
              <a:t>If</a:t>
            </a:r>
            <a:r>
              <a:rPr lang="en-US" spc="-20" dirty="0">
                <a:latin typeface="Arial"/>
                <a:cs typeface="Arial"/>
              </a:rPr>
              <a:t> </a:t>
            </a:r>
            <a:r>
              <a:rPr lang="en-US" dirty="0">
                <a:latin typeface="Arial"/>
                <a:cs typeface="Arial"/>
              </a:rPr>
              <a:t>these</a:t>
            </a:r>
            <a:r>
              <a:rPr lang="en-US" spc="-15" dirty="0">
                <a:latin typeface="Arial"/>
                <a:cs typeface="Arial"/>
              </a:rPr>
              <a:t> </a:t>
            </a:r>
            <a:r>
              <a:rPr lang="en-US" dirty="0">
                <a:latin typeface="Arial"/>
                <a:cs typeface="Arial"/>
              </a:rPr>
              <a:t>three</a:t>
            </a:r>
            <a:r>
              <a:rPr lang="en-US" spc="-25" dirty="0">
                <a:latin typeface="Arial"/>
                <a:cs typeface="Arial"/>
              </a:rPr>
              <a:t> </a:t>
            </a:r>
            <a:r>
              <a:rPr lang="en-US" dirty="0">
                <a:latin typeface="Arial"/>
                <a:cs typeface="Arial"/>
              </a:rPr>
              <a:t>registers</a:t>
            </a:r>
            <a:r>
              <a:rPr lang="en-US" spc="-40" dirty="0">
                <a:latin typeface="Arial"/>
                <a:cs typeface="Arial"/>
              </a:rPr>
              <a:t> </a:t>
            </a:r>
            <a:r>
              <a:rPr lang="en-US" dirty="0">
                <a:latin typeface="Arial"/>
                <a:cs typeface="Arial"/>
              </a:rPr>
              <a:t>are</a:t>
            </a:r>
            <a:r>
              <a:rPr lang="en-US" spc="-10" dirty="0">
                <a:latin typeface="Arial"/>
                <a:cs typeface="Arial"/>
              </a:rPr>
              <a:t> </a:t>
            </a:r>
            <a:r>
              <a:rPr lang="en-US" dirty="0">
                <a:latin typeface="Arial"/>
                <a:cs typeface="Arial"/>
              </a:rPr>
              <a:t>used</a:t>
            </a:r>
            <a:r>
              <a:rPr lang="en-US" spc="-15" dirty="0">
                <a:latin typeface="Arial"/>
                <a:cs typeface="Arial"/>
              </a:rPr>
              <a:t> </a:t>
            </a:r>
            <a:r>
              <a:rPr lang="en-US" dirty="0">
                <a:latin typeface="Arial"/>
                <a:cs typeface="Arial"/>
              </a:rPr>
              <a:t>as</a:t>
            </a:r>
            <a:r>
              <a:rPr lang="en-US" spc="-20" dirty="0">
                <a:latin typeface="Arial"/>
                <a:cs typeface="Arial"/>
              </a:rPr>
              <a:t> </a:t>
            </a:r>
            <a:r>
              <a:rPr lang="en-US" spc="-10" dirty="0">
                <a:latin typeface="Arial"/>
                <a:cs typeface="Arial"/>
              </a:rPr>
              <a:t>pointers,</a:t>
            </a:r>
            <a:r>
              <a:rPr lang="en-US" spc="-45" dirty="0">
                <a:latin typeface="Arial"/>
                <a:cs typeface="Arial"/>
              </a:rPr>
              <a:t> </a:t>
            </a:r>
            <a:r>
              <a:rPr lang="en-US" dirty="0">
                <a:latin typeface="Arial"/>
                <a:cs typeface="Arial"/>
              </a:rPr>
              <a:t>that</a:t>
            </a:r>
            <a:r>
              <a:rPr lang="en-US" spc="-15" dirty="0">
                <a:latin typeface="Arial"/>
                <a:cs typeface="Arial"/>
              </a:rPr>
              <a:t> </a:t>
            </a:r>
            <a:r>
              <a:rPr lang="en-US" dirty="0">
                <a:latin typeface="Arial"/>
                <a:cs typeface="Arial"/>
              </a:rPr>
              <a:t>is,</a:t>
            </a:r>
            <a:r>
              <a:rPr lang="en-US" spc="-20" dirty="0">
                <a:latin typeface="Arial"/>
                <a:cs typeface="Arial"/>
              </a:rPr>
              <a:t> </a:t>
            </a:r>
            <a:r>
              <a:rPr lang="en-US" dirty="0">
                <a:latin typeface="Arial"/>
                <a:cs typeface="Arial"/>
              </a:rPr>
              <a:t>if</a:t>
            </a:r>
            <a:r>
              <a:rPr lang="en-US" spc="-15" dirty="0">
                <a:latin typeface="Arial"/>
                <a:cs typeface="Arial"/>
              </a:rPr>
              <a:t> </a:t>
            </a:r>
            <a:r>
              <a:rPr lang="en-US" dirty="0">
                <a:latin typeface="Arial"/>
                <a:cs typeface="Arial"/>
              </a:rPr>
              <a:t>they</a:t>
            </a:r>
            <a:r>
              <a:rPr lang="en-US" spc="-25" dirty="0">
                <a:latin typeface="Arial"/>
                <a:cs typeface="Arial"/>
              </a:rPr>
              <a:t> </a:t>
            </a:r>
            <a:r>
              <a:rPr lang="en-US" dirty="0">
                <a:latin typeface="Arial"/>
                <a:cs typeface="Arial"/>
              </a:rPr>
              <a:t>hold</a:t>
            </a:r>
            <a:r>
              <a:rPr lang="en-US" spc="-25" dirty="0">
                <a:latin typeface="Arial"/>
                <a:cs typeface="Arial"/>
              </a:rPr>
              <a:t> </a:t>
            </a:r>
            <a:r>
              <a:rPr lang="en-US" dirty="0">
                <a:latin typeface="Arial"/>
                <a:cs typeface="Arial"/>
              </a:rPr>
              <a:t>the</a:t>
            </a:r>
            <a:r>
              <a:rPr lang="en-US" spc="-30" dirty="0">
                <a:latin typeface="Arial"/>
                <a:cs typeface="Arial"/>
              </a:rPr>
              <a:t> </a:t>
            </a:r>
            <a:r>
              <a:rPr lang="en-US" dirty="0">
                <a:latin typeface="Arial"/>
                <a:cs typeface="Arial"/>
              </a:rPr>
              <a:t>offset</a:t>
            </a:r>
            <a:r>
              <a:rPr lang="en-US" spc="-20" dirty="0">
                <a:latin typeface="Arial"/>
                <a:cs typeface="Arial"/>
              </a:rPr>
              <a:t> </a:t>
            </a:r>
            <a:r>
              <a:rPr lang="en-US" dirty="0">
                <a:latin typeface="Arial"/>
                <a:cs typeface="Arial"/>
              </a:rPr>
              <a:t>of</a:t>
            </a:r>
            <a:r>
              <a:rPr lang="en-US" spc="-15" dirty="0">
                <a:latin typeface="Arial"/>
                <a:cs typeface="Arial"/>
              </a:rPr>
              <a:t> </a:t>
            </a:r>
            <a:r>
              <a:rPr lang="en-US" spc="-25" dirty="0">
                <a:latin typeface="Arial"/>
                <a:cs typeface="Arial"/>
              </a:rPr>
              <a:t>the </a:t>
            </a:r>
            <a:r>
              <a:rPr lang="en-US" dirty="0">
                <a:latin typeface="Arial"/>
                <a:cs typeface="Arial"/>
              </a:rPr>
              <a:t>memory</a:t>
            </a:r>
            <a:r>
              <a:rPr lang="en-US" spc="-20" dirty="0">
                <a:latin typeface="Arial"/>
                <a:cs typeface="Arial"/>
              </a:rPr>
              <a:t> </a:t>
            </a:r>
            <a:r>
              <a:rPr lang="en-US" dirty="0">
                <a:latin typeface="Arial"/>
                <a:cs typeface="Arial"/>
              </a:rPr>
              <a:t>location,</a:t>
            </a:r>
            <a:r>
              <a:rPr lang="en-US" spc="-50" dirty="0">
                <a:latin typeface="Arial"/>
                <a:cs typeface="Arial"/>
              </a:rPr>
              <a:t> </a:t>
            </a:r>
            <a:r>
              <a:rPr lang="en-US" dirty="0">
                <a:latin typeface="Arial"/>
                <a:cs typeface="Arial"/>
              </a:rPr>
              <a:t>they</a:t>
            </a:r>
            <a:r>
              <a:rPr lang="en-US" spc="-40" dirty="0">
                <a:latin typeface="Arial"/>
                <a:cs typeface="Arial"/>
              </a:rPr>
              <a:t> </a:t>
            </a:r>
            <a:r>
              <a:rPr lang="en-US" dirty="0">
                <a:latin typeface="Arial"/>
                <a:cs typeface="Arial"/>
              </a:rPr>
              <a:t>must</a:t>
            </a:r>
            <a:r>
              <a:rPr lang="en-US" spc="-15" dirty="0">
                <a:latin typeface="Arial"/>
                <a:cs typeface="Arial"/>
              </a:rPr>
              <a:t> </a:t>
            </a:r>
            <a:r>
              <a:rPr lang="en-US" dirty="0">
                <a:latin typeface="Arial"/>
                <a:cs typeface="Arial"/>
              </a:rPr>
              <a:t>be</a:t>
            </a:r>
            <a:r>
              <a:rPr lang="en-US" spc="-20" dirty="0">
                <a:latin typeface="Arial"/>
                <a:cs typeface="Arial"/>
              </a:rPr>
              <a:t> </a:t>
            </a:r>
            <a:r>
              <a:rPr lang="en-US" dirty="0">
                <a:latin typeface="Arial"/>
                <a:cs typeface="Arial"/>
              </a:rPr>
              <a:t>combined</a:t>
            </a:r>
            <a:r>
              <a:rPr lang="en-US" spc="-30" dirty="0">
                <a:latin typeface="Arial"/>
                <a:cs typeface="Arial"/>
              </a:rPr>
              <a:t> </a:t>
            </a:r>
            <a:r>
              <a:rPr lang="en-US" dirty="0">
                <a:latin typeface="Arial"/>
                <a:cs typeface="Arial"/>
              </a:rPr>
              <a:t>with</a:t>
            </a:r>
            <a:r>
              <a:rPr lang="en-US" spc="-35" dirty="0">
                <a:latin typeface="Arial"/>
                <a:cs typeface="Arial"/>
              </a:rPr>
              <a:t> </a:t>
            </a:r>
            <a:r>
              <a:rPr lang="en-US" dirty="0">
                <a:latin typeface="Arial"/>
                <a:cs typeface="Arial"/>
              </a:rPr>
              <a:t>DS</a:t>
            </a:r>
            <a:r>
              <a:rPr lang="en-US" spc="-15" dirty="0">
                <a:latin typeface="Arial"/>
                <a:cs typeface="Arial"/>
              </a:rPr>
              <a:t> </a:t>
            </a:r>
            <a:r>
              <a:rPr lang="en-US" dirty="0">
                <a:latin typeface="Arial"/>
                <a:cs typeface="Arial"/>
              </a:rPr>
              <a:t>in</a:t>
            </a:r>
            <a:r>
              <a:rPr lang="en-US" spc="-15" dirty="0">
                <a:latin typeface="Arial"/>
                <a:cs typeface="Arial"/>
              </a:rPr>
              <a:t> </a:t>
            </a:r>
            <a:r>
              <a:rPr lang="en-US" dirty="0">
                <a:latin typeface="Arial"/>
                <a:cs typeface="Arial"/>
              </a:rPr>
              <a:t>order</a:t>
            </a:r>
            <a:r>
              <a:rPr lang="en-US" spc="-40" dirty="0">
                <a:latin typeface="Arial"/>
                <a:cs typeface="Arial"/>
              </a:rPr>
              <a:t> </a:t>
            </a:r>
            <a:r>
              <a:rPr lang="en-US" dirty="0">
                <a:latin typeface="Arial"/>
                <a:cs typeface="Arial"/>
              </a:rPr>
              <a:t>to</a:t>
            </a:r>
            <a:r>
              <a:rPr lang="en-US" spc="-20" dirty="0">
                <a:latin typeface="Arial"/>
                <a:cs typeface="Arial"/>
              </a:rPr>
              <a:t> </a:t>
            </a:r>
            <a:r>
              <a:rPr lang="en-US" dirty="0">
                <a:latin typeface="Arial"/>
                <a:cs typeface="Arial"/>
              </a:rPr>
              <a:t>generate</a:t>
            </a:r>
            <a:r>
              <a:rPr lang="en-US" spc="-40" dirty="0">
                <a:latin typeface="Arial"/>
                <a:cs typeface="Arial"/>
              </a:rPr>
              <a:t> </a:t>
            </a:r>
            <a:r>
              <a:rPr lang="en-US" dirty="0">
                <a:latin typeface="Arial"/>
                <a:cs typeface="Arial"/>
              </a:rPr>
              <a:t>the</a:t>
            </a:r>
            <a:r>
              <a:rPr lang="en-US" spc="-20" dirty="0">
                <a:latin typeface="Arial"/>
                <a:cs typeface="Arial"/>
              </a:rPr>
              <a:t> </a:t>
            </a:r>
            <a:r>
              <a:rPr lang="en-US" spc="-10" dirty="0">
                <a:latin typeface="Arial"/>
                <a:cs typeface="Arial"/>
              </a:rPr>
              <a:t>20-</a:t>
            </a:r>
            <a:r>
              <a:rPr lang="en-US" spc="-20" dirty="0">
                <a:latin typeface="Arial"/>
                <a:cs typeface="Arial"/>
              </a:rPr>
              <a:t>bits </a:t>
            </a:r>
            <a:r>
              <a:rPr lang="en-US" spc="-10" dirty="0">
                <a:latin typeface="Arial"/>
                <a:cs typeface="Arial"/>
              </a:rPr>
              <a:t>physical</a:t>
            </a:r>
            <a:r>
              <a:rPr lang="en-US" dirty="0">
                <a:latin typeface="Arial"/>
                <a:cs typeface="Arial"/>
              </a:rPr>
              <a:t> </a:t>
            </a:r>
            <a:r>
              <a:rPr lang="en-US" spc="-10" dirty="0">
                <a:latin typeface="Arial"/>
                <a:cs typeface="Arial"/>
              </a:rPr>
              <a:t>address.</a:t>
            </a:r>
            <a:endParaRPr lang="en-US" dirty="0">
              <a:latin typeface="Arial"/>
              <a:cs typeface="Arial"/>
            </a:endParaRPr>
          </a:p>
          <a:p>
            <a:pPr marL="0" indent="0">
              <a:lnSpc>
                <a:spcPct val="100000"/>
              </a:lnSpc>
              <a:spcBef>
                <a:spcPts val="220"/>
              </a:spcBef>
              <a:buNone/>
            </a:pPr>
            <a:r>
              <a:rPr lang="en-US" spc="-25" dirty="0">
                <a:latin typeface="Arial"/>
                <a:cs typeface="Arial"/>
              </a:rPr>
              <a:t>	MOV</a:t>
            </a:r>
            <a:r>
              <a:rPr lang="en-US" dirty="0">
                <a:latin typeface="Arial"/>
                <a:cs typeface="Arial"/>
              </a:rPr>
              <a:t>	</a:t>
            </a:r>
            <a:r>
              <a:rPr lang="en-US" spc="-10" dirty="0">
                <a:latin typeface="Arial"/>
                <a:cs typeface="Arial"/>
              </a:rPr>
              <a:t>AL,[BX]		</a:t>
            </a:r>
            <a:r>
              <a:rPr lang="en-US" dirty="0">
                <a:solidFill>
                  <a:srgbClr val="448A00"/>
                </a:solidFill>
                <a:latin typeface="Arial"/>
                <a:cs typeface="Arial"/>
              </a:rPr>
              <a:t>;</a:t>
            </a:r>
            <a:r>
              <a:rPr lang="en-US" spc="-25" dirty="0">
                <a:solidFill>
                  <a:srgbClr val="448A00"/>
                </a:solidFill>
                <a:latin typeface="Arial"/>
                <a:cs typeface="Arial"/>
              </a:rPr>
              <a:t> </a:t>
            </a:r>
            <a:r>
              <a:rPr lang="en-US" spc="-10" dirty="0">
                <a:solidFill>
                  <a:srgbClr val="448A00"/>
                </a:solidFill>
                <a:latin typeface="Arial"/>
                <a:cs typeface="Arial"/>
              </a:rPr>
              <a:t>moves</a:t>
            </a:r>
            <a:r>
              <a:rPr lang="en-US" spc="-20" dirty="0">
                <a:solidFill>
                  <a:srgbClr val="448A00"/>
                </a:solidFill>
                <a:latin typeface="Arial"/>
                <a:cs typeface="Arial"/>
              </a:rPr>
              <a:t> </a:t>
            </a:r>
            <a:r>
              <a:rPr lang="en-US" dirty="0">
                <a:solidFill>
                  <a:srgbClr val="448A00"/>
                </a:solidFill>
                <a:latin typeface="Arial"/>
                <a:cs typeface="Arial"/>
              </a:rPr>
              <a:t>into</a:t>
            </a:r>
            <a:r>
              <a:rPr lang="en-US" spc="-15" dirty="0">
                <a:solidFill>
                  <a:srgbClr val="448A00"/>
                </a:solidFill>
                <a:latin typeface="Arial"/>
                <a:cs typeface="Arial"/>
              </a:rPr>
              <a:t> </a:t>
            </a:r>
            <a:r>
              <a:rPr lang="en-US" dirty="0">
                <a:solidFill>
                  <a:srgbClr val="448A00"/>
                </a:solidFill>
                <a:latin typeface="Arial"/>
                <a:cs typeface="Arial"/>
              </a:rPr>
              <a:t>AL</a:t>
            </a:r>
            <a:r>
              <a:rPr lang="en-US" spc="-15" dirty="0">
                <a:solidFill>
                  <a:srgbClr val="448A00"/>
                </a:solidFill>
                <a:latin typeface="Arial"/>
                <a:cs typeface="Arial"/>
              </a:rPr>
              <a:t> </a:t>
            </a:r>
            <a:r>
              <a:rPr lang="en-US" dirty="0">
                <a:solidFill>
                  <a:srgbClr val="448A00"/>
                </a:solidFill>
                <a:latin typeface="Arial"/>
                <a:cs typeface="Arial"/>
              </a:rPr>
              <a:t>the</a:t>
            </a:r>
            <a:r>
              <a:rPr lang="en-US" spc="-30" dirty="0">
                <a:solidFill>
                  <a:srgbClr val="448A00"/>
                </a:solidFill>
                <a:latin typeface="Arial"/>
                <a:cs typeface="Arial"/>
              </a:rPr>
              <a:t> </a:t>
            </a:r>
            <a:r>
              <a:rPr lang="en-US" dirty="0">
                <a:solidFill>
                  <a:srgbClr val="448A00"/>
                </a:solidFill>
                <a:latin typeface="Arial"/>
                <a:cs typeface="Arial"/>
              </a:rPr>
              <a:t>contents</a:t>
            </a:r>
            <a:r>
              <a:rPr lang="en-US" spc="-5" dirty="0">
                <a:solidFill>
                  <a:srgbClr val="448A00"/>
                </a:solidFill>
                <a:latin typeface="Arial"/>
                <a:cs typeface="Arial"/>
              </a:rPr>
              <a:t> </a:t>
            </a:r>
            <a:r>
              <a:rPr lang="en-US" dirty="0">
                <a:solidFill>
                  <a:srgbClr val="448A00"/>
                </a:solidFill>
                <a:latin typeface="Arial"/>
                <a:cs typeface="Arial"/>
              </a:rPr>
              <a:t>of</a:t>
            </a:r>
            <a:r>
              <a:rPr lang="en-US" spc="-20" dirty="0">
                <a:solidFill>
                  <a:srgbClr val="448A00"/>
                </a:solidFill>
                <a:latin typeface="Arial"/>
                <a:cs typeface="Arial"/>
              </a:rPr>
              <a:t> </a:t>
            </a:r>
            <a:r>
              <a:rPr lang="en-US" dirty="0">
                <a:solidFill>
                  <a:srgbClr val="448A00"/>
                </a:solidFill>
                <a:latin typeface="Arial"/>
                <a:cs typeface="Arial"/>
              </a:rPr>
              <a:t>the</a:t>
            </a:r>
            <a:r>
              <a:rPr lang="en-US" spc="-30" dirty="0">
                <a:solidFill>
                  <a:srgbClr val="448A00"/>
                </a:solidFill>
                <a:latin typeface="Arial"/>
                <a:cs typeface="Arial"/>
              </a:rPr>
              <a:t> </a:t>
            </a:r>
            <a:r>
              <a:rPr lang="en-US" dirty="0">
                <a:solidFill>
                  <a:srgbClr val="448A00"/>
                </a:solidFill>
                <a:latin typeface="Arial"/>
                <a:cs typeface="Arial"/>
              </a:rPr>
              <a:t>memory</a:t>
            </a:r>
            <a:r>
              <a:rPr lang="en-US" spc="-10" dirty="0">
                <a:solidFill>
                  <a:srgbClr val="448A00"/>
                </a:solidFill>
                <a:latin typeface="Arial"/>
                <a:cs typeface="Arial"/>
              </a:rPr>
              <a:t> location</a:t>
            </a:r>
            <a:endParaRPr lang="en-US" dirty="0">
              <a:latin typeface="Arial"/>
              <a:cs typeface="Arial"/>
            </a:endParaRPr>
          </a:p>
          <a:p>
            <a:pPr marL="0" indent="0">
              <a:lnSpc>
                <a:spcPct val="100000"/>
              </a:lnSpc>
              <a:spcBef>
                <a:spcPts val="120"/>
              </a:spcBef>
              <a:buNone/>
            </a:pPr>
            <a:r>
              <a:rPr lang="en-US" dirty="0">
                <a:solidFill>
                  <a:srgbClr val="448A00"/>
                </a:solidFill>
                <a:latin typeface="Arial"/>
                <a:cs typeface="Arial"/>
              </a:rPr>
              <a:t>				;</a:t>
            </a:r>
            <a:r>
              <a:rPr lang="en-US" spc="-20" dirty="0">
                <a:solidFill>
                  <a:srgbClr val="448A00"/>
                </a:solidFill>
                <a:latin typeface="Arial"/>
                <a:cs typeface="Arial"/>
              </a:rPr>
              <a:t> </a:t>
            </a:r>
            <a:r>
              <a:rPr lang="en-US" dirty="0">
                <a:solidFill>
                  <a:srgbClr val="448A00"/>
                </a:solidFill>
                <a:latin typeface="Arial"/>
                <a:cs typeface="Arial"/>
              </a:rPr>
              <a:t>pointed</a:t>
            </a:r>
            <a:r>
              <a:rPr lang="en-US" spc="-30" dirty="0">
                <a:solidFill>
                  <a:srgbClr val="448A00"/>
                </a:solidFill>
                <a:latin typeface="Arial"/>
                <a:cs typeface="Arial"/>
              </a:rPr>
              <a:t> </a:t>
            </a:r>
            <a:r>
              <a:rPr lang="en-US" dirty="0">
                <a:solidFill>
                  <a:srgbClr val="448A00"/>
                </a:solidFill>
                <a:latin typeface="Arial"/>
                <a:cs typeface="Arial"/>
              </a:rPr>
              <a:t>to</a:t>
            </a:r>
            <a:r>
              <a:rPr lang="en-US" spc="-15" dirty="0">
                <a:solidFill>
                  <a:srgbClr val="448A00"/>
                </a:solidFill>
                <a:latin typeface="Arial"/>
                <a:cs typeface="Arial"/>
              </a:rPr>
              <a:t> </a:t>
            </a:r>
            <a:r>
              <a:rPr lang="en-US" dirty="0">
                <a:solidFill>
                  <a:srgbClr val="448A00"/>
                </a:solidFill>
                <a:latin typeface="Arial"/>
                <a:cs typeface="Arial"/>
              </a:rPr>
              <a:t>by</a:t>
            </a:r>
            <a:r>
              <a:rPr lang="en-US" spc="-30" dirty="0">
                <a:solidFill>
                  <a:srgbClr val="448A00"/>
                </a:solidFill>
                <a:latin typeface="Arial"/>
                <a:cs typeface="Arial"/>
              </a:rPr>
              <a:t> </a:t>
            </a:r>
            <a:r>
              <a:rPr lang="en-US" spc="-10" dirty="0">
                <a:solidFill>
                  <a:srgbClr val="448A00"/>
                </a:solidFill>
                <a:latin typeface="Arial"/>
                <a:cs typeface="Arial"/>
              </a:rPr>
              <a:t>DS:BX.</a:t>
            </a:r>
            <a:endParaRPr lang="en-US" dirty="0">
              <a:latin typeface="Arial"/>
              <a:cs typeface="Arial"/>
            </a:endParaRPr>
          </a:p>
          <a:p>
            <a:pPr marL="0" indent="0">
              <a:buNone/>
            </a:pPr>
            <a:r>
              <a:rPr lang="en-US" dirty="0">
                <a:latin typeface="Arial"/>
                <a:cs typeface="Arial"/>
              </a:rPr>
              <a:t>Note</a:t>
            </a:r>
            <a:r>
              <a:rPr lang="en-US" spc="-15" dirty="0">
                <a:latin typeface="Arial"/>
                <a:cs typeface="Arial"/>
              </a:rPr>
              <a:t> </a:t>
            </a:r>
            <a:r>
              <a:rPr lang="en-US" dirty="0">
                <a:latin typeface="Arial"/>
                <a:cs typeface="Arial"/>
              </a:rPr>
              <a:t>that</a:t>
            </a:r>
            <a:r>
              <a:rPr lang="en-US" spc="-15" dirty="0">
                <a:latin typeface="Arial"/>
                <a:cs typeface="Arial"/>
              </a:rPr>
              <a:t> </a:t>
            </a:r>
            <a:r>
              <a:rPr lang="en-US" dirty="0">
                <a:latin typeface="Arial"/>
                <a:cs typeface="Arial"/>
              </a:rPr>
              <a:t>BX</a:t>
            </a:r>
            <a:r>
              <a:rPr lang="en-US" spc="-15" dirty="0">
                <a:latin typeface="Arial"/>
                <a:cs typeface="Arial"/>
              </a:rPr>
              <a:t> </a:t>
            </a:r>
            <a:r>
              <a:rPr lang="en-US" dirty="0">
                <a:latin typeface="Arial"/>
                <a:cs typeface="Arial"/>
              </a:rPr>
              <a:t>is</a:t>
            </a:r>
            <a:r>
              <a:rPr lang="en-US" spc="-25" dirty="0">
                <a:latin typeface="Arial"/>
                <a:cs typeface="Arial"/>
              </a:rPr>
              <a:t> </a:t>
            </a:r>
            <a:r>
              <a:rPr lang="en-US" dirty="0">
                <a:latin typeface="Arial"/>
                <a:cs typeface="Arial"/>
              </a:rPr>
              <a:t>in</a:t>
            </a:r>
            <a:r>
              <a:rPr lang="en-US" spc="-10" dirty="0">
                <a:latin typeface="Arial"/>
                <a:cs typeface="Arial"/>
              </a:rPr>
              <a:t> brackets.</a:t>
            </a:r>
            <a:r>
              <a:rPr lang="en-US" spc="25" dirty="0">
                <a:latin typeface="Arial"/>
                <a:cs typeface="Arial"/>
              </a:rPr>
              <a:t> </a:t>
            </a:r>
            <a:r>
              <a:rPr lang="en-US" dirty="0">
                <a:latin typeface="Arial"/>
                <a:cs typeface="Arial"/>
              </a:rPr>
              <a:t>In</a:t>
            </a:r>
            <a:r>
              <a:rPr lang="en-US" spc="-15" dirty="0">
                <a:latin typeface="Arial"/>
                <a:cs typeface="Arial"/>
              </a:rPr>
              <a:t> </a:t>
            </a:r>
            <a:r>
              <a:rPr lang="en-US" dirty="0">
                <a:latin typeface="Arial"/>
                <a:cs typeface="Arial"/>
              </a:rPr>
              <a:t>the</a:t>
            </a:r>
            <a:r>
              <a:rPr lang="en-US" spc="-10" dirty="0">
                <a:latin typeface="Arial"/>
                <a:cs typeface="Arial"/>
              </a:rPr>
              <a:t> </a:t>
            </a:r>
            <a:r>
              <a:rPr lang="en-US" dirty="0">
                <a:latin typeface="Arial"/>
                <a:cs typeface="Arial"/>
              </a:rPr>
              <a:t>absence</a:t>
            </a:r>
            <a:r>
              <a:rPr lang="en-US" spc="-10" dirty="0">
                <a:latin typeface="Arial"/>
                <a:cs typeface="Arial"/>
              </a:rPr>
              <a:t> </a:t>
            </a:r>
            <a:r>
              <a:rPr lang="en-US" dirty="0">
                <a:latin typeface="Arial"/>
                <a:cs typeface="Arial"/>
              </a:rPr>
              <a:t>of</a:t>
            </a:r>
            <a:r>
              <a:rPr lang="en-US" spc="-30" dirty="0">
                <a:latin typeface="Arial"/>
                <a:cs typeface="Arial"/>
              </a:rPr>
              <a:t> </a:t>
            </a:r>
            <a:r>
              <a:rPr lang="en-US" spc="-10" dirty="0">
                <a:latin typeface="Arial"/>
                <a:cs typeface="Arial"/>
              </a:rPr>
              <a:t>brackets,</a:t>
            </a:r>
            <a:r>
              <a:rPr lang="en-US" spc="-5" dirty="0">
                <a:latin typeface="Arial"/>
                <a:cs typeface="Arial"/>
              </a:rPr>
              <a:t> </a:t>
            </a:r>
            <a:r>
              <a:rPr lang="en-US" dirty="0">
                <a:latin typeface="Arial"/>
                <a:cs typeface="Arial"/>
              </a:rPr>
              <a:t>it</a:t>
            </a:r>
            <a:r>
              <a:rPr lang="en-US" spc="-20" dirty="0">
                <a:latin typeface="Arial"/>
                <a:cs typeface="Arial"/>
              </a:rPr>
              <a:t> </a:t>
            </a:r>
            <a:r>
              <a:rPr lang="en-US" dirty="0">
                <a:latin typeface="Arial"/>
                <a:cs typeface="Arial"/>
              </a:rPr>
              <a:t>is</a:t>
            </a:r>
            <a:r>
              <a:rPr lang="en-US" spc="-25" dirty="0">
                <a:latin typeface="Arial"/>
                <a:cs typeface="Arial"/>
              </a:rPr>
              <a:t> </a:t>
            </a:r>
            <a:r>
              <a:rPr lang="en-US" dirty="0">
                <a:latin typeface="Arial"/>
                <a:cs typeface="Arial"/>
              </a:rPr>
              <a:t>interpreted</a:t>
            </a:r>
            <a:r>
              <a:rPr lang="en-US" spc="-10" dirty="0">
                <a:latin typeface="Arial"/>
                <a:cs typeface="Arial"/>
              </a:rPr>
              <a:t> </a:t>
            </a:r>
            <a:r>
              <a:rPr lang="en-US" dirty="0">
                <a:latin typeface="Arial"/>
                <a:cs typeface="Arial"/>
              </a:rPr>
              <a:t>as</a:t>
            </a:r>
            <a:r>
              <a:rPr lang="en-US" spc="-15" dirty="0">
                <a:latin typeface="Arial"/>
                <a:cs typeface="Arial"/>
              </a:rPr>
              <a:t> </a:t>
            </a:r>
            <a:r>
              <a:rPr lang="en-US" dirty="0">
                <a:latin typeface="Arial"/>
                <a:cs typeface="Arial"/>
              </a:rPr>
              <a:t>an</a:t>
            </a:r>
            <a:r>
              <a:rPr lang="en-US" spc="-25" dirty="0">
                <a:latin typeface="Arial"/>
                <a:cs typeface="Arial"/>
              </a:rPr>
              <a:t> </a:t>
            </a:r>
            <a:r>
              <a:rPr lang="en-US" spc="-10" dirty="0">
                <a:latin typeface="Arial"/>
                <a:cs typeface="Arial"/>
              </a:rPr>
              <a:t>instruction moving</a:t>
            </a:r>
            <a:r>
              <a:rPr lang="en-US" spc="-30" dirty="0">
                <a:latin typeface="Arial"/>
                <a:cs typeface="Arial"/>
              </a:rPr>
              <a:t> </a:t>
            </a:r>
            <a:r>
              <a:rPr lang="en-US" dirty="0">
                <a:latin typeface="Arial"/>
                <a:cs typeface="Arial"/>
              </a:rPr>
              <a:t>the</a:t>
            </a:r>
            <a:r>
              <a:rPr lang="en-US" spc="-15" dirty="0">
                <a:latin typeface="Arial"/>
                <a:cs typeface="Arial"/>
              </a:rPr>
              <a:t> </a:t>
            </a:r>
            <a:r>
              <a:rPr lang="en-US" dirty="0">
                <a:latin typeface="Arial"/>
                <a:cs typeface="Arial"/>
              </a:rPr>
              <a:t>contents</a:t>
            </a:r>
            <a:r>
              <a:rPr lang="en-US" spc="-5" dirty="0">
                <a:latin typeface="Arial"/>
                <a:cs typeface="Arial"/>
              </a:rPr>
              <a:t> </a:t>
            </a:r>
            <a:r>
              <a:rPr lang="en-US" dirty="0">
                <a:latin typeface="Arial"/>
                <a:cs typeface="Arial"/>
              </a:rPr>
              <a:t>of</a:t>
            </a:r>
            <a:r>
              <a:rPr lang="en-US" spc="-20" dirty="0">
                <a:latin typeface="Arial"/>
                <a:cs typeface="Arial"/>
              </a:rPr>
              <a:t> </a:t>
            </a:r>
            <a:r>
              <a:rPr lang="en-US" spc="-10" dirty="0">
                <a:latin typeface="Arial"/>
                <a:cs typeface="Arial"/>
              </a:rPr>
              <a:t>register</a:t>
            </a:r>
            <a:r>
              <a:rPr lang="en-US" spc="-30" dirty="0">
                <a:latin typeface="Arial"/>
                <a:cs typeface="Arial"/>
              </a:rPr>
              <a:t> </a:t>
            </a:r>
            <a:r>
              <a:rPr lang="en-US" dirty="0">
                <a:latin typeface="Arial"/>
                <a:cs typeface="Arial"/>
              </a:rPr>
              <a:t>BX</a:t>
            </a:r>
            <a:r>
              <a:rPr lang="en-US" spc="-10" dirty="0">
                <a:latin typeface="Arial"/>
                <a:cs typeface="Arial"/>
              </a:rPr>
              <a:t> </a:t>
            </a:r>
            <a:r>
              <a:rPr lang="en-US" dirty="0">
                <a:latin typeface="Arial"/>
                <a:cs typeface="Arial"/>
              </a:rPr>
              <a:t>to</a:t>
            </a:r>
            <a:r>
              <a:rPr lang="en-US" spc="-30" dirty="0">
                <a:latin typeface="Arial"/>
                <a:cs typeface="Arial"/>
              </a:rPr>
              <a:t> </a:t>
            </a:r>
            <a:r>
              <a:rPr lang="en-US" dirty="0">
                <a:latin typeface="Arial"/>
                <a:cs typeface="Arial"/>
              </a:rPr>
              <a:t>AL</a:t>
            </a:r>
            <a:r>
              <a:rPr lang="en-US" spc="-15" dirty="0">
                <a:latin typeface="Arial"/>
                <a:cs typeface="Arial"/>
              </a:rPr>
              <a:t> </a:t>
            </a:r>
            <a:r>
              <a:rPr lang="en-US" dirty="0">
                <a:latin typeface="Arial"/>
                <a:cs typeface="Arial"/>
              </a:rPr>
              <a:t>(which</a:t>
            </a:r>
            <a:r>
              <a:rPr lang="en-US" spc="-30" dirty="0">
                <a:latin typeface="Arial"/>
                <a:cs typeface="Arial"/>
              </a:rPr>
              <a:t> </a:t>
            </a:r>
            <a:r>
              <a:rPr lang="en-US" dirty="0">
                <a:latin typeface="Arial"/>
                <a:cs typeface="Arial"/>
              </a:rPr>
              <a:t>give</a:t>
            </a:r>
            <a:r>
              <a:rPr lang="en-US" spc="-15" dirty="0">
                <a:latin typeface="Arial"/>
                <a:cs typeface="Arial"/>
              </a:rPr>
              <a:t> </a:t>
            </a:r>
            <a:r>
              <a:rPr lang="en-US" dirty="0">
                <a:latin typeface="Arial"/>
                <a:cs typeface="Arial"/>
              </a:rPr>
              <a:t>an</a:t>
            </a:r>
            <a:r>
              <a:rPr lang="en-US" spc="-30" dirty="0">
                <a:latin typeface="Arial"/>
                <a:cs typeface="Arial"/>
              </a:rPr>
              <a:t> </a:t>
            </a:r>
            <a:r>
              <a:rPr lang="en-US" dirty="0">
                <a:latin typeface="Arial"/>
                <a:cs typeface="Arial"/>
              </a:rPr>
              <a:t>error</a:t>
            </a:r>
            <a:r>
              <a:rPr lang="en-US" spc="-15" dirty="0">
                <a:latin typeface="Arial"/>
                <a:cs typeface="Arial"/>
              </a:rPr>
              <a:t> </a:t>
            </a:r>
            <a:r>
              <a:rPr lang="en-US" dirty="0">
                <a:latin typeface="Arial"/>
                <a:cs typeface="Arial"/>
              </a:rPr>
              <a:t>because</a:t>
            </a:r>
            <a:r>
              <a:rPr lang="en-US" spc="-15" dirty="0">
                <a:latin typeface="Arial"/>
                <a:cs typeface="Arial"/>
              </a:rPr>
              <a:t> </a:t>
            </a:r>
            <a:r>
              <a:rPr lang="en-US" dirty="0">
                <a:latin typeface="Arial"/>
                <a:cs typeface="Arial"/>
              </a:rPr>
              <a:t>source</a:t>
            </a:r>
            <a:r>
              <a:rPr lang="en-US" spc="-30" dirty="0">
                <a:latin typeface="Arial"/>
                <a:cs typeface="Arial"/>
              </a:rPr>
              <a:t> </a:t>
            </a:r>
            <a:r>
              <a:rPr lang="en-US" dirty="0">
                <a:latin typeface="Arial"/>
                <a:cs typeface="Arial"/>
              </a:rPr>
              <a:t>and</a:t>
            </a:r>
            <a:r>
              <a:rPr lang="en-US" spc="-15" dirty="0">
                <a:latin typeface="Arial"/>
                <a:cs typeface="Arial"/>
              </a:rPr>
              <a:t> </a:t>
            </a:r>
            <a:r>
              <a:rPr lang="en-US" spc="-10" dirty="0">
                <a:latin typeface="Arial"/>
                <a:cs typeface="Arial"/>
              </a:rPr>
              <a:t>destination </a:t>
            </a:r>
            <a:r>
              <a:rPr lang="en-US" dirty="0">
                <a:latin typeface="Arial"/>
                <a:cs typeface="Arial"/>
              </a:rPr>
              <a:t>do</a:t>
            </a:r>
            <a:r>
              <a:rPr lang="en-US" spc="-30" dirty="0">
                <a:latin typeface="Arial"/>
                <a:cs typeface="Arial"/>
              </a:rPr>
              <a:t> </a:t>
            </a:r>
            <a:r>
              <a:rPr lang="en-US" dirty="0">
                <a:latin typeface="Arial"/>
                <a:cs typeface="Arial"/>
              </a:rPr>
              <a:t>not</a:t>
            </a:r>
            <a:r>
              <a:rPr lang="en-US" spc="-10" dirty="0">
                <a:latin typeface="Arial"/>
                <a:cs typeface="Arial"/>
              </a:rPr>
              <a:t> match)</a:t>
            </a:r>
            <a:endParaRPr lang="en-US" dirty="0">
              <a:latin typeface="Arial"/>
              <a:cs typeface="Arial"/>
            </a:endParaRPr>
          </a:p>
          <a:p>
            <a:pPr marL="0" indent="0">
              <a:buNone/>
            </a:pPr>
            <a:endParaRPr lang="en-US" dirty="0">
              <a:latin typeface="Arial"/>
              <a:cs typeface="Arial"/>
            </a:endParaRPr>
          </a:p>
          <a:p>
            <a:endParaRPr lang="en-US" dirty="0"/>
          </a:p>
        </p:txBody>
      </p:sp>
      <p:sp>
        <p:nvSpPr>
          <p:cNvPr id="4" name="Slide Number Placeholder 3">
            <a:extLst>
              <a:ext uri="{FF2B5EF4-FFF2-40B4-BE49-F238E27FC236}">
                <a16:creationId xmlns:a16="http://schemas.microsoft.com/office/drawing/2014/main" id="{2526C034-50A6-4E39-8919-E4C6A560D0DA}"/>
              </a:ext>
            </a:extLst>
          </p:cNvPr>
          <p:cNvSpPr>
            <a:spLocks noGrp="1"/>
          </p:cNvSpPr>
          <p:nvPr>
            <p:ph type="sldNum" sz="quarter" idx="12"/>
          </p:nvPr>
        </p:nvSpPr>
        <p:spPr/>
        <p:txBody>
          <a:bodyPr/>
          <a:lstStyle/>
          <a:p>
            <a:fld id="{2E3AC598-E03F-413A-97C1-9CCB85E58D1E}" type="slidenum">
              <a:rPr lang="en-US" smtClean="0"/>
              <a:t>19</a:t>
            </a:fld>
            <a:endParaRPr lang="en-US"/>
          </a:p>
        </p:txBody>
      </p:sp>
    </p:spTree>
    <p:extLst>
      <p:ext uri="{BB962C8B-B14F-4D97-AF65-F5344CB8AC3E}">
        <p14:creationId xmlns:p14="http://schemas.microsoft.com/office/powerpoint/2010/main" val="52237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76DC-466D-41DE-97F3-20FCAD85B8F0}"/>
              </a:ext>
            </a:extLst>
          </p:cNvPr>
          <p:cNvSpPr>
            <a:spLocks noGrp="1"/>
          </p:cNvSpPr>
          <p:nvPr>
            <p:ph type="title"/>
          </p:nvPr>
        </p:nvSpPr>
        <p:spPr/>
        <p:txBody>
          <a:bodyPr/>
          <a:lstStyle/>
          <a:p>
            <a:br>
              <a:rPr lang="en-US" b="1" dirty="0"/>
            </a:br>
            <a:r>
              <a:rPr lang="en-US" b="1" dirty="0"/>
              <a:t>Content</a:t>
            </a:r>
            <a:endParaRPr lang="en-US" dirty="0"/>
          </a:p>
        </p:txBody>
      </p:sp>
      <p:sp>
        <p:nvSpPr>
          <p:cNvPr id="3" name="Content Placeholder 2">
            <a:extLst>
              <a:ext uri="{FF2B5EF4-FFF2-40B4-BE49-F238E27FC236}">
                <a16:creationId xmlns:a16="http://schemas.microsoft.com/office/drawing/2014/main" id="{3ECFDB00-9273-497B-B913-D5256A35C6DC}"/>
              </a:ext>
            </a:extLst>
          </p:cNvPr>
          <p:cNvSpPr>
            <a:spLocks noGrp="1"/>
          </p:cNvSpPr>
          <p:nvPr>
            <p:ph idx="1"/>
          </p:nvPr>
        </p:nvSpPr>
        <p:spPr/>
        <p:txBody>
          <a:bodyPr>
            <a:normAutofit/>
          </a:bodyPr>
          <a:lstStyle/>
          <a:p>
            <a:pPr fontAlgn="base"/>
            <a:r>
              <a:rPr lang="en-US" dirty="0"/>
              <a:t>1. Instruction forms</a:t>
            </a:r>
          </a:p>
          <a:p>
            <a:pPr fontAlgn="base"/>
            <a:r>
              <a:rPr lang="en-US" dirty="0"/>
              <a:t>2. Addressing Modes: </a:t>
            </a:r>
          </a:p>
          <a:p>
            <a:pPr marL="0" indent="0" fontAlgn="base">
              <a:buNone/>
            </a:pPr>
            <a:r>
              <a:rPr lang="en-US" dirty="0"/>
              <a:t>	Register addressing mode, Immediate addressing mode, Direct addressing 	mode, Register Indirect addressing mode, Base plus index addressing 	mode, Register Relative addressing mode, Base Relative Plus Index 	addressing mode.</a:t>
            </a:r>
          </a:p>
          <a:p>
            <a:pPr fontAlgn="base"/>
            <a:r>
              <a:rPr lang="en-US" dirty="0"/>
              <a:t>3. Translating assembly program into machine code.</a:t>
            </a:r>
          </a:p>
        </p:txBody>
      </p:sp>
      <p:sp>
        <p:nvSpPr>
          <p:cNvPr id="4" name="Slide Number Placeholder 3">
            <a:extLst>
              <a:ext uri="{FF2B5EF4-FFF2-40B4-BE49-F238E27FC236}">
                <a16:creationId xmlns:a16="http://schemas.microsoft.com/office/drawing/2014/main" id="{D066124A-8042-46E8-98FB-63746FCBA94B}"/>
              </a:ext>
            </a:extLst>
          </p:cNvPr>
          <p:cNvSpPr>
            <a:spLocks noGrp="1"/>
          </p:cNvSpPr>
          <p:nvPr>
            <p:ph type="sldNum" sz="quarter" idx="12"/>
          </p:nvPr>
        </p:nvSpPr>
        <p:spPr/>
        <p:txBody>
          <a:bodyPr/>
          <a:lstStyle/>
          <a:p>
            <a:fld id="{2E3AC598-E03F-413A-97C1-9CCB85E58D1E}" type="slidenum">
              <a:rPr lang="en-US" smtClean="0"/>
              <a:t>2</a:t>
            </a:fld>
            <a:endParaRPr lang="en-US"/>
          </a:p>
        </p:txBody>
      </p:sp>
    </p:spTree>
    <p:extLst>
      <p:ext uri="{BB962C8B-B14F-4D97-AF65-F5344CB8AC3E}">
        <p14:creationId xmlns:p14="http://schemas.microsoft.com/office/powerpoint/2010/main" val="2701028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1751-ED13-4266-A1DA-B09C1BA9C606}"/>
              </a:ext>
            </a:extLst>
          </p:cNvPr>
          <p:cNvSpPr>
            <a:spLocks noGrp="1"/>
          </p:cNvSpPr>
          <p:nvPr>
            <p:ph type="title"/>
          </p:nvPr>
        </p:nvSpPr>
        <p:spPr/>
        <p:txBody>
          <a:bodyPr/>
          <a:lstStyle/>
          <a:p>
            <a:r>
              <a:rPr lang="en-US" dirty="0"/>
              <a:t>Register</a:t>
            </a:r>
            <a:r>
              <a:rPr lang="en-US" spc="-70" dirty="0"/>
              <a:t> </a:t>
            </a:r>
            <a:r>
              <a:rPr lang="en-US" dirty="0"/>
              <a:t>Indirect</a:t>
            </a:r>
            <a:r>
              <a:rPr lang="en-US" spc="-45" dirty="0"/>
              <a:t> </a:t>
            </a:r>
            <a:r>
              <a:rPr lang="en-US" dirty="0"/>
              <a:t>addressing</a:t>
            </a:r>
            <a:r>
              <a:rPr lang="en-US" spc="-55" dirty="0"/>
              <a:t> </a:t>
            </a:r>
            <a:r>
              <a:rPr lang="en-US" dirty="0"/>
              <a:t>mode</a:t>
            </a:r>
            <a:r>
              <a:rPr lang="en-US" spc="-65" dirty="0"/>
              <a:t> </a:t>
            </a:r>
            <a:r>
              <a:rPr lang="en-US" spc="-10" dirty="0"/>
              <a:t>–Cont’d–</a:t>
            </a:r>
            <a:endParaRPr lang="en-US" dirty="0"/>
          </a:p>
        </p:txBody>
      </p:sp>
      <p:sp>
        <p:nvSpPr>
          <p:cNvPr id="3" name="Content Placeholder 2">
            <a:extLst>
              <a:ext uri="{FF2B5EF4-FFF2-40B4-BE49-F238E27FC236}">
                <a16:creationId xmlns:a16="http://schemas.microsoft.com/office/drawing/2014/main" id="{ED8D874C-1B22-4C8C-A191-2E1AA8C7FA24}"/>
              </a:ext>
            </a:extLst>
          </p:cNvPr>
          <p:cNvSpPr>
            <a:spLocks noGrp="1"/>
          </p:cNvSpPr>
          <p:nvPr>
            <p:ph idx="1"/>
          </p:nvPr>
        </p:nvSpPr>
        <p:spPr/>
        <p:txBody>
          <a:bodyPr/>
          <a:lstStyle/>
          <a:p>
            <a:pPr marL="0" marR="193040" indent="0">
              <a:lnSpc>
                <a:spcPct val="111300"/>
              </a:lnSpc>
              <a:spcBef>
                <a:spcPts val="310"/>
              </a:spcBef>
              <a:buNone/>
            </a:pPr>
            <a:r>
              <a:rPr lang="en-US" dirty="0">
                <a:solidFill>
                  <a:srgbClr val="FF3030"/>
                </a:solidFill>
                <a:latin typeface="Arial"/>
                <a:cs typeface="Arial"/>
              </a:rPr>
              <a:t>Example:</a:t>
            </a:r>
            <a:r>
              <a:rPr lang="en-US" spc="15" dirty="0">
                <a:solidFill>
                  <a:srgbClr val="FF3030"/>
                </a:solidFill>
                <a:latin typeface="Arial"/>
                <a:cs typeface="Arial"/>
              </a:rPr>
              <a:t> </a:t>
            </a:r>
            <a:r>
              <a:rPr lang="en-US" dirty="0">
                <a:latin typeface="Arial"/>
                <a:cs typeface="Arial"/>
              </a:rPr>
              <a:t>Assume</a:t>
            </a:r>
            <a:r>
              <a:rPr lang="en-US" spc="-30" dirty="0">
                <a:latin typeface="Arial"/>
                <a:cs typeface="Arial"/>
              </a:rPr>
              <a:t> </a:t>
            </a:r>
            <a:r>
              <a:rPr lang="en-US" dirty="0">
                <a:latin typeface="Arial"/>
                <a:cs typeface="Arial"/>
              </a:rPr>
              <a:t>that</a:t>
            </a:r>
            <a:r>
              <a:rPr lang="en-US" spc="-35" dirty="0">
                <a:latin typeface="Arial"/>
                <a:cs typeface="Arial"/>
              </a:rPr>
              <a:t> </a:t>
            </a:r>
            <a:r>
              <a:rPr lang="en-US" dirty="0">
                <a:latin typeface="Arial"/>
                <a:cs typeface="Arial"/>
              </a:rPr>
              <a:t>DS=1120,</a:t>
            </a:r>
            <a:r>
              <a:rPr lang="en-US" spc="-35" dirty="0">
                <a:latin typeface="Arial"/>
                <a:cs typeface="Arial"/>
              </a:rPr>
              <a:t> </a:t>
            </a:r>
            <a:r>
              <a:rPr lang="en-US" dirty="0">
                <a:latin typeface="Arial"/>
                <a:cs typeface="Arial"/>
              </a:rPr>
              <a:t>SI=2498,</a:t>
            </a:r>
            <a:r>
              <a:rPr lang="en-US" spc="-35" dirty="0">
                <a:latin typeface="Arial"/>
                <a:cs typeface="Arial"/>
              </a:rPr>
              <a:t> </a:t>
            </a:r>
            <a:r>
              <a:rPr lang="en-US" dirty="0">
                <a:latin typeface="Arial"/>
                <a:cs typeface="Arial"/>
              </a:rPr>
              <a:t>and</a:t>
            </a:r>
            <a:r>
              <a:rPr lang="en-US" spc="-45" dirty="0">
                <a:latin typeface="Arial"/>
                <a:cs typeface="Arial"/>
              </a:rPr>
              <a:t> </a:t>
            </a:r>
            <a:r>
              <a:rPr lang="en-US" dirty="0">
                <a:latin typeface="Arial"/>
                <a:cs typeface="Arial"/>
              </a:rPr>
              <a:t>AX=17FE.</a:t>
            </a:r>
            <a:r>
              <a:rPr lang="en-US" spc="-35" dirty="0">
                <a:latin typeface="Arial"/>
                <a:cs typeface="Arial"/>
              </a:rPr>
              <a:t> </a:t>
            </a:r>
            <a:r>
              <a:rPr lang="en-US" dirty="0">
                <a:latin typeface="Arial"/>
                <a:cs typeface="Arial"/>
              </a:rPr>
              <a:t>Show</a:t>
            </a:r>
            <a:r>
              <a:rPr lang="en-US" spc="-30" dirty="0">
                <a:latin typeface="Arial"/>
                <a:cs typeface="Arial"/>
              </a:rPr>
              <a:t> </a:t>
            </a:r>
            <a:r>
              <a:rPr lang="en-US" dirty="0">
                <a:latin typeface="Arial"/>
                <a:cs typeface="Arial"/>
              </a:rPr>
              <a:t>the</a:t>
            </a:r>
            <a:r>
              <a:rPr lang="en-US" spc="-30" dirty="0">
                <a:latin typeface="Arial"/>
                <a:cs typeface="Arial"/>
              </a:rPr>
              <a:t> </a:t>
            </a:r>
            <a:r>
              <a:rPr lang="en-US" dirty="0">
                <a:latin typeface="Arial"/>
                <a:cs typeface="Arial"/>
              </a:rPr>
              <a:t>contents</a:t>
            </a:r>
            <a:r>
              <a:rPr lang="en-US" spc="-35" dirty="0">
                <a:latin typeface="Arial"/>
                <a:cs typeface="Arial"/>
              </a:rPr>
              <a:t> </a:t>
            </a:r>
            <a:r>
              <a:rPr lang="en-US" dirty="0">
                <a:latin typeface="Arial"/>
                <a:cs typeface="Arial"/>
              </a:rPr>
              <a:t>of</a:t>
            </a:r>
            <a:r>
              <a:rPr lang="en-US" spc="-35" dirty="0">
                <a:latin typeface="Arial"/>
                <a:cs typeface="Arial"/>
              </a:rPr>
              <a:t> </a:t>
            </a:r>
            <a:r>
              <a:rPr lang="en-US" spc="-10" dirty="0">
                <a:latin typeface="Arial"/>
                <a:cs typeface="Arial"/>
              </a:rPr>
              <a:t>memory locations</a:t>
            </a:r>
            <a:r>
              <a:rPr lang="en-US" spc="-20" dirty="0">
                <a:latin typeface="Arial"/>
                <a:cs typeface="Arial"/>
              </a:rPr>
              <a:t> </a:t>
            </a:r>
            <a:r>
              <a:rPr lang="en-US" dirty="0">
                <a:latin typeface="Arial"/>
                <a:cs typeface="Arial"/>
              </a:rPr>
              <a:t>after the</a:t>
            </a:r>
            <a:r>
              <a:rPr lang="en-US" spc="-5" dirty="0">
                <a:latin typeface="Arial"/>
                <a:cs typeface="Arial"/>
              </a:rPr>
              <a:t> </a:t>
            </a:r>
            <a:r>
              <a:rPr lang="en-US" spc="-10" dirty="0">
                <a:latin typeface="Arial"/>
                <a:cs typeface="Arial"/>
              </a:rPr>
              <a:t>execution</a:t>
            </a:r>
            <a:r>
              <a:rPr lang="en-US" spc="-20" dirty="0">
                <a:latin typeface="Arial"/>
                <a:cs typeface="Arial"/>
              </a:rPr>
              <a:t> </a:t>
            </a:r>
            <a:r>
              <a:rPr lang="en-US" dirty="0">
                <a:latin typeface="Arial"/>
                <a:cs typeface="Arial"/>
              </a:rPr>
              <a:t>of</a:t>
            </a:r>
            <a:r>
              <a:rPr lang="en-US" spc="-10" dirty="0">
                <a:latin typeface="Arial"/>
                <a:cs typeface="Arial"/>
              </a:rPr>
              <a:t> </a:t>
            </a:r>
            <a:r>
              <a:rPr lang="en-US" spc="-10" dirty="0">
                <a:solidFill>
                  <a:srgbClr val="FF3030"/>
                </a:solidFill>
                <a:latin typeface="Arial"/>
                <a:cs typeface="Arial"/>
              </a:rPr>
              <a:t>MOV [SI],AX</a:t>
            </a:r>
            <a:endParaRPr lang="en-US" dirty="0">
              <a:latin typeface="Arial"/>
              <a:cs typeface="Arial"/>
            </a:endParaRPr>
          </a:p>
          <a:p>
            <a:pPr marL="0" indent="0">
              <a:lnSpc>
                <a:spcPct val="100000"/>
              </a:lnSpc>
              <a:spcBef>
                <a:spcPts val="120"/>
              </a:spcBef>
              <a:buNone/>
            </a:pPr>
            <a:r>
              <a:rPr lang="en-US" spc="-10" dirty="0">
                <a:solidFill>
                  <a:srgbClr val="FF3030"/>
                </a:solidFill>
                <a:latin typeface="Arial"/>
                <a:cs typeface="Arial"/>
              </a:rPr>
              <a:t>Solution:</a:t>
            </a:r>
            <a:endParaRPr lang="en-US" dirty="0">
              <a:latin typeface="Arial"/>
              <a:cs typeface="Arial"/>
            </a:endParaRPr>
          </a:p>
          <a:p>
            <a:pPr marL="12700" marR="180340">
              <a:lnSpc>
                <a:spcPct val="111300"/>
              </a:lnSpc>
              <a:spcBef>
                <a:spcPts val="15"/>
              </a:spcBef>
            </a:pPr>
            <a:r>
              <a:rPr lang="en-US" dirty="0">
                <a:latin typeface="Arial"/>
                <a:cs typeface="Arial"/>
              </a:rPr>
              <a:t>The</a:t>
            </a:r>
            <a:r>
              <a:rPr lang="en-US" spc="-30" dirty="0">
                <a:latin typeface="Arial"/>
                <a:cs typeface="Arial"/>
              </a:rPr>
              <a:t> </a:t>
            </a:r>
            <a:r>
              <a:rPr lang="en-US" dirty="0">
                <a:latin typeface="Arial"/>
                <a:cs typeface="Arial"/>
              </a:rPr>
              <a:t>contents</a:t>
            </a:r>
            <a:r>
              <a:rPr lang="en-US" spc="-20" dirty="0">
                <a:latin typeface="Arial"/>
                <a:cs typeface="Arial"/>
              </a:rPr>
              <a:t> </a:t>
            </a:r>
            <a:r>
              <a:rPr lang="en-US" dirty="0">
                <a:latin typeface="Arial"/>
                <a:cs typeface="Arial"/>
              </a:rPr>
              <a:t>of</a:t>
            </a:r>
            <a:r>
              <a:rPr lang="en-US" spc="-20" dirty="0">
                <a:latin typeface="Arial"/>
                <a:cs typeface="Arial"/>
              </a:rPr>
              <a:t> </a:t>
            </a:r>
            <a:r>
              <a:rPr lang="en-US" dirty="0">
                <a:latin typeface="Arial"/>
                <a:cs typeface="Arial"/>
              </a:rPr>
              <a:t>AX</a:t>
            </a:r>
            <a:r>
              <a:rPr lang="en-US" spc="-20" dirty="0">
                <a:latin typeface="Arial"/>
                <a:cs typeface="Arial"/>
              </a:rPr>
              <a:t> </a:t>
            </a:r>
            <a:r>
              <a:rPr lang="en-US" dirty="0">
                <a:latin typeface="Arial"/>
                <a:cs typeface="Arial"/>
              </a:rPr>
              <a:t>are</a:t>
            </a:r>
            <a:r>
              <a:rPr lang="en-US" spc="-15" dirty="0">
                <a:latin typeface="Arial"/>
                <a:cs typeface="Arial"/>
              </a:rPr>
              <a:t> </a:t>
            </a:r>
            <a:r>
              <a:rPr lang="en-US" spc="-10" dirty="0">
                <a:latin typeface="Arial"/>
                <a:cs typeface="Arial"/>
              </a:rPr>
              <a:t>moved</a:t>
            </a:r>
            <a:r>
              <a:rPr lang="en-US" spc="-15" dirty="0">
                <a:latin typeface="Arial"/>
                <a:cs typeface="Arial"/>
              </a:rPr>
              <a:t> </a:t>
            </a:r>
            <a:r>
              <a:rPr lang="en-US" dirty="0">
                <a:latin typeface="Arial"/>
                <a:cs typeface="Arial"/>
              </a:rPr>
              <a:t>into</a:t>
            </a:r>
            <a:r>
              <a:rPr lang="en-US" spc="-30" dirty="0">
                <a:latin typeface="Arial"/>
                <a:cs typeface="Arial"/>
              </a:rPr>
              <a:t> </a:t>
            </a:r>
            <a:r>
              <a:rPr lang="en-US" dirty="0">
                <a:latin typeface="Arial"/>
                <a:cs typeface="Arial"/>
              </a:rPr>
              <a:t>memory</a:t>
            </a:r>
            <a:r>
              <a:rPr lang="en-US" spc="-5" dirty="0">
                <a:latin typeface="Arial"/>
                <a:cs typeface="Arial"/>
              </a:rPr>
              <a:t> </a:t>
            </a:r>
            <a:r>
              <a:rPr lang="en-US" spc="-10" dirty="0">
                <a:latin typeface="Arial"/>
                <a:cs typeface="Arial"/>
              </a:rPr>
              <a:t>locations</a:t>
            </a:r>
            <a:r>
              <a:rPr lang="en-US" spc="-30" dirty="0">
                <a:latin typeface="Arial"/>
                <a:cs typeface="Arial"/>
              </a:rPr>
              <a:t> </a:t>
            </a:r>
            <a:r>
              <a:rPr lang="en-US" dirty="0">
                <a:latin typeface="Arial"/>
                <a:cs typeface="Arial"/>
              </a:rPr>
              <a:t>with</a:t>
            </a:r>
            <a:r>
              <a:rPr lang="en-US" spc="-15" dirty="0">
                <a:latin typeface="Arial"/>
                <a:cs typeface="Arial"/>
              </a:rPr>
              <a:t> </a:t>
            </a:r>
            <a:r>
              <a:rPr lang="en-US" dirty="0">
                <a:latin typeface="Arial"/>
                <a:cs typeface="Arial"/>
              </a:rPr>
              <a:t>logical</a:t>
            </a:r>
            <a:r>
              <a:rPr lang="en-US" spc="-40" dirty="0">
                <a:latin typeface="Arial"/>
                <a:cs typeface="Arial"/>
              </a:rPr>
              <a:t> </a:t>
            </a:r>
            <a:r>
              <a:rPr lang="en-US" dirty="0">
                <a:latin typeface="Arial"/>
                <a:cs typeface="Arial"/>
              </a:rPr>
              <a:t>address</a:t>
            </a:r>
            <a:r>
              <a:rPr lang="en-US" spc="-20" dirty="0">
                <a:latin typeface="Arial"/>
                <a:cs typeface="Arial"/>
              </a:rPr>
              <a:t> </a:t>
            </a:r>
            <a:r>
              <a:rPr lang="en-US" dirty="0">
                <a:latin typeface="Arial"/>
                <a:cs typeface="Arial"/>
              </a:rPr>
              <a:t>DS:SI</a:t>
            </a:r>
            <a:r>
              <a:rPr lang="en-US" spc="-10" dirty="0">
                <a:latin typeface="Arial"/>
                <a:cs typeface="Arial"/>
              </a:rPr>
              <a:t> (physical </a:t>
            </a:r>
            <a:r>
              <a:rPr lang="en-US" dirty="0">
                <a:latin typeface="Arial"/>
                <a:cs typeface="Arial"/>
              </a:rPr>
              <a:t>address:</a:t>
            </a:r>
            <a:r>
              <a:rPr lang="en-US" spc="10" dirty="0">
                <a:latin typeface="Arial"/>
                <a:cs typeface="Arial"/>
              </a:rPr>
              <a:t> </a:t>
            </a:r>
            <a:r>
              <a:rPr lang="en-US" dirty="0">
                <a:latin typeface="Arial"/>
                <a:cs typeface="Arial"/>
              </a:rPr>
              <a:t>13698)</a:t>
            </a:r>
            <a:r>
              <a:rPr lang="en-US" spc="-25" dirty="0">
                <a:latin typeface="Arial"/>
                <a:cs typeface="Arial"/>
              </a:rPr>
              <a:t> </a:t>
            </a:r>
            <a:r>
              <a:rPr lang="en-US" dirty="0">
                <a:latin typeface="Arial"/>
                <a:cs typeface="Arial"/>
              </a:rPr>
              <a:t>and</a:t>
            </a:r>
            <a:r>
              <a:rPr lang="en-US" spc="-40" dirty="0">
                <a:latin typeface="Arial"/>
                <a:cs typeface="Arial"/>
              </a:rPr>
              <a:t> </a:t>
            </a:r>
            <a:r>
              <a:rPr lang="en-US" dirty="0">
                <a:latin typeface="Arial"/>
                <a:cs typeface="Arial"/>
              </a:rPr>
              <a:t>DS:SI+1</a:t>
            </a:r>
            <a:r>
              <a:rPr lang="en-US" spc="-10" dirty="0">
                <a:latin typeface="Arial"/>
                <a:cs typeface="Arial"/>
              </a:rPr>
              <a:t> (physical</a:t>
            </a:r>
            <a:r>
              <a:rPr lang="en-US" spc="-35" dirty="0">
                <a:latin typeface="Arial"/>
                <a:cs typeface="Arial"/>
              </a:rPr>
              <a:t> </a:t>
            </a:r>
            <a:r>
              <a:rPr lang="en-US" dirty="0">
                <a:latin typeface="Arial"/>
                <a:cs typeface="Arial"/>
              </a:rPr>
              <a:t>address:</a:t>
            </a:r>
            <a:r>
              <a:rPr lang="en-US" spc="25" dirty="0">
                <a:latin typeface="Arial"/>
                <a:cs typeface="Arial"/>
              </a:rPr>
              <a:t> </a:t>
            </a:r>
            <a:r>
              <a:rPr lang="en-US" spc="-10" dirty="0">
                <a:latin typeface="Arial"/>
                <a:cs typeface="Arial"/>
              </a:rPr>
              <a:t>13699).</a:t>
            </a:r>
            <a:endParaRPr lang="en-US" dirty="0">
              <a:latin typeface="Arial"/>
              <a:cs typeface="Arial"/>
            </a:endParaRPr>
          </a:p>
          <a:p>
            <a:endParaRPr lang="en-US" dirty="0"/>
          </a:p>
        </p:txBody>
      </p:sp>
      <p:sp>
        <p:nvSpPr>
          <p:cNvPr id="4" name="Slide Number Placeholder 3">
            <a:extLst>
              <a:ext uri="{FF2B5EF4-FFF2-40B4-BE49-F238E27FC236}">
                <a16:creationId xmlns:a16="http://schemas.microsoft.com/office/drawing/2014/main" id="{D2412E2E-B66E-4CEC-8131-B16A0C103CC0}"/>
              </a:ext>
            </a:extLst>
          </p:cNvPr>
          <p:cNvSpPr>
            <a:spLocks noGrp="1"/>
          </p:cNvSpPr>
          <p:nvPr>
            <p:ph type="sldNum" sz="quarter" idx="12"/>
          </p:nvPr>
        </p:nvSpPr>
        <p:spPr/>
        <p:txBody>
          <a:bodyPr/>
          <a:lstStyle/>
          <a:p>
            <a:fld id="{2E3AC598-E03F-413A-97C1-9CCB85E58D1E}" type="slidenum">
              <a:rPr lang="en-US" smtClean="0"/>
              <a:t>20</a:t>
            </a:fld>
            <a:endParaRPr lang="en-US"/>
          </a:p>
        </p:txBody>
      </p:sp>
    </p:spTree>
    <p:extLst>
      <p:ext uri="{BB962C8B-B14F-4D97-AF65-F5344CB8AC3E}">
        <p14:creationId xmlns:p14="http://schemas.microsoft.com/office/powerpoint/2010/main" val="2423743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453B-139B-49D9-A636-7C363FD7B858}"/>
              </a:ext>
            </a:extLst>
          </p:cNvPr>
          <p:cNvSpPr>
            <a:spLocks noGrp="1"/>
          </p:cNvSpPr>
          <p:nvPr>
            <p:ph type="title"/>
          </p:nvPr>
        </p:nvSpPr>
        <p:spPr>
          <a:xfrm>
            <a:off x="1534696" y="804519"/>
            <a:ext cx="9520158" cy="692755"/>
          </a:xfrm>
        </p:spPr>
        <p:txBody>
          <a:bodyPr/>
          <a:lstStyle/>
          <a:p>
            <a:r>
              <a:rPr lang="en-US" dirty="0"/>
              <a:t>Register</a:t>
            </a:r>
            <a:r>
              <a:rPr lang="en-US" spc="-70" dirty="0"/>
              <a:t> </a:t>
            </a:r>
            <a:r>
              <a:rPr lang="en-US" dirty="0"/>
              <a:t>Indirect</a:t>
            </a:r>
            <a:r>
              <a:rPr lang="en-US" spc="-45" dirty="0"/>
              <a:t> </a:t>
            </a:r>
            <a:r>
              <a:rPr lang="en-US" dirty="0"/>
              <a:t>addressing</a:t>
            </a:r>
            <a:r>
              <a:rPr lang="en-US" spc="-55" dirty="0"/>
              <a:t> </a:t>
            </a:r>
            <a:r>
              <a:rPr lang="en-US" dirty="0"/>
              <a:t>mode</a:t>
            </a:r>
            <a:r>
              <a:rPr lang="en-US" spc="-65" dirty="0"/>
              <a:t> </a:t>
            </a:r>
            <a:r>
              <a:rPr lang="en-US" spc="-10" dirty="0"/>
              <a:t>–Cont’d–</a:t>
            </a:r>
            <a:endParaRPr lang="en-US" dirty="0"/>
          </a:p>
        </p:txBody>
      </p:sp>
      <p:pic>
        <p:nvPicPr>
          <p:cNvPr id="4" name="object 7">
            <a:extLst>
              <a:ext uri="{FF2B5EF4-FFF2-40B4-BE49-F238E27FC236}">
                <a16:creationId xmlns:a16="http://schemas.microsoft.com/office/drawing/2014/main" id="{9D62B70D-403D-4088-A577-F56C3036C6F3}"/>
              </a:ext>
            </a:extLst>
          </p:cNvPr>
          <p:cNvPicPr>
            <a:picLocks noGrp="1"/>
          </p:cNvPicPr>
          <p:nvPr>
            <p:ph idx="1"/>
          </p:nvPr>
        </p:nvPicPr>
        <p:blipFill>
          <a:blip r:embed="rId2" cstate="print"/>
          <a:stretch>
            <a:fillRect/>
          </a:stretch>
        </p:blipFill>
        <p:spPr>
          <a:xfrm>
            <a:off x="2628901" y="1727200"/>
            <a:ext cx="6210300" cy="3467099"/>
          </a:xfrm>
          <a:prstGeom prst="rect">
            <a:avLst/>
          </a:prstGeom>
        </p:spPr>
      </p:pic>
      <p:sp>
        <p:nvSpPr>
          <p:cNvPr id="5" name="Rectangle 4">
            <a:extLst>
              <a:ext uri="{FF2B5EF4-FFF2-40B4-BE49-F238E27FC236}">
                <a16:creationId xmlns:a16="http://schemas.microsoft.com/office/drawing/2014/main" id="{3D5EA9F2-B040-41E3-8F5B-7D0C718E1933}"/>
              </a:ext>
            </a:extLst>
          </p:cNvPr>
          <p:cNvSpPr/>
          <p:nvPr/>
        </p:nvSpPr>
        <p:spPr>
          <a:xfrm>
            <a:off x="1892300" y="5348474"/>
            <a:ext cx="9702800" cy="692754"/>
          </a:xfrm>
          <a:prstGeom prst="rect">
            <a:avLst/>
          </a:prstGeom>
        </p:spPr>
        <p:txBody>
          <a:bodyPr wrap="square">
            <a:spAutoFit/>
          </a:bodyPr>
          <a:lstStyle/>
          <a:p>
            <a:pPr marL="12700" marR="5080" indent="-635">
              <a:lnSpc>
                <a:spcPct val="112500"/>
              </a:lnSpc>
              <a:spcBef>
                <a:spcPts val="100"/>
              </a:spcBef>
            </a:pPr>
            <a:r>
              <a:rPr lang="en-US" dirty="0">
                <a:solidFill>
                  <a:srgbClr val="3232B2"/>
                </a:solidFill>
                <a:latin typeface="Arial"/>
                <a:cs typeface="Arial"/>
              </a:rPr>
              <a:t>Figure</a:t>
            </a:r>
            <a:r>
              <a:rPr lang="en-US" spc="-50" dirty="0">
                <a:solidFill>
                  <a:srgbClr val="3232B2"/>
                </a:solidFill>
                <a:latin typeface="Arial"/>
                <a:cs typeface="Arial"/>
              </a:rPr>
              <a:t> </a:t>
            </a:r>
            <a:r>
              <a:rPr lang="en-US" dirty="0">
                <a:solidFill>
                  <a:srgbClr val="3232B2"/>
                </a:solidFill>
                <a:latin typeface="Arial"/>
                <a:cs typeface="Arial"/>
              </a:rPr>
              <a:t>3:</a:t>
            </a:r>
            <a:r>
              <a:rPr lang="en-US" spc="-30" dirty="0">
                <a:solidFill>
                  <a:srgbClr val="3232B2"/>
                </a:solidFill>
                <a:latin typeface="Arial"/>
                <a:cs typeface="Arial"/>
              </a:rPr>
              <a:t> </a:t>
            </a:r>
            <a:r>
              <a:rPr lang="en-US" dirty="0">
                <a:latin typeface="Arial"/>
                <a:cs typeface="Arial"/>
              </a:rPr>
              <a:t>The</a:t>
            </a:r>
            <a:r>
              <a:rPr lang="en-US" spc="-40" dirty="0">
                <a:latin typeface="Arial"/>
                <a:cs typeface="Arial"/>
              </a:rPr>
              <a:t> </a:t>
            </a:r>
            <a:r>
              <a:rPr lang="en-US" dirty="0">
                <a:latin typeface="Arial"/>
                <a:cs typeface="Arial"/>
              </a:rPr>
              <a:t>operation</a:t>
            </a:r>
            <a:r>
              <a:rPr lang="en-US" spc="-30" dirty="0">
                <a:latin typeface="Arial"/>
                <a:cs typeface="Arial"/>
              </a:rPr>
              <a:t> </a:t>
            </a:r>
            <a:r>
              <a:rPr lang="en-US" dirty="0">
                <a:latin typeface="Arial"/>
                <a:cs typeface="Arial"/>
              </a:rPr>
              <a:t>of</a:t>
            </a:r>
            <a:r>
              <a:rPr lang="en-US" spc="-30" dirty="0">
                <a:latin typeface="Arial"/>
                <a:cs typeface="Arial"/>
              </a:rPr>
              <a:t> </a:t>
            </a:r>
            <a:r>
              <a:rPr lang="en-US" dirty="0">
                <a:latin typeface="Arial"/>
                <a:cs typeface="Arial"/>
              </a:rPr>
              <a:t>the</a:t>
            </a:r>
            <a:r>
              <a:rPr lang="en-US" spc="-30" dirty="0">
                <a:latin typeface="Arial"/>
                <a:cs typeface="Arial"/>
              </a:rPr>
              <a:t> </a:t>
            </a:r>
            <a:r>
              <a:rPr lang="en-US" spc="-10" dirty="0">
                <a:latin typeface="Arial"/>
                <a:cs typeface="Arial"/>
              </a:rPr>
              <a:t>MOV</a:t>
            </a:r>
            <a:r>
              <a:rPr lang="en-US" spc="-40" dirty="0">
                <a:latin typeface="Arial"/>
                <a:cs typeface="Arial"/>
              </a:rPr>
              <a:t> </a:t>
            </a:r>
            <a:r>
              <a:rPr lang="en-US" dirty="0">
                <a:latin typeface="Arial"/>
                <a:cs typeface="Arial"/>
              </a:rPr>
              <a:t>AX,[BX]</a:t>
            </a:r>
            <a:r>
              <a:rPr lang="en-US" spc="-10" dirty="0">
                <a:latin typeface="Arial"/>
                <a:cs typeface="Arial"/>
              </a:rPr>
              <a:t> </a:t>
            </a:r>
            <a:r>
              <a:rPr lang="en-US" dirty="0">
                <a:latin typeface="Arial"/>
                <a:cs typeface="Arial"/>
              </a:rPr>
              <a:t>instruction</a:t>
            </a:r>
            <a:r>
              <a:rPr lang="en-US" spc="-30" dirty="0">
                <a:latin typeface="Arial"/>
                <a:cs typeface="Arial"/>
              </a:rPr>
              <a:t> </a:t>
            </a:r>
            <a:r>
              <a:rPr lang="en-US" dirty="0">
                <a:latin typeface="Arial"/>
                <a:cs typeface="Arial"/>
              </a:rPr>
              <a:t>when</a:t>
            </a:r>
            <a:r>
              <a:rPr lang="en-US" spc="-40" dirty="0">
                <a:latin typeface="Arial"/>
                <a:cs typeface="Arial"/>
              </a:rPr>
              <a:t> </a:t>
            </a:r>
            <a:r>
              <a:rPr lang="en-US" dirty="0">
                <a:latin typeface="Arial"/>
                <a:cs typeface="Arial"/>
              </a:rPr>
              <a:t>BX=1000H</a:t>
            </a:r>
            <a:r>
              <a:rPr lang="en-US" spc="-25" dirty="0">
                <a:latin typeface="Arial"/>
                <a:cs typeface="Arial"/>
              </a:rPr>
              <a:t> </a:t>
            </a:r>
            <a:r>
              <a:rPr lang="en-US" dirty="0">
                <a:latin typeface="Arial"/>
                <a:cs typeface="Arial"/>
              </a:rPr>
              <a:t>and</a:t>
            </a:r>
            <a:r>
              <a:rPr lang="en-US" spc="-40" dirty="0">
                <a:latin typeface="Arial"/>
                <a:cs typeface="Arial"/>
              </a:rPr>
              <a:t> </a:t>
            </a:r>
            <a:r>
              <a:rPr lang="en-US" dirty="0">
                <a:latin typeface="Arial"/>
                <a:cs typeface="Arial"/>
              </a:rPr>
              <a:t>DS=0100H.</a:t>
            </a:r>
            <a:r>
              <a:rPr lang="en-US" spc="-30" dirty="0">
                <a:latin typeface="Arial"/>
                <a:cs typeface="Arial"/>
              </a:rPr>
              <a:t> </a:t>
            </a:r>
            <a:r>
              <a:rPr lang="en-US" spc="-20" dirty="0">
                <a:latin typeface="Arial"/>
                <a:cs typeface="Arial"/>
              </a:rPr>
              <a:t>Note </a:t>
            </a:r>
            <a:r>
              <a:rPr lang="en-US" dirty="0">
                <a:latin typeface="Arial"/>
                <a:cs typeface="Arial"/>
              </a:rPr>
              <a:t>that</a:t>
            </a:r>
            <a:r>
              <a:rPr lang="en-US" spc="-25" dirty="0">
                <a:latin typeface="Arial"/>
                <a:cs typeface="Arial"/>
              </a:rPr>
              <a:t> </a:t>
            </a:r>
            <a:r>
              <a:rPr lang="en-US" dirty="0">
                <a:latin typeface="Arial"/>
                <a:cs typeface="Arial"/>
              </a:rPr>
              <a:t>this</a:t>
            </a:r>
            <a:r>
              <a:rPr lang="en-US" spc="-25" dirty="0">
                <a:latin typeface="Arial"/>
                <a:cs typeface="Arial"/>
              </a:rPr>
              <a:t> </a:t>
            </a:r>
            <a:r>
              <a:rPr lang="en-US" dirty="0">
                <a:latin typeface="Arial"/>
                <a:cs typeface="Arial"/>
              </a:rPr>
              <a:t>instruction</a:t>
            </a:r>
            <a:r>
              <a:rPr lang="en-US" spc="-20" dirty="0">
                <a:latin typeface="Arial"/>
                <a:cs typeface="Arial"/>
              </a:rPr>
              <a:t> </a:t>
            </a:r>
            <a:r>
              <a:rPr lang="en-US" dirty="0">
                <a:latin typeface="Arial"/>
                <a:cs typeface="Arial"/>
              </a:rPr>
              <a:t>is</a:t>
            </a:r>
            <a:r>
              <a:rPr lang="en-US" spc="-35" dirty="0">
                <a:latin typeface="Arial"/>
                <a:cs typeface="Arial"/>
              </a:rPr>
              <a:t> </a:t>
            </a:r>
            <a:r>
              <a:rPr lang="en-US" dirty="0">
                <a:latin typeface="Arial"/>
                <a:cs typeface="Arial"/>
              </a:rPr>
              <a:t>shown</a:t>
            </a:r>
            <a:r>
              <a:rPr lang="en-US" spc="-20" dirty="0">
                <a:latin typeface="Arial"/>
                <a:cs typeface="Arial"/>
              </a:rPr>
              <a:t> </a:t>
            </a:r>
            <a:r>
              <a:rPr lang="en-US" dirty="0">
                <a:latin typeface="Arial"/>
                <a:cs typeface="Arial"/>
              </a:rPr>
              <a:t>after</a:t>
            </a:r>
            <a:r>
              <a:rPr lang="en-US" spc="-25"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contents</a:t>
            </a:r>
            <a:r>
              <a:rPr lang="en-US" spc="-25" dirty="0">
                <a:latin typeface="Arial"/>
                <a:cs typeface="Arial"/>
              </a:rPr>
              <a:t> </a:t>
            </a:r>
            <a:r>
              <a:rPr lang="en-US" dirty="0">
                <a:latin typeface="Arial"/>
                <a:cs typeface="Arial"/>
              </a:rPr>
              <a:t>of</a:t>
            </a:r>
            <a:r>
              <a:rPr lang="en-US" spc="-25" dirty="0">
                <a:latin typeface="Arial"/>
                <a:cs typeface="Arial"/>
              </a:rPr>
              <a:t> </a:t>
            </a:r>
            <a:r>
              <a:rPr lang="en-US" dirty="0">
                <a:latin typeface="Arial"/>
                <a:cs typeface="Arial"/>
              </a:rPr>
              <a:t>memory</a:t>
            </a:r>
            <a:r>
              <a:rPr lang="en-US" spc="-10" dirty="0">
                <a:latin typeface="Arial"/>
                <a:cs typeface="Arial"/>
              </a:rPr>
              <a:t> </a:t>
            </a:r>
            <a:r>
              <a:rPr lang="en-US" dirty="0">
                <a:latin typeface="Arial"/>
                <a:cs typeface="Arial"/>
              </a:rPr>
              <a:t>are</a:t>
            </a:r>
            <a:r>
              <a:rPr lang="en-US" spc="-30" dirty="0">
                <a:latin typeface="Arial"/>
                <a:cs typeface="Arial"/>
              </a:rPr>
              <a:t> </a:t>
            </a:r>
            <a:r>
              <a:rPr lang="en-US" spc="-10" dirty="0">
                <a:latin typeface="Arial"/>
                <a:cs typeface="Arial"/>
              </a:rPr>
              <a:t>transferred</a:t>
            </a:r>
            <a:r>
              <a:rPr lang="en-US" spc="-15" dirty="0">
                <a:latin typeface="Arial"/>
                <a:cs typeface="Arial"/>
              </a:rPr>
              <a:t> </a:t>
            </a:r>
            <a:r>
              <a:rPr lang="en-US" dirty="0">
                <a:latin typeface="Arial"/>
                <a:cs typeface="Arial"/>
              </a:rPr>
              <a:t>to</a:t>
            </a:r>
            <a:r>
              <a:rPr lang="en-US" spc="-20" dirty="0">
                <a:latin typeface="Arial"/>
                <a:cs typeface="Arial"/>
              </a:rPr>
              <a:t> </a:t>
            </a:r>
            <a:r>
              <a:rPr lang="en-US" spc="-25" dirty="0">
                <a:latin typeface="Arial"/>
                <a:cs typeface="Arial"/>
              </a:rPr>
              <a:t>AX.</a:t>
            </a:r>
            <a:endParaRPr lang="en-US" dirty="0">
              <a:latin typeface="Arial"/>
              <a:cs typeface="Arial"/>
            </a:endParaRPr>
          </a:p>
        </p:txBody>
      </p:sp>
      <p:sp>
        <p:nvSpPr>
          <p:cNvPr id="3" name="Slide Number Placeholder 2">
            <a:extLst>
              <a:ext uri="{FF2B5EF4-FFF2-40B4-BE49-F238E27FC236}">
                <a16:creationId xmlns:a16="http://schemas.microsoft.com/office/drawing/2014/main" id="{7FCB2480-7E22-4092-B35B-96C2F154D7A7}"/>
              </a:ext>
            </a:extLst>
          </p:cNvPr>
          <p:cNvSpPr>
            <a:spLocks noGrp="1"/>
          </p:cNvSpPr>
          <p:nvPr>
            <p:ph type="sldNum" sz="quarter" idx="12"/>
          </p:nvPr>
        </p:nvSpPr>
        <p:spPr/>
        <p:txBody>
          <a:bodyPr/>
          <a:lstStyle/>
          <a:p>
            <a:fld id="{2E3AC598-E03F-413A-97C1-9CCB85E58D1E}" type="slidenum">
              <a:rPr lang="en-US" smtClean="0"/>
              <a:t>21</a:t>
            </a:fld>
            <a:endParaRPr lang="en-US"/>
          </a:p>
        </p:txBody>
      </p:sp>
    </p:spTree>
    <p:extLst>
      <p:ext uri="{BB962C8B-B14F-4D97-AF65-F5344CB8AC3E}">
        <p14:creationId xmlns:p14="http://schemas.microsoft.com/office/powerpoint/2010/main" val="277596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1FC0-3158-4495-B315-6A1831087DC1}"/>
              </a:ext>
            </a:extLst>
          </p:cNvPr>
          <p:cNvSpPr>
            <a:spLocks noGrp="1"/>
          </p:cNvSpPr>
          <p:nvPr>
            <p:ph type="title"/>
          </p:nvPr>
        </p:nvSpPr>
        <p:spPr>
          <a:xfrm>
            <a:off x="1534696" y="804520"/>
            <a:ext cx="9520158" cy="587136"/>
          </a:xfrm>
        </p:spPr>
        <p:txBody>
          <a:bodyPr/>
          <a:lstStyle/>
          <a:p>
            <a:r>
              <a:rPr lang="en-US" dirty="0"/>
              <a:t>Register</a:t>
            </a:r>
            <a:r>
              <a:rPr lang="en-US" spc="-70" dirty="0"/>
              <a:t> </a:t>
            </a:r>
            <a:r>
              <a:rPr lang="en-US" dirty="0"/>
              <a:t>Indirect</a:t>
            </a:r>
            <a:r>
              <a:rPr lang="en-US" spc="-45" dirty="0"/>
              <a:t> </a:t>
            </a:r>
            <a:r>
              <a:rPr lang="en-US" dirty="0"/>
              <a:t>addressing</a:t>
            </a:r>
            <a:r>
              <a:rPr lang="en-US" spc="-55" dirty="0"/>
              <a:t> </a:t>
            </a:r>
            <a:r>
              <a:rPr lang="en-US" dirty="0"/>
              <a:t>mode</a:t>
            </a:r>
            <a:r>
              <a:rPr lang="en-US" spc="-65" dirty="0"/>
              <a:t> </a:t>
            </a:r>
            <a:r>
              <a:rPr lang="en-US" spc="-10" dirty="0"/>
              <a:t>–Cont’d–</a:t>
            </a:r>
            <a:endParaRPr lang="en-US" dirty="0"/>
          </a:p>
        </p:txBody>
      </p:sp>
      <p:sp>
        <p:nvSpPr>
          <p:cNvPr id="3" name="Content Placeholder 2">
            <a:extLst>
              <a:ext uri="{FF2B5EF4-FFF2-40B4-BE49-F238E27FC236}">
                <a16:creationId xmlns:a16="http://schemas.microsoft.com/office/drawing/2014/main" id="{66C47EDB-E6EB-4D35-83E3-1C0BE217B52E}"/>
              </a:ext>
            </a:extLst>
          </p:cNvPr>
          <p:cNvSpPr>
            <a:spLocks noGrp="1"/>
          </p:cNvSpPr>
          <p:nvPr>
            <p:ph idx="1"/>
          </p:nvPr>
        </p:nvSpPr>
        <p:spPr>
          <a:xfrm>
            <a:off x="1534696" y="1803400"/>
            <a:ext cx="9520158" cy="4089400"/>
          </a:xfrm>
        </p:spPr>
        <p:txBody>
          <a:bodyPr>
            <a:normAutofit/>
          </a:bodyPr>
          <a:lstStyle/>
          <a:p>
            <a:pPr marL="50800">
              <a:lnSpc>
                <a:spcPct val="100000"/>
              </a:lnSpc>
              <a:spcBef>
                <a:spcPts val="430"/>
              </a:spcBef>
            </a:pPr>
            <a:r>
              <a:rPr lang="en-US" dirty="0">
                <a:latin typeface="Arial"/>
                <a:cs typeface="Arial"/>
              </a:rPr>
              <a:t>If</a:t>
            </a:r>
            <a:r>
              <a:rPr lang="en-US" spc="-25" dirty="0">
                <a:latin typeface="Arial"/>
                <a:cs typeface="Arial"/>
              </a:rPr>
              <a:t> </a:t>
            </a:r>
            <a:r>
              <a:rPr lang="en-US" dirty="0">
                <a:latin typeface="Arial"/>
                <a:cs typeface="Arial"/>
              </a:rPr>
              <a:t>we</a:t>
            </a:r>
            <a:r>
              <a:rPr lang="en-US" spc="-15" dirty="0">
                <a:latin typeface="Arial"/>
                <a:cs typeface="Arial"/>
              </a:rPr>
              <a:t> </a:t>
            </a:r>
            <a:r>
              <a:rPr lang="en-US" dirty="0">
                <a:latin typeface="Arial"/>
                <a:cs typeface="Arial"/>
              </a:rPr>
              <a:t>write</a:t>
            </a:r>
            <a:r>
              <a:rPr lang="en-US" spc="-30" dirty="0">
                <a:latin typeface="Arial"/>
                <a:cs typeface="Arial"/>
              </a:rPr>
              <a:t> </a:t>
            </a:r>
            <a:r>
              <a:rPr lang="en-US" dirty="0">
                <a:latin typeface="Arial"/>
                <a:cs typeface="Arial"/>
              </a:rPr>
              <a:t>in</a:t>
            </a:r>
            <a:r>
              <a:rPr lang="en-US" spc="-20" dirty="0">
                <a:latin typeface="Arial"/>
                <a:cs typeface="Arial"/>
              </a:rPr>
              <a:t> </a:t>
            </a:r>
            <a:r>
              <a:rPr lang="en-US" dirty="0">
                <a:latin typeface="Arial"/>
                <a:cs typeface="Arial"/>
              </a:rPr>
              <a:t>the</a:t>
            </a:r>
            <a:r>
              <a:rPr lang="en-US" spc="-20" dirty="0">
                <a:latin typeface="Arial"/>
                <a:cs typeface="Arial"/>
              </a:rPr>
              <a:t> </a:t>
            </a:r>
            <a:r>
              <a:rPr lang="en-US" spc="-10" dirty="0">
                <a:latin typeface="Arial"/>
                <a:cs typeface="Arial"/>
              </a:rPr>
              <a:t>memory,</a:t>
            </a:r>
            <a:r>
              <a:rPr lang="en-US" spc="-25"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data</a:t>
            </a:r>
            <a:r>
              <a:rPr lang="en-US" spc="-35" dirty="0">
                <a:latin typeface="Arial"/>
                <a:cs typeface="Arial"/>
              </a:rPr>
              <a:t> </a:t>
            </a:r>
            <a:r>
              <a:rPr lang="en-US" dirty="0">
                <a:latin typeface="Arial"/>
                <a:cs typeface="Arial"/>
              </a:rPr>
              <a:t>size</a:t>
            </a:r>
            <a:r>
              <a:rPr lang="en-US" spc="-20" dirty="0">
                <a:latin typeface="Arial"/>
                <a:cs typeface="Arial"/>
              </a:rPr>
              <a:t> </a:t>
            </a:r>
            <a:r>
              <a:rPr lang="en-US" dirty="0">
                <a:latin typeface="Arial"/>
                <a:cs typeface="Arial"/>
              </a:rPr>
              <a:t>should</a:t>
            </a:r>
            <a:r>
              <a:rPr lang="en-US" spc="-35" dirty="0">
                <a:latin typeface="Arial"/>
                <a:cs typeface="Arial"/>
              </a:rPr>
              <a:t> </a:t>
            </a:r>
            <a:r>
              <a:rPr lang="en-US" dirty="0">
                <a:latin typeface="Arial"/>
                <a:cs typeface="Arial"/>
              </a:rPr>
              <a:t>be</a:t>
            </a:r>
            <a:r>
              <a:rPr lang="en-US" spc="-20" dirty="0">
                <a:latin typeface="Arial"/>
                <a:cs typeface="Arial"/>
              </a:rPr>
              <a:t> </a:t>
            </a:r>
            <a:r>
              <a:rPr lang="en-US" spc="-10" dirty="0">
                <a:latin typeface="Arial"/>
                <a:cs typeface="Arial"/>
              </a:rPr>
              <a:t>specified</a:t>
            </a:r>
            <a:endParaRPr lang="en-US" dirty="0">
              <a:latin typeface="Arial"/>
              <a:cs typeface="Arial"/>
            </a:endParaRPr>
          </a:p>
          <a:p>
            <a:pPr>
              <a:lnSpc>
                <a:spcPct val="100000"/>
              </a:lnSpc>
              <a:spcBef>
                <a:spcPts val="290"/>
              </a:spcBef>
            </a:pPr>
            <a:r>
              <a:rPr lang="en-US" dirty="0">
                <a:latin typeface="Arial"/>
                <a:cs typeface="Arial"/>
              </a:rPr>
              <a:t>If</a:t>
            </a:r>
            <a:r>
              <a:rPr lang="en-US" spc="-15" dirty="0">
                <a:latin typeface="Arial"/>
                <a:cs typeface="Arial"/>
              </a:rPr>
              <a:t> </a:t>
            </a:r>
            <a:r>
              <a:rPr lang="en-US" dirty="0">
                <a:latin typeface="Arial"/>
                <a:cs typeface="Arial"/>
              </a:rPr>
              <a:t>the</a:t>
            </a:r>
            <a:r>
              <a:rPr lang="en-US" spc="-10" dirty="0">
                <a:latin typeface="Arial"/>
                <a:cs typeface="Arial"/>
              </a:rPr>
              <a:t> </a:t>
            </a:r>
            <a:r>
              <a:rPr lang="en-US" dirty="0">
                <a:latin typeface="Arial"/>
                <a:cs typeface="Arial"/>
              </a:rPr>
              <a:t>size</a:t>
            </a:r>
            <a:r>
              <a:rPr lang="en-US" spc="-5" dirty="0">
                <a:latin typeface="Arial"/>
                <a:cs typeface="Arial"/>
              </a:rPr>
              <a:t> </a:t>
            </a:r>
            <a:r>
              <a:rPr lang="en-US" dirty="0">
                <a:latin typeface="Arial"/>
                <a:cs typeface="Arial"/>
              </a:rPr>
              <a:t>is</a:t>
            </a:r>
            <a:r>
              <a:rPr lang="en-US" spc="-25" dirty="0">
                <a:latin typeface="Arial"/>
                <a:cs typeface="Arial"/>
              </a:rPr>
              <a:t> </a:t>
            </a:r>
            <a:r>
              <a:rPr lang="en-US" dirty="0">
                <a:latin typeface="Arial"/>
                <a:cs typeface="Arial"/>
              </a:rPr>
              <a:t>8</a:t>
            </a:r>
            <a:r>
              <a:rPr lang="en-US" spc="-10" dirty="0">
                <a:latin typeface="Arial"/>
                <a:cs typeface="Arial"/>
              </a:rPr>
              <a:t> </a:t>
            </a:r>
            <a:r>
              <a:rPr lang="en-US" dirty="0">
                <a:latin typeface="Arial"/>
                <a:cs typeface="Arial"/>
              </a:rPr>
              <a:t>bits:</a:t>
            </a:r>
            <a:r>
              <a:rPr lang="en-US" spc="30" dirty="0">
                <a:latin typeface="Arial"/>
                <a:cs typeface="Arial"/>
              </a:rPr>
              <a:t> </a:t>
            </a:r>
            <a:r>
              <a:rPr lang="en-US" b="1" dirty="0">
                <a:solidFill>
                  <a:srgbClr val="FF3030"/>
                </a:solidFill>
                <a:latin typeface="Arial"/>
                <a:cs typeface="Arial"/>
              </a:rPr>
              <a:t>byte</a:t>
            </a:r>
            <a:r>
              <a:rPr lang="en-US" b="1" spc="-25" dirty="0">
                <a:solidFill>
                  <a:srgbClr val="FF3030"/>
                </a:solidFill>
                <a:latin typeface="Arial"/>
                <a:cs typeface="Arial"/>
              </a:rPr>
              <a:t> </a:t>
            </a:r>
            <a:r>
              <a:rPr lang="en-US" b="1" dirty="0" err="1">
                <a:solidFill>
                  <a:srgbClr val="FF3030"/>
                </a:solidFill>
                <a:latin typeface="Arial"/>
                <a:cs typeface="Arial"/>
              </a:rPr>
              <a:t>ptr</a:t>
            </a:r>
            <a:r>
              <a:rPr lang="en-US" b="1" spc="-20" dirty="0">
                <a:solidFill>
                  <a:srgbClr val="FF3030"/>
                </a:solidFill>
                <a:latin typeface="Arial"/>
                <a:cs typeface="Arial"/>
              </a:rPr>
              <a:t> </a:t>
            </a:r>
            <a:r>
              <a:rPr lang="en-US" dirty="0">
                <a:latin typeface="Arial"/>
                <a:cs typeface="Arial"/>
              </a:rPr>
              <a:t>is</a:t>
            </a:r>
            <a:r>
              <a:rPr lang="en-US" spc="-20" dirty="0">
                <a:latin typeface="Arial"/>
                <a:cs typeface="Arial"/>
              </a:rPr>
              <a:t> used</a:t>
            </a:r>
            <a:endParaRPr lang="en-US" dirty="0">
              <a:latin typeface="Arial"/>
              <a:cs typeface="Arial"/>
            </a:endParaRPr>
          </a:p>
          <a:p>
            <a:pPr>
              <a:lnSpc>
                <a:spcPct val="100000"/>
              </a:lnSpc>
              <a:spcBef>
                <a:spcPts val="290"/>
              </a:spcBef>
            </a:pPr>
            <a:r>
              <a:rPr lang="en-US" dirty="0">
                <a:latin typeface="Arial"/>
                <a:cs typeface="Arial"/>
              </a:rPr>
              <a:t>If</a:t>
            </a:r>
            <a:r>
              <a:rPr lang="en-US" spc="-15" dirty="0">
                <a:latin typeface="Arial"/>
                <a:cs typeface="Arial"/>
              </a:rPr>
              <a:t> </a:t>
            </a:r>
            <a:r>
              <a:rPr lang="en-US" dirty="0">
                <a:latin typeface="Arial"/>
                <a:cs typeface="Arial"/>
              </a:rPr>
              <a:t>the</a:t>
            </a:r>
            <a:r>
              <a:rPr lang="en-US" spc="-10" dirty="0">
                <a:latin typeface="Arial"/>
                <a:cs typeface="Arial"/>
              </a:rPr>
              <a:t> </a:t>
            </a:r>
            <a:r>
              <a:rPr lang="en-US" dirty="0">
                <a:latin typeface="Arial"/>
                <a:cs typeface="Arial"/>
              </a:rPr>
              <a:t>size</a:t>
            </a:r>
            <a:r>
              <a:rPr lang="en-US" spc="-10" dirty="0">
                <a:latin typeface="Arial"/>
                <a:cs typeface="Arial"/>
              </a:rPr>
              <a:t> </a:t>
            </a:r>
            <a:r>
              <a:rPr lang="en-US" dirty="0">
                <a:latin typeface="Arial"/>
                <a:cs typeface="Arial"/>
              </a:rPr>
              <a:t>is</a:t>
            </a:r>
            <a:r>
              <a:rPr lang="en-US" spc="-25" dirty="0">
                <a:latin typeface="Arial"/>
                <a:cs typeface="Arial"/>
              </a:rPr>
              <a:t> </a:t>
            </a:r>
            <a:r>
              <a:rPr lang="en-US" dirty="0">
                <a:latin typeface="Arial"/>
                <a:cs typeface="Arial"/>
              </a:rPr>
              <a:t>16</a:t>
            </a:r>
            <a:r>
              <a:rPr lang="en-US" spc="-25" dirty="0">
                <a:latin typeface="Arial"/>
                <a:cs typeface="Arial"/>
              </a:rPr>
              <a:t> </a:t>
            </a:r>
            <a:r>
              <a:rPr lang="en-US" dirty="0">
                <a:latin typeface="Arial"/>
                <a:cs typeface="Arial"/>
              </a:rPr>
              <a:t>bits:</a:t>
            </a:r>
            <a:r>
              <a:rPr lang="en-US" spc="45" dirty="0">
                <a:latin typeface="Arial"/>
                <a:cs typeface="Arial"/>
              </a:rPr>
              <a:t> </a:t>
            </a:r>
            <a:r>
              <a:rPr lang="en-US" b="1" dirty="0">
                <a:solidFill>
                  <a:srgbClr val="FF3030"/>
                </a:solidFill>
                <a:latin typeface="Arial"/>
                <a:cs typeface="Arial"/>
              </a:rPr>
              <a:t>word</a:t>
            </a:r>
            <a:r>
              <a:rPr lang="en-US" b="1" spc="-30" dirty="0">
                <a:solidFill>
                  <a:srgbClr val="FF3030"/>
                </a:solidFill>
                <a:latin typeface="Arial"/>
                <a:cs typeface="Arial"/>
              </a:rPr>
              <a:t> </a:t>
            </a:r>
            <a:r>
              <a:rPr lang="en-US" b="1" dirty="0" err="1">
                <a:solidFill>
                  <a:srgbClr val="FF3030"/>
                </a:solidFill>
                <a:latin typeface="Arial"/>
                <a:cs typeface="Arial"/>
              </a:rPr>
              <a:t>ptr</a:t>
            </a:r>
            <a:r>
              <a:rPr lang="en-US" b="1" spc="-20" dirty="0">
                <a:solidFill>
                  <a:srgbClr val="FF3030"/>
                </a:solidFill>
                <a:latin typeface="Arial"/>
                <a:cs typeface="Arial"/>
              </a:rPr>
              <a:t> </a:t>
            </a:r>
            <a:r>
              <a:rPr lang="en-US" dirty="0">
                <a:latin typeface="Arial"/>
                <a:cs typeface="Arial"/>
              </a:rPr>
              <a:t>is</a:t>
            </a:r>
            <a:r>
              <a:rPr lang="en-US" spc="-25" dirty="0">
                <a:latin typeface="Arial"/>
                <a:cs typeface="Arial"/>
              </a:rPr>
              <a:t> </a:t>
            </a:r>
            <a:r>
              <a:rPr lang="en-US" spc="-20" dirty="0">
                <a:latin typeface="Arial"/>
                <a:cs typeface="Arial"/>
              </a:rPr>
              <a:t>used</a:t>
            </a:r>
          </a:p>
          <a:p>
            <a:pPr marL="0" indent="0">
              <a:lnSpc>
                <a:spcPct val="100000"/>
              </a:lnSpc>
              <a:spcBef>
                <a:spcPts val="120"/>
              </a:spcBef>
              <a:buNone/>
            </a:pPr>
            <a:endParaRPr lang="en-US" sz="1800" dirty="0">
              <a:latin typeface="Arial"/>
              <a:cs typeface="Arial"/>
            </a:endParaRPr>
          </a:p>
          <a:p>
            <a:pPr marL="50800">
              <a:lnSpc>
                <a:spcPct val="100000"/>
              </a:lnSpc>
              <a:spcBef>
                <a:spcPts val="550"/>
              </a:spcBef>
            </a:pPr>
            <a:r>
              <a:rPr lang="en-US" dirty="0">
                <a:solidFill>
                  <a:srgbClr val="FF3030"/>
                </a:solidFill>
                <a:latin typeface="Arial"/>
                <a:cs typeface="Arial"/>
              </a:rPr>
              <a:t>Example</a:t>
            </a:r>
            <a:r>
              <a:rPr lang="en-US" spc="-35" dirty="0">
                <a:solidFill>
                  <a:srgbClr val="FF3030"/>
                </a:solidFill>
                <a:latin typeface="Arial"/>
                <a:cs typeface="Arial"/>
              </a:rPr>
              <a:t> </a:t>
            </a:r>
            <a:r>
              <a:rPr lang="en-US" dirty="0">
                <a:solidFill>
                  <a:srgbClr val="FF3030"/>
                </a:solidFill>
                <a:latin typeface="Arial"/>
                <a:cs typeface="Arial"/>
              </a:rPr>
              <a:t>1:</a:t>
            </a:r>
            <a:r>
              <a:rPr lang="en-US" spc="30" dirty="0">
                <a:solidFill>
                  <a:srgbClr val="FF3030"/>
                </a:solidFill>
                <a:latin typeface="Arial"/>
                <a:cs typeface="Arial"/>
              </a:rPr>
              <a:t> </a:t>
            </a:r>
            <a:r>
              <a:rPr lang="en-US" dirty="0">
                <a:latin typeface="Arial"/>
                <a:cs typeface="Arial"/>
              </a:rPr>
              <a:t>Write</a:t>
            </a:r>
            <a:r>
              <a:rPr lang="en-US" spc="-20" dirty="0">
                <a:latin typeface="Arial"/>
                <a:cs typeface="Arial"/>
              </a:rPr>
              <a:t> </a:t>
            </a:r>
            <a:r>
              <a:rPr lang="en-US" dirty="0">
                <a:latin typeface="Arial"/>
                <a:cs typeface="Arial"/>
              </a:rPr>
              <a:t>the</a:t>
            </a:r>
            <a:r>
              <a:rPr lang="en-US" spc="-30" dirty="0">
                <a:latin typeface="Arial"/>
                <a:cs typeface="Arial"/>
              </a:rPr>
              <a:t> </a:t>
            </a:r>
            <a:r>
              <a:rPr lang="en-US" dirty="0">
                <a:latin typeface="Arial"/>
                <a:cs typeface="Arial"/>
              </a:rPr>
              <a:t>value</a:t>
            </a:r>
            <a:r>
              <a:rPr lang="en-US" spc="-20" dirty="0">
                <a:latin typeface="Arial"/>
                <a:cs typeface="Arial"/>
              </a:rPr>
              <a:t> </a:t>
            </a:r>
            <a:r>
              <a:rPr lang="en-US" dirty="0">
                <a:latin typeface="Arial"/>
                <a:cs typeface="Arial"/>
              </a:rPr>
              <a:t>0065H</a:t>
            </a:r>
            <a:r>
              <a:rPr lang="en-US" spc="-40" dirty="0">
                <a:latin typeface="Arial"/>
                <a:cs typeface="Arial"/>
              </a:rPr>
              <a:t> </a:t>
            </a:r>
            <a:r>
              <a:rPr lang="en-US" dirty="0">
                <a:latin typeface="Arial"/>
                <a:cs typeface="Arial"/>
              </a:rPr>
              <a:t>at</a:t>
            </a:r>
            <a:r>
              <a:rPr lang="en-US" spc="-25" dirty="0">
                <a:latin typeface="Arial"/>
                <a:cs typeface="Arial"/>
              </a:rPr>
              <a:t> </a:t>
            </a:r>
            <a:r>
              <a:rPr lang="en-US" dirty="0">
                <a:latin typeface="Arial"/>
                <a:cs typeface="Arial"/>
              </a:rPr>
              <a:t>the</a:t>
            </a:r>
            <a:r>
              <a:rPr lang="en-US" spc="-30" dirty="0">
                <a:latin typeface="Arial"/>
                <a:cs typeface="Arial"/>
              </a:rPr>
              <a:t> </a:t>
            </a:r>
            <a:r>
              <a:rPr lang="en-US" dirty="0">
                <a:latin typeface="Arial"/>
                <a:cs typeface="Arial"/>
              </a:rPr>
              <a:t>address</a:t>
            </a:r>
            <a:r>
              <a:rPr lang="en-US" spc="-30" dirty="0">
                <a:latin typeface="Arial"/>
                <a:cs typeface="Arial"/>
              </a:rPr>
              <a:t> </a:t>
            </a:r>
            <a:r>
              <a:rPr lang="en-US" dirty="0">
                <a:latin typeface="Arial"/>
                <a:cs typeface="Arial"/>
              </a:rPr>
              <a:t>pointed</a:t>
            </a:r>
            <a:r>
              <a:rPr lang="en-US" spc="-45" dirty="0">
                <a:latin typeface="Arial"/>
                <a:cs typeface="Arial"/>
              </a:rPr>
              <a:t> </a:t>
            </a:r>
            <a:r>
              <a:rPr lang="en-US" dirty="0">
                <a:latin typeface="Arial"/>
                <a:cs typeface="Arial"/>
              </a:rPr>
              <a:t>by</a:t>
            </a:r>
            <a:r>
              <a:rPr lang="en-US" spc="-30" dirty="0">
                <a:latin typeface="Arial"/>
                <a:cs typeface="Arial"/>
              </a:rPr>
              <a:t> </a:t>
            </a:r>
            <a:r>
              <a:rPr lang="en-US" spc="-10" dirty="0">
                <a:latin typeface="Arial"/>
                <a:cs typeface="Arial"/>
              </a:rPr>
              <a:t>DS:BX</a:t>
            </a:r>
            <a:endParaRPr lang="en-US" dirty="0">
              <a:latin typeface="Arial"/>
              <a:cs typeface="Arial"/>
            </a:endParaRPr>
          </a:p>
          <a:p>
            <a:pPr marL="0" indent="0">
              <a:buNone/>
            </a:pPr>
            <a:r>
              <a:rPr lang="en-US" spc="-35" dirty="0">
                <a:latin typeface="Arial"/>
                <a:cs typeface="Arial"/>
              </a:rPr>
              <a:t>	MOV</a:t>
            </a:r>
            <a:r>
              <a:rPr lang="en-US" spc="500" dirty="0">
                <a:latin typeface="Arial"/>
                <a:cs typeface="Arial"/>
              </a:rPr>
              <a:t> 	</a:t>
            </a:r>
            <a:r>
              <a:rPr lang="en-US" spc="-10" dirty="0">
                <a:latin typeface="Arial"/>
                <a:cs typeface="Arial"/>
              </a:rPr>
              <a:t>BX,1200H</a:t>
            </a:r>
            <a:endParaRPr lang="en-US" dirty="0">
              <a:latin typeface="Arial"/>
              <a:cs typeface="Arial"/>
            </a:endParaRPr>
          </a:p>
          <a:p>
            <a:pPr marL="0" indent="0">
              <a:buNone/>
            </a:pPr>
            <a:r>
              <a:rPr lang="en-US" spc="500" dirty="0">
                <a:latin typeface="Arial"/>
                <a:cs typeface="Arial"/>
              </a:rPr>
              <a:t>	</a:t>
            </a:r>
            <a:r>
              <a:rPr lang="en-US" spc="-35" dirty="0">
                <a:latin typeface="Arial"/>
                <a:cs typeface="Arial"/>
              </a:rPr>
              <a:t>MOV	</a:t>
            </a:r>
            <a:r>
              <a:rPr lang="en-US" dirty="0">
                <a:solidFill>
                  <a:srgbClr val="FF3030"/>
                </a:solidFill>
                <a:latin typeface="Arial"/>
                <a:cs typeface="Arial"/>
              </a:rPr>
              <a:t>word</a:t>
            </a:r>
            <a:r>
              <a:rPr lang="en-US" spc="-25" dirty="0">
                <a:solidFill>
                  <a:srgbClr val="FF3030"/>
                </a:solidFill>
                <a:latin typeface="Arial"/>
                <a:cs typeface="Arial"/>
              </a:rPr>
              <a:t> </a:t>
            </a:r>
            <a:r>
              <a:rPr lang="en-US" dirty="0" err="1">
                <a:solidFill>
                  <a:srgbClr val="FF3030"/>
                </a:solidFill>
                <a:latin typeface="Arial"/>
                <a:cs typeface="Arial"/>
              </a:rPr>
              <a:t>ptr</a:t>
            </a:r>
            <a:r>
              <a:rPr lang="en-US" spc="-30" dirty="0">
                <a:solidFill>
                  <a:srgbClr val="FF3030"/>
                </a:solidFill>
                <a:latin typeface="Arial"/>
                <a:cs typeface="Arial"/>
              </a:rPr>
              <a:t> </a:t>
            </a:r>
            <a:r>
              <a:rPr lang="en-US" spc="-10" dirty="0">
                <a:latin typeface="Arial"/>
                <a:cs typeface="Arial"/>
              </a:rPr>
              <a:t>[BX],65H</a:t>
            </a:r>
          </a:p>
          <a:p>
            <a:pPr marL="0" indent="0">
              <a:buNone/>
            </a:pPr>
            <a:endParaRPr lang="en-US" dirty="0">
              <a:latin typeface="Arial"/>
              <a:cs typeface="Arial"/>
            </a:endParaRPr>
          </a:p>
          <a:p>
            <a:pPr marL="12700">
              <a:lnSpc>
                <a:spcPct val="100000"/>
              </a:lnSpc>
              <a:spcBef>
                <a:spcPts val="95"/>
              </a:spcBef>
            </a:pPr>
            <a:r>
              <a:rPr lang="en-US" dirty="0">
                <a:solidFill>
                  <a:srgbClr val="FF3030"/>
                </a:solidFill>
                <a:latin typeface="Arial"/>
                <a:cs typeface="Arial"/>
              </a:rPr>
              <a:t>Example</a:t>
            </a:r>
            <a:r>
              <a:rPr lang="en-US" spc="-25" dirty="0">
                <a:solidFill>
                  <a:srgbClr val="FF3030"/>
                </a:solidFill>
                <a:latin typeface="Arial"/>
                <a:cs typeface="Arial"/>
              </a:rPr>
              <a:t> </a:t>
            </a:r>
            <a:r>
              <a:rPr lang="en-US" dirty="0">
                <a:solidFill>
                  <a:srgbClr val="FF3030"/>
                </a:solidFill>
                <a:latin typeface="Arial"/>
                <a:cs typeface="Arial"/>
              </a:rPr>
              <a:t>2:</a:t>
            </a:r>
            <a:r>
              <a:rPr lang="en-US" spc="15" dirty="0">
                <a:solidFill>
                  <a:srgbClr val="FF3030"/>
                </a:solidFill>
                <a:latin typeface="Arial"/>
                <a:cs typeface="Arial"/>
              </a:rPr>
              <a:t> </a:t>
            </a:r>
            <a:r>
              <a:rPr lang="en-US" spc="-20" dirty="0">
                <a:latin typeface="Arial"/>
                <a:cs typeface="Arial"/>
              </a:rPr>
              <a:t>Transfer</a:t>
            </a:r>
            <a:r>
              <a:rPr lang="en-US" spc="-25"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byte</a:t>
            </a:r>
            <a:r>
              <a:rPr lang="en-US" spc="-25" dirty="0">
                <a:latin typeface="Arial"/>
                <a:cs typeface="Arial"/>
              </a:rPr>
              <a:t> </a:t>
            </a:r>
            <a:r>
              <a:rPr lang="en-US" dirty="0">
                <a:latin typeface="Arial"/>
                <a:cs typeface="Arial"/>
              </a:rPr>
              <a:t>from</a:t>
            </a:r>
            <a:r>
              <a:rPr lang="en-US" spc="-25" dirty="0">
                <a:latin typeface="Arial"/>
                <a:cs typeface="Arial"/>
              </a:rPr>
              <a:t> </a:t>
            </a:r>
            <a:r>
              <a:rPr lang="en-US" dirty="0">
                <a:latin typeface="Arial"/>
                <a:cs typeface="Arial"/>
              </a:rPr>
              <a:t>AL</a:t>
            </a:r>
            <a:r>
              <a:rPr lang="en-US" spc="-20" dirty="0">
                <a:latin typeface="Arial"/>
                <a:cs typeface="Arial"/>
              </a:rPr>
              <a:t> </a:t>
            </a:r>
            <a:r>
              <a:rPr lang="en-US" dirty="0">
                <a:latin typeface="Arial"/>
                <a:cs typeface="Arial"/>
              </a:rPr>
              <a:t>to</a:t>
            </a:r>
            <a:r>
              <a:rPr lang="en-US" spc="-35" dirty="0">
                <a:latin typeface="Arial"/>
                <a:cs typeface="Arial"/>
              </a:rPr>
              <a:t> </a:t>
            </a:r>
            <a:r>
              <a:rPr lang="en-US" dirty="0">
                <a:latin typeface="Arial"/>
                <a:cs typeface="Arial"/>
              </a:rPr>
              <a:t>the</a:t>
            </a:r>
            <a:r>
              <a:rPr lang="en-US" spc="-25" dirty="0">
                <a:latin typeface="Arial"/>
                <a:cs typeface="Arial"/>
              </a:rPr>
              <a:t> </a:t>
            </a:r>
            <a:r>
              <a:rPr lang="en-US" dirty="0">
                <a:latin typeface="Arial"/>
                <a:cs typeface="Arial"/>
              </a:rPr>
              <a:t>address</a:t>
            </a:r>
            <a:r>
              <a:rPr lang="en-US" spc="-25" dirty="0">
                <a:latin typeface="Arial"/>
                <a:cs typeface="Arial"/>
              </a:rPr>
              <a:t> </a:t>
            </a:r>
            <a:r>
              <a:rPr lang="en-US" dirty="0">
                <a:latin typeface="Arial"/>
                <a:cs typeface="Arial"/>
              </a:rPr>
              <a:t>pointed</a:t>
            </a:r>
            <a:r>
              <a:rPr lang="en-US" spc="-35" dirty="0">
                <a:latin typeface="Arial"/>
                <a:cs typeface="Arial"/>
              </a:rPr>
              <a:t> </a:t>
            </a:r>
            <a:r>
              <a:rPr lang="en-US" dirty="0">
                <a:latin typeface="Arial"/>
                <a:cs typeface="Arial"/>
              </a:rPr>
              <a:t>by</a:t>
            </a:r>
            <a:r>
              <a:rPr lang="en-US" spc="-35" dirty="0">
                <a:latin typeface="Arial"/>
                <a:cs typeface="Arial"/>
              </a:rPr>
              <a:t> </a:t>
            </a:r>
            <a:r>
              <a:rPr lang="en-US" spc="-10" dirty="0">
                <a:latin typeface="Arial"/>
                <a:cs typeface="Arial"/>
              </a:rPr>
              <a:t>DS:1202H</a:t>
            </a:r>
            <a:endParaRPr lang="en-US" dirty="0">
              <a:latin typeface="Arial"/>
              <a:cs typeface="Arial"/>
            </a:endParaRPr>
          </a:p>
          <a:p>
            <a:pPr marL="518159">
              <a:lnSpc>
                <a:spcPct val="100000"/>
              </a:lnSpc>
              <a:spcBef>
                <a:spcPts val="615"/>
              </a:spcBef>
              <a:tabLst>
                <a:tab pos="1024255" algn="l"/>
              </a:tabLst>
            </a:pPr>
            <a:r>
              <a:rPr lang="en-US" spc="-25" dirty="0">
                <a:latin typeface="Arial"/>
                <a:cs typeface="Arial"/>
              </a:rPr>
              <a:t>MOV</a:t>
            </a:r>
            <a:r>
              <a:rPr lang="en-US" dirty="0">
                <a:latin typeface="Arial"/>
                <a:cs typeface="Arial"/>
              </a:rPr>
              <a:t>	</a:t>
            </a:r>
            <a:r>
              <a:rPr lang="en-US" dirty="0">
                <a:solidFill>
                  <a:srgbClr val="FF3030"/>
                </a:solidFill>
                <a:latin typeface="Arial"/>
                <a:cs typeface="Arial"/>
              </a:rPr>
              <a:t>byte</a:t>
            </a:r>
            <a:r>
              <a:rPr lang="en-US" spc="-30" dirty="0">
                <a:solidFill>
                  <a:srgbClr val="FF3030"/>
                </a:solidFill>
                <a:latin typeface="Arial"/>
                <a:cs typeface="Arial"/>
              </a:rPr>
              <a:t> </a:t>
            </a:r>
            <a:r>
              <a:rPr lang="en-US" dirty="0" err="1">
                <a:solidFill>
                  <a:srgbClr val="FF3030"/>
                </a:solidFill>
                <a:latin typeface="Arial"/>
                <a:cs typeface="Arial"/>
              </a:rPr>
              <a:t>ptr</a:t>
            </a:r>
            <a:r>
              <a:rPr lang="en-US" spc="-30" dirty="0">
                <a:solidFill>
                  <a:srgbClr val="FF3030"/>
                </a:solidFill>
                <a:latin typeface="Arial"/>
                <a:cs typeface="Arial"/>
              </a:rPr>
              <a:t> </a:t>
            </a:r>
            <a:r>
              <a:rPr lang="en-US" spc="-10" dirty="0">
                <a:latin typeface="Arial"/>
                <a:cs typeface="Arial"/>
              </a:rPr>
              <a:t>[1202H],AL</a:t>
            </a:r>
            <a:endParaRPr lang="en-US" dirty="0">
              <a:latin typeface="Arial"/>
              <a:cs typeface="Arial"/>
            </a:endParaRPr>
          </a:p>
          <a:p>
            <a:pPr marL="0" indent="0">
              <a:buNone/>
            </a:pPr>
            <a:endParaRPr lang="en-US" dirty="0">
              <a:latin typeface="Arial"/>
              <a:cs typeface="Arial"/>
            </a:endParaRPr>
          </a:p>
          <a:p>
            <a:endParaRPr lang="en-US" dirty="0"/>
          </a:p>
        </p:txBody>
      </p:sp>
      <p:sp>
        <p:nvSpPr>
          <p:cNvPr id="4" name="Slide Number Placeholder 3">
            <a:extLst>
              <a:ext uri="{FF2B5EF4-FFF2-40B4-BE49-F238E27FC236}">
                <a16:creationId xmlns:a16="http://schemas.microsoft.com/office/drawing/2014/main" id="{02A9037F-3EBF-4670-B08A-8F2FA7AFFC30}"/>
              </a:ext>
            </a:extLst>
          </p:cNvPr>
          <p:cNvSpPr>
            <a:spLocks noGrp="1"/>
          </p:cNvSpPr>
          <p:nvPr>
            <p:ph type="sldNum" sz="quarter" idx="12"/>
          </p:nvPr>
        </p:nvSpPr>
        <p:spPr/>
        <p:txBody>
          <a:bodyPr/>
          <a:lstStyle/>
          <a:p>
            <a:fld id="{2E3AC598-E03F-413A-97C1-9CCB85E58D1E}" type="slidenum">
              <a:rPr lang="en-US" smtClean="0"/>
              <a:t>22</a:t>
            </a:fld>
            <a:endParaRPr lang="en-US"/>
          </a:p>
        </p:txBody>
      </p:sp>
    </p:spTree>
    <p:extLst>
      <p:ext uri="{BB962C8B-B14F-4D97-AF65-F5344CB8AC3E}">
        <p14:creationId xmlns:p14="http://schemas.microsoft.com/office/powerpoint/2010/main" val="3928754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03602-4A65-4DDD-A17A-6AF347069878}"/>
              </a:ext>
            </a:extLst>
          </p:cNvPr>
          <p:cNvSpPr>
            <a:spLocks noGrp="1"/>
          </p:cNvSpPr>
          <p:nvPr>
            <p:ph type="title"/>
          </p:nvPr>
        </p:nvSpPr>
        <p:spPr>
          <a:xfrm>
            <a:off x="1534696" y="804520"/>
            <a:ext cx="9520158" cy="587136"/>
          </a:xfrm>
        </p:spPr>
        <p:txBody>
          <a:bodyPr/>
          <a:lstStyle/>
          <a:p>
            <a:r>
              <a:rPr lang="en-US" dirty="0"/>
              <a:t>Base</a:t>
            </a:r>
            <a:r>
              <a:rPr lang="en-US" spc="-45" dirty="0"/>
              <a:t> </a:t>
            </a:r>
            <a:r>
              <a:rPr lang="en-US" spc="-10" dirty="0"/>
              <a:t>relative</a:t>
            </a:r>
            <a:r>
              <a:rPr lang="en-US" spc="-35" dirty="0"/>
              <a:t> </a:t>
            </a:r>
            <a:r>
              <a:rPr lang="en-US" dirty="0"/>
              <a:t>addressing</a:t>
            </a:r>
            <a:r>
              <a:rPr lang="en-US" spc="-40" dirty="0"/>
              <a:t> </a:t>
            </a:r>
            <a:r>
              <a:rPr lang="en-US" spc="-20" dirty="0"/>
              <a:t>mode</a:t>
            </a:r>
            <a:endParaRPr lang="en-US" dirty="0"/>
          </a:p>
        </p:txBody>
      </p:sp>
      <p:sp>
        <p:nvSpPr>
          <p:cNvPr id="3" name="Content Placeholder 2">
            <a:extLst>
              <a:ext uri="{FF2B5EF4-FFF2-40B4-BE49-F238E27FC236}">
                <a16:creationId xmlns:a16="http://schemas.microsoft.com/office/drawing/2014/main" id="{D3568569-8BAC-43AE-8970-1DD931C3D1EA}"/>
              </a:ext>
            </a:extLst>
          </p:cNvPr>
          <p:cNvSpPr>
            <a:spLocks noGrp="1"/>
          </p:cNvSpPr>
          <p:nvPr>
            <p:ph idx="1"/>
          </p:nvPr>
        </p:nvSpPr>
        <p:spPr>
          <a:xfrm>
            <a:off x="1534696" y="1854200"/>
            <a:ext cx="9520158" cy="3612145"/>
          </a:xfrm>
        </p:spPr>
        <p:txBody>
          <a:bodyPr/>
          <a:lstStyle/>
          <a:p>
            <a:pPr marL="12700" marR="212090">
              <a:lnSpc>
                <a:spcPct val="121100"/>
              </a:lnSpc>
              <a:spcBef>
                <a:spcPts val="100"/>
              </a:spcBef>
            </a:pPr>
            <a:r>
              <a:rPr lang="en-US" dirty="0">
                <a:latin typeface="Arial"/>
                <a:cs typeface="Arial"/>
              </a:rPr>
              <a:t>In</a:t>
            </a:r>
            <a:r>
              <a:rPr lang="en-US" spc="-30" dirty="0">
                <a:latin typeface="Arial"/>
                <a:cs typeface="Arial"/>
              </a:rPr>
              <a:t> </a:t>
            </a:r>
            <a:r>
              <a:rPr lang="en-US" dirty="0">
                <a:latin typeface="Arial"/>
                <a:cs typeface="Arial"/>
              </a:rPr>
              <a:t>the</a:t>
            </a:r>
            <a:r>
              <a:rPr lang="en-US" spc="-15" dirty="0">
                <a:latin typeface="Arial"/>
                <a:cs typeface="Arial"/>
              </a:rPr>
              <a:t> </a:t>
            </a:r>
            <a:r>
              <a:rPr lang="en-US" dirty="0">
                <a:latin typeface="Arial"/>
                <a:cs typeface="Arial"/>
              </a:rPr>
              <a:t>base</a:t>
            </a:r>
            <a:r>
              <a:rPr lang="en-US" spc="-25" dirty="0">
                <a:latin typeface="Arial"/>
                <a:cs typeface="Arial"/>
              </a:rPr>
              <a:t> </a:t>
            </a:r>
            <a:r>
              <a:rPr lang="en-US" spc="-10" dirty="0">
                <a:latin typeface="Arial"/>
                <a:cs typeface="Arial"/>
              </a:rPr>
              <a:t>relative</a:t>
            </a:r>
            <a:r>
              <a:rPr lang="en-US" spc="-30" dirty="0">
                <a:latin typeface="Arial"/>
                <a:cs typeface="Arial"/>
              </a:rPr>
              <a:t> </a:t>
            </a:r>
            <a:r>
              <a:rPr lang="en-US" dirty="0">
                <a:latin typeface="Arial"/>
                <a:cs typeface="Arial"/>
              </a:rPr>
              <a:t>addressing</a:t>
            </a:r>
            <a:r>
              <a:rPr lang="en-US" spc="-40" dirty="0">
                <a:latin typeface="Arial"/>
                <a:cs typeface="Arial"/>
              </a:rPr>
              <a:t> </a:t>
            </a:r>
            <a:r>
              <a:rPr lang="en-US" dirty="0">
                <a:latin typeface="Arial"/>
                <a:cs typeface="Arial"/>
              </a:rPr>
              <a:t>mode,</a:t>
            </a:r>
            <a:r>
              <a:rPr lang="en-US" spc="-20" dirty="0">
                <a:latin typeface="Arial"/>
                <a:cs typeface="Arial"/>
              </a:rPr>
              <a:t> </a:t>
            </a:r>
            <a:r>
              <a:rPr lang="en-US" dirty="0">
                <a:latin typeface="Arial"/>
                <a:cs typeface="Arial"/>
              </a:rPr>
              <a:t>base</a:t>
            </a:r>
            <a:r>
              <a:rPr lang="en-US" spc="-30" dirty="0">
                <a:latin typeface="Arial"/>
                <a:cs typeface="Arial"/>
              </a:rPr>
              <a:t> </a:t>
            </a:r>
            <a:r>
              <a:rPr lang="en-US" dirty="0">
                <a:latin typeface="Arial"/>
                <a:cs typeface="Arial"/>
              </a:rPr>
              <a:t>registers</a:t>
            </a:r>
            <a:r>
              <a:rPr lang="en-US" spc="-25" dirty="0">
                <a:latin typeface="Arial"/>
                <a:cs typeface="Arial"/>
              </a:rPr>
              <a:t> </a:t>
            </a:r>
            <a:r>
              <a:rPr lang="en-US" dirty="0">
                <a:latin typeface="Arial"/>
                <a:cs typeface="Arial"/>
              </a:rPr>
              <a:t>BX</a:t>
            </a:r>
            <a:r>
              <a:rPr lang="en-US" spc="-20" dirty="0">
                <a:latin typeface="Arial"/>
                <a:cs typeface="Arial"/>
              </a:rPr>
              <a:t> </a:t>
            </a:r>
            <a:r>
              <a:rPr lang="en-US" dirty="0">
                <a:latin typeface="Arial"/>
                <a:cs typeface="Arial"/>
              </a:rPr>
              <a:t>and</a:t>
            </a:r>
            <a:r>
              <a:rPr lang="en-US" spc="-30" dirty="0">
                <a:latin typeface="Arial"/>
                <a:cs typeface="Arial"/>
              </a:rPr>
              <a:t> </a:t>
            </a:r>
            <a:r>
              <a:rPr lang="en-US" spc="-60" dirty="0">
                <a:latin typeface="Arial"/>
                <a:cs typeface="Arial"/>
              </a:rPr>
              <a:t>BP,</a:t>
            </a:r>
            <a:r>
              <a:rPr lang="en-US" spc="-10" dirty="0">
                <a:latin typeface="Arial"/>
                <a:cs typeface="Arial"/>
              </a:rPr>
              <a:t> </a:t>
            </a:r>
            <a:r>
              <a:rPr lang="en-US" dirty="0">
                <a:latin typeface="Arial"/>
                <a:cs typeface="Arial"/>
              </a:rPr>
              <a:t>as</a:t>
            </a:r>
            <a:r>
              <a:rPr lang="en-US" spc="-15" dirty="0">
                <a:latin typeface="Arial"/>
                <a:cs typeface="Arial"/>
              </a:rPr>
              <a:t> </a:t>
            </a:r>
            <a:r>
              <a:rPr lang="en-US" dirty="0">
                <a:latin typeface="Arial"/>
                <a:cs typeface="Arial"/>
              </a:rPr>
              <a:t>well</a:t>
            </a:r>
            <a:r>
              <a:rPr lang="en-US" spc="-20" dirty="0">
                <a:latin typeface="Arial"/>
                <a:cs typeface="Arial"/>
              </a:rPr>
              <a:t> </a:t>
            </a:r>
            <a:r>
              <a:rPr lang="en-US" dirty="0">
                <a:latin typeface="Arial"/>
                <a:cs typeface="Arial"/>
              </a:rPr>
              <a:t>as</a:t>
            </a:r>
            <a:r>
              <a:rPr lang="en-US" spc="-25" dirty="0">
                <a:latin typeface="Arial"/>
                <a:cs typeface="Arial"/>
              </a:rPr>
              <a:t> </a:t>
            </a:r>
            <a:r>
              <a:rPr lang="en-US" spc="-50" dirty="0">
                <a:latin typeface="Arial"/>
                <a:cs typeface="Arial"/>
              </a:rPr>
              <a:t>a</a:t>
            </a:r>
            <a:r>
              <a:rPr lang="en-US" spc="-10" dirty="0">
                <a:latin typeface="Arial"/>
                <a:cs typeface="Arial"/>
              </a:rPr>
              <a:t> displacement</a:t>
            </a:r>
            <a:r>
              <a:rPr lang="en-US" spc="-40" dirty="0">
                <a:latin typeface="Arial"/>
                <a:cs typeface="Arial"/>
              </a:rPr>
              <a:t> </a:t>
            </a:r>
            <a:r>
              <a:rPr lang="en-US" spc="-10" dirty="0">
                <a:latin typeface="Arial"/>
                <a:cs typeface="Arial"/>
              </a:rPr>
              <a:t>value,</a:t>
            </a:r>
            <a:r>
              <a:rPr lang="en-US" spc="-20" dirty="0">
                <a:latin typeface="Arial"/>
                <a:cs typeface="Arial"/>
              </a:rPr>
              <a:t> </a:t>
            </a:r>
            <a:r>
              <a:rPr lang="en-US" dirty="0">
                <a:latin typeface="Arial"/>
                <a:cs typeface="Arial"/>
              </a:rPr>
              <a:t>are</a:t>
            </a:r>
            <a:r>
              <a:rPr lang="en-US" spc="-5" dirty="0">
                <a:latin typeface="Arial"/>
                <a:cs typeface="Arial"/>
              </a:rPr>
              <a:t> </a:t>
            </a:r>
            <a:r>
              <a:rPr lang="en-US" dirty="0">
                <a:latin typeface="Arial"/>
                <a:cs typeface="Arial"/>
              </a:rPr>
              <a:t>used</a:t>
            </a:r>
            <a:r>
              <a:rPr lang="en-US" spc="-20" dirty="0">
                <a:latin typeface="Arial"/>
                <a:cs typeface="Arial"/>
              </a:rPr>
              <a:t> </a:t>
            </a:r>
            <a:r>
              <a:rPr lang="en-US" dirty="0">
                <a:latin typeface="Arial"/>
                <a:cs typeface="Arial"/>
              </a:rPr>
              <a:t>to</a:t>
            </a:r>
            <a:r>
              <a:rPr lang="en-US" spc="5" dirty="0">
                <a:latin typeface="Arial"/>
                <a:cs typeface="Arial"/>
              </a:rPr>
              <a:t> </a:t>
            </a:r>
            <a:r>
              <a:rPr lang="en-US" dirty="0">
                <a:latin typeface="Arial"/>
                <a:cs typeface="Arial"/>
              </a:rPr>
              <a:t>calculate</a:t>
            </a:r>
            <a:r>
              <a:rPr lang="en-US" spc="-30" dirty="0">
                <a:latin typeface="Arial"/>
                <a:cs typeface="Arial"/>
              </a:rPr>
              <a:t> </a:t>
            </a:r>
            <a:r>
              <a:rPr lang="en-US" dirty="0">
                <a:latin typeface="Arial"/>
                <a:cs typeface="Arial"/>
              </a:rPr>
              <a:t>what</a:t>
            </a:r>
            <a:r>
              <a:rPr lang="en-US" spc="-10" dirty="0">
                <a:latin typeface="Arial"/>
                <a:cs typeface="Arial"/>
              </a:rPr>
              <a:t> </a:t>
            </a:r>
            <a:r>
              <a:rPr lang="en-US" dirty="0">
                <a:latin typeface="Arial"/>
                <a:cs typeface="Arial"/>
              </a:rPr>
              <a:t>is</a:t>
            </a:r>
            <a:r>
              <a:rPr lang="en-US" spc="-20" dirty="0">
                <a:latin typeface="Arial"/>
                <a:cs typeface="Arial"/>
              </a:rPr>
              <a:t> </a:t>
            </a:r>
            <a:r>
              <a:rPr lang="en-US" dirty="0">
                <a:latin typeface="Arial"/>
                <a:cs typeface="Arial"/>
              </a:rPr>
              <a:t>called</a:t>
            </a:r>
            <a:r>
              <a:rPr lang="en-US" spc="-20" dirty="0">
                <a:latin typeface="Arial"/>
                <a:cs typeface="Arial"/>
              </a:rPr>
              <a:t> </a:t>
            </a:r>
            <a:r>
              <a:rPr lang="en-US" dirty="0">
                <a:latin typeface="Arial"/>
                <a:cs typeface="Arial"/>
              </a:rPr>
              <a:t>the</a:t>
            </a:r>
            <a:r>
              <a:rPr lang="en-US" spc="-5" dirty="0">
                <a:latin typeface="Arial"/>
                <a:cs typeface="Arial"/>
              </a:rPr>
              <a:t> </a:t>
            </a:r>
            <a:r>
              <a:rPr lang="en-US" spc="-10" dirty="0">
                <a:latin typeface="Arial"/>
                <a:cs typeface="Arial"/>
              </a:rPr>
              <a:t>effective</a:t>
            </a:r>
            <a:r>
              <a:rPr lang="en-US" spc="-20" dirty="0">
                <a:latin typeface="Arial"/>
                <a:cs typeface="Arial"/>
              </a:rPr>
              <a:t> </a:t>
            </a:r>
            <a:r>
              <a:rPr lang="en-US" spc="-10" dirty="0">
                <a:latin typeface="Arial"/>
                <a:cs typeface="Arial"/>
              </a:rPr>
              <a:t>address.</a:t>
            </a:r>
            <a:endParaRPr lang="en-US" dirty="0">
              <a:latin typeface="Arial"/>
              <a:cs typeface="Arial"/>
            </a:endParaRPr>
          </a:p>
          <a:p>
            <a:pPr marL="12700" marR="5080">
              <a:lnSpc>
                <a:spcPct val="121100"/>
              </a:lnSpc>
              <a:spcBef>
                <a:spcPts val="300"/>
              </a:spcBef>
            </a:pPr>
            <a:r>
              <a:rPr lang="en-US" dirty="0">
                <a:latin typeface="Arial"/>
                <a:cs typeface="Arial"/>
              </a:rPr>
              <a:t>The</a:t>
            </a:r>
            <a:r>
              <a:rPr lang="en-US" spc="-25" dirty="0">
                <a:latin typeface="Arial"/>
                <a:cs typeface="Arial"/>
              </a:rPr>
              <a:t> </a:t>
            </a:r>
            <a:r>
              <a:rPr lang="en-US" spc="-10" dirty="0">
                <a:latin typeface="Arial"/>
                <a:cs typeface="Arial"/>
              </a:rPr>
              <a:t>default</a:t>
            </a:r>
            <a:r>
              <a:rPr lang="en-US" spc="-35" dirty="0">
                <a:latin typeface="Arial"/>
                <a:cs typeface="Arial"/>
              </a:rPr>
              <a:t> </a:t>
            </a:r>
            <a:r>
              <a:rPr lang="en-US" dirty="0">
                <a:latin typeface="Arial"/>
                <a:cs typeface="Arial"/>
              </a:rPr>
              <a:t>segments</a:t>
            </a:r>
            <a:r>
              <a:rPr lang="en-US" spc="-15" dirty="0">
                <a:latin typeface="Arial"/>
                <a:cs typeface="Arial"/>
              </a:rPr>
              <a:t> </a:t>
            </a:r>
            <a:r>
              <a:rPr lang="en-US" dirty="0">
                <a:latin typeface="Arial"/>
                <a:cs typeface="Arial"/>
              </a:rPr>
              <a:t>used</a:t>
            </a:r>
            <a:r>
              <a:rPr lang="en-US" spc="-10" dirty="0">
                <a:latin typeface="Arial"/>
                <a:cs typeface="Arial"/>
              </a:rPr>
              <a:t> </a:t>
            </a:r>
            <a:r>
              <a:rPr lang="en-US" dirty="0">
                <a:latin typeface="Arial"/>
                <a:cs typeface="Arial"/>
              </a:rPr>
              <a:t>for</a:t>
            </a:r>
            <a:r>
              <a:rPr lang="en-US" spc="-25" dirty="0">
                <a:latin typeface="Arial"/>
                <a:cs typeface="Arial"/>
              </a:rPr>
              <a:t> </a:t>
            </a:r>
            <a:r>
              <a:rPr lang="en-US" dirty="0">
                <a:latin typeface="Arial"/>
                <a:cs typeface="Arial"/>
              </a:rPr>
              <a:t>the</a:t>
            </a:r>
            <a:r>
              <a:rPr lang="en-US" spc="-5" dirty="0">
                <a:latin typeface="Arial"/>
                <a:cs typeface="Arial"/>
              </a:rPr>
              <a:t> </a:t>
            </a:r>
            <a:r>
              <a:rPr lang="en-US" spc="-10" dirty="0">
                <a:latin typeface="Arial"/>
                <a:cs typeface="Arial"/>
              </a:rPr>
              <a:t>calculation</a:t>
            </a:r>
            <a:r>
              <a:rPr lang="en-US" spc="-30" dirty="0">
                <a:latin typeface="Arial"/>
                <a:cs typeface="Arial"/>
              </a:rPr>
              <a:t> </a:t>
            </a:r>
            <a:r>
              <a:rPr lang="en-US" dirty="0">
                <a:latin typeface="Arial"/>
                <a:cs typeface="Arial"/>
              </a:rPr>
              <a:t>of</a:t>
            </a:r>
            <a:r>
              <a:rPr lang="en-US" spc="-15" dirty="0">
                <a:latin typeface="Arial"/>
                <a:cs typeface="Arial"/>
              </a:rPr>
              <a:t> </a:t>
            </a:r>
            <a:r>
              <a:rPr lang="en-US" dirty="0">
                <a:latin typeface="Arial"/>
                <a:cs typeface="Arial"/>
              </a:rPr>
              <a:t>the</a:t>
            </a:r>
            <a:r>
              <a:rPr lang="en-US" spc="-5" dirty="0">
                <a:latin typeface="Arial"/>
                <a:cs typeface="Arial"/>
              </a:rPr>
              <a:t> </a:t>
            </a:r>
            <a:r>
              <a:rPr lang="en-US" spc="-10" dirty="0">
                <a:latin typeface="Arial"/>
                <a:cs typeface="Arial"/>
              </a:rPr>
              <a:t>physical</a:t>
            </a:r>
            <a:r>
              <a:rPr lang="en-US" spc="-20" dirty="0">
                <a:latin typeface="Arial"/>
                <a:cs typeface="Arial"/>
              </a:rPr>
              <a:t> </a:t>
            </a:r>
            <a:r>
              <a:rPr lang="en-US" dirty="0">
                <a:latin typeface="Arial"/>
                <a:cs typeface="Arial"/>
              </a:rPr>
              <a:t>address</a:t>
            </a:r>
            <a:r>
              <a:rPr lang="en-US" spc="-30" dirty="0">
                <a:latin typeface="Arial"/>
                <a:cs typeface="Arial"/>
              </a:rPr>
              <a:t> </a:t>
            </a:r>
            <a:r>
              <a:rPr lang="en-US" spc="-25" dirty="0">
                <a:solidFill>
                  <a:srgbClr val="448A00"/>
                </a:solidFill>
                <a:latin typeface="Arial"/>
                <a:cs typeface="Arial"/>
              </a:rPr>
              <a:t>(PA)</a:t>
            </a:r>
            <a:r>
              <a:rPr lang="en-US" spc="-5" dirty="0">
                <a:solidFill>
                  <a:srgbClr val="448A00"/>
                </a:solidFill>
                <a:latin typeface="Arial"/>
                <a:cs typeface="Arial"/>
              </a:rPr>
              <a:t> </a:t>
            </a:r>
            <a:r>
              <a:rPr lang="en-US" dirty="0">
                <a:latin typeface="Arial"/>
                <a:cs typeface="Arial"/>
              </a:rPr>
              <a:t>are</a:t>
            </a:r>
            <a:r>
              <a:rPr lang="en-US" spc="-20" dirty="0">
                <a:latin typeface="Arial"/>
                <a:cs typeface="Arial"/>
              </a:rPr>
              <a:t> </a:t>
            </a:r>
            <a:r>
              <a:rPr lang="en-US" spc="-25" dirty="0">
                <a:latin typeface="Arial"/>
                <a:cs typeface="Arial"/>
              </a:rPr>
              <a:t>DS </a:t>
            </a:r>
            <a:r>
              <a:rPr lang="en-US" dirty="0">
                <a:latin typeface="Arial"/>
                <a:cs typeface="Arial"/>
              </a:rPr>
              <a:t>for</a:t>
            </a:r>
            <a:r>
              <a:rPr lang="en-US" spc="-40" dirty="0">
                <a:latin typeface="Arial"/>
                <a:cs typeface="Arial"/>
              </a:rPr>
              <a:t> </a:t>
            </a:r>
            <a:r>
              <a:rPr lang="en-US" dirty="0">
                <a:latin typeface="Arial"/>
                <a:cs typeface="Arial"/>
              </a:rPr>
              <a:t>BX</a:t>
            </a:r>
            <a:r>
              <a:rPr lang="en-US" spc="-30" dirty="0">
                <a:latin typeface="Arial"/>
                <a:cs typeface="Arial"/>
              </a:rPr>
              <a:t> </a:t>
            </a:r>
            <a:r>
              <a:rPr lang="en-US" dirty="0">
                <a:latin typeface="Arial"/>
                <a:cs typeface="Arial"/>
              </a:rPr>
              <a:t>and</a:t>
            </a:r>
            <a:r>
              <a:rPr lang="en-US" spc="-35" dirty="0">
                <a:latin typeface="Arial"/>
                <a:cs typeface="Arial"/>
              </a:rPr>
              <a:t> </a:t>
            </a:r>
            <a:r>
              <a:rPr lang="en-US" dirty="0">
                <a:latin typeface="Arial"/>
                <a:cs typeface="Arial"/>
              </a:rPr>
              <a:t>SS</a:t>
            </a:r>
            <a:r>
              <a:rPr lang="en-US" spc="-20" dirty="0">
                <a:latin typeface="Arial"/>
                <a:cs typeface="Arial"/>
              </a:rPr>
              <a:t> </a:t>
            </a:r>
            <a:r>
              <a:rPr lang="en-US" dirty="0">
                <a:latin typeface="Arial"/>
                <a:cs typeface="Arial"/>
              </a:rPr>
              <a:t>for</a:t>
            </a:r>
            <a:r>
              <a:rPr lang="en-US" spc="-25" dirty="0">
                <a:latin typeface="Arial"/>
                <a:cs typeface="Arial"/>
              </a:rPr>
              <a:t> BP.</a:t>
            </a:r>
            <a:endParaRPr lang="en-US" dirty="0">
              <a:latin typeface="Arial"/>
              <a:cs typeface="Arial"/>
            </a:endParaRPr>
          </a:p>
          <a:p>
            <a:pPr marL="0" indent="0">
              <a:lnSpc>
                <a:spcPct val="100000"/>
              </a:lnSpc>
              <a:spcBef>
                <a:spcPts val="525"/>
              </a:spcBef>
              <a:buNone/>
            </a:pPr>
            <a:r>
              <a:rPr lang="en-US" dirty="0">
                <a:solidFill>
                  <a:srgbClr val="FF3030"/>
                </a:solidFill>
                <a:latin typeface="Arial"/>
                <a:cs typeface="Arial"/>
              </a:rPr>
              <a:t>Example</a:t>
            </a:r>
            <a:r>
              <a:rPr lang="en-US" spc="-65" dirty="0">
                <a:solidFill>
                  <a:srgbClr val="FF3030"/>
                </a:solidFill>
                <a:latin typeface="Arial"/>
                <a:cs typeface="Arial"/>
              </a:rPr>
              <a:t> </a:t>
            </a:r>
            <a:r>
              <a:rPr lang="en-US" spc="-25" dirty="0">
                <a:solidFill>
                  <a:srgbClr val="FF3030"/>
                </a:solidFill>
                <a:latin typeface="Arial"/>
                <a:cs typeface="Arial"/>
              </a:rPr>
              <a:t>1:</a:t>
            </a:r>
            <a:endParaRPr lang="en-US" dirty="0">
              <a:latin typeface="Arial"/>
              <a:cs typeface="Arial"/>
            </a:endParaRPr>
          </a:p>
          <a:p>
            <a:pPr marL="0" indent="0">
              <a:lnSpc>
                <a:spcPct val="100000"/>
              </a:lnSpc>
              <a:spcBef>
                <a:spcPts val="220"/>
              </a:spcBef>
              <a:buNone/>
            </a:pPr>
            <a:r>
              <a:rPr lang="en-US" spc="-25" dirty="0">
                <a:latin typeface="Arial"/>
                <a:cs typeface="Arial"/>
              </a:rPr>
              <a:t>	MOV</a:t>
            </a:r>
            <a:r>
              <a:rPr lang="en-US" dirty="0">
                <a:latin typeface="Arial"/>
                <a:cs typeface="Arial"/>
              </a:rPr>
              <a:t>	</a:t>
            </a:r>
            <a:r>
              <a:rPr lang="en-US" spc="-10" dirty="0">
                <a:latin typeface="Arial"/>
                <a:cs typeface="Arial"/>
              </a:rPr>
              <a:t>CX,[BX]+10	</a:t>
            </a:r>
            <a:r>
              <a:rPr lang="en-US" dirty="0">
                <a:solidFill>
                  <a:srgbClr val="448A00"/>
                </a:solidFill>
                <a:latin typeface="Arial"/>
                <a:cs typeface="Arial"/>
              </a:rPr>
              <a:t>;</a:t>
            </a:r>
            <a:r>
              <a:rPr lang="en-US" spc="-20" dirty="0">
                <a:solidFill>
                  <a:srgbClr val="448A00"/>
                </a:solidFill>
                <a:latin typeface="Arial"/>
                <a:cs typeface="Arial"/>
              </a:rPr>
              <a:t> </a:t>
            </a:r>
            <a:r>
              <a:rPr lang="en-US" spc="-10" dirty="0">
                <a:solidFill>
                  <a:srgbClr val="448A00"/>
                </a:solidFill>
                <a:latin typeface="Arial"/>
                <a:cs typeface="Arial"/>
              </a:rPr>
              <a:t>move </a:t>
            </a:r>
            <a:r>
              <a:rPr lang="en-US" dirty="0">
                <a:solidFill>
                  <a:srgbClr val="448A00"/>
                </a:solidFill>
                <a:latin typeface="Arial"/>
                <a:cs typeface="Arial"/>
              </a:rPr>
              <a:t>DS:BX+10</a:t>
            </a:r>
            <a:r>
              <a:rPr lang="en-US" spc="-5" dirty="0">
                <a:solidFill>
                  <a:srgbClr val="448A00"/>
                </a:solidFill>
                <a:latin typeface="Arial"/>
                <a:cs typeface="Arial"/>
              </a:rPr>
              <a:t> </a:t>
            </a:r>
            <a:r>
              <a:rPr lang="en-US" dirty="0">
                <a:solidFill>
                  <a:srgbClr val="448A00"/>
                </a:solidFill>
                <a:latin typeface="Arial"/>
                <a:cs typeface="Arial"/>
              </a:rPr>
              <a:t>and</a:t>
            </a:r>
            <a:r>
              <a:rPr lang="en-US" spc="-25" dirty="0">
                <a:solidFill>
                  <a:srgbClr val="448A00"/>
                </a:solidFill>
                <a:latin typeface="Arial"/>
                <a:cs typeface="Arial"/>
              </a:rPr>
              <a:t> </a:t>
            </a:r>
            <a:r>
              <a:rPr lang="en-US" spc="-10" dirty="0">
                <a:solidFill>
                  <a:srgbClr val="448A00"/>
                </a:solidFill>
                <a:latin typeface="Arial"/>
                <a:cs typeface="Arial"/>
              </a:rPr>
              <a:t>DS:BX+10+1</a:t>
            </a:r>
            <a:r>
              <a:rPr lang="en-US" spc="-15" dirty="0">
                <a:solidFill>
                  <a:srgbClr val="448A00"/>
                </a:solidFill>
                <a:latin typeface="Arial"/>
                <a:cs typeface="Arial"/>
              </a:rPr>
              <a:t> </a:t>
            </a:r>
            <a:r>
              <a:rPr lang="en-US" dirty="0">
                <a:solidFill>
                  <a:srgbClr val="448A00"/>
                </a:solidFill>
                <a:latin typeface="Arial"/>
                <a:cs typeface="Arial"/>
              </a:rPr>
              <a:t>into</a:t>
            </a:r>
            <a:r>
              <a:rPr lang="en-US" spc="-25" dirty="0">
                <a:solidFill>
                  <a:srgbClr val="448A00"/>
                </a:solidFill>
                <a:latin typeface="Arial"/>
                <a:cs typeface="Arial"/>
              </a:rPr>
              <a:t> CX</a:t>
            </a:r>
            <a:endParaRPr lang="en-US" dirty="0">
              <a:latin typeface="Arial"/>
              <a:cs typeface="Arial"/>
            </a:endParaRPr>
          </a:p>
          <a:p>
            <a:pPr marL="0" indent="0">
              <a:lnSpc>
                <a:spcPct val="100000"/>
              </a:lnSpc>
              <a:spcBef>
                <a:spcPts val="120"/>
              </a:spcBef>
              <a:buNone/>
            </a:pPr>
            <a:r>
              <a:rPr lang="en-US" dirty="0">
                <a:solidFill>
                  <a:srgbClr val="448A00"/>
                </a:solidFill>
                <a:latin typeface="Arial"/>
                <a:cs typeface="Arial"/>
              </a:rPr>
              <a:t>				;</a:t>
            </a:r>
            <a:r>
              <a:rPr lang="en-US" spc="-20" dirty="0">
                <a:solidFill>
                  <a:srgbClr val="448A00"/>
                </a:solidFill>
                <a:latin typeface="Arial"/>
                <a:cs typeface="Arial"/>
              </a:rPr>
              <a:t> </a:t>
            </a:r>
            <a:r>
              <a:rPr lang="en-US" spc="-25" dirty="0">
                <a:solidFill>
                  <a:srgbClr val="448A00"/>
                </a:solidFill>
                <a:latin typeface="Arial"/>
                <a:cs typeface="Arial"/>
              </a:rPr>
              <a:t>PA=DS</a:t>
            </a:r>
            <a:r>
              <a:rPr lang="en-US" spc="-20" dirty="0">
                <a:solidFill>
                  <a:srgbClr val="448A00"/>
                </a:solidFill>
                <a:latin typeface="Arial"/>
                <a:cs typeface="Arial"/>
              </a:rPr>
              <a:t> </a:t>
            </a:r>
            <a:r>
              <a:rPr lang="en-US" dirty="0">
                <a:solidFill>
                  <a:srgbClr val="448A00"/>
                </a:solidFill>
                <a:latin typeface="Arial"/>
                <a:cs typeface="Arial"/>
              </a:rPr>
              <a:t>(shifted</a:t>
            </a:r>
            <a:r>
              <a:rPr lang="en-US" spc="-10" dirty="0">
                <a:solidFill>
                  <a:srgbClr val="448A00"/>
                </a:solidFill>
                <a:latin typeface="Arial"/>
                <a:cs typeface="Arial"/>
              </a:rPr>
              <a:t> </a:t>
            </a:r>
            <a:r>
              <a:rPr lang="en-US" dirty="0">
                <a:solidFill>
                  <a:srgbClr val="448A00"/>
                </a:solidFill>
                <a:latin typeface="Arial"/>
                <a:cs typeface="Arial"/>
              </a:rPr>
              <a:t>left)</a:t>
            </a:r>
            <a:r>
              <a:rPr lang="en-US" spc="-20" dirty="0">
                <a:solidFill>
                  <a:srgbClr val="448A00"/>
                </a:solidFill>
                <a:latin typeface="Arial"/>
                <a:cs typeface="Arial"/>
              </a:rPr>
              <a:t> </a:t>
            </a:r>
            <a:r>
              <a:rPr lang="en-US" dirty="0">
                <a:solidFill>
                  <a:srgbClr val="448A00"/>
                </a:solidFill>
                <a:latin typeface="Arial"/>
                <a:cs typeface="Arial"/>
              </a:rPr>
              <a:t>+</a:t>
            </a:r>
            <a:r>
              <a:rPr lang="en-US" spc="-10" dirty="0">
                <a:solidFill>
                  <a:srgbClr val="448A00"/>
                </a:solidFill>
                <a:latin typeface="Arial"/>
                <a:cs typeface="Arial"/>
              </a:rPr>
              <a:t> </a:t>
            </a:r>
            <a:r>
              <a:rPr lang="en-US" dirty="0">
                <a:solidFill>
                  <a:srgbClr val="448A00"/>
                </a:solidFill>
                <a:latin typeface="Arial"/>
                <a:cs typeface="Arial"/>
              </a:rPr>
              <a:t>BX</a:t>
            </a:r>
            <a:r>
              <a:rPr lang="en-US" spc="-20" dirty="0">
                <a:solidFill>
                  <a:srgbClr val="448A00"/>
                </a:solidFill>
                <a:latin typeface="Arial"/>
                <a:cs typeface="Arial"/>
              </a:rPr>
              <a:t> </a:t>
            </a:r>
            <a:r>
              <a:rPr lang="en-US" dirty="0">
                <a:solidFill>
                  <a:srgbClr val="448A00"/>
                </a:solidFill>
                <a:latin typeface="Arial"/>
                <a:cs typeface="Arial"/>
              </a:rPr>
              <a:t>+</a:t>
            </a:r>
            <a:r>
              <a:rPr lang="en-US" spc="-20" dirty="0">
                <a:solidFill>
                  <a:srgbClr val="448A00"/>
                </a:solidFill>
                <a:latin typeface="Arial"/>
                <a:cs typeface="Arial"/>
              </a:rPr>
              <a:t> </a:t>
            </a:r>
            <a:r>
              <a:rPr lang="en-US" spc="-25" dirty="0">
                <a:solidFill>
                  <a:srgbClr val="448A00"/>
                </a:solidFill>
                <a:latin typeface="Arial"/>
                <a:cs typeface="Arial"/>
              </a:rPr>
              <a:t>10</a:t>
            </a:r>
            <a:endParaRPr lang="en-US" dirty="0">
              <a:latin typeface="Arial"/>
              <a:cs typeface="Arial"/>
            </a:endParaRPr>
          </a:p>
          <a:p>
            <a:pPr marL="12700">
              <a:lnSpc>
                <a:spcPct val="100000"/>
              </a:lnSpc>
              <a:spcBef>
                <a:spcPts val="505"/>
              </a:spcBef>
            </a:pPr>
            <a:r>
              <a:rPr lang="en-US" spc="-10" dirty="0">
                <a:latin typeface="Arial"/>
                <a:cs typeface="Arial"/>
              </a:rPr>
              <a:t>Alternative</a:t>
            </a:r>
            <a:r>
              <a:rPr lang="en-US" spc="-5" dirty="0">
                <a:latin typeface="Arial"/>
                <a:cs typeface="Arial"/>
              </a:rPr>
              <a:t> </a:t>
            </a:r>
            <a:r>
              <a:rPr lang="en-US" dirty="0">
                <a:latin typeface="Arial"/>
                <a:cs typeface="Arial"/>
              </a:rPr>
              <a:t>coding</a:t>
            </a:r>
            <a:r>
              <a:rPr lang="en-US" spc="-15" dirty="0">
                <a:latin typeface="Arial"/>
                <a:cs typeface="Arial"/>
              </a:rPr>
              <a:t> </a:t>
            </a:r>
            <a:r>
              <a:rPr lang="en-US" dirty="0">
                <a:latin typeface="Arial"/>
                <a:cs typeface="Arial"/>
              </a:rPr>
              <a:t>are</a:t>
            </a:r>
            <a:r>
              <a:rPr lang="en-US" spc="-5" dirty="0">
                <a:latin typeface="Arial"/>
                <a:cs typeface="Arial"/>
              </a:rPr>
              <a:t> </a:t>
            </a:r>
            <a:r>
              <a:rPr lang="en-US" spc="-10" dirty="0">
                <a:solidFill>
                  <a:srgbClr val="448A00"/>
                </a:solidFill>
                <a:latin typeface="Arial"/>
                <a:cs typeface="Arial"/>
              </a:rPr>
              <a:t>MOV</a:t>
            </a:r>
            <a:r>
              <a:rPr lang="en-US" spc="-15" dirty="0">
                <a:solidFill>
                  <a:srgbClr val="448A00"/>
                </a:solidFill>
                <a:latin typeface="Arial"/>
                <a:cs typeface="Arial"/>
              </a:rPr>
              <a:t> </a:t>
            </a:r>
            <a:r>
              <a:rPr lang="en-US" spc="-10" dirty="0">
                <a:solidFill>
                  <a:srgbClr val="448A00"/>
                </a:solidFill>
                <a:latin typeface="Arial"/>
                <a:cs typeface="Arial"/>
              </a:rPr>
              <a:t>CX,[BX+10]</a:t>
            </a:r>
            <a:r>
              <a:rPr lang="en-US" spc="10" dirty="0">
                <a:solidFill>
                  <a:srgbClr val="448A00"/>
                </a:solidFill>
                <a:latin typeface="Arial"/>
                <a:cs typeface="Arial"/>
              </a:rPr>
              <a:t> </a:t>
            </a:r>
            <a:r>
              <a:rPr lang="en-US" dirty="0">
                <a:latin typeface="Arial"/>
                <a:cs typeface="Arial"/>
              </a:rPr>
              <a:t>or</a:t>
            </a:r>
            <a:r>
              <a:rPr lang="en-US" spc="-15" dirty="0">
                <a:latin typeface="Arial"/>
                <a:cs typeface="Arial"/>
              </a:rPr>
              <a:t> </a:t>
            </a:r>
            <a:r>
              <a:rPr lang="en-US" spc="-10" dirty="0">
                <a:solidFill>
                  <a:srgbClr val="448A00"/>
                </a:solidFill>
                <a:latin typeface="Arial"/>
                <a:cs typeface="Arial"/>
              </a:rPr>
              <a:t>MOV CX,10[BX]</a:t>
            </a:r>
          </a:p>
          <a:p>
            <a:pPr marL="12700">
              <a:lnSpc>
                <a:spcPct val="100000"/>
              </a:lnSpc>
              <a:spcBef>
                <a:spcPts val="505"/>
              </a:spcBef>
            </a:pPr>
            <a:endParaRPr lang="en-US" dirty="0">
              <a:latin typeface="Arial"/>
              <a:cs typeface="Arial"/>
            </a:endParaRPr>
          </a:p>
          <a:p>
            <a:pPr marL="12700" marR="5080">
              <a:lnSpc>
                <a:spcPts val="1380"/>
              </a:lnSpc>
              <a:spcBef>
                <a:spcPts val="105"/>
              </a:spcBef>
            </a:pPr>
            <a:r>
              <a:rPr lang="en-US" dirty="0">
                <a:latin typeface="Arial"/>
                <a:cs typeface="Arial"/>
              </a:rPr>
              <a:t>The</a:t>
            </a:r>
            <a:r>
              <a:rPr lang="en-US" spc="-35" dirty="0">
                <a:latin typeface="Arial"/>
                <a:cs typeface="Arial"/>
              </a:rPr>
              <a:t> </a:t>
            </a:r>
            <a:r>
              <a:rPr lang="en-US" dirty="0">
                <a:latin typeface="Arial"/>
                <a:cs typeface="Arial"/>
              </a:rPr>
              <a:t>low</a:t>
            </a:r>
            <a:r>
              <a:rPr lang="en-US" spc="-35" dirty="0">
                <a:latin typeface="Arial"/>
                <a:cs typeface="Arial"/>
              </a:rPr>
              <a:t> </a:t>
            </a:r>
            <a:r>
              <a:rPr lang="en-US" dirty="0">
                <a:latin typeface="Arial"/>
                <a:cs typeface="Arial"/>
              </a:rPr>
              <a:t>address</a:t>
            </a:r>
            <a:r>
              <a:rPr lang="en-US" spc="-25" dirty="0">
                <a:latin typeface="Arial"/>
                <a:cs typeface="Arial"/>
              </a:rPr>
              <a:t> </a:t>
            </a:r>
            <a:r>
              <a:rPr lang="en-US" dirty="0">
                <a:latin typeface="Arial"/>
                <a:cs typeface="Arial"/>
              </a:rPr>
              <a:t>contents</a:t>
            </a:r>
            <a:r>
              <a:rPr lang="en-US" spc="-25" dirty="0">
                <a:latin typeface="Arial"/>
                <a:cs typeface="Arial"/>
              </a:rPr>
              <a:t> </a:t>
            </a:r>
            <a:r>
              <a:rPr lang="en-US" dirty="0">
                <a:latin typeface="Arial"/>
                <a:cs typeface="Arial"/>
              </a:rPr>
              <a:t>will</a:t>
            </a:r>
            <a:r>
              <a:rPr lang="en-US" spc="-30" dirty="0">
                <a:latin typeface="Arial"/>
                <a:cs typeface="Arial"/>
              </a:rPr>
              <a:t> </a:t>
            </a:r>
            <a:r>
              <a:rPr lang="en-US" dirty="0">
                <a:latin typeface="Arial"/>
                <a:cs typeface="Arial"/>
              </a:rPr>
              <a:t>go</a:t>
            </a:r>
            <a:r>
              <a:rPr lang="en-US" spc="-35" dirty="0">
                <a:latin typeface="Arial"/>
                <a:cs typeface="Arial"/>
              </a:rPr>
              <a:t> </a:t>
            </a:r>
            <a:r>
              <a:rPr lang="en-US" dirty="0">
                <a:latin typeface="Arial"/>
                <a:cs typeface="Arial"/>
              </a:rPr>
              <a:t>into</a:t>
            </a:r>
            <a:r>
              <a:rPr lang="en-US" spc="-20" dirty="0">
                <a:latin typeface="Arial"/>
                <a:cs typeface="Arial"/>
              </a:rPr>
              <a:t> </a:t>
            </a:r>
            <a:r>
              <a:rPr lang="en-US" dirty="0">
                <a:latin typeface="Arial"/>
                <a:cs typeface="Arial"/>
              </a:rPr>
              <a:t>CL</a:t>
            </a:r>
            <a:r>
              <a:rPr lang="en-US" spc="-35" dirty="0">
                <a:latin typeface="Arial"/>
                <a:cs typeface="Arial"/>
              </a:rPr>
              <a:t> </a:t>
            </a:r>
            <a:r>
              <a:rPr lang="en-US" dirty="0">
                <a:latin typeface="Arial"/>
                <a:cs typeface="Arial"/>
              </a:rPr>
              <a:t>and</a:t>
            </a:r>
            <a:r>
              <a:rPr lang="en-US" spc="-35"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high</a:t>
            </a:r>
            <a:r>
              <a:rPr lang="en-US" spc="-35" dirty="0">
                <a:latin typeface="Arial"/>
                <a:cs typeface="Arial"/>
              </a:rPr>
              <a:t> </a:t>
            </a:r>
            <a:r>
              <a:rPr lang="en-US" dirty="0">
                <a:latin typeface="Arial"/>
                <a:cs typeface="Arial"/>
              </a:rPr>
              <a:t>address</a:t>
            </a:r>
            <a:r>
              <a:rPr lang="en-US" spc="-25" dirty="0">
                <a:latin typeface="Arial"/>
                <a:cs typeface="Arial"/>
              </a:rPr>
              <a:t> </a:t>
            </a:r>
            <a:r>
              <a:rPr lang="en-US" dirty="0">
                <a:latin typeface="Arial"/>
                <a:cs typeface="Arial"/>
              </a:rPr>
              <a:t>contents</a:t>
            </a:r>
            <a:r>
              <a:rPr lang="en-US" spc="-25" dirty="0">
                <a:latin typeface="Arial"/>
                <a:cs typeface="Arial"/>
              </a:rPr>
              <a:t> </a:t>
            </a:r>
            <a:r>
              <a:rPr lang="en-US" dirty="0">
                <a:latin typeface="Arial"/>
                <a:cs typeface="Arial"/>
              </a:rPr>
              <a:t>into</a:t>
            </a:r>
            <a:r>
              <a:rPr lang="en-US" spc="-20" dirty="0">
                <a:latin typeface="Arial"/>
                <a:cs typeface="Arial"/>
              </a:rPr>
              <a:t> </a:t>
            </a:r>
            <a:r>
              <a:rPr lang="en-US" spc="-25" dirty="0">
                <a:latin typeface="Arial"/>
                <a:cs typeface="Arial"/>
              </a:rPr>
              <a:t>CH.</a:t>
            </a:r>
            <a:endParaRPr lang="en-US" dirty="0">
              <a:latin typeface="Arial"/>
              <a:cs typeface="Arial"/>
            </a:endParaRPr>
          </a:p>
          <a:p>
            <a:endParaRPr lang="en-US" dirty="0"/>
          </a:p>
        </p:txBody>
      </p:sp>
      <p:sp>
        <p:nvSpPr>
          <p:cNvPr id="4" name="Slide Number Placeholder 3">
            <a:extLst>
              <a:ext uri="{FF2B5EF4-FFF2-40B4-BE49-F238E27FC236}">
                <a16:creationId xmlns:a16="http://schemas.microsoft.com/office/drawing/2014/main" id="{D5F72740-460F-47ED-9634-28F3F5D6158A}"/>
              </a:ext>
            </a:extLst>
          </p:cNvPr>
          <p:cNvSpPr>
            <a:spLocks noGrp="1"/>
          </p:cNvSpPr>
          <p:nvPr>
            <p:ph type="sldNum" sz="quarter" idx="12"/>
          </p:nvPr>
        </p:nvSpPr>
        <p:spPr/>
        <p:txBody>
          <a:bodyPr/>
          <a:lstStyle/>
          <a:p>
            <a:fld id="{2E3AC598-E03F-413A-97C1-9CCB85E58D1E}" type="slidenum">
              <a:rPr lang="en-US" smtClean="0"/>
              <a:t>23</a:t>
            </a:fld>
            <a:endParaRPr lang="en-US"/>
          </a:p>
        </p:txBody>
      </p:sp>
    </p:spTree>
    <p:extLst>
      <p:ext uri="{BB962C8B-B14F-4D97-AF65-F5344CB8AC3E}">
        <p14:creationId xmlns:p14="http://schemas.microsoft.com/office/powerpoint/2010/main" val="274622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FB4F-0913-4750-A36F-7CF7F9560A17}"/>
              </a:ext>
            </a:extLst>
          </p:cNvPr>
          <p:cNvSpPr>
            <a:spLocks noGrp="1"/>
          </p:cNvSpPr>
          <p:nvPr>
            <p:ph type="title"/>
          </p:nvPr>
        </p:nvSpPr>
        <p:spPr>
          <a:xfrm>
            <a:off x="1534696" y="804520"/>
            <a:ext cx="9520158" cy="587136"/>
          </a:xfrm>
        </p:spPr>
        <p:txBody>
          <a:bodyPr/>
          <a:lstStyle/>
          <a:p>
            <a:r>
              <a:rPr lang="en-US" dirty="0"/>
              <a:t>Base</a:t>
            </a:r>
            <a:r>
              <a:rPr lang="en-US" spc="-45" dirty="0"/>
              <a:t> </a:t>
            </a:r>
            <a:r>
              <a:rPr lang="en-US" spc="-10" dirty="0"/>
              <a:t>relative</a:t>
            </a:r>
            <a:r>
              <a:rPr lang="en-US" spc="-35" dirty="0"/>
              <a:t> </a:t>
            </a:r>
            <a:r>
              <a:rPr lang="en-US" dirty="0"/>
              <a:t>addressing</a:t>
            </a:r>
            <a:r>
              <a:rPr lang="en-US" spc="-40" dirty="0"/>
              <a:t> </a:t>
            </a:r>
            <a:r>
              <a:rPr lang="en-US" spc="-20" dirty="0"/>
              <a:t>mode cont’d</a:t>
            </a:r>
            <a:endParaRPr lang="en-US" dirty="0"/>
          </a:p>
        </p:txBody>
      </p:sp>
      <p:sp>
        <p:nvSpPr>
          <p:cNvPr id="3" name="Content Placeholder 2">
            <a:extLst>
              <a:ext uri="{FF2B5EF4-FFF2-40B4-BE49-F238E27FC236}">
                <a16:creationId xmlns:a16="http://schemas.microsoft.com/office/drawing/2014/main" id="{2DBB8C1E-E054-4F1F-9449-35EA87374FC4}"/>
              </a:ext>
            </a:extLst>
          </p:cNvPr>
          <p:cNvSpPr>
            <a:spLocks noGrp="1"/>
          </p:cNvSpPr>
          <p:nvPr>
            <p:ph idx="1"/>
          </p:nvPr>
        </p:nvSpPr>
        <p:spPr>
          <a:xfrm>
            <a:off x="1534696" y="1853754"/>
            <a:ext cx="9520158" cy="3612591"/>
          </a:xfrm>
        </p:spPr>
        <p:txBody>
          <a:bodyPr/>
          <a:lstStyle/>
          <a:p>
            <a:pPr marL="12700" marR="5080">
              <a:lnSpc>
                <a:spcPts val="1380"/>
              </a:lnSpc>
              <a:spcBef>
                <a:spcPts val="105"/>
              </a:spcBef>
            </a:pPr>
            <a:endParaRPr lang="en-US" dirty="0">
              <a:solidFill>
                <a:srgbClr val="FF3030"/>
              </a:solidFill>
              <a:latin typeface="Arial"/>
              <a:cs typeface="Arial"/>
            </a:endParaRPr>
          </a:p>
          <a:p>
            <a:pPr marL="0" marR="5080" indent="0">
              <a:lnSpc>
                <a:spcPts val="1380"/>
              </a:lnSpc>
              <a:spcBef>
                <a:spcPts val="105"/>
              </a:spcBef>
              <a:buNone/>
            </a:pPr>
            <a:r>
              <a:rPr lang="en-US" dirty="0">
                <a:solidFill>
                  <a:srgbClr val="FF3030"/>
                </a:solidFill>
                <a:latin typeface="Arial"/>
                <a:cs typeface="Arial"/>
              </a:rPr>
              <a:t>Example</a:t>
            </a:r>
            <a:r>
              <a:rPr lang="en-US" spc="-45" dirty="0">
                <a:solidFill>
                  <a:srgbClr val="FF3030"/>
                </a:solidFill>
                <a:latin typeface="Arial"/>
                <a:cs typeface="Arial"/>
              </a:rPr>
              <a:t> </a:t>
            </a:r>
            <a:r>
              <a:rPr lang="en-US" spc="-25" dirty="0">
                <a:solidFill>
                  <a:srgbClr val="FF3030"/>
                </a:solidFill>
                <a:latin typeface="Arial"/>
                <a:cs typeface="Arial"/>
              </a:rPr>
              <a:t>2:</a:t>
            </a:r>
            <a:endParaRPr lang="en-US" dirty="0">
              <a:latin typeface="Arial"/>
              <a:cs typeface="Arial"/>
            </a:endParaRPr>
          </a:p>
          <a:p>
            <a:pPr marR="1905" algn="ctr">
              <a:lnSpc>
                <a:spcPct val="100000"/>
              </a:lnSpc>
              <a:spcBef>
                <a:spcPts val="495"/>
              </a:spcBef>
              <a:tabLst>
                <a:tab pos="505459" algn="l"/>
                <a:tab pos="1214120" algn="l"/>
              </a:tabLst>
            </a:pPr>
            <a:r>
              <a:rPr lang="en-US" spc="-25" dirty="0">
                <a:latin typeface="Arial"/>
                <a:cs typeface="Arial"/>
              </a:rPr>
              <a:t>MOV</a:t>
            </a:r>
            <a:r>
              <a:rPr lang="en-US" dirty="0">
                <a:latin typeface="Arial"/>
                <a:cs typeface="Arial"/>
              </a:rPr>
              <a:t>	</a:t>
            </a:r>
            <a:r>
              <a:rPr lang="en-US" spc="-10" dirty="0">
                <a:latin typeface="Arial"/>
                <a:cs typeface="Arial"/>
              </a:rPr>
              <a:t>AL,[BP]+5</a:t>
            </a:r>
            <a:r>
              <a:rPr lang="en-US" dirty="0">
                <a:latin typeface="Arial"/>
                <a:cs typeface="Arial"/>
              </a:rPr>
              <a:t>	</a:t>
            </a:r>
            <a:r>
              <a:rPr lang="en-US" dirty="0">
                <a:solidFill>
                  <a:srgbClr val="448A00"/>
                </a:solidFill>
                <a:latin typeface="Arial"/>
                <a:cs typeface="Arial"/>
              </a:rPr>
              <a:t>;</a:t>
            </a:r>
            <a:r>
              <a:rPr lang="en-US" spc="-20" dirty="0">
                <a:solidFill>
                  <a:srgbClr val="448A00"/>
                </a:solidFill>
                <a:latin typeface="Arial"/>
                <a:cs typeface="Arial"/>
              </a:rPr>
              <a:t> </a:t>
            </a:r>
            <a:r>
              <a:rPr lang="en-US" spc="-25" dirty="0">
                <a:solidFill>
                  <a:srgbClr val="448A00"/>
                </a:solidFill>
                <a:latin typeface="Arial"/>
                <a:cs typeface="Arial"/>
              </a:rPr>
              <a:t>PA=SS</a:t>
            </a:r>
            <a:r>
              <a:rPr lang="en-US" spc="-20" dirty="0">
                <a:solidFill>
                  <a:srgbClr val="448A00"/>
                </a:solidFill>
                <a:latin typeface="Arial"/>
                <a:cs typeface="Arial"/>
              </a:rPr>
              <a:t> </a:t>
            </a:r>
            <a:r>
              <a:rPr lang="en-US" dirty="0">
                <a:solidFill>
                  <a:srgbClr val="448A00"/>
                </a:solidFill>
                <a:latin typeface="Arial"/>
                <a:cs typeface="Arial"/>
              </a:rPr>
              <a:t>(shifted</a:t>
            </a:r>
            <a:r>
              <a:rPr lang="en-US" spc="-5" dirty="0">
                <a:solidFill>
                  <a:srgbClr val="448A00"/>
                </a:solidFill>
                <a:latin typeface="Arial"/>
                <a:cs typeface="Arial"/>
              </a:rPr>
              <a:t> </a:t>
            </a:r>
            <a:r>
              <a:rPr lang="en-US" dirty="0">
                <a:solidFill>
                  <a:srgbClr val="448A00"/>
                </a:solidFill>
                <a:latin typeface="Arial"/>
                <a:cs typeface="Arial"/>
              </a:rPr>
              <a:t>left)</a:t>
            </a:r>
            <a:r>
              <a:rPr lang="en-US" spc="-15" dirty="0">
                <a:solidFill>
                  <a:srgbClr val="448A00"/>
                </a:solidFill>
                <a:latin typeface="Arial"/>
                <a:cs typeface="Arial"/>
              </a:rPr>
              <a:t> </a:t>
            </a:r>
            <a:r>
              <a:rPr lang="en-US" dirty="0">
                <a:solidFill>
                  <a:srgbClr val="448A00"/>
                </a:solidFill>
                <a:latin typeface="Arial"/>
                <a:cs typeface="Arial"/>
              </a:rPr>
              <a:t>+</a:t>
            </a:r>
            <a:r>
              <a:rPr lang="en-US" spc="-25" dirty="0">
                <a:solidFill>
                  <a:srgbClr val="448A00"/>
                </a:solidFill>
                <a:latin typeface="Arial"/>
                <a:cs typeface="Arial"/>
              </a:rPr>
              <a:t> </a:t>
            </a:r>
            <a:r>
              <a:rPr lang="en-US" dirty="0">
                <a:solidFill>
                  <a:srgbClr val="448A00"/>
                </a:solidFill>
                <a:latin typeface="Arial"/>
                <a:cs typeface="Arial"/>
              </a:rPr>
              <a:t>BP</a:t>
            </a:r>
            <a:r>
              <a:rPr lang="en-US" spc="-15" dirty="0">
                <a:solidFill>
                  <a:srgbClr val="448A00"/>
                </a:solidFill>
                <a:latin typeface="Arial"/>
                <a:cs typeface="Arial"/>
              </a:rPr>
              <a:t> </a:t>
            </a:r>
            <a:r>
              <a:rPr lang="en-US" dirty="0">
                <a:solidFill>
                  <a:srgbClr val="448A00"/>
                </a:solidFill>
                <a:latin typeface="Arial"/>
                <a:cs typeface="Arial"/>
              </a:rPr>
              <a:t>+</a:t>
            </a:r>
            <a:r>
              <a:rPr lang="en-US" spc="-25" dirty="0">
                <a:solidFill>
                  <a:srgbClr val="448A00"/>
                </a:solidFill>
                <a:latin typeface="Arial"/>
                <a:cs typeface="Arial"/>
              </a:rPr>
              <a:t> </a:t>
            </a:r>
            <a:r>
              <a:rPr lang="en-US" spc="-50" dirty="0">
                <a:solidFill>
                  <a:srgbClr val="448A00"/>
                </a:solidFill>
                <a:latin typeface="Arial"/>
                <a:cs typeface="Arial"/>
              </a:rPr>
              <a:t>5</a:t>
            </a:r>
            <a:endParaRPr lang="en-US" dirty="0">
              <a:latin typeface="Arial"/>
              <a:cs typeface="Arial"/>
            </a:endParaRPr>
          </a:p>
          <a:p>
            <a:pPr marL="12700">
              <a:lnSpc>
                <a:spcPct val="100000"/>
              </a:lnSpc>
            </a:pPr>
            <a:r>
              <a:rPr lang="en-US" spc="-10" dirty="0">
                <a:latin typeface="Arial"/>
                <a:cs typeface="Arial"/>
              </a:rPr>
              <a:t>Alternative</a:t>
            </a:r>
            <a:r>
              <a:rPr lang="en-US" spc="-20" dirty="0">
                <a:latin typeface="Arial"/>
                <a:cs typeface="Arial"/>
              </a:rPr>
              <a:t> </a:t>
            </a:r>
            <a:r>
              <a:rPr lang="en-US" dirty="0" err="1">
                <a:latin typeface="Arial"/>
                <a:cs typeface="Arial"/>
              </a:rPr>
              <a:t>codings</a:t>
            </a:r>
            <a:r>
              <a:rPr lang="en-US" spc="-30" dirty="0">
                <a:latin typeface="Arial"/>
                <a:cs typeface="Arial"/>
              </a:rPr>
              <a:t> </a:t>
            </a:r>
            <a:r>
              <a:rPr lang="en-US" dirty="0">
                <a:latin typeface="Arial"/>
                <a:cs typeface="Arial"/>
              </a:rPr>
              <a:t>are</a:t>
            </a:r>
            <a:r>
              <a:rPr lang="en-US" spc="-15" dirty="0">
                <a:latin typeface="Arial"/>
                <a:cs typeface="Arial"/>
              </a:rPr>
              <a:t> </a:t>
            </a:r>
            <a:r>
              <a:rPr lang="en-US" spc="-10" dirty="0">
                <a:solidFill>
                  <a:srgbClr val="448A00"/>
                </a:solidFill>
                <a:latin typeface="Arial"/>
                <a:cs typeface="Arial"/>
              </a:rPr>
              <a:t>MOV</a:t>
            </a:r>
            <a:r>
              <a:rPr lang="en-US" spc="-30" dirty="0">
                <a:solidFill>
                  <a:srgbClr val="448A00"/>
                </a:solidFill>
                <a:latin typeface="Arial"/>
                <a:cs typeface="Arial"/>
              </a:rPr>
              <a:t> </a:t>
            </a:r>
            <a:r>
              <a:rPr lang="en-US" dirty="0">
                <a:solidFill>
                  <a:srgbClr val="448A00"/>
                </a:solidFill>
                <a:latin typeface="Arial"/>
                <a:cs typeface="Arial"/>
              </a:rPr>
              <a:t>AL,[BP+5]</a:t>
            </a:r>
            <a:r>
              <a:rPr lang="en-US" spc="-5" dirty="0">
                <a:solidFill>
                  <a:srgbClr val="448A00"/>
                </a:solidFill>
                <a:latin typeface="Arial"/>
                <a:cs typeface="Arial"/>
              </a:rPr>
              <a:t> </a:t>
            </a:r>
            <a:r>
              <a:rPr lang="en-US" dirty="0">
                <a:latin typeface="Arial"/>
                <a:cs typeface="Arial"/>
              </a:rPr>
              <a:t>or</a:t>
            </a:r>
            <a:r>
              <a:rPr lang="en-US" spc="-30" dirty="0">
                <a:latin typeface="Arial"/>
                <a:cs typeface="Arial"/>
              </a:rPr>
              <a:t> </a:t>
            </a:r>
            <a:r>
              <a:rPr lang="en-US" spc="-10" dirty="0">
                <a:solidFill>
                  <a:srgbClr val="448A00"/>
                </a:solidFill>
                <a:latin typeface="Arial"/>
                <a:cs typeface="Arial"/>
              </a:rPr>
              <a:t>MOV</a:t>
            </a:r>
            <a:r>
              <a:rPr lang="en-US" spc="-20" dirty="0">
                <a:solidFill>
                  <a:srgbClr val="448A00"/>
                </a:solidFill>
                <a:latin typeface="Arial"/>
                <a:cs typeface="Arial"/>
              </a:rPr>
              <a:t> </a:t>
            </a:r>
            <a:r>
              <a:rPr lang="en-US" spc="-10" dirty="0">
                <a:solidFill>
                  <a:srgbClr val="448A00"/>
                </a:solidFill>
                <a:latin typeface="Arial"/>
                <a:cs typeface="Arial"/>
              </a:rPr>
              <a:t>AL,5[BP]</a:t>
            </a:r>
            <a:endParaRPr lang="en-US" dirty="0">
              <a:latin typeface="Arial"/>
              <a:cs typeface="Arial"/>
            </a:endParaRPr>
          </a:p>
          <a:p>
            <a:pPr marL="12700">
              <a:lnSpc>
                <a:spcPct val="100000"/>
              </a:lnSpc>
              <a:spcBef>
                <a:spcPts val="409"/>
              </a:spcBef>
            </a:pPr>
            <a:r>
              <a:rPr lang="en-US" dirty="0">
                <a:latin typeface="Arial"/>
                <a:cs typeface="Arial"/>
              </a:rPr>
              <a:t>In</a:t>
            </a:r>
            <a:r>
              <a:rPr lang="en-US" spc="-15" dirty="0">
                <a:latin typeface="Arial"/>
                <a:cs typeface="Arial"/>
              </a:rPr>
              <a:t> </a:t>
            </a:r>
            <a:r>
              <a:rPr lang="en-US" spc="-10" dirty="0">
                <a:solidFill>
                  <a:srgbClr val="448A00"/>
                </a:solidFill>
                <a:latin typeface="Arial"/>
                <a:cs typeface="Arial"/>
              </a:rPr>
              <a:t>MOV</a:t>
            </a:r>
            <a:r>
              <a:rPr lang="en-US" spc="-25" dirty="0">
                <a:solidFill>
                  <a:srgbClr val="448A00"/>
                </a:solidFill>
                <a:latin typeface="Arial"/>
                <a:cs typeface="Arial"/>
              </a:rPr>
              <a:t> </a:t>
            </a:r>
            <a:r>
              <a:rPr lang="en-US" spc="-10" dirty="0">
                <a:solidFill>
                  <a:srgbClr val="448A00"/>
                </a:solidFill>
                <a:latin typeface="Arial"/>
                <a:cs typeface="Arial"/>
              </a:rPr>
              <a:t>AL,[BP+5]</a:t>
            </a:r>
            <a:r>
              <a:rPr lang="en-US" spc="-10" dirty="0">
                <a:latin typeface="Arial"/>
                <a:cs typeface="Arial"/>
              </a:rPr>
              <a:t>,</a:t>
            </a:r>
            <a:r>
              <a:rPr lang="en-US" dirty="0">
                <a:latin typeface="Arial"/>
                <a:cs typeface="Arial"/>
              </a:rPr>
              <a:t> BP</a:t>
            </a:r>
            <a:r>
              <a:rPr lang="en-US" spc="-15" dirty="0">
                <a:latin typeface="Arial"/>
                <a:cs typeface="Arial"/>
              </a:rPr>
              <a:t> </a:t>
            </a:r>
            <a:r>
              <a:rPr lang="en-US" dirty="0">
                <a:latin typeface="Arial"/>
                <a:cs typeface="Arial"/>
              </a:rPr>
              <a:t>+</a:t>
            </a:r>
            <a:r>
              <a:rPr lang="en-US" spc="-20" dirty="0">
                <a:latin typeface="Arial"/>
                <a:cs typeface="Arial"/>
              </a:rPr>
              <a:t> </a:t>
            </a:r>
            <a:r>
              <a:rPr lang="en-US" dirty="0">
                <a:latin typeface="Arial"/>
                <a:cs typeface="Arial"/>
              </a:rPr>
              <a:t>5</a:t>
            </a:r>
            <a:r>
              <a:rPr lang="en-US" spc="-15" dirty="0">
                <a:latin typeface="Arial"/>
                <a:cs typeface="Arial"/>
              </a:rPr>
              <a:t> </a:t>
            </a:r>
            <a:r>
              <a:rPr lang="en-US" dirty="0">
                <a:latin typeface="Arial"/>
                <a:cs typeface="Arial"/>
              </a:rPr>
              <a:t>is</a:t>
            </a:r>
            <a:r>
              <a:rPr lang="en-US" spc="-25" dirty="0">
                <a:latin typeface="Arial"/>
                <a:cs typeface="Arial"/>
              </a:rPr>
              <a:t> </a:t>
            </a:r>
            <a:r>
              <a:rPr lang="en-US" dirty="0">
                <a:latin typeface="Arial"/>
                <a:cs typeface="Arial"/>
              </a:rPr>
              <a:t>called</a:t>
            </a:r>
            <a:r>
              <a:rPr lang="en-US" spc="-25" dirty="0">
                <a:latin typeface="Arial"/>
                <a:cs typeface="Arial"/>
              </a:rPr>
              <a:t> </a:t>
            </a:r>
            <a:r>
              <a:rPr lang="en-US" dirty="0">
                <a:latin typeface="Arial"/>
                <a:cs typeface="Arial"/>
              </a:rPr>
              <a:t>the</a:t>
            </a:r>
            <a:r>
              <a:rPr lang="en-US" spc="-10" dirty="0">
                <a:latin typeface="Arial"/>
                <a:cs typeface="Arial"/>
              </a:rPr>
              <a:t> </a:t>
            </a:r>
            <a:r>
              <a:rPr lang="en-US" spc="-10" dirty="0">
                <a:solidFill>
                  <a:srgbClr val="FF3030"/>
                </a:solidFill>
                <a:latin typeface="Arial"/>
                <a:cs typeface="Arial"/>
              </a:rPr>
              <a:t>effective</a:t>
            </a:r>
            <a:r>
              <a:rPr lang="en-US" spc="-5" dirty="0">
                <a:solidFill>
                  <a:srgbClr val="FF3030"/>
                </a:solidFill>
                <a:latin typeface="Arial"/>
                <a:cs typeface="Arial"/>
              </a:rPr>
              <a:t> </a:t>
            </a:r>
            <a:r>
              <a:rPr lang="en-US" dirty="0">
                <a:solidFill>
                  <a:srgbClr val="FF3030"/>
                </a:solidFill>
                <a:latin typeface="Arial"/>
                <a:cs typeface="Arial"/>
              </a:rPr>
              <a:t>address</a:t>
            </a:r>
            <a:r>
              <a:rPr lang="en-US" spc="-15" dirty="0">
                <a:solidFill>
                  <a:srgbClr val="FF3030"/>
                </a:solidFill>
                <a:latin typeface="Arial"/>
                <a:cs typeface="Arial"/>
              </a:rPr>
              <a:t> </a:t>
            </a:r>
            <a:r>
              <a:rPr lang="en-US" dirty="0">
                <a:latin typeface="Arial"/>
                <a:cs typeface="Arial"/>
              </a:rPr>
              <a:t>used</a:t>
            </a:r>
            <a:r>
              <a:rPr lang="en-US" spc="-25" dirty="0">
                <a:latin typeface="Arial"/>
                <a:cs typeface="Arial"/>
              </a:rPr>
              <a:t> </a:t>
            </a:r>
            <a:r>
              <a:rPr lang="en-US" dirty="0">
                <a:latin typeface="Arial"/>
                <a:cs typeface="Arial"/>
              </a:rPr>
              <a:t>in</a:t>
            </a:r>
            <a:r>
              <a:rPr lang="en-US" spc="-30" dirty="0">
                <a:latin typeface="Arial"/>
                <a:cs typeface="Arial"/>
              </a:rPr>
              <a:t> </a:t>
            </a:r>
            <a:r>
              <a:rPr lang="en-US" dirty="0">
                <a:latin typeface="Arial"/>
                <a:cs typeface="Arial"/>
              </a:rPr>
              <a:t>Intel</a:t>
            </a:r>
            <a:r>
              <a:rPr lang="en-US" spc="-10" dirty="0">
                <a:latin typeface="Arial"/>
                <a:cs typeface="Arial"/>
              </a:rPr>
              <a:t> literature.</a:t>
            </a:r>
            <a:endParaRPr lang="en-US" dirty="0">
              <a:latin typeface="Arial"/>
              <a:cs typeface="Arial"/>
            </a:endParaRPr>
          </a:p>
          <a:p>
            <a:endParaRPr lang="en-US" dirty="0"/>
          </a:p>
        </p:txBody>
      </p:sp>
      <p:sp>
        <p:nvSpPr>
          <p:cNvPr id="4" name="Slide Number Placeholder 3">
            <a:extLst>
              <a:ext uri="{FF2B5EF4-FFF2-40B4-BE49-F238E27FC236}">
                <a16:creationId xmlns:a16="http://schemas.microsoft.com/office/drawing/2014/main" id="{8F564622-6BBA-48E7-84C8-44D8CBB203FD}"/>
              </a:ext>
            </a:extLst>
          </p:cNvPr>
          <p:cNvSpPr>
            <a:spLocks noGrp="1"/>
          </p:cNvSpPr>
          <p:nvPr>
            <p:ph type="sldNum" sz="quarter" idx="12"/>
          </p:nvPr>
        </p:nvSpPr>
        <p:spPr/>
        <p:txBody>
          <a:bodyPr/>
          <a:lstStyle/>
          <a:p>
            <a:fld id="{2E3AC598-E03F-413A-97C1-9CCB85E58D1E}" type="slidenum">
              <a:rPr lang="en-US" smtClean="0"/>
              <a:t>24</a:t>
            </a:fld>
            <a:endParaRPr lang="en-US"/>
          </a:p>
        </p:txBody>
      </p:sp>
    </p:spTree>
    <p:extLst>
      <p:ext uri="{BB962C8B-B14F-4D97-AF65-F5344CB8AC3E}">
        <p14:creationId xmlns:p14="http://schemas.microsoft.com/office/powerpoint/2010/main" val="4242844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7E19-1F2D-4D6A-920E-9C961944202B}"/>
              </a:ext>
            </a:extLst>
          </p:cNvPr>
          <p:cNvSpPr>
            <a:spLocks noGrp="1"/>
          </p:cNvSpPr>
          <p:nvPr>
            <p:ph type="title"/>
          </p:nvPr>
        </p:nvSpPr>
        <p:spPr>
          <a:xfrm>
            <a:off x="1534696" y="804519"/>
            <a:ext cx="9520158" cy="681381"/>
          </a:xfrm>
        </p:spPr>
        <p:txBody>
          <a:bodyPr/>
          <a:lstStyle/>
          <a:p>
            <a:r>
              <a:rPr lang="en-US" spc="-10" dirty="0"/>
              <a:t>Indexed</a:t>
            </a:r>
            <a:r>
              <a:rPr lang="en-US" spc="-50" dirty="0"/>
              <a:t> </a:t>
            </a:r>
            <a:r>
              <a:rPr lang="en-US" spc="-10" dirty="0"/>
              <a:t>Relative</a:t>
            </a:r>
            <a:r>
              <a:rPr lang="en-US" spc="-45" dirty="0"/>
              <a:t> </a:t>
            </a:r>
            <a:r>
              <a:rPr lang="en-US" dirty="0"/>
              <a:t>addressing</a:t>
            </a:r>
            <a:r>
              <a:rPr lang="en-US" spc="-45" dirty="0"/>
              <a:t> </a:t>
            </a:r>
            <a:r>
              <a:rPr lang="en-US" spc="-20" dirty="0"/>
              <a:t>mode</a:t>
            </a:r>
            <a:endParaRPr lang="en-US" dirty="0"/>
          </a:p>
        </p:txBody>
      </p:sp>
      <p:sp>
        <p:nvSpPr>
          <p:cNvPr id="3" name="Content Placeholder 2">
            <a:extLst>
              <a:ext uri="{FF2B5EF4-FFF2-40B4-BE49-F238E27FC236}">
                <a16:creationId xmlns:a16="http://schemas.microsoft.com/office/drawing/2014/main" id="{4D91943B-5480-4451-8413-D5758BBBA7FA}"/>
              </a:ext>
            </a:extLst>
          </p:cNvPr>
          <p:cNvSpPr>
            <a:spLocks noGrp="1"/>
          </p:cNvSpPr>
          <p:nvPr>
            <p:ph idx="1"/>
          </p:nvPr>
        </p:nvSpPr>
        <p:spPr>
          <a:xfrm>
            <a:off x="1534696" y="1676400"/>
            <a:ext cx="9520158" cy="3789945"/>
          </a:xfrm>
        </p:spPr>
        <p:txBody>
          <a:bodyPr/>
          <a:lstStyle/>
          <a:p>
            <a:r>
              <a:rPr lang="en-US" dirty="0">
                <a:latin typeface="Arial"/>
                <a:cs typeface="Arial"/>
              </a:rPr>
              <a:t>The</a:t>
            </a:r>
            <a:r>
              <a:rPr lang="en-US" spc="-30" dirty="0">
                <a:latin typeface="Arial"/>
                <a:cs typeface="Arial"/>
              </a:rPr>
              <a:t> </a:t>
            </a:r>
            <a:r>
              <a:rPr lang="en-US" spc="-10" dirty="0">
                <a:latin typeface="Arial"/>
                <a:cs typeface="Arial"/>
              </a:rPr>
              <a:t>indexed</a:t>
            </a:r>
            <a:r>
              <a:rPr lang="en-US" spc="-40" dirty="0">
                <a:latin typeface="Arial"/>
                <a:cs typeface="Arial"/>
              </a:rPr>
              <a:t> </a:t>
            </a:r>
            <a:r>
              <a:rPr lang="en-US" spc="-10" dirty="0">
                <a:latin typeface="Arial"/>
                <a:cs typeface="Arial"/>
              </a:rPr>
              <a:t>relative</a:t>
            </a:r>
            <a:r>
              <a:rPr lang="en-US" spc="-30" dirty="0">
                <a:latin typeface="Arial"/>
                <a:cs typeface="Arial"/>
              </a:rPr>
              <a:t> </a:t>
            </a:r>
            <a:r>
              <a:rPr lang="en-US" dirty="0">
                <a:latin typeface="Arial"/>
                <a:cs typeface="Arial"/>
              </a:rPr>
              <a:t>addressing</a:t>
            </a:r>
            <a:r>
              <a:rPr lang="en-US" spc="-40" dirty="0">
                <a:latin typeface="Arial"/>
                <a:cs typeface="Arial"/>
              </a:rPr>
              <a:t> </a:t>
            </a:r>
            <a:r>
              <a:rPr lang="en-US" dirty="0">
                <a:latin typeface="Arial"/>
                <a:cs typeface="Arial"/>
              </a:rPr>
              <a:t>mode</a:t>
            </a:r>
            <a:r>
              <a:rPr lang="en-US" spc="-15" dirty="0">
                <a:latin typeface="Arial"/>
                <a:cs typeface="Arial"/>
              </a:rPr>
              <a:t> </a:t>
            </a:r>
            <a:r>
              <a:rPr lang="en-US" dirty="0">
                <a:latin typeface="Arial"/>
                <a:cs typeface="Arial"/>
              </a:rPr>
              <a:t>works</a:t>
            </a:r>
            <a:r>
              <a:rPr lang="en-US" spc="-15"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same</a:t>
            </a:r>
            <a:r>
              <a:rPr lang="en-US" spc="-15" dirty="0">
                <a:latin typeface="Arial"/>
                <a:cs typeface="Arial"/>
              </a:rPr>
              <a:t> </a:t>
            </a:r>
            <a:r>
              <a:rPr lang="en-US" dirty="0">
                <a:latin typeface="Arial"/>
                <a:cs typeface="Arial"/>
              </a:rPr>
              <a:t>as</a:t>
            </a:r>
            <a:r>
              <a:rPr lang="en-US" spc="-15" dirty="0">
                <a:latin typeface="Arial"/>
                <a:cs typeface="Arial"/>
              </a:rPr>
              <a:t> </a:t>
            </a:r>
            <a:r>
              <a:rPr lang="en-US" dirty="0">
                <a:latin typeface="Arial"/>
                <a:cs typeface="Arial"/>
              </a:rPr>
              <a:t>the</a:t>
            </a:r>
            <a:r>
              <a:rPr lang="en-US" spc="-15" dirty="0">
                <a:latin typeface="Arial"/>
                <a:cs typeface="Arial"/>
              </a:rPr>
              <a:t> </a:t>
            </a:r>
            <a:r>
              <a:rPr lang="en-US" dirty="0">
                <a:latin typeface="Arial"/>
                <a:cs typeface="Arial"/>
              </a:rPr>
              <a:t>base</a:t>
            </a:r>
            <a:r>
              <a:rPr lang="en-US" spc="-30" dirty="0">
                <a:latin typeface="Arial"/>
                <a:cs typeface="Arial"/>
              </a:rPr>
              <a:t> </a:t>
            </a:r>
            <a:r>
              <a:rPr lang="en-US" spc="-10" dirty="0">
                <a:latin typeface="Arial"/>
                <a:cs typeface="Arial"/>
              </a:rPr>
              <a:t>relative </a:t>
            </a:r>
            <a:r>
              <a:rPr lang="en-US" dirty="0">
                <a:latin typeface="Arial"/>
                <a:cs typeface="Arial"/>
              </a:rPr>
              <a:t>addressing</a:t>
            </a:r>
            <a:r>
              <a:rPr lang="en-US" spc="-50" dirty="0">
                <a:latin typeface="Arial"/>
                <a:cs typeface="Arial"/>
              </a:rPr>
              <a:t> </a:t>
            </a:r>
            <a:r>
              <a:rPr lang="en-US" dirty="0">
                <a:latin typeface="Arial"/>
                <a:cs typeface="Arial"/>
              </a:rPr>
              <a:t>mode,</a:t>
            </a:r>
            <a:r>
              <a:rPr lang="en-US" spc="-35" dirty="0">
                <a:latin typeface="Arial"/>
                <a:cs typeface="Arial"/>
              </a:rPr>
              <a:t> </a:t>
            </a:r>
            <a:r>
              <a:rPr lang="en-US" dirty="0">
                <a:latin typeface="Arial"/>
                <a:cs typeface="Arial"/>
              </a:rPr>
              <a:t>except</a:t>
            </a:r>
            <a:r>
              <a:rPr lang="en-US" spc="-30" dirty="0">
                <a:latin typeface="Arial"/>
                <a:cs typeface="Arial"/>
              </a:rPr>
              <a:t> </a:t>
            </a:r>
            <a:r>
              <a:rPr lang="en-US" dirty="0">
                <a:latin typeface="Arial"/>
                <a:cs typeface="Arial"/>
              </a:rPr>
              <a:t>that</a:t>
            </a:r>
            <a:r>
              <a:rPr lang="en-US" spc="-35" dirty="0">
                <a:latin typeface="Arial"/>
                <a:cs typeface="Arial"/>
              </a:rPr>
              <a:t> </a:t>
            </a:r>
            <a:r>
              <a:rPr lang="en-US" dirty="0">
                <a:latin typeface="Arial"/>
                <a:cs typeface="Arial"/>
              </a:rPr>
              <a:t>registers</a:t>
            </a:r>
            <a:r>
              <a:rPr lang="en-US" spc="-30" dirty="0">
                <a:latin typeface="Arial"/>
                <a:cs typeface="Arial"/>
              </a:rPr>
              <a:t> </a:t>
            </a:r>
            <a:r>
              <a:rPr lang="en-US" dirty="0">
                <a:solidFill>
                  <a:srgbClr val="FF3030"/>
                </a:solidFill>
                <a:latin typeface="Arial"/>
                <a:cs typeface="Arial"/>
              </a:rPr>
              <a:t>DI</a:t>
            </a:r>
            <a:r>
              <a:rPr lang="en-US" spc="-30" dirty="0">
                <a:solidFill>
                  <a:srgbClr val="FF3030"/>
                </a:solidFill>
                <a:latin typeface="Arial"/>
                <a:cs typeface="Arial"/>
              </a:rPr>
              <a:t> </a:t>
            </a:r>
            <a:r>
              <a:rPr lang="en-US" dirty="0">
                <a:latin typeface="Arial"/>
                <a:cs typeface="Arial"/>
              </a:rPr>
              <a:t>and</a:t>
            </a:r>
            <a:r>
              <a:rPr lang="en-US" spc="-20" dirty="0">
                <a:latin typeface="Arial"/>
                <a:cs typeface="Arial"/>
              </a:rPr>
              <a:t> </a:t>
            </a:r>
            <a:r>
              <a:rPr lang="en-US" dirty="0">
                <a:solidFill>
                  <a:srgbClr val="FF3030"/>
                </a:solidFill>
                <a:latin typeface="Arial"/>
                <a:cs typeface="Arial"/>
              </a:rPr>
              <a:t>SI</a:t>
            </a:r>
            <a:r>
              <a:rPr lang="en-US" spc="-30" dirty="0">
                <a:solidFill>
                  <a:srgbClr val="FF3030"/>
                </a:solidFill>
                <a:latin typeface="Arial"/>
                <a:cs typeface="Arial"/>
              </a:rPr>
              <a:t> </a:t>
            </a:r>
            <a:r>
              <a:rPr lang="en-US" dirty="0">
                <a:latin typeface="Arial"/>
                <a:cs typeface="Arial"/>
              </a:rPr>
              <a:t>hold</a:t>
            </a:r>
            <a:r>
              <a:rPr lang="en-US" spc="-35" dirty="0">
                <a:latin typeface="Arial"/>
                <a:cs typeface="Arial"/>
              </a:rPr>
              <a:t> </a:t>
            </a:r>
            <a:r>
              <a:rPr lang="en-US" dirty="0">
                <a:latin typeface="Arial"/>
                <a:cs typeface="Arial"/>
              </a:rPr>
              <a:t>the</a:t>
            </a:r>
            <a:r>
              <a:rPr lang="en-US" spc="-25" dirty="0">
                <a:latin typeface="Arial"/>
                <a:cs typeface="Arial"/>
              </a:rPr>
              <a:t> </a:t>
            </a:r>
            <a:r>
              <a:rPr lang="en-US" dirty="0">
                <a:solidFill>
                  <a:srgbClr val="FF3030"/>
                </a:solidFill>
                <a:latin typeface="Arial"/>
                <a:cs typeface="Arial"/>
              </a:rPr>
              <a:t>offset</a:t>
            </a:r>
            <a:r>
              <a:rPr lang="en-US" spc="-35" dirty="0">
                <a:solidFill>
                  <a:srgbClr val="FF3030"/>
                </a:solidFill>
                <a:latin typeface="Arial"/>
                <a:cs typeface="Arial"/>
              </a:rPr>
              <a:t> </a:t>
            </a:r>
            <a:r>
              <a:rPr lang="en-US" spc="-10" dirty="0">
                <a:solidFill>
                  <a:srgbClr val="FF3030"/>
                </a:solidFill>
                <a:latin typeface="Arial"/>
                <a:cs typeface="Arial"/>
              </a:rPr>
              <a:t>address</a:t>
            </a:r>
            <a:r>
              <a:rPr lang="en-US" spc="-10" dirty="0">
                <a:latin typeface="Arial"/>
                <a:cs typeface="Arial"/>
              </a:rPr>
              <a:t>. </a:t>
            </a:r>
            <a:r>
              <a:rPr lang="en-US" dirty="0">
                <a:solidFill>
                  <a:srgbClr val="FF3030"/>
                </a:solidFill>
                <a:latin typeface="Arial"/>
                <a:cs typeface="Arial"/>
              </a:rPr>
              <a:t>Example</a:t>
            </a:r>
            <a:r>
              <a:rPr lang="en-US" spc="-65" dirty="0">
                <a:solidFill>
                  <a:srgbClr val="FF3030"/>
                </a:solidFill>
                <a:latin typeface="Arial"/>
                <a:cs typeface="Arial"/>
              </a:rPr>
              <a:t> </a:t>
            </a:r>
            <a:r>
              <a:rPr lang="en-US" spc="-25" dirty="0">
                <a:solidFill>
                  <a:srgbClr val="FF3030"/>
                </a:solidFill>
                <a:latin typeface="Arial"/>
                <a:cs typeface="Arial"/>
              </a:rPr>
              <a:t>1:</a:t>
            </a:r>
            <a:endParaRPr lang="en-US" dirty="0">
              <a:latin typeface="Arial"/>
              <a:cs typeface="Arial"/>
            </a:endParaRPr>
          </a:p>
          <a:p>
            <a:pPr marL="0" indent="0">
              <a:buNone/>
            </a:pPr>
            <a:r>
              <a:rPr lang="en-US" spc="-35" dirty="0">
                <a:latin typeface="Arial"/>
                <a:cs typeface="Arial"/>
              </a:rPr>
              <a:t>	MOV		</a:t>
            </a:r>
            <a:r>
              <a:rPr lang="en-US" spc="-10" dirty="0">
                <a:latin typeface="Arial"/>
                <a:cs typeface="Arial"/>
              </a:rPr>
              <a:t> DX,[SI]+5 	</a:t>
            </a:r>
            <a:r>
              <a:rPr lang="en-US" dirty="0">
                <a:solidFill>
                  <a:srgbClr val="448A00"/>
                </a:solidFill>
                <a:latin typeface="Arial"/>
                <a:cs typeface="Arial"/>
              </a:rPr>
              <a:t>;</a:t>
            </a:r>
            <a:r>
              <a:rPr lang="en-US" spc="-20" dirty="0">
                <a:solidFill>
                  <a:srgbClr val="448A00"/>
                </a:solidFill>
                <a:latin typeface="Arial"/>
                <a:cs typeface="Arial"/>
              </a:rPr>
              <a:t> </a:t>
            </a:r>
            <a:r>
              <a:rPr lang="en-US" spc="-25" dirty="0">
                <a:solidFill>
                  <a:srgbClr val="448A00"/>
                </a:solidFill>
                <a:latin typeface="Arial"/>
                <a:cs typeface="Arial"/>
              </a:rPr>
              <a:t>PA=DS</a:t>
            </a:r>
            <a:r>
              <a:rPr lang="en-US" spc="-15" dirty="0">
                <a:solidFill>
                  <a:srgbClr val="448A00"/>
                </a:solidFill>
                <a:latin typeface="Arial"/>
                <a:cs typeface="Arial"/>
              </a:rPr>
              <a:t> </a:t>
            </a:r>
            <a:r>
              <a:rPr lang="en-US" dirty="0">
                <a:solidFill>
                  <a:srgbClr val="448A00"/>
                </a:solidFill>
                <a:latin typeface="Arial"/>
                <a:cs typeface="Arial"/>
              </a:rPr>
              <a:t>(shifted</a:t>
            </a:r>
            <a:r>
              <a:rPr lang="en-US" spc="-15" dirty="0">
                <a:solidFill>
                  <a:srgbClr val="448A00"/>
                </a:solidFill>
                <a:latin typeface="Arial"/>
                <a:cs typeface="Arial"/>
              </a:rPr>
              <a:t> </a:t>
            </a:r>
            <a:r>
              <a:rPr lang="en-US" dirty="0">
                <a:solidFill>
                  <a:srgbClr val="448A00"/>
                </a:solidFill>
                <a:latin typeface="Arial"/>
                <a:cs typeface="Arial"/>
              </a:rPr>
              <a:t>left)</a:t>
            </a:r>
            <a:r>
              <a:rPr lang="en-US" spc="-15" dirty="0">
                <a:solidFill>
                  <a:srgbClr val="448A00"/>
                </a:solidFill>
                <a:latin typeface="Arial"/>
                <a:cs typeface="Arial"/>
              </a:rPr>
              <a:t> </a:t>
            </a:r>
            <a:r>
              <a:rPr lang="en-US" dirty="0">
                <a:solidFill>
                  <a:srgbClr val="448A00"/>
                </a:solidFill>
                <a:latin typeface="Arial"/>
                <a:cs typeface="Arial"/>
              </a:rPr>
              <a:t>+</a:t>
            </a:r>
            <a:r>
              <a:rPr lang="en-US" spc="-15" dirty="0">
                <a:solidFill>
                  <a:srgbClr val="448A00"/>
                </a:solidFill>
                <a:latin typeface="Arial"/>
                <a:cs typeface="Arial"/>
              </a:rPr>
              <a:t> </a:t>
            </a:r>
            <a:r>
              <a:rPr lang="en-US" dirty="0">
                <a:solidFill>
                  <a:srgbClr val="448A00"/>
                </a:solidFill>
                <a:latin typeface="Arial"/>
                <a:cs typeface="Arial"/>
              </a:rPr>
              <a:t>SI</a:t>
            </a:r>
            <a:r>
              <a:rPr lang="en-US" spc="-15" dirty="0">
                <a:solidFill>
                  <a:srgbClr val="448A00"/>
                </a:solidFill>
                <a:latin typeface="Arial"/>
                <a:cs typeface="Arial"/>
              </a:rPr>
              <a:t> </a:t>
            </a:r>
            <a:r>
              <a:rPr lang="en-US" dirty="0">
                <a:solidFill>
                  <a:srgbClr val="448A00"/>
                </a:solidFill>
                <a:latin typeface="Arial"/>
                <a:cs typeface="Arial"/>
              </a:rPr>
              <a:t>+</a:t>
            </a:r>
            <a:r>
              <a:rPr lang="en-US" spc="-25" dirty="0">
                <a:solidFill>
                  <a:srgbClr val="448A00"/>
                </a:solidFill>
                <a:latin typeface="Arial"/>
                <a:cs typeface="Arial"/>
              </a:rPr>
              <a:t> </a:t>
            </a:r>
            <a:r>
              <a:rPr lang="en-US" spc="-50" dirty="0">
                <a:solidFill>
                  <a:srgbClr val="448A00"/>
                </a:solidFill>
                <a:latin typeface="Arial"/>
                <a:cs typeface="Arial"/>
              </a:rPr>
              <a:t>5</a:t>
            </a:r>
          </a:p>
          <a:p>
            <a:pPr marL="0" indent="0">
              <a:buNone/>
            </a:pPr>
            <a:r>
              <a:rPr lang="en-US" spc="-50" dirty="0">
                <a:solidFill>
                  <a:srgbClr val="448A00"/>
                </a:solidFill>
                <a:latin typeface="Arial"/>
                <a:cs typeface="Arial"/>
              </a:rPr>
              <a:t>	</a:t>
            </a:r>
            <a:r>
              <a:rPr lang="en-US" spc="-35" dirty="0">
                <a:latin typeface="Arial"/>
                <a:cs typeface="Arial"/>
              </a:rPr>
              <a:t>MOV		</a:t>
            </a:r>
            <a:r>
              <a:rPr lang="en-US" spc="-10" dirty="0">
                <a:latin typeface="Arial"/>
                <a:cs typeface="Arial"/>
              </a:rPr>
              <a:t> CL,[DI]+20	</a:t>
            </a:r>
            <a:r>
              <a:rPr lang="en-US" dirty="0">
                <a:solidFill>
                  <a:srgbClr val="448A00"/>
                </a:solidFill>
                <a:latin typeface="Arial"/>
                <a:cs typeface="Arial"/>
              </a:rPr>
              <a:t>;</a:t>
            </a:r>
            <a:r>
              <a:rPr lang="en-US" spc="-20" dirty="0">
                <a:solidFill>
                  <a:srgbClr val="448A00"/>
                </a:solidFill>
                <a:latin typeface="Arial"/>
                <a:cs typeface="Arial"/>
              </a:rPr>
              <a:t> </a:t>
            </a:r>
            <a:r>
              <a:rPr lang="en-US" spc="-25" dirty="0">
                <a:solidFill>
                  <a:srgbClr val="448A00"/>
                </a:solidFill>
                <a:latin typeface="Arial"/>
                <a:cs typeface="Arial"/>
              </a:rPr>
              <a:t>PA=DS</a:t>
            </a:r>
            <a:r>
              <a:rPr lang="en-US" spc="-15" dirty="0">
                <a:solidFill>
                  <a:srgbClr val="448A00"/>
                </a:solidFill>
                <a:latin typeface="Arial"/>
                <a:cs typeface="Arial"/>
              </a:rPr>
              <a:t> </a:t>
            </a:r>
            <a:r>
              <a:rPr lang="en-US" dirty="0">
                <a:solidFill>
                  <a:srgbClr val="448A00"/>
                </a:solidFill>
                <a:latin typeface="Arial"/>
                <a:cs typeface="Arial"/>
              </a:rPr>
              <a:t>(shifted</a:t>
            </a:r>
            <a:r>
              <a:rPr lang="en-US" spc="-10" dirty="0">
                <a:solidFill>
                  <a:srgbClr val="448A00"/>
                </a:solidFill>
                <a:latin typeface="Arial"/>
                <a:cs typeface="Arial"/>
              </a:rPr>
              <a:t> </a:t>
            </a:r>
            <a:r>
              <a:rPr lang="en-US" dirty="0">
                <a:solidFill>
                  <a:srgbClr val="448A00"/>
                </a:solidFill>
                <a:latin typeface="Arial"/>
                <a:cs typeface="Arial"/>
              </a:rPr>
              <a:t>left)</a:t>
            </a:r>
            <a:r>
              <a:rPr lang="en-US" spc="-20" dirty="0">
                <a:solidFill>
                  <a:srgbClr val="448A00"/>
                </a:solidFill>
                <a:latin typeface="Arial"/>
                <a:cs typeface="Arial"/>
              </a:rPr>
              <a:t> </a:t>
            </a:r>
            <a:r>
              <a:rPr lang="en-US" dirty="0">
                <a:solidFill>
                  <a:srgbClr val="448A00"/>
                </a:solidFill>
                <a:latin typeface="Arial"/>
                <a:cs typeface="Arial"/>
              </a:rPr>
              <a:t>+</a:t>
            </a:r>
            <a:r>
              <a:rPr lang="en-US" spc="-10" dirty="0">
                <a:solidFill>
                  <a:srgbClr val="448A00"/>
                </a:solidFill>
                <a:latin typeface="Arial"/>
                <a:cs typeface="Arial"/>
              </a:rPr>
              <a:t> </a:t>
            </a:r>
            <a:r>
              <a:rPr lang="en-US" dirty="0">
                <a:solidFill>
                  <a:srgbClr val="448A00"/>
                </a:solidFill>
                <a:latin typeface="Arial"/>
                <a:cs typeface="Arial"/>
              </a:rPr>
              <a:t>DI</a:t>
            </a:r>
            <a:r>
              <a:rPr lang="en-US" spc="-15" dirty="0">
                <a:solidFill>
                  <a:srgbClr val="448A00"/>
                </a:solidFill>
                <a:latin typeface="Arial"/>
                <a:cs typeface="Arial"/>
              </a:rPr>
              <a:t> </a:t>
            </a:r>
            <a:r>
              <a:rPr lang="en-US" dirty="0">
                <a:solidFill>
                  <a:srgbClr val="448A00"/>
                </a:solidFill>
                <a:latin typeface="Arial"/>
                <a:cs typeface="Arial"/>
              </a:rPr>
              <a:t>+</a:t>
            </a:r>
            <a:r>
              <a:rPr lang="en-US" spc="-25" dirty="0">
                <a:solidFill>
                  <a:srgbClr val="448A00"/>
                </a:solidFill>
                <a:latin typeface="Arial"/>
                <a:cs typeface="Arial"/>
              </a:rPr>
              <a:t> 20</a:t>
            </a:r>
            <a:endParaRPr lang="en-US" dirty="0">
              <a:latin typeface="Arial"/>
              <a:cs typeface="Arial"/>
            </a:endParaRPr>
          </a:p>
          <a:p>
            <a:pPr marL="0" indent="0">
              <a:buNone/>
            </a:pPr>
            <a:endParaRPr lang="en-US" dirty="0">
              <a:latin typeface="Arial"/>
              <a:cs typeface="Arial"/>
            </a:endParaRPr>
          </a:p>
          <a:p>
            <a:pPr marL="0" indent="0">
              <a:buNone/>
            </a:pPr>
            <a:endParaRPr lang="en-US" dirty="0"/>
          </a:p>
        </p:txBody>
      </p:sp>
      <p:sp>
        <p:nvSpPr>
          <p:cNvPr id="4" name="Slide Number Placeholder 3">
            <a:extLst>
              <a:ext uri="{FF2B5EF4-FFF2-40B4-BE49-F238E27FC236}">
                <a16:creationId xmlns:a16="http://schemas.microsoft.com/office/drawing/2014/main" id="{3F4BEA1C-F295-41FA-91B9-C4C893B01FE5}"/>
              </a:ext>
            </a:extLst>
          </p:cNvPr>
          <p:cNvSpPr>
            <a:spLocks noGrp="1"/>
          </p:cNvSpPr>
          <p:nvPr>
            <p:ph type="sldNum" sz="quarter" idx="12"/>
          </p:nvPr>
        </p:nvSpPr>
        <p:spPr/>
        <p:txBody>
          <a:bodyPr/>
          <a:lstStyle/>
          <a:p>
            <a:fld id="{2E3AC598-E03F-413A-97C1-9CCB85E58D1E}" type="slidenum">
              <a:rPr lang="en-US" smtClean="0"/>
              <a:t>25</a:t>
            </a:fld>
            <a:endParaRPr lang="en-US"/>
          </a:p>
        </p:txBody>
      </p:sp>
    </p:spTree>
    <p:extLst>
      <p:ext uri="{BB962C8B-B14F-4D97-AF65-F5344CB8AC3E}">
        <p14:creationId xmlns:p14="http://schemas.microsoft.com/office/powerpoint/2010/main" val="4144336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9408-D476-4461-84BF-93C93A767432}"/>
              </a:ext>
            </a:extLst>
          </p:cNvPr>
          <p:cNvSpPr>
            <a:spLocks noGrp="1"/>
          </p:cNvSpPr>
          <p:nvPr>
            <p:ph type="title"/>
          </p:nvPr>
        </p:nvSpPr>
        <p:spPr>
          <a:xfrm>
            <a:off x="1534696" y="596900"/>
            <a:ext cx="9520158" cy="647700"/>
          </a:xfrm>
        </p:spPr>
        <p:txBody>
          <a:bodyPr/>
          <a:lstStyle/>
          <a:p>
            <a:endParaRPr lang="en-US" dirty="0"/>
          </a:p>
        </p:txBody>
      </p:sp>
      <p:sp>
        <p:nvSpPr>
          <p:cNvPr id="3" name="Content Placeholder 2">
            <a:extLst>
              <a:ext uri="{FF2B5EF4-FFF2-40B4-BE49-F238E27FC236}">
                <a16:creationId xmlns:a16="http://schemas.microsoft.com/office/drawing/2014/main" id="{5B5CD129-5315-449B-8C66-3C3D9C1C323C}"/>
              </a:ext>
            </a:extLst>
          </p:cNvPr>
          <p:cNvSpPr>
            <a:spLocks noGrp="1"/>
          </p:cNvSpPr>
          <p:nvPr>
            <p:ph idx="1"/>
          </p:nvPr>
        </p:nvSpPr>
        <p:spPr>
          <a:xfrm>
            <a:off x="1397000" y="1409700"/>
            <a:ext cx="10363200" cy="4724400"/>
          </a:xfrm>
        </p:spPr>
        <p:txBody>
          <a:bodyPr>
            <a:normAutofit/>
          </a:bodyPr>
          <a:lstStyle/>
          <a:p>
            <a:pPr marL="12700">
              <a:lnSpc>
                <a:spcPct val="100000"/>
              </a:lnSpc>
              <a:spcBef>
                <a:spcPts val="220"/>
              </a:spcBef>
            </a:pPr>
            <a:r>
              <a:rPr lang="en-US" dirty="0">
                <a:solidFill>
                  <a:srgbClr val="FF3030"/>
                </a:solidFill>
                <a:latin typeface="Arial"/>
                <a:cs typeface="Arial"/>
              </a:rPr>
              <a:t>Example</a:t>
            </a:r>
            <a:r>
              <a:rPr lang="en-US" spc="-45" dirty="0">
                <a:solidFill>
                  <a:srgbClr val="FF3030"/>
                </a:solidFill>
                <a:latin typeface="Arial"/>
                <a:cs typeface="Arial"/>
              </a:rPr>
              <a:t> </a:t>
            </a:r>
            <a:r>
              <a:rPr lang="en-US" spc="-25" dirty="0">
                <a:solidFill>
                  <a:srgbClr val="FF3030"/>
                </a:solidFill>
                <a:latin typeface="Arial"/>
                <a:cs typeface="Arial"/>
              </a:rPr>
              <a:t>2:</a:t>
            </a:r>
            <a:endParaRPr lang="en-US" dirty="0">
              <a:latin typeface="Arial"/>
              <a:cs typeface="Arial"/>
            </a:endParaRPr>
          </a:p>
          <a:p>
            <a:pPr marL="0" indent="0">
              <a:lnSpc>
                <a:spcPct val="100000"/>
              </a:lnSpc>
              <a:spcBef>
                <a:spcPts val="120"/>
              </a:spcBef>
              <a:buNone/>
            </a:pPr>
            <a:r>
              <a:rPr lang="en-US" dirty="0">
                <a:latin typeface="Arial"/>
                <a:cs typeface="Arial"/>
              </a:rPr>
              <a:t>Assume</a:t>
            </a:r>
            <a:r>
              <a:rPr lang="en-US" spc="-30" dirty="0">
                <a:latin typeface="Arial"/>
                <a:cs typeface="Arial"/>
              </a:rPr>
              <a:t> </a:t>
            </a:r>
            <a:r>
              <a:rPr lang="en-US" dirty="0">
                <a:latin typeface="Arial"/>
                <a:cs typeface="Arial"/>
              </a:rPr>
              <a:t>that</a:t>
            </a:r>
            <a:r>
              <a:rPr lang="en-US" spc="-20" dirty="0">
                <a:latin typeface="Arial"/>
                <a:cs typeface="Arial"/>
              </a:rPr>
              <a:t> </a:t>
            </a:r>
            <a:r>
              <a:rPr lang="en-US" spc="-10" dirty="0">
                <a:latin typeface="Arial"/>
                <a:cs typeface="Arial"/>
              </a:rPr>
              <a:t>DS=4500,</a:t>
            </a:r>
            <a:r>
              <a:rPr lang="en-US" spc="-45" dirty="0">
                <a:latin typeface="Arial"/>
                <a:cs typeface="Arial"/>
              </a:rPr>
              <a:t> </a:t>
            </a:r>
            <a:r>
              <a:rPr lang="en-US" dirty="0">
                <a:latin typeface="Arial"/>
                <a:cs typeface="Arial"/>
              </a:rPr>
              <a:t>SS=2000,</a:t>
            </a:r>
            <a:r>
              <a:rPr lang="en-US" spc="-30" dirty="0">
                <a:latin typeface="Arial"/>
                <a:cs typeface="Arial"/>
              </a:rPr>
              <a:t> </a:t>
            </a:r>
            <a:r>
              <a:rPr lang="en-US" dirty="0">
                <a:latin typeface="Arial"/>
                <a:cs typeface="Arial"/>
              </a:rPr>
              <a:t>BX=2100,</a:t>
            </a:r>
            <a:r>
              <a:rPr lang="en-US" spc="-30" dirty="0">
                <a:latin typeface="Arial"/>
                <a:cs typeface="Arial"/>
              </a:rPr>
              <a:t> </a:t>
            </a:r>
            <a:r>
              <a:rPr lang="en-US" dirty="0">
                <a:latin typeface="Arial"/>
                <a:cs typeface="Arial"/>
              </a:rPr>
              <a:t>SI=1486,</a:t>
            </a:r>
            <a:r>
              <a:rPr lang="en-US" spc="-30" dirty="0">
                <a:latin typeface="Arial"/>
                <a:cs typeface="Arial"/>
              </a:rPr>
              <a:t> </a:t>
            </a:r>
            <a:r>
              <a:rPr lang="en-US" dirty="0">
                <a:latin typeface="Arial"/>
                <a:cs typeface="Arial"/>
              </a:rPr>
              <a:t>DI=8500,</a:t>
            </a:r>
            <a:r>
              <a:rPr lang="en-US" spc="-30" dirty="0">
                <a:latin typeface="Arial"/>
                <a:cs typeface="Arial"/>
              </a:rPr>
              <a:t> </a:t>
            </a:r>
            <a:r>
              <a:rPr lang="en-US" dirty="0">
                <a:latin typeface="Arial"/>
                <a:cs typeface="Arial"/>
              </a:rPr>
              <a:t>BP=7814,</a:t>
            </a:r>
            <a:r>
              <a:rPr lang="en-US" spc="-30" dirty="0">
                <a:latin typeface="Arial"/>
                <a:cs typeface="Arial"/>
              </a:rPr>
              <a:t> </a:t>
            </a:r>
            <a:r>
              <a:rPr lang="en-US" dirty="0">
                <a:latin typeface="Arial"/>
                <a:cs typeface="Arial"/>
              </a:rPr>
              <a:t>and</a:t>
            </a:r>
            <a:r>
              <a:rPr lang="en-US" spc="-25" dirty="0">
                <a:latin typeface="Arial"/>
                <a:cs typeface="Arial"/>
              </a:rPr>
              <a:t> </a:t>
            </a:r>
            <a:r>
              <a:rPr lang="en-US" spc="-10" dirty="0">
                <a:latin typeface="Arial"/>
                <a:cs typeface="Arial"/>
              </a:rPr>
              <a:t>AX=2512.</a:t>
            </a:r>
            <a:endParaRPr lang="en-US" dirty="0">
              <a:latin typeface="Arial"/>
              <a:cs typeface="Arial"/>
            </a:endParaRPr>
          </a:p>
          <a:p>
            <a:pPr marL="0" marR="68580" indent="0">
              <a:lnSpc>
                <a:spcPct val="111200"/>
              </a:lnSpc>
              <a:spcBef>
                <a:spcPts val="10"/>
              </a:spcBef>
              <a:buNone/>
            </a:pPr>
            <a:r>
              <a:rPr lang="en-US" dirty="0">
                <a:latin typeface="Arial"/>
                <a:cs typeface="Arial"/>
              </a:rPr>
              <a:t>Show</a:t>
            </a:r>
            <a:r>
              <a:rPr lang="en-US" spc="-35" dirty="0">
                <a:latin typeface="Arial"/>
                <a:cs typeface="Arial"/>
              </a:rPr>
              <a:t> </a:t>
            </a:r>
            <a:r>
              <a:rPr lang="en-US" dirty="0">
                <a:latin typeface="Arial"/>
                <a:cs typeface="Arial"/>
              </a:rPr>
              <a:t>the</a:t>
            </a:r>
            <a:r>
              <a:rPr lang="en-US" spc="-25" dirty="0">
                <a:latin typeface="Arial"/>
                <a:cs typeface="Arial"/>
              </a:rPr>
              <a:t> </a:t>
            </a:r>
            <a:r>
              <a:rPr lang="en-US" dirty="0">
                <a:latin typeface="Arial"/>
                <a:cs typeface="Arial"/>
              </a:rPr>
              <a:t>exact</a:t>
            </a:r>
            <a:r>
              <a:rPr lang="en-US" spc="-25" dirty="0">
                <a:latin typeface="Arial"/>
                <a:cs typeface="Arial"/>
              </a:rPr>
              <a:t> </a:t>
            </a:r>
            <a:r>
              <a:rPr lang="en-US" spc="-10" dirty="0">
                <a:latin typeface="Arial"/>
                <a:cs typeface="Arial"/>
              </a:rPr>
              <a:t>physical</a:t>
            </a:r>
            <a:r>
              <a:rPr lang="en-US" spc="-20" dirty="0">
                <a:latin typeface="Arial"/>
                <a:cs typeface="Arial"/>
              </a:rPr>
              <a:t> </a:t>
            </a:r>
            <a:r>
              <a:rPr lang="en-US" dirty="0">
                <a:latin typeface="Arial"/>
                <a:cs typeface="Arial"/>
              </a:rPr>
              <a:t>memory</a:t>
            </a:r>
            <a:r>
              <a:rPr lang="en-US" spc="-25" dirty="0">
                <a:latin typeface="Arial"/>
                <a:cs typeface="Arial"/>
              </a:rPr>
              <a:t> </a:t>
            </a:r>
            <a:r>
              <a:rPr lang="en-US" dirty="0">
                <a:latin typeface="Arial"/>
                <a:cs typeface="Arial"/>
              </a:rPr>
              <a:t>location</a:t>
            </a:r>
            <a:r>
              <a:rPr lang="en-US" spc="-35" dirty="0">
                <a:latin typeface="Arial"/>
                <a:cs typeface="Arial"/>
              </a:rPr>
              <a:t> </a:t>
            </a:r>
            <a:r>
              <a:rPr lang="en-US" dirty="0">
                <a:latin typeface="Arial"/>
                <a:cs typeface="Arial"/>
              </a:rPr>
              <a:t>where</a:t>
            </a:r>
            <a:r>
              <a:rPr lang="en-US" spc="-25" dirty="0">
                <a:latin typeface="Arial"/>
                <a:cs typeface="Arial"/>
              </a:rPr>
              <a:t> </a:t>
            </a:r>
            <a:r>
              <a:rPr lang="en-US" dirty="0">
                <a:latin typeface="Arial"/>
                <a:cs typeface="Arial"/>
              </a:rPr>
              <a:t>AX</a:t>
            </a:r>
            <a:r>
              <a:rPr lang="en-US" spc="-25" dirty="0">
                <a:latin typeface="Arial"/>
                <a:cs typeface="Arial"/>
              </a:rPr>
              <a:t> </a:t>
            </a:r>
            <a:r>
              <a:rPr lang="en-US" dirty="0">
                <a:latin typeface="Arial"/>
                <a:cs typeface="Arial"/>
              </a:rPr>
              <a:t>is</a:t>
            </a:r>
            <a:r>
              <a:rPr lang="en-US" spc="-35" dirty="0">
                <a:latin typeface="Arial"/>
                <a:cs typeface="Arial"/>
              </a:rPr>
              <a:t> </a:t>
            </a:r>
            <a:r>
              <a:rPr lang="en-US" dirty="0">
                <a:latin typeface="Arial"/>
                <a:cs typeface="Arial"/>
              </a:rPr>
              <a:t>stored</a:t>
            </a:r>
            <a:r>
              <a:rPr lang="en-US" spc="-20" dirty="0">
                <a:latin typeface="Arial"/>
                <a:cs typeface="Arial"/>
              </a:rPr>
              <a:t> </a:t>
            </a:r>
            <a:r>
              <a:rPr lang="en-US" dirty="0">
                <a:latin typeface="Arial"/>
                <a:cs typeface="Arial"/>
              </a:rPr>
              <a:t>in</a:t>
            </a:r>
            <a:r>
              <a:rPr lang="en-US" spc="-35" dirty="0">
                <a:latin typeface="Arial"/>
                <a:cs typeface="Arial"/>
              </a:rPr>
              <a:t> </a:t>
            </a:r>
            <a:r>
              <a:rPr lang="en-US" dirty="0">
                <a:latin typeface="Arial"/>
                <a:cs typeface="Arial"/>
              </a:rPr>
              <a:t>each</a:t>
            </a:r>
            <a:r>
              <a:rPr lang="en-US" spc="-20" dirty="0">
                <a:latin typeface="Arial"/>
                <a:cs typeface="Arial"/>
              </a:rPr>
              <a:t> </a:t>
            </a:r>
            <a:r>
              <a:rPr lang="en-US" dirty="0">
                <a:latin typeface="Arial"/>
                <a:cs typeface="Arial"/>
              </a:rPr>
              <a:t>of</a:t>
            </a:r>
            <a:r>
              <a:rPr lang="en-US" spc="-25" dirty="0">
                <a:latin typeface="Arial"/>
                <a:cs typeface="Arial"/>
              </a:rPr>
              <a:t> </a:t>
            </a:r>
            <a:r>
              <a:rPr lang="en-US" dirty="0">
                <a:latin typeface="Arial"/>
                <a:cs typeface="Arial"/>
              </a:rPr>
              <a:t>the</a:t>
            </a:r>
            <a:r>
              <a:rPr lang="en-US" spc="-25" dirty="0">
                <a:latin typeface="Arial"/>
                <a:cs typeface="Arial"/>
              </a:rPr>
              <a:t> </a:t>
            </a:r>
            <a:r>
              <a:rPr lang="en-US" dirty="0">
                <a:latin typeface="Arial"/>
                <a:cs typeface="Arial"/>
              </a:rPr>
              <a:t>following.</a:t>
            </a:r>
            <a:r>
              <a:rPr lang="en-US" spc="5" dirty="0">
                <a:latin typeface="Arial"/>
                <a:cs typeface="Arial"/>
              </a:rPr>
              <a:t> </a:t>
            </a:r>
            <a:r>
              <a:rPr lang="en-US" spc="-25" dirty="0">
                <a:latin typeface="Arial"/>
                <a:cs typeface="Arial"/>
              </a:rPr>
              <a:t>All</a:t>
            </a:r>
            <a:r>
              <a:rPr lang="en-US" dirty="0">
                <a:latin typeface="Arial"/>
                <a:cs typeface="Arial"/>
              </a:rPr>
              <a:t> values</a:t>
            </a:r>
            <a:r>
              <a:rPr lang="en-US" spc="-40" dirty="0">
                <a:latin typeface="Arial"/>
                <a:cs typeface="Arial"/>
              </a:rPr>
              <a:t> </a:t>
            </a:r>
            <a:r>
              <a:rPr lang="en-US" dirty="0">
                <a:latin typeface="Arial"/>
                <a:cs typeface="Arial"/>
              </a:rPr>
              <a:t>are</a:t>
            </a:r>
            <a:r>
              <a:rPr lang="en-US" spc="-40" dirty="0">
                <a:latin typeface="Arial"/>
                <a:cs typeface="Arial"/>
              </a:rPr>
              <a:t> </a:t>
            </a:r>
            <a:r>
              <a:rPr lang="en-US" spc="-20" dirty="0">
                <a:latin typeface="Arial"/>
                <a:cs typeface="Arial"/>
              </a:rPr>
              <a:t>hex.</a:t>
            </a:r>
            <a:endParaRPr lang="en-US" dirty="0">
              <a:latin typeface="Arial"/>
              <a:cs typeface="Arial"/>
            </a:endParaRPr>
          </a:p>
          <a:p>
            <a:pPr marL="192405" indent="-148590">
              <a:lnSpc>
                <a:spcPct val="100000"/>
              </a:lnSpc>
              <a:spcBef>
                <a:spcPts val="120"/>
              </a:spcBef>
              <a:buClr>
                <a:srgbClr val="3232B2"/>
              </a:buClr>
              <a:buAutoNum type="alphaLcParenR"/>
              <a:tabLst>
                <a:tab pos="193040" algn="l"/>
              </a:tabLst>
            </a:pPr>
            <a:r>
              <a:rPr lang="en-US" spc="-10" dirty="0">
                <a:latin typeface="Arial"/>
                <a:cs typeface="Arial"/>
              </a:rPr>
              <a:t> MOV</a:t>
            </a:r>
            <a:r>
              <a:rPr lang="en-US" spc="-40" dirty="0">
                <a:latin typeface="Arial"/>
                <a:cs typeface="Arial"/>
              </a:rPr>
              <a:t> </a:t>
            </a:r>
            <a:r>
              <a:rPr lang="en-US" spc="-10" dirty="0">
                <a:latin typeface="Arial"/>
                <a:cs typeface="Arial"/>
              </a:rPr>
              <a:t>[BX]+20,AX</a:t>
            </a:r>
            <a:endParaRPr lang="en-US" dirty="0">
              <a:latin typeface="Arial"/>
              <a:cs typeface="Arial"/>
            </a:endParaRPr>
          </a:p>
          <a:p>
            <a:pPr marL="192405" indent="-148590">
              <a:lnSpc>
                <a:spcPct val="100000"/>
              </a:lnSpc>
              <a:spcBef>
                <a:spcPts val="120"/>
              </a:spcBef>
              <a:buClr>
                <a:srgbClr val="3232B2"/>
              </a:buClr>
              <a:buAutoNum type="alphaLcParenR"/>
              <a:tabLst>
                <a:tab pos="193040" algn="l"/>
              </a:tabLst>
            </a:pPr>
            <a:r>
              <a:rPr lang="en-US" spc="-10" dirty="0">
                <a:latin typeface="Arial"/>
                <a:cs typeface="Arial"/>
              </a:rPr>
              <a:t> MOV</a:t>
            </a:r>
            <a:r>
              <a:rPr lang="en-US" spc="-40" dirty="0">
                <a:latin typeface="Arial"/>
                <a:cs typeface="Arial"/>
              </a:rPr>
              <a:t> </a:t>
            </a:r>
            <a:r>
              <a:rPr lang="en-US" spc="-10" dirty="0">
                <a:latin typeface="Arial"/>
                <a:cs typeface="Arial"/>
              </a:rPr>
              <a:t>[SI]+10,AX</a:t>
            </a:r>
            <a:endParaRPr lang="en-US" dirty="0">
              <a:latin typeface="Arial"/>
              <a:cs typeface="Arial"/>
            </a:endParaRPr>
          </a:p>
          <a:p>
            <a:pPr marL="192405" indent="-144145">
              <a:lnSpc>
                <a:spcPct val="100000"/>
              </a:lnSpc>
              <a:spcBef>
                <a:spcPts val="110"/>
              </a:spcBef>
              <a:buClr>
                <a:srgbClr val="3232B2"/>
              </a:buClr>
              <a:buAutoNum type="alphaLcParenR"/>
              <a:tabLst>
                <a:tab pos="193040" algn="l"/>
              </a:tabLst>
            </a:pPr>
            <a:r>
              <a:rPr lang="en-US" spc="-10" dirty="0">
                <a:latin typeface="Arial"/>
                <a:cs typeface="Arial"/>
              </a:rPr>
              <a:t> MOV</a:t>
            </a:r>
            <a:r>
              <a:rPr lang="en-US" spc="-40" dirty="0">
                <a:latin typeface="Arial"/>
                <a:cs typeface="Arial"/>
              </a:rPr>
              <a:t> </a:t>
            </a:r>
            <a:r>
              <a:rPr lang="en-US" spc="-10" dirty="0">
                <a:latin typeface="Arial"/>
                <a:cs typeface="Arial"/>
              </a:rPr>
              <a:t>[DI]+4,AX</a:t>
            </a:r>
            <a:endParaRPr lang="en-US" dirty="0">
              <a:latin typeface="Arial"/>
              <a:cs typeface="Arial"/>
            </a:endParaRPr>
          </a:p>
          <a:p>
            <a:pPr marL="192405" indent="-148590">
              <a:lnSpc>
                <a:spcPct val="100000"/>
              </a:lnSpc>
              <a:spcBef>
                <a:spcPts val="120"/>
              </a:spcBef>
              <a:buClr>
                <a:srgbClr val="3232B2"/>
              </a:buClr>
              <a:buAutoNum type="alphaLcParenR"/>
              <a:tabLst>
                <a:tab pos="193040" algn="l"/>
              </a:tabLst>
            </a:pPr>
            <a:r>
              <a:rPr lang="en-US" spc="-10" dirty="0">
                <a:latin typeface="Arial"/>
                <a:cs typeface="Arial"/>
              </a:rPr>
              <a:t> MOV</a:t>
            </a:r>
            <a:r>
              <a:rPr lang="en-US" spc="-40" dirty="0">
                <a:latin typeface="Arial"/>
                <a:cs typeface="Arial"/>
              </a:rPr>
              <a:t> </a:t>
            </a:r>
            <a:r>
              <a:rPr lang="en-US" spc="-10" dirty="0">
                <a:latin typeface="Arial"/>
                <a:cs typeface="Arial"/>
              </a:rPr>
              <a:t>[BP]+12,AX</a:t>
            </a:r>
            <a:endParaRPr lang="en-US" dirty="0">
              <a:latin typeface="Arial"/>
              <a:cs typeface="Arial"/>
            </a:endParaRPr>
          </a:p>
          <a:p>
            <a:pPr marL="12700">
              <a:lnSpc>
                <a:spcPct val="100000"/>
              </a:lnSpc>
              <a:spcBef>
                <a:spcPts val="120"/>
              </a:spcBef>
            </a:pPr>
            <a:r>
              <a:rPr lang="en-US" spc="-10" dirty="0">
                <a:solidFill>
                  <a:srgbClr val="FF3030"/>
                </a:solidFill>
                <a:latin typeface="Arial"/>
                <a:cs typeface="Arial"/>
              </a:rPr>
              <a:t>Solution:</a:t>
            </a:r>
            <a:endParaRPr lang="en-US" dirty="0">
              <a:latin typeface="Arial"/>
              <a:cs typeface="Arial"/>
            </a:endParaRPr>
          </a:p>
          <a:p>
            <a:pPr marL="12700">
              <a:lnSpc>
                <a:spcPct val="100000"/>
              </a:lnSpc>
              <a:spcBef>
                <a:spcPts val="110"/>
              </a:spcBef>
            </a:pPr>
            <a:r>
              <a:rPr lang="en-US" dirty="0">
                <a:latin typeface="Arial"/>
                <a:cs typeface="Arial"/>
              </a:rPr>
              <a:t>In</a:t>
            </a:r>
            <a:r>
              <a:rPr lang="en-US" spc="-15" dirty="0">
                <a:latin typeface="Arial"/>
                <a:cs typeface="Arial"/>
              </a:rPr>
              <a:t> </a:t>
            </a:r>
            <a:r>
              <a:rPr lang="en-US" dirty="0">
                <a:latin typeface="Arial"/>
                <a:cs typeface="Arial"/>
              </a:rPr>
              <a:t>each</a:t>
            </a:r>
            <a:r>
              <a:rPr lang="en-US" spc="-30" dirty="0">
                <a:latin typeface="Arial"/>
                <a:cs typeface="Arial"/>
              </a:rPr>
              <a:t> </a:t>
            </a:r>
            <a:r>
              <a:rPr lang="en-US" dirty="0">
                <a:latin typeface="Arial"/>
                <a:cs typeface="Arial"/>
              </a:rPr>
              <a:t>case,</a:t>
            </a:r>
            <a:r>
              <a:rPr lang="en-US" spc="-15" dirty="0">
                <a:latin typeface="Arial"/>
                <a:cs typeface="Arial"/>
              </a:rPr>
              <a:t> </a:t>
            </a:r>
            <a:r>
              <a:rPr lang="en-US" spc="-20" dirty="0">
                <a:latin typeface="Arial"/>
                <a:cs typeface="Arial"/>
              </a:rPr>
              <a:t>PA=segment</a:t>
            </a:r>
            <a:r>
              <a:rPr lang="en-US" spc="-10" dirty="0">
                <a:latin typeface="Arial"/>
                <a:cs typeface="Arial"/>
              </a:rPr>
              <a:t> </a:t>
            </a:r>
            <a:r>
              <a:rPr lang="en-US" dirty="0">
                <a:latin typeface="Arial"/>
                <a:cs typeface="Arial"/>
              </a:rPr>
              <a:t>register</a:t>
            </a:r>
            <a:r>
              <a:rPr lang="en-US" spc="-20" dirty="0">
                <a:latin typeface="Arial"/>
                <a:cs typeface="Arial"/>
              </a:rPr>
              <a:t> </a:t>
            </a:r>
            <a:r>
              <a:rPr lang="en-US" dirty="0">
                <a:latin typeface="Arial"/>
                <a:cs typeface="Arial"/>
              </a:rPr>
              <a:t>(shifted</a:t>
            </a:r>
            <a:r>
              <a:rPr lang="en-US" spc="-10" dirty="0">
                <a:latin typeface="Arial"/>
                <a:cs typeface="Arial"/>
              </a:rPr>
              <a:t> </a:t>
            </a:r>
            <a:r>
              <a:rPr lang="en-US" dirty="0">
                <a:latin typeface="Arial"/>
                <a:cs typeface="Arial"/>
              </a:rPr>
              <a:t>left)</a:t>
            </a:r>
            <a:r>
              <a:rPr lang="en-US" spc="-20" dirty="0">
                <a:latin typeface="Arial"/>
                <a:cs typeface="Arial"/>
              </a:rPr>
              <a:t> </a:t>
            </a:r>
            <a:r>
              <a:rPr lang="en-US" dirty="0">
                <a:latin typeface="Arial"/>
                <a:cs typeface="Arial"/>
              </a:rPr>
              <a:t>+</a:t>
            </a:r>
            <a:r>
              <a:rPr lang="en-US" spc="-15" dirty="0">
                <a:latin typeface="Arial"/>
                <a:cs typeface="Arial"/>
              </a:rPr>
              <a:t> </a:t>
            </a:r>
            <a:r>
              <a:rPr lang="en-US" dirty="0">
                <a:latin typeface="Arial"/>
                <a:cs typeface="Arial"/>
              </a:rPr>
              <a:t>offset</a:t>
            </a:r>
            <a:r>
              <a:rPr lang="en-US" spc="-10" dirty="0">
                <a:latin typeface="Arial"/>
                <a:cs typeface="Arial"/>
              </a:rPr>
              <a:t> register</a:t>
            </a:r>
            <a:r>
              <a:rPr lang="en-US" spc="-25" dirty="0">
                <a:latin typeface="Arial"/>
                <a:cs typeface="Arial"/>
              </a:rPr>
              <a:t> </a:t>
            </a:r>
            <a:r>
              <a:rPr lang="en-US" dirty="0">
                <a:latin typeface="Arial"/>
                <a:cs typeface="Arial"/>
              </a:rPr>
              <a:t>+</a:t>
            </a:r>
            <a:r>
              <a:rPr lang="en-US" spc="-15" dirty="0">
                <a:latin typeface="Arial"/>
                <a:cs typeface="Arial"/>
              </a:rPr>
              <a:t> </a:t>
            </a:r>
            <a:r>
              <a:rPr lang="en-US" spc="-10" dirty="0">
                <a:latin typeface="Arial"/>
                <a:cs typeface="Arial"/>
              </a:rPr>
              <a:t>displacement</a:t>
            </a:r>
            <a:endParaRPr lang="en-US" dirty="0">
              <a:latin typeface="Arial"/>
              <a:cs typeface="Arial"/>
            </a:endParaRPr>
          </a:p>
          <a:p>
            <a:pPr marL="131445" indent="-119380">
              <a:lnSpc>
                <a:spcPct val="100000"/>
              </a:lnSpc>
              <a:spcBef>
                <a:spcPts val="220"/>
              </a:spcBef>
              <a:buFont typeface="Arial" panose="020B0604020202020204" pitchFamily="34" charset="0"/>
              <a:buAutoNum type="alphaLcParenR"/>
              <a:tabLst>
                <a:tab pos="132080" algn="l"/>
              </a:tabLst>
            </a:pPr>
            <a:r>
              <a:rPr lang="it-IT" spc="-10" dirty="0">
                <a:latin typeface="Arial"/>
                <a:cs typeface="Arial"/>
              </a:rPr>
              <a:t>DS:BX+20	</a:t>
            </a:r>
            <a:r>
              <a:rPr lang="en-US" dirty="0">
                <a:solidFill>
                  <a:srgbClr val="448A00"/>
                </a:solidFill>
                <a:latin typeface="Arial"/>
                <a:cs typeface="Arial"/>
              </a:rPr>
              <a:t>;</a:t>
            </a:r>
            <a:r>
              <a:rPr lang="en-US" spc="-5" dirty="0">
                <a:solidFill>
                  <a:srgbClr val="448A00"/>
                </a:solidFill>
                <a:latin typeface="Arial"/>
                <a:cs typeface="Arial"/>
              </a:rPr>
              <a:t> </a:t>
            </a:r>
            <a:r>
              <a:rPr lang="en-US" dirty="0">
                <a:solidFill>
                  <a:srgbClr val="448A00"/>
                </a:solidFill>
                <a:latin typeface="Arial"/>
                <a:cs typeface="Arial"/>
              </a:rPr>
              <a:t>location</a:t>
            </a:r>
            <a:r>
              <a:rPr lang="en-US" spc="-10" dirty="0">
                <a:solidFill>
                  <a:srgbClr val="448A00"/>
                </a:solidFill>
                <a:latin typeface="Arial"/>
                <a:cs typeface="Arial"/>
              </a:rPr>
              <a:t> 47120=(12) </a:t>
            </a:r>
            <a:r>
              <a:rPr lang="en-US" dirty="0">
                <a:solidFill>
                  <a:srgbClr val="448A00"/>
                </a:solidFill>
                <a:latin typeface="Arial"/>
                <a:cs typeface="Arial"/>
              </a:rPr>
              <a:t>and</a:t>
            </a:r>
            <a:r>
              <a:rPr lang="en-US" spc="-10" dirty="0">
                <a:solidFill>
                  <a:srgbClr val="448A00"/>
                </a:solidFill>
                <a:latin typeface="Arial"/>
                <a:cs typeface="Arial"/>
              </a:rPr>
              <a:t> 47121=(25)</a:t>
            </a:r>
            <a:r>
              <a:rPr lang="it-IT" spc="-10" dirty="0">
                <a:latin typeface="Arial"/>
                <a:cs typeface="Arial"/>
              </a:rPr>
              <a:t>	</a:t>
            </a:r>
            <a:endParaRPr lang="it-IT" dirty="0">
              <a:latin typeface="Arial"/>
              <a:cs typeface="Arial"/>
            </a:endParaRPr>
          </a:p>
          <a:p>
            <a:pPr marL="131445" indent="-119380">
              <a:lnSpc>
                <a:spcPct val="100000"/>
              </a:lnSpc>
              <a:spcBef>
                <a:spcPts val="120"/>
              </a:spcBef>
              <a:buFont typeface="Arial" panose="020B0604020202020204" pitchFamily="34" charset="0"/>
              <a:buAutoNum type="alphaLcParenR"/>
              <a:tabLst>
                <a:tab pos="132080" algn="l"/>
              </a:tabLst>
            </a:pPr>
            <a:r>
              <a:rPr lang="it-IT" spc="-10" dirty="0">
                <a:latin typeface="Arial"/>
                <a:cs typeface="Arial"/>
              </a:rPr>
              <a:t>DS:SI+10	</a:t>
            </a:r>
            <a:r>
              <a:rPr lang="en-US" dirty="0">
                <a:solidFill>
                  <a:srgbClr val="448A00"/>
                </a:solidFill>
                <a:latin typeface="Arial"/>
                <a:cs typeface="Arial"/>
              </a:rPr>
              <a:t>;</a:t>
            </a:r>
            <a:r>
              <a:rPr lang="en-US" spc="-5" dirty="0">
                <a:solidFill>
                  <a:srgbClr val="448A00"/>
                </a:solidFill>
                <a:latin typeface="Arial"/>
                <a:cs typeface="Arial"/>
              </a:rPr>
              <a:t> </a:t>
            </a:r>
            <a:r>
              <a:rPr lang="en-US" dirty="0">
                <a:solidFill>
                  <a:srgbClr val="448A00"/>
                </a:solidFill>
                <a:latin typeface="Arial"/>
                <a:cs typeface="Arial"/>
              </a:rPr>
              <a:t>location</a:t>
            </a:r>
            <a:r>
              <a:rPr lang="en-US" spc="-10" dirty="0">
                <a:solidFill>
                  <a:srgbClr val="448A00"/>
                </a:solidFill>
                <a:latin typeface="Arial"/>
                <a:cs typeface="Arial"/>
              </a:rPr>
              <a:t> 46496=(12) </a:t>
            </a:r>
            <a:r>
              <a:rPr lang="en-US" dirty="0">
                <a:solidFill>
                  <a:srgbClr val="448A00"/>
                </a:solidFill>
                <a:latin typeface="Arial"/>
                <a:cs typeface="Arial"/>
              </a:rPr>
              <a:t>and</a:t>
            </a:r>
            <a:r>
              <a:rPr lang="en-US" spc="-10" dirty="0">
                <a:solidFill>
                  <a:srgbClr val="448A00"/>
                </a:solidFill>
                <a:latin typeface="Arial"/>
                <a:cs typeface="Arial"/>
              </a:rPr>
              <a:t> 46497=(25)</a:t>
            </a:r>
            <a:endParaRPr lang="it-IT" dirty="0">
              <a:latin typeface="Arial"/>
              <a:cs typeface="Arial"/>
            </a:endParaRPr>
          </a:p>
          <a:p>
            <a:pPr marL="131445" indent="-119380">
              <a:lnSpc>
                <a:spcPct val="100000"/>
              </a:lnSpc>
              <a:spcBef>
                <a:spcPts val="120"/>
              </a:spcBef>
              <a:buFont typeface="Arial" panose="020B0604020202020204" pitchFamily="34" charset="0"/>
              <a:buAutoNum type="alphaLcParenR"/>
              <a:tabLst>
                <a:tab pos="132080" algn="l"/>
              </a:tabLst>
            </a:pPr>
            <a:r>
              <a:rPr lang="it-IT" spc="-10" dirty="0">
                <a:latin typeface="Arial"/>
                <a:cs typeface="Arial"/>
              </a:rPr>
              <a:t>DS:DI+4	</a:t>
            </a:r>
            <a:r>
              <a:rPr lang="en-US" dirty="0">
                <a:solidFill>
                  <a:srgbClr val="448A00"/>
                </a:solidFill>
                <a:latin typeface="Arial"/>
                <a:cs typeface="Arial"/>
              </a:rPr>
              <a:t>;</a:t>
            </a:r>
            <a:r>
              <a:rPr lang="en-US" spc="-5" dirty="0">
                <a:solidFill>
                  <a:srgbClr val="448A00"/>
                </a:solidFill>
                <a:latin typeface="Arial"/>
                <a:cs typeface="Arial"/>
              </a:rPr>
              <a:t> </a:t>
            </a:r>
            <a:r>
              <a:rPr lang="en-US" dirty="0">
                <a:solidFill>
                  <a:srgbClr val="448A00"/>
                </a:solidFill>
                <a:latin typeface="Arial"/>
                <a:cs typeface="Arial"/>
              </a:rPr>
              <a:t>location</a:t>
            </a:r>
            <a:r>
              <a:rPr lang="en-US" spc="-10" dirty="0">
                <a:solidFill>
                  <a:srgbClr val="448A00"/>
                </a:solidFill>
                <a:latin typeface="Arial"/>
                <a:cs typeface="Arial"/>
              </a:rPr>
              <a:t> 4D504=(12) </a:t>
            </a:r>
            <a:r>
              <a:rPr lang="en-US" dirty="0">
                <a:solidFill>
                  <a:srgbClr val="448A00"/>
                </a:solidFill>
                <a:latin typeface="Arial"/>
                <a:cs typeface="Arial"/>
              </a:rPr>
              <a:t>and</a:t>
            </a:r>
            <a:r>
              <a:rPr lang="en-US" spc="-15" dirty="0">
                <a:solidFill>
                  <a:srgbClr val="448A00"/>
                </a:solidFill>
                <a:latin typeface="Arial"/>
                <a:cs typeface="Arial"/>
              </a:rPr>
              <a:t> </a:t>
            </a:r>
            <a:r>
              <a:rPr lang="en-US" spc="-10" dirty="0">
                <a:solidFill>
                  <a:srgbClr val="448A00"/>
                </a:solidFill>
                <a:latin typeface="Arial"/>
                <a:cs typeface="Arial"/>
              </a:rPr>
              <a:t>4D505=(25)</a:t>
            </a:r>
            <a:endParaRPr lang="it-IT" dirty="0">
              <a:latin typeface="Arial"/>
              <a:cs typeface="Arial"/>
            </a:endParaRPr>
          </a:p>
          <a:p>
            <a:pPr marL="131445" indent="-119380">
              <a:lnSpc>
                <a:spcPct val="100000"/>
              </a:lnSpc>
              <a:spcBef>
                <a:spcPts val="105"/>
              </a:spcBef>
              <a:buFont typeface="Arial" panose="020B0604020202020204" pitchFamily="34" charset="0"/>
              <a:buAutoNum type="alphaLcParenR"/>
              <a:tabLst>
                <a:tab pos="132080" algn="l"/>
              </a:tabLst>
            </a:pPr>
            <a:r>
              <a:rPr lang="it-IT" spc="-10" dirty="0">
                <a:latin typeface="Arial"/>
                <a:cs typeface="Arial"/>
              </a:rPr>
              <a:t>SS:BP+20	</a:t>
            </a:r>
            <a:r>
              <a:rPr lang="en-US" dirty="0">
                <a:solidFill>
                  <a:srgbClr val="448A00"/>
                </a:solidFill>
                <a:latin typeface="Arial"/>
                <a:cs typeface="Arial"/>
              </a:rPr>
              <a:t>;</a:t>
            </a:r>
            <a:r>
              <a:rPr lang="en-US" spc="-5" dirty="0">
                <a:solidFill>
                  <a:srgbClr val="448A00"/>
                </a:solidFill>
                <a:latin typeface="Arial"/>
                <a:cs typeface="Arial"/>
              </a:rPr>
              <a:t> </a:t>
            </a:r>
            <a:r>
              <a:rPr lang="en-US" dirty="0">
                <a:solidFill>
                  <a:srgbClr val="448A00"/>
                </a:solidFill>
                <a:latin typeface="Arial"/>
                <a:cs typeface="Arial"/>
              </a:rPr>
              <a:t>location</a:t>
            </a:r>
            <a:r>
              <a:rPr lang="en-US" spc="-10" dirty="0">
                <a:solidFill>
                  <a:srgbClr val="448A00"/>
                </a:solidFill>
                <a:latin typeface="Arial"/>
                <a:cs typeface="Arial"/>
              </a:rPr>
              <a:t> 27826=(12) </a:t>
            </a:r>
            <a:r>
              <a:rPr lang="en-US" dirty="0">
                <a:solidFill>
                  <a:srgbClr val="448A00"/>
                </a:solidFill>
                <a:latin typeface="Arial"/>
                <a:cs typeface="Arial"/>
              </a:rPr>
              <a:t>and</a:t>
            </a:r>
            <a:r>
              <a:rPr lang="en-US" spc="-10" dirty="0">
                <a:solidFill>
                  <a:srgbClr val="448A00"/>
                </a:solidFill>
                <a:latin typeface="Arial"/>
                <a:cs typeface="Arial"/>
              </a:rPr>
              <a:t> 27827=(25)</a:t>
            </a:r>
            <a:endParaRPr lang="en-US" dirty="0">
              <a:latin typeface="Arial"/>
              <a:cs typeface="Arial"/>
            </a:endParaRPr>
          </a:p>
          <a:p>
            <a:pPr marL="131445" indent="-119380">
              <a:lnSpc>
                <a:spcPct val="100000"/>
              </a:lnSpc>
              <a:spcBef>
                <a:spcPts val="105"/>
              </a:spcBef>
              <a:buAutoNum type="alphaLcParenR"/>
              <a:tabLst>
                <a:tab pos="132080" algn="l"/>
              </a:tabLst>
            </a:pPr>
            <a:endParaRPr lang="it-IT" dirty="0">
              <a:latin typeface="Arial"/>
              <a:cs typeface="Arial"/>
            </a:endParaRPr>
          </a:p>
          <a:p>
            <a:endParaRPr lang="en-US" dirty="0"/>
          </a:p>
        </p:txBody>
      </p:sp>
      <p:sp>
        <p:nvSpPr>
          <p:cNvPr id="4" name="Slide Number Placeholder 3">
            <a:extLst>
              <a:ext uri="{FF2B5EF4-FFF2-40B4-BE49-F238E27FC236}">
                <a16:creationId xmlns:a16="http://schemas.microsoft.com/office/drawing/2014/main" id="{37606434-F815-4C21-9CA8-8E4A1D46C9D8}"/>
              </a:ext>
            </a:extLst>
          </p:cNvPr>
          <p:cNvSpPr>
            <a:spLocks noGrp="1"/>
          </p:cNvSpPr>
          <p:nvPr>
            <p:ph type="sldNum" sz="quarter" idx="12"/>
          </p:nvPr>
        </p:nvSpPr>
        <p:spPr/>
        <p:txBody>
          <a:bodyPr/>
          <a:lstStyle/>
          <a:p>
            <a:fld id="{2E3AC598-E03F-413A-97C1-9CCB85E58D1E}" type="slidenum">
              <a:rPr lang="en-US" smtClean="0"/>
              <a:t>26</a:t>
            </a:fld>
            <a:endParaRPr lang="en-US"/>
          </a:p>
        </p:txBody>
      </p:sp>
    </p:spTree>
    <p:extLst>
      <p:ext uri="{BB962C8B-B14F-4D97-AF65-F5344CB8AC3E}">
        <p14:creationId xmlns:p14="http://schemas.microsoft.com/office/powerpoint/2010/main" val="4073453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BDE8-8E9F-4734-9CC6-93911F84853F}"/>
              </a:ext>
            </a:extLst>
          </p:cNvPr>
          <p:cNvSpPr>
            <a:spLocks noGrp="1"/>
          </p:cNvSpPr>
          <p:nvPr>
            <p:ph type="title"/>
          </p:nvPr>
        </p:nvSpPr>
        <p:spPr>
          <a:xfrm>
            <a:off x="1534696" y="698500"/>
            <a:ext cx="9520158" cy="546100"/>
          </a:xfrm>
        </p:spPr>
        <p:txBody>
          <a:bodyPr>
            <a:normAutofit/>
          </a:bodyPr>
          <a:lstStyle/>
          <a:p>
            <a:r>
              <a:rPr lang="en-US" dirty="0"/>
              <a:t>Base</a:t>
            </a:r>
            <a:r>
              <a:rPr lang="en-US" spc="-60" dirty="0"/>
              <a:t> </a:t>
            </a:r>
            <a:r>
              <a:rPr lang="en-US" spc="-10" dirty="0"/>
              <a:t>indexed</a:t>
            </a:r>
            <a:r>
              <a:rPr lang="en-US" spc="-55" dirty="0"/>
              <a:t> </a:t>
            </a:r>
            <a:r>
              <a:rPr lang="en-US" dirty="0"/>
              <a:t>addressing</a:t>
            </a:r>
            <a:r>
              <a:rPr lang="en-US" spc="-60" dirty="0"/>
              <a:t> </a:t>
            </a:r>
            <a:r>
              <a:rPr lang="en-US" spc="-20" dirty="0"/>
              <a:t>mode</a:t>
            </a:r>
            <a:endParaRPr lang="en-US" dirty="0"/>
          </a:p>
        </p:txBody>
      </p:sp>
      <p:sp>
        <p:nvSpPr>
          <p:cNvPr id="3" name="Content Placeholder 2">
            <a:extLst>
              <a:ext uri="{FF2B5EF4-FFF2-40B4-BE49-F238E27FC236}">
                <a16:creationId xmlns:a16="http://schemas.microsoft.com/office/drawing/2014/main" id="{DD2E28FB-8CFB-4B10-A85E-3B182CC43FBC}"/>
              </a:ext>
            </a:extLst>
          </p:cNvPr>
          <p:cNvSpPr>
            <a:spLocks noGrp="1"/>
          </p:cNvSpPr>
          <p:nvPr>
            <p:ph idx="1"/>
          </p:nvPr>
        </p:nvSpPr>
        <p:spPr>
          <a:xfrm>
            <a:off x="1534696" y="1244600"/>
            <a:ext cx="9520158" cy="5067300"/>
          </a:xfrm>
        </p:spPr>
        <p:txBody>
          <a:bodyPr>
            <a:normAutofit fontScale="92500" lnSpcReduction="20000"/>
          </a:bodyPr>
          <a:lstStyle/>
          <a:p>
            <a:pPr marL="12700" marR="5080">
              <a:lnSpc>
                <a:spcPct val="121100"/>
              </a:lnSpc>
              <a:spcBef>
                <a:spcPts val="100"/>
              </a:spcBef>
            </a:pPr>
            <a:r>
              <a:rPr lang="en-US" dirty="0">
                <a:latin typeface="Arial"/>
                <a:cs typeface="Arial"/>
              </a:rPr>
              <a:t>By</a:t>
            </a:r>
            <a:r>
              <a:rPr lang="en-US" spc="-25" dirty="0">
                <a:latin typeface="Arial"/>
                <a:cs typeface="Arial"/>
              </a:rPr>
              <a:t> </a:t>
            </a:r>
            <a:r>
              <a:rPr lang="en-US" dirty="0">
                <a:latin typeface="Arial"/>
                <a:cs typeface="Arial"/>
              </a:rPr>
              <a:t>combining</a:t>
            </a:r>
            <a:r>
              <a:rPr lang="en-US" spc="-50" dirty="0">
                <a:latin typeface="Arial"/>
                <a:cs typeface="Arial"/>
              </a:rPr>
              <a:t> </a:t>
            </a:r>
            <a:r>
              <a:rPr lang="en-US" dirty="0">
                <a:latin typeface="Arial"/>
                <a:cs typeface="Arial"/>
              </a:rPr>
              <a:t>based</a:t>
            </a:r>
            <a:r>
              <a:rPr lang="en-US" spc="-35" dirty="0">
                <a:latin typeface="Arial"/>
                <a:cs typeface="Arial"/>
              </a:rPr>
              <a:t> </a:t>
            </a:r>
            <a:r>
              <a:rPr lang="en-US" dirty="0">
                <a:latin typeface="Arial"/>
                <a:cs typeface="Arial"/>
              </a:rPr>
              <a:t>and</a:t>
            </a:r>
            <a:r>
              <a:rPr lang="en-US" spc="-25" dirty="0">
                <a:latin typeface="Arial"/>
                <a:cs typeface="Arial"/>
              </a:rPr>
              <a:t> </a:t>
            </a:r>
            <a:r>
              <a:rPr lang="en-US" spc="-10" dirty="0">
                <a:latin typeface="Arial"/>
                <a:cs typeface="Arial"/>
              </a:rPr>
              <a:t>indexed</a:t>
            </a:r>
            <a:r>
              <a:rPr lang="en-US" spc="-50" dirty="0">
                <a:latin typeface="Arial"/>
                <a:cs typeface="Arial"/>
              </a:rPr>
              <a:t> </a:t>
            </a:r>
            <a:r>
              <a:rPr lang="en-US" dirty="0">
                <a:latin typeface="Arial"/>
                <a:cs typeface="Arial"/>
              </a:rPr>
              <a:t>addressing</a:t>
            </a:r>
            <a:r>
              <a:rPr lang="en-US" spc="-45" dirty="0">
                <a:latin typeface="Arial"/>
                <a:cs typeface="Arial"/>
              </a:rPr>
              <a:t> </a:t>
            </a:r>
            <a:r>
              <a:rPr lang="en-US" dirty="0">
                <a:latin typeface="Arial"/>
                <a:cs typeface="Arial"/>
              </a:rPr>
              <a:t>modes,</a:t>
            </a:r>
            <a:r>
              <a:rPr lang="en-US" spc="-30" dirty="0">
                <a:latin typeface="Arial"/>
                <a:cs typeface="Arial"/>
              </a:rPr>
              <a:t> </a:t>
            </a:r>
            <a:r>
              <a:rPr lang="en-US" dirty="0">
                <a:latin typeface="Arial"/>
                <a:cs typeface="Arial"/>
              </a:rPr>
              <a:t>a</a:t>
            </a:r>
            <a:r>
              <a:rPr lang="en-US" spc="-25" dirty="0">
                <a:latin typeface="Arial"/>
                <a:cs typeface="Arial"/>
              </a:rPr>
              <a:t> </a:t>
            </a:r>
            <a:r>
              <a:rPr lang="en-US" dirty="0">
                <a:latin typeface="Arial"/>
                <a:cs typeface="Arial"/>
              </a:rPr>
              <a:t>new</a:t>
            </a:r>
            <a:r>
              <a:rPr lang="en-US" spc="-40" dirty="0">
                <a:latin typeface="Arial"/>
                <a:cs typeface="Arial"/>
              </a:rPr>
              <a:t> </a:t>
            </a:r>
            <a:r>
              <a:rPr lang="en-US" dirty="0">
                <a:latin typeface="Arial"/>
                <a:cs typeface="Arial"/>
              </a:rPr>
              <a:t>addressing</a:t>
            </a:r>
            <a:r>
              <a:rPr lang="en-US" spc="-40" dirty="0">
                <a:latin typeface="Arial"/>
                <a:cs typeface="Arial"/>
              </a:rPr>
              <a:t> </a:t>
            </a:r>
            <a:r>
              <a:rPr lang="en-US" dirty="0">
                <a:latin typeface="Arial"/>
                <a:cs typeface="Arial"/>
              </a:rPr>
              <a:t>mode</a:t>
            </a:r>
            <a:r>
              <a:rPr lang="en-US" spc="-35" dirty="0">
                <a:latin typeface="Arial"/>
                <a:cs typeface="Arial"/>
              </a:rPr>
              <a:t> </a:t>
            </a:r>
            <a:r>
              <a:rPr lang="en-US" spc="-25" dirty="0">
                <a:latin typeface="Arial"/>
                <a:cs typeface="Arial"/>
              </a:rPr>
              <a:t>is </a:t>
            </a:r>
            <a:r>
              <a:rPr lang="en-US" dirty="0">
                <a:latin typeface="Arial"/>
                <a:cs typeface="Arial"/>
              </a:rPr>
              <a:t>derived</a:t>
            </a:r>
            <a:r>
              <a:rPr lang="en-US" spc="-40" dirty="0">
                <a:latin typeface="Arial"/>
                <a:cs typeface="Arial"/>
              </a:rPr>
              <a:t> </a:t>
            </a:r>
            <a:r>
              <a:rPr lang="en-US" dirty="0">
                <a:latin typeface="Arial"/>
                <a:cs typeface="Arial"/>
              </a:rPr>
              <a:t>called</a:t>
            </a:r>
            <a:r>
              <a:rPr lang="en-US" spc="-35" dirty="0">
                <a:latin typeface="Arial"/>
                <a:cs typeface="Arial"/>
              </a:rPr>
              <a:t> </a:t>
            </a:r>
            <a:r>
              <a:rPr lang="en-US" dirty="0">
                <a:latin typeface="Arial"/>
                <a:cs typeface="Arial"/>
              </a:rPr>
              <a:t>the</a:t>
            </a:r>
            <a:r>
              <a:rPr lang="en-US" spc="-40" dirty="0">
                <a:latin typeface="Arial"/>
                <a:cs typeface="Arial"/>
              </a:rPr>
              <a:t> </a:t>
            </a:r>
            <a:r>
              <a:rPr lang="en-US" dirty="0">
                <a:latin typeface="Arial"/>
                <a:cs typeface="Arial"/>
              </a:rPr>
              <a:t>based</a:t>
            </a:r>
            <a:r>
              <a:rPr lang="en-US" spc="-20" dirty="0">
                <a:latin typeface="Arial"/>
                <a:cs typeface="Arial"/>
              </a:rPr>
              <a:t> </a:t>
            </a:r>
            <a:r>
              <a:rPr lang="en-US" spc="-10" dirty="0">
                <a:latin typeface="Arial"/>
                <a:cs typeface="Arial"/>
              </a:rPr>
              <a:t>indexed</a:t>
            </a:r>
            <a:r>
              <a:rPr lang="en-US" spc="-45" dirty="0">
                <a:latin typeface="Arial"/>
                <a:cs typeface="Arial"/>
              </a:rPr>
              <a:t> </a:t>
            </a:r>
            <a:r>
              <a:rPr lang="en-US" dirty="0">
                <a:latin typeface="Arial"/>
                <a:cs typeface="Arial"/>
              </a:rPr>
              <a:t>addressing</a:t>
            </a:r>
            <a:r>
              <a:rPr lang="en-US" spc="-50" dirty="0">
                <a:latin typeface="Arial"/>
                <a:cs typeface="Arial"/>
              </a:rPr>
              <a:t> </a:t>
            </a:r>
            <a:r>
              <a:rPr lang="en-US" spc="-20" dirty="0">
                <a:latin typeface="Arial"/>
                <a:cs typeface="Arial"/>
              </a:rPr>
              <a:t>mode.</a:t>
            </a:r>
            <a:endParaRPr lang="en-US" dirty="0">
              <a:latin typeface="Arial"/>
              <a:cs typeface="Arial"/>
            </a:endParaRPr>
          </a:p>
          <a:p>
            <a:pPr marL="12700" marR="795020">
              <a:lnSpc>
                <a:spcPct val="126699"/>
              </a:lnSpc>
            </a:pPr>
            <a:r>
              <a:rPr lang="en-US" dirty="0">
                <a:latin typeface="Arial"/>
                <a:cs typeface="Arial"/>
              </a:rPr>
              <a:t>In</a:t>
            </a:r>
            <a:r>
              <a:rPr lang="en-US" spc="-20" dirty="0">
                <a:latin typeface="Arial"/>
                <a:cs typeface="Arial"/>
              </a:rPr>
              <a:t> </a:t>
            </a:r>
            <a:r>
              <a:rPr lang="en-US" dirty="0">
                <a:latin typeface="Arial"/>
                <a:cs typeface="Arial"/>
              </a:rPr>
              <a:t>this</a:t>
            </a:r>
            <a:r>
              <a:rPr lang="en-US" spc="-30" dirty="0">
                <a:latin typeface="Arial"/>
                <a:cs typeface="Arial"/>
              </a:rPr>
              <a:t> </a:t>
            </a:r>
            <a:r>
              <a:rPr lang="en-US" dirty="0">
                <a:latin typeface="Arial"/>
                <a:cs typeface="Arial"/>
              </a:rPr>
              <a:t>mode,</a:t>
            </a:r>
            <a:r>
              <a:rPr lang="en-US" spc="-35" dirty="0">
                <a:latin typeface="Arial"/>
                <a:cs typeface="Arial"/>
              </a:rPr>
              <a:t> </a:t>
            </a:r>
            <a:r>
              <a:rPr lang="en-US" dirty="0">
                <a:latin typeface="Arial"/>
                <a:cs typeface="Arial"/>
              </a:rPr>
              <a:t>one</a:t>
            </a:r>
            <a:r>
              <a:rPr lang="en-US" spc="-20" dirty="0">
                <a:latin typeface="Arial"/>
                <a:cs typeface="Arial"/>
              </a:rPr>
              <a:t> </a:t>
            </a:r>
            <a:r>
              <a:rPr lang="en-US" dirty="0">
                <a:latin typeface="Arial"/>
                <a:cs typeface="Arial"/>
              </a:rPr>
              <a:t>base</a:t>
            </a:r>
            <a:r>
              <a:rPr lang="en-US" spc="-35" dirty="0">
                <a:latin typeface="Arial"/>
                <a:cs typeface="Arial"/>
              </a:rPr>
              <a:t> </a:t>
            </a:r>
            <a:r>
              <a:rPr lang="en-US" dirty="0">
                <a:latin typeface="Arial"/>
                <a:cs typeface="Arial"/>
              </a:rPr>
              <a:t>register</a:t>
            </a:r>
            <a:r>
              <a:rPr lang="en-US" spc="-40" dirty="0">
                <a:latin typeface="Arial"/>
                <a:cs typeface="Arial"/>
              </a:rPr>
              <a:t> </a:t>
            </a:r>
            <a:r>
              <a:rPr lang="en-US" dirty="0">
                <a:latin typeface="Arial"/>
                <a:cs typeface="Arial"/>
              </a:rPr>
              <a:t>and</a:t>
            </a:r>
            <a:r>
              <a:rPr lang="en-US" spc="-15" dirty="0">
                <a:latin typeface="Arial"/>
                <a:cs typeface="Arial"/>
              </a:rPr>
              <a:t> </a:t>
            </a:r>
            <a:r>
              <a:rPr lang="en-US" dirty="0">
                <a:latin typeface="Arial"/>
                <a:cs typeface="Arial"/>
              </a:rPr>
              <a:t>one</a:t>
            </a:r>
            <a:r>
              <a:rPr lang="en-US" spc="-35" dirty="0">
                <a:latin typeface="Arial"/>
                <a:cs typeface="Arial"/>
              </a:rPr>
              <a:t> </a:t>
            </a:r>
            <a:r>
              <a:rPr lang="en-US" dirty="0">
                <a:latin typeface="Arial"/>
                <a:cs typeface="Arial"/>
              </a:rPr>
              <a:t>index</a:t>
            </a:r>
            <a:r>
              <a:rPr lang="en-US" spc="-45" dirty="0">
                <a:latin typeface="Arial"/>
                <a:cs typeface="Arial"/>
              </a:rPr>
              <a:t> </a:t>
            </a:r>
            <a:r>
              <a:rPr lang="en-US" dirty="0">
                <a:latin typeface="Arial"/>
                <a:cs typeface="Arial"/>
              </a:rPr>
              <a:t>register</a:t>
            </a:r>
            <a:r>
              <a:rPr lang="en-US" spc="-40" dirty="0">
                <a:latin typeface="Arial"/>
                <a:cs typeface="Arial"/>
              </a:rPr>
              <a:t> </a:t>
            </a:r>
            <a:r>
              <a:rPr lang="en-US" dirty="0">
                <a:latin typeface="Arial"/>
                <a:cs typeface="Arial"/>
              </a:rPr>
              <a:t>are</a:t>
            </a:r>
            <a:r>
              <a:rPr lang="en-US" spc="-20" dirty="0">
                <a:latin typeface="Arial"/>
                <a:cs typeface="Arial"/>
              </a:rPr>
              <a:t> used.</a:t>
            </a:r>
          </a:p>
          <a:p>
            <a:pPr marL="12700" marR="795020">
              <a:lnSpc>
                <a:spcPct val="126699"/>
              </a:lnSpc>
            </a:pPr>
            <a:r>
              <a:rPr lang="en-US" spc="-20" dirty="0">
                <a:latin typeface="Arial"/>
                <a:cs typeface="Arial"/>
              </a:rPr>
              <a:t> </a:t>
            </a:r>
            <a:r>
              <a:rPr lang="en-US" spc="-10" dirty="0">
                <a:solidFill>
                  <a:srgbClr val="FF3030"/>
                </a:solidFill>
                <a:latin typeface="Arial"/>
                <a:cs typeface="Arial"/>
              </a:rPr>
              <a:t>Example:</a:t>
            </a:r>
            <a:endParaRPr lang="en-US" dirty="0">
              <a:latin typeface="Arial"/>
              <a:cs typeface="Arial"/>
            </a:endParaRPr>
          </a:p>
          <a:p>
            <a:pPr marL="0" indent="0">
              <a:buNone/>
            </a:pPr>
            <a:r>
              <a:rPr lang="en-US" spc="-35" dirty="0">
                <a:latin typeface="Arial"/>
                <a:cs typeface="Arial"/>
              </a:rPr>
              <a:t>MOV</a:t>
            </a:r>
            <a:r>
              <a:rPr lang="en-US" spc="500" dirty="0">
                <a:latin typeface="Arial"/>
                <a:cs typeface="Arial"/>
              </a:rPr>
              <a:t> 		</a:t>
            </a:r>
            <a:r>
              <a:rPr lang="en-US" dirty="0">
                <a:latin typeface="Arial"/>
                <a:cs typeface="Arial"/>
              </a:rPr>
              <a:t> CL,[BX][DI]+8</a:t>
            </a:r>
            <a:r>
              <a:rPr lang="en-US" spc="405" dirty="0">
                <a:latin typeface="Arial"/>
                <a:cs typeface="Arial"/>
              </a:rPr>
              <a:t> </a:t>
            </a:r>
            <a:r>
              <a:rPr lang="en-US" dirty="0">
                <a:solidFill>
                  <a:srgbClr val="448A00"/>
                </a:solidFill>
                <a:latin typeface="Arial"/>
                <a:cs typeface="Arial"/>
              </a:rPr>
              <a:t>;</a:t>
            </a:r>
            <a:r>
              <a:rPr lang="en-US" spc="-25" dirty="0">
                <a:solidFill>
                  <a:srgbClr val="448A00"/>
                </a:solidFill>
                <a:latin typeface="Arial"/>
                <a:cs typeface="Arial"/>
              </a:rPr>
              <a:t> PA=DS </a:t>
            </a:r>
            <a:r>
              <a:rPr lang="en-US" dirty="0">
                <a:solidFill>
                  <a:srgbClr val="448A00"/>
                </a:solidFill>
                <a:latin typeface="Arial"/>
                <a:cs typeface="Arial"/>
              </a:rPr>
              <a:t>(shifted</a:t>
            </a:r>
            <a:r>
              <a:rPr lang="en-US" spc="-20" dirty="0">
                <a:solidFill>
                  <a:srgbClr val="448A00"/>
                </a:solidFill>
                <a:latin typeface="Arial"/>
                <a:cs typeface="Arial"/>
              </a:rPr>
              <a:t> </a:t>
            </a:r>
            <a:r>
              <a:rPr lang="en-US" dirty="0">
                <a:solidFill>
                  <a:srgbClr val="448A00"/>
                </a:solidFill>
                <a:latin typeface="Arial"/>
                <a:cs typeface="Arial"/>
              </a:rPr>
              <a:t>left)</a:t>
            </a:r>
            <a:r>
              <a:rPr lang="en-US" spc="-25" dirty="0">
                <a:solidFill>
                  <a:srgbClr val="448A00"/>
                </a:solidFill>
                <a:latin typeface="Arial"/>
                <a:cs typeface="Arial"/>
              </a:rPr>
              <a:t> </a:t>
            </a:r>
            <a:r>
              <a:rPr lang="en-US" dirty="0">
                <a:solidFill>
                  <a:srgbClr val="448A00"/>
                </a:solidFill>
                <a:latin typeface="Arial"/>
                <a:cs typeface="Arial"/>
              </a:rPr>
              <a:t>+BX+</a:t>
            </a:r>
            <a:r>
              <a:rPr lang="en-US" spc="-20" dirty="0">
                <a:solidFill>
                  <a:srgbClr val="448A00"/>
                </a:solidFill>
                <a:latin typeface="Arial"/>
                <a:cs typeface="Arial"/>
              </a:rPr>
              <a:t> </a:t>
            </a:r>
            <a:r>
              <a:rPr lang="en-US" dirty="0">
                <a:solidFill>
                  <a:srgbClr val="448A00"/>
                </a:solidFill>
                <a:latin typeface="Arial"/>
                <a:cs typeface="Arial"/>
              </a:rPr>
              <a:t>DI</a:t>
            </a:r>
            <a:r>
              <a:rPr lang="en-US" spc="-30" dirty="0">
                <a:solidFill>
                  <a:srgbClr val="448A00"/>
                </a:solidFill>
                <a:latin typeface="Arial"/>
                <a:cs typeface="Arial"/>
              </a:rPr>
              <a:t> </a:t>
            </a:r>
            <a:r>
              <a:rPr lang="en-US" dirty="0">
                <a:solidFill>
                  <a:srgbClr val="448A00"/>
                </a:solidFill>
                <a:latin typeface="Arial"/>
                <a:cs typeface="Arial"/>
              </a:rPr>
              <a:t>+</a:t>
            </a:r>
            <a:r>
              <a:rPr lang="en-US" spc="-30" dirty="0">
                <a:solidFill>
                  <a:srgbClr val="448A00"/>
                </a:solidFill>
                <a:latin typeface="Arial"/>
                <a:cs typeface="Arial"/>
              </a:rPr>
              <a:t> </a:t>
            </a:r>
            <a:r>
              <a:rPr lang="en-US" spc="-50" dirty="0">
                <a:solidFill>
                  <a:srgbClr val="448A00"/>
                </a:solidFill>
                <a:latin typeface="Arial"/>
                <a:cs typeface="Arial"/>
              </a:rPr>
              <a:t>8</a:t>
            </a:r>
            <a:r>
              <a:rPr lang="en-US" spc="-10" dirty="0">
                <a:solidFill>
                  <a:srgbClr val="448A00"/>
                </a:solidFill>
                <a:latin typeface="Arial"/>
                <a:cs typeface="Arial"/>
              </a:rPr>
              <a:t> </a:t>
            </a:r>
            <a:endParaRPr lang="en-US" spc="500" dirty="0">
              <a:latin typeface="Arial"/>
              <a:cs typeface="Arial"/>
            </a:endParaRPr>
          </a:p>
          <a:p>
            <a:pPr marL="0" indent="0">
              <a:buNone/>
            </a:pPr>
            <a:r>
              <a:rPr lang="en-US" spc="-35" dirty="0">
                <a:latin typeface="Arial"/>
                <a:cs typeface="Arial"/>
              </a:rPr>
              <a:t>MOV</a:t>
            </a:r>
            <a:r>
              <a:rPr lang="en-US" spc="500" dirty="0">
                <a:latin typeface="Arial"/>
                <a:cs typeface="Arial"/>
              </a:rPr>
              <a:t> 		</a:t>
            </a:r>
            <a:r>
              <a:rPr lang="en-US" spc="-10" dirty="0">
                <a:latin typeface="Arial"/>
                <a:cs typeface="Arial"/>
              </a:rPr>
              <a:t> CH,[BX][SI]+20</a:t>
            </a:r>
            <a:r>
              <a:rPr lang="en-US" spc="-45" dirty="0">
                <a:latin typeface="Arial"/>
                <a:cs typeface="Arial"/>
              </a:rPr>
              <a:t> </a:t>
            </a:r>
            <a:r>
              <a:rPr lang="en-US" dirty="0">
                <a:solidFill>
                  <a:srgbClr val="448A00"/>
                </a:solidFill>
                <a:latin typeface="Arial"/>
                <a:cs typeface="Arial"/>
              </a:rPr>
              <a:t>;</a:t>
            </a:r>
            <a:r>
              <a:rPr lang="en-US" spc="-20" dirty="0">
                <a:solidFill>
                  <a:srgbClr val="448A00"/>
                </a:solidFill>
                <a:latin typeface="Arial"/>
                <a:cs typeface="Arial"/>
              </a:rPr>
              <a:t> </a:t>
            </a:r>
            <a:r>
              <a:rPr lang="en-US" spc="-25" dirty="0">
                <a:solidFill>
                  <a:srgbClr val="448A00"/>
                </a:solidFill>
                <a:latin typeface="Arial"/>
                <a:cs typeface="Arial"/>
              </a:rPr>
              <a:t>PA=DS</a:t>
            </a:r>
            <a:r>
              <a:rPr lang="en-US" spc="-15" dirty="0">
                <a:solidFill>
                  <a:srgbClr val="448A00"/>
                </a:solidFill>
                <a:latin typeface="Arial"/>
                <a:cs typeface="Arial"/>
              </a:rPr>
              <a:t> </a:t>
            </a:r>
            <a:r>
              <a:rPr lang="en-US" dirty="0">
                <a:solidFill>
                  <a:srgbClr val="448A00"/>
                </a:solidFill>
                <a:latin typeface="Arial"/>
                <a:cs typeface="Arial"/>
              </a:rPr>
              <a:t>(shifted</a:t>
            </a:r>
            <a:r>
              <a:rPr lang="en-US" spc="-15" dirty="0">
                <a:solidFill>
                  <a:srgbClr val="448A00"/>
                </a:solidFill>
                <a:latin typeface="Arial"/>
                <a:cs typeface="Arial"/>
              </a:rPr>
              <a:t> </a:t>
            </a:r>
            <a:r>
              <a:rPr lang="en-US" dirty="0">
                <a:solidFill>
                  <a:srgbClr val="448A00"/>
                </a:solidFill>
                <a:latin typeface="Arial"/>
                <a:cs typeface="Arial"/>
              </a:rPr>
              <a:t>left)</a:t>
            </a:r>
            <a:r>
              <a:rPr lang="en-US" spc="-15" dirty="0">
                <a:solidFill>
                  <a:srgbClr val="448A00"/>
                </a:solidFill>
                <a:latin typeface="Arial"/>
                <a:cs typeface="Arial"/>
              </a:rPr>
              <a:t> </a:t>
            </a:r>
            <a:r>
              <a:rPr lang="en-US" dirty="0">
                <a:solidFill>
                  <a:srgbClr val="448A00"/>
                </a:solidFill>
                <a:latin typeface="Arial"/>
                <a:cs typeface="Arial"/>
              </a:rPr>
              <a:t>+</a:t>
            </a:r>
            <a:r>
              <a:rPr lang="en-US" spc="-15" dirty="0">
                <a:solidFill>
                  <a:srgbClr val="448A00"/>
                </a:solidFill>
                <a:latin typeface="Arial"/>
                <a:cs typeface="Arial"/>
              </a:rPr>
              <a:t> </a:t>
            </a:r>
            <a:r>
              <a:rPr lang="en-US" dirty="0">
                <a:solidFill>
                  <a:srgbClr val="448A00"/>
                </a:solidFill>
                <a:latin typeface="Arial"/>
                <a:cs typeface="Arial"/>
              </a:rPr>
              <a:t>BX+SI</a:t>
            </a:r>
            <a:r>
              <a:rPr lang="en-US" spc="-15" dirty="0">
                <a:solidFill>
                  <a:srgbClr val="448A00"/>
                </a:solidFill>
                <a:latin typeface="Arial"/>
                <a:cs typeface="Arial"/>
              </a:rPr>
              <a:t> </a:t>
            </a:r>
            <a:r>
              <a:rPr lang="en-US" dirty="0">
                <a:solidFill>
                  <a:srgbClr val="448A00"/>
                </a:solidFill>
                <a:latin typeface="Arial"/>
                <a:cs typeface="Arial"/>
              </a:rPr>
              <a:t>+</a:t>
            </a:r>
            <a:r>
              <a:rPr lang="en-US" spc="-10" dirty="0">
                <a:solidFill>
                  <a:srgbClr val="448A00"/>
                </a:solidFill>
                <a:latin typeface="Arial"/>
                <a:cs typeface="Arial"/>
              </a:rPr>
              <a:t> </a:t>
            </a:r>
            <a:r>
              <a:rPr lang="en-US" spc="-25" dirty="0">
                <a:solidFill>
                  <a:srgbClr val="448A00"/>
                </a:solidFill>
                <a:latin typeface="Arial"/>
                <a:cs typeface="Arial"/>
              </a:rPr>
              <a:t>20</a:t>
            </a:r>
            <a:r>
              <a:rPr lang="en-US" spc="-10" dirty="0">
                <a:solidFill>
                  <a:srgbClr val="448A00"/>
                </a:solidFill>
                <a:latin typeface="Arial"/>
                <a:cs typeface="Arial"/>
              </a:rPr>
              <a:t> </a:t>
            </a:r>
            <a:endParaRPr lang="en-US" spc="500" dirty="0">
              <a:latin typeface="Arial"/>
              <a:cs typeface="Arial"/>
            </a:endParaRPr>
          </a:p>
          <a:p>
            <a:pPr marL="0" indent="0">
              <a:buNone/>
            </a:pPr>
            <a:r>
              <a:rPr lang="en-US" spc="-35" dirty="0">
                <a:latin typeface="Arial"/>
                <a:cs typeface="Arial"/>
              </a:rPr>
              <a:t>MOV</a:t>
            </a:r>
            <a:r>
              <a:rPr lang="en-US" spc="500" dirty="0">
                <a:latin typeface="Arial"/>
                <a:cs typeface="Arial"/>
              </a:rPr>
              <a:t> 		</a:t>
            </a:r>
            <a:r>
              <a:rPr lang="en-US" spc="-10" dirty="0">
                <a:latin typeface="Arial"/>
                <a:cs typeface="Arial"/>
              </a:rPr>
              <a:t> AH,[BP][DI]+12</a:t>
            </a:r>
            <a:r>
              <a:rPr lang="en-US" spc="-45" dirty="0">
                <a:latin typeface="Arial"/>
                <a:cs typeface="Arial"/>
              </a:rPr>
              <a:t> </a:t>
            </a:r>
            <a:r>
              <a:rPr lang="en-US" dirty="0">
                <a:solidFill>
                  <a:srgbClr val="448A00"/>
                </a:solidFill>
                <a:latin typeface="Arial"/>
                <a:cs typeface="Arial"/>
              </a:rPr>
              <a:t>;</a:t>
            </a:r>
            <a:r>
              <a:rPr lang="en-US" spc="-20" dirty="0">
                <a:solidFill>
                  <a:srgbClr val="448A00"/>
                </a:solidFill>
                <a:latin typeface="Arial"/>
                <a:cs typeface="Arial"/>
              </a:rPr>
              <a:t> </a:t>
            </a:r>
            <a:r>
              <a:rPr lang="en-US" spc="-25" dirty="0">
                <a:solidFill>
                  <a:srgbClr val="448A00"/>
                </a:solidFill>
                <a:latin typeface="Arial"/>
                <a:cs typeface="Arial"/>
              </a:rPr>
              <a:t>PA=SS</a:t>
            </a:r>
            <a:r>
              <a:rPr lang="en-US" spc="-15" dirty="0">
                <a:solidFill>
                  <a:srgbClr val="448A00"/>
                </a:solidFill>
                <a:latin typeface="Arial"/>
                <a:cs typeface="Arial"/>
              </a:rPr>
              <a:t> </a:t>
            </a:r>
            <a:r>
              <a:rPr lang="en-US" dirty="0">
                <a:solidFill>
                  <a:srgbClr val="448A00"/>
                </a:solidFill>
                <a:latin typeface="Arial"/>
                <a:cs typeface="Arial"/>
              </a:rPr>
              <a:t>(shifted</a:t>
            </a:r>
            <a:r>
              <a:rPr lang="en-US" spc="-5" dirty="0">
                <a:solidFill>
                  <a:srgbClr val="448A00"/>
                </a:solidFill>
                <a:latin typeface="Arial"/>
                <a:cs typeface="Arial"/>
              </a:rPr>
              <a:t> </a:t>
            </a:r>
            <a:r>
              <a:rPr lang="en-US" dirty="0">
                <a:solidFill>
                  <a:srgbClr val="448A00"/>
                </a:solidFill>
                <a:latin typeface="Arial"/>
                <a:cs typeface="Arial"/>
              </a:rPr>
              <a:t>left)</a:t>
            </a:r>
            <a:r>
              <a:rPr lang="en-US" spc="-15" dirty="0">
                <a:solidFill>
                  <a:srgbClr val="448A00"/>
                </a:solidFill>
                <a:latin typeface="Arial"/>
                <a:cs typeface="Arial"/>
              </a:rPr>
              <a:t> </a:t>
            </a:r>
            <a:r>
              <a:rPr lang="en-US" dirty="0">
                <a:solidFill>
                  <a:srgbClr val="448A00"/>
                </a:solidFill>
                <a:latin typeface="Arial"/>
                <a:cs typeface="Arial"/>
              </a:rPr>
              <a:t>+</a:t>
            </a:r>
            <a:r>
              <a:rPr lang="en-US" spc="-25" dirty="0">
                <a:solidFill>
                  <a:srgbClr val="448A00"/>
                </a:solidFill>
                <a:latin typeface="Arial"/>
                <a:cs typeface="Arial"/>
              </a:rPr>
              <a:t> </a:t>
            </a:r>
            <a:r>
              <a:rPr lang="en-US" dirty="0">
                <a:solidFill>
                  <a:srgbClr val="448A00"/>
                </a:solidFill>
                <a:latin typeface="Arial"/>
                <a:cs typeface="Arial"/>
              </a:rPr>
              <a:t>BP+DI</a:t>
            </a:r>
            <a:r>
              <a:rPr lang="en-US" spc="-15" dirty="0">
                <a:solidFill>
                  <a:srgbClr val="448A00"/>
                </a:solidFill>
                <a:latin typeface="Arial"/>
                <a:cs typeface="Arial"/>
              </a:rPr>
              <a:t> </a:t>
            </a:r>
            <a:r>
              <a:rPr lang="en-US" dirty="0">
                <a:solidFill>
                  <a:srgbClr val="448A00"/>
                </a:solidFill>
                <a:latin typeface="Arial"/>
                <a:cs typeface="Arial"/>
              </a:rPr>
              <a:t>+</a:t>
            </a:r>
            <a:r>
              <a:rPr lang="en-US" spc="-10" dirty="0">
                <a:solidFill>
                  <a:srgbClr val="448A00"/>
                </a:solidFill>
                <a:latin typeface="Arial"/>
                <a:cs typeface="Arial"/>
              </a:rPr>
              <a:t> </a:t>
            </a:r>
            <a:r>
              <a:rPr lang="en-US" spc="-25" dirty="0">
                <a:solidFill>
                  <a:srgbClr val="448A00"/>
                </a:solidFill>
                <a:latin typeface="Arial"/>
                <a:cs typeface="Arial"/>
              </a:rPr>
              <a:t>12</a:t>
            </a:r>
            <a:r>
              <a:rPr lang="en-US" spc="-10" dirty="0">
                <a:solidFill>
                  <a:srgbClr val="448A00"/>
                </a:solidFill>
                <a:latin typeface="Arial"/>
                <a:cs typeface="Arial"/>
              </a:rPr>
              <a:t> </a:t>
            </a:r>
            <a:endParaRPr lang="en-US" spc="500" dirty="0">
              <a:latin typeface="Arial"/>
              <a:cs typeface="Arial"/>
            </a:endParaRPr>
          </a:p>
          <a:p>
            <a:pPr marL="0" indent="0">
              <a:buNone/>
            </a:pPr>
            <a:r>
              <a:rPr lang="en-US" spc="-35" dirty="0">
                <a:latin typeface="Arial"/>
                <a:cs typeface="Arial"/>
              </a:rPr>
              <a:t>MOV		</a:t>
            </a:r>
            <a:r>
              <a:rPr lang="en-US" spc="-10" dirty="0">
                <a:latin typeface="Arial"/>
                <a:cs typeface="Arial"/>
              </a:rPr>
              <a:t> AH,[BP][SI]+29</a:t>
            </a:r>
            <a:r>
              <a:rPr lang="en-US" spc="-5" dirty="0">
                <a:latin typeface="Arial"/>
                <a:cs typeface="Arial"/>
              </a:rPr>
              <a:t> </a:t>
            </a:r>
            <a:r>
              <a:rPr lang="en-US" dirty="0">
                <a:solidFill>
                  <a:srgbClr val="448A00"/>
                </a:solidFill>
                <a:latin typeface="Arial"/>
                <a:cs typeface="Arial"/>
              </a:rPr>
              <a:t>;</a:t>
            </a:r>
            <a:r>
              <a:rPr lang="en-US" spc="-20" dirty="0">
                <a:solidFill>
                  <a:srgbClr val="448A00"/>
                </a:solidFill>
                <a:latin typeface="Arial"/>
                <a:cs typeface="Arial"/>
              </a:rPr>
              <a:t> </a:t>
            </a:r>
            <a:r>
              <a:rPr lang="en-US" spc="-25" dirty="0">
                <a:solidFill>
                  <a:srgbClr val="448A00"/>
                </a:solidFill>
                <a:latin typeface="Arial"/>
                <a:cs typeface="Arial"/>
              </a:rPr>
              <a:t>PA=SS</a:t>
            </a:r>
            <a:r>
              <a:rPr lang="en-US" spc="-15" dirty="0">
                <a:solidFill>
                  <a:srgbClr val="448A00"/>
                </a:solidFill>
                <a:latin typeface="Arial"/>
                <a:cs typeface="Arial"/>
              </a:rPr>
              <a:t> </a:t>
            </a:r>
            <a:r>
              <a:rPr lang="en-US" dirty="0">
                <a:solidFill>
                  <a:srgbClr val="448A00"/>
                </a:solidFill>
                <a:latin typeface="Arial"/>
                <a:cs typeface="Arial"/>
              </a:rPr>
              <a:t>(shifted</a:t>
            </a:r>
            <a:r>
              <a:rPr lang="en-US" spc="-5" dirty="0">
                <a:solidFill>
                  <a:srgbClr val="448A00"/>
                </a:solidFill>
                <a:latin typeface="Arial"/>
                <a:cs typeface="Arial"/>
              </a:rPr>
              <a:t> </a:t>
            </a:r>
            <a:r>
              <a:rPr lang="en-US" dirty="0">
                <a:solidFill>
                  <a:srgbClr val="448A00"/>
                </a:solidFill>
                <a:latin typeface="Arial"/>
                <a:cs typeface="Arial"/>
              </a:rPr>
              <a:t>left)</a:t>
            </a:r>
            <a:r>
              <a:rPr lang="en-US" spc="-20" dirty="0">
                <a:solidFill>
                  <a:srgbClr val="448A00"/>
                </a:solidFill>
                <a:latin typeface="Arial"/>
                <a:cs typeface="Arial"/>
              </a:rPr>
              <a:t> </a:t>
            </a:r>
            <a:r>
              <a:rPr lang="en-US" dirty="0">
                <a:solidFill>
                  <a:srgbClr val="448A00"/>
                </a:solidFill>
                <a:latin typeface="Arial"/>
                <a:cs typeface="Arial"/>
              </a:rPr>
              <a:t>+</a:t>
            </a:r>
            <a:r>
              <a:rPr lang="en-US" spc="-20" dirty="0">
                <a:solidFill>
                  <a:srgbClr val="448A00"/>
                </a:solidFill>
                <a:latin typeface="Arial"/>
                <a:cs typeface="Arial"/>
              </a:rPr>
              <a:t> </a:t>
            </a:r>
            <a:r>
              <a:rPr lang="en-US" dirty="0">
                <a:solidFill>
                  <a:srgbClr val="448A00"/>
                </a:solidFill>
                <a:latin typeface="Arial"/>
                <a:cs typeface="Arial"/>
              </a:rPr>
              <a:t>BP+SI</a:t>
            </a:r>
            <a:r>
              <a:rPr lang="en-US" spc="-10" dirty="0">
                <a:solidFill>
                  <a:srgbClr val="448A00"/>
                </a:solidFill>
                <a:latin typeface="Arial"/>
                <a:cs typeface="Arial"/>
              </a:rPr>
              <a:t> </a:t>
            </a:r>
            <a:r>
              <a:rPr lang="en-US" dirty="0">
                <a:solidFill>
                  <a:srgbClr val="448A00"/>
                </a:solidFill>
                <a:latin typeface="Arial"/>
                <a:cs typeface="Arial"/>
              </a:rPr>
              <a:t>+</a:t>
            </a:r>
            <a:r>
              <a:rPr lang="en-US" spc="-20" dirty="0">
                <a:solidFill>
                  <a:srgbClr val="448A00"/>
                </a:solidFill>
                <a:latin typeface="Arial"/>
                <a:cs typeface="Arial"/>
              </a:rPr>
              <a:t> </a:t>
            </a:r>
            <a:r>
              <a:rPr lang="en-US" spc="-25" dirty="0">
                <a:solidFill>
                  <a:srgbClr val="448A00"/>
                </a:solidFill>
                <a:latin typeface="Arial"/>
                <a:cs typeface="Arial"/>
              </a:rPr>
              <a:t>29</a:t>
            </a:r>
          </a:p>
          <a:p>
            <a:pPr marL="0" indent="0">
              <a:buNone/>
            </a:pPr>
            <a:r>
              <a:rPr lang="en-US" dirty="0">
                <a:latin typeface="Arial"/>
                <a:cs typeface="Arial"/>
              </a:rPr>
              <a:t>The</a:t>
            </a:r>
            <a:r>
              <a:rPr lang="en-US" spc="-25" dirty="0">
                <a:latin typeface="Arial"/>
                <a:cs typeface="Arial"/>
              </a:rPr>
              <a:t> </a:t>
            </a:r>
            <a:r>
              <a:rPr lang="en-US" dirty="0">
                <a:latin typeface="Arial"/>
                <a:cs typeface="Arial"/>
              </a:rPr>
              <a:t>coding</a:t>
            </a:r>
            <a:r>
              <a:rPr lang="en-US" spc="-20" dirty="0">
                <a:latin typeface="Arial"/>
                <a:cs typeface="Arial"/>
              </a:rPr>
              <a:t> </a:t>
            </a:r>
            <a:r>
              <a:rPr lang="en-US" dirty="0">
                <a:latin typeface="Arial"/>
                <a:cs typeface="Arial"/>
              </a:rPr>
              <a:t>of</a:t>
            </a:r>
            <a:r>
              <a:rPr lang="en-US" spc="-15" dirty="0">
                <a:latin typeface="Arial"/>
                <a:cs typeface="Arial"/>
              </a:rPr>
              <a:t> </a:t>
            </a:r>
            <a:r>
              <a:rPr lang="en-US" dirty="0">
                <a:latin typeface="Arial"/>
                <a:cs typeface="Arial"/>
              </a:rPr>
              <a:t>the</a:t>
            </a:r>
            <a:r>
              <a:rPr lang="en-US" spc="-10" dirty="0">
                <a:latin typeface="Arial"/>
                <a:cs typeface="Arial"/>
              </a:rPr>
              <a:t> instructions above </a:t>
            </a:r>
            <a:r>
              <a:rPr lang="en-US" dirty="0">
                <a:latin typeface="Arial"/>
                <a:cs typeface="Arial"/>
              </a:rPr>
              <a:t>can</a:t>
            </a:r>
            <a:r>
              <a:rPr lang="en-US" spc="-25" dirty="0">
                <a:latin typeface="Arial"/>
                <a:cs typeface="Arial"/>
              </a:rPr>
              <a:t> </a:t>
            </a:r>
            <a:r>
              <a:rPr lang="en-US" dirty="0">
                <a:latin typeface="Arial"/>
                <a:cs typeface="Arial"/>
              </a:rPr>
              <a:t>vary; for</a:t>
            </a:r>
            <a:r>
              <a:rPr lang="en-US" spc="-15" dirty="0">
                <a:latin typeface="Arial"/>
                <a:cs typeface="Arial"/>
              </a:rPr>
              <a:t> </a:t>
            </a:r>
            <a:r>
              <a:rPr lang="en-US" spc="-10" dirty="0">
                <a:latin typeface="Arial"/>
                <a:cs typeface="Arial"/>
              </a:rPr>
              <a:t>example, </a:t>
            </a:r>
            <a:r>
              <a:rPr lang="en-US" dirty="0">
                <a:latin typeface="Arial"/>
                <a:cs typeface="Arial"/>
              </a:rPr>
              <a:t>the</a:t>
            </a:r>
            <a:r>
              <a:rPr lang="en-US" spc="-10" dirty="0">
                <a:latin typeface="Arial"/>
                <a:cs typeface="Arial"/>
              </a:rPr>
              <a:t> </a:t>
            </a:r>
            <a:r>
              <a:rPr lang="en-US" dirty="0">
                <a:latin typeface="Arial"/>
                <a:cs typeface="Arial"/>
              </a:rPr>
              <a:t>last</a:t>
            </a:r>
            <a:r>
              <a:rPr lang="en-US" spc="-30" dirty="0">
                <a:latin typeface="Arial"/>
                <a:cs typeface="Arial"/>
              </a:rPr>
              <a:t> </a:t>
            </a:r>
            <a:r>
              <a:rPr lang="en-US" spc="-10" dirty="0">
                <a:latin typeface="Arial"/>
                <a:cs typeface="Arial"/>
              </a:rPr>
              <a:t>example</a:t>
            </a:r>
            <a:r>
              <a:rPr lang="en-US" spc="-5" dirty="0">
                <a:latin typeface="Arial"/>
                <a:cs typeface="Arial"/>
              </a:rPr>
              <a:t> </a:t>
            </a:r>
            <a:r>
              <a:rPr lang="en-US" dirty="0">
                <a:latin typeface="Arial"/>
                <a:cs typeface="Arial"/>
              </a:rPr>
              <a:t>could</a:t>
            </a:r>
            <a:r>
              <a:rPr lang="en-US" spc="-25" dirty="0">
                <a:latin typeface="Arial"/>
                <a:cs typeface="Arial"/>
              </a:rPr>
              <a:t> </a:t>
            </a:r>
            <a:r>
              <a:rPr lang="en-US" spc="-10" dirty="0">
                <a:latin typeface="Arial"/>
                <a:cs typeface="Arial"/>
              </a:rPr>
              <a:t>have</a:t>
            </a:r>
            <a:r>
              <a:rPr lang="en-US" spc="-5" dirty="0">
                <a:latin typeface="Arial"/>
                <a:cs typeface="Arial"/>
              </a:rPr>
              <a:t> </a:t>
            </a:r>
            <a:r>
              <a:rPr lang="en-US" spc="-20" dirty="0">
                <a:latin typeface="Arial"/>
                <a:cs typeface="Arial"/>
              </a:rPr>
              <a:t>been </a:t>
            </a:r>
            <a:r>
              <a:rPr lang="en-US" spc="-10" dirty="0">
                <a:latin typeface="Arial"/>
                <a:cs typeface="Arial"/>
              </a:rPr>
              <a:t>written</a:t>
            </a:r>
          </a:p>
          <a:p>
            <a:pPr marL="0" indent="0">
              <a:lnSpc>
                <a:spcPct val="100000"/>
              </a:lnSpc>
              <a:spcBef>
                <a:spcPts val="204"/>
              </a:spcBef>
              <a:buNone/>
            </a:pPr>
            <a:r>
              <a:rPr lang="en-US" spc="-25" dirty="0">
                <a:latin typeface="Arial"/>
                <a:cs typeface="Arial"/>
              </a:rPr>
              <a:t>MOV		</a:t>
            </a:r>
            <a:r>
              <a:rPr lang="en-US" spc="-10" dirty="0">
                <a:latin typeface="Arial"/>
                <a:cs typeface="Arial"/>
              </a:rPr>
              <a:t> AH,[BP+SI+29</a:t>
            </a:r>
            <a:endParaRPr lang="en-US" spc="-25" dirty="0">
              <a:latin typeface="Arial"/>
              <a:cs typeface="Arial"/>
            </a:endParaRPr>
          </a:p>
          <a:p>
            <a:pPr marL="0" indent="0">
              <a:lnSpc>
                <a:spcPct val="100000"/>
              </a:lnSpc>
              <a:spcBef>
                <a:spcPts val="204"/>
              </a:spcBef>
              <a:buNone/>
            </a:pPr>
            <a:r>
              <a:rPr lang="en-US" spc="-25" dirty="0">
                <a:latin typeface="Arial"/>
                <a:cs typeface="Arial"/>
              </a:rPr>
              <a:t>Or</a:t>
            </a:r>
          </a:p>
          <a:p>
            <a:pPr marL="0" indent="0">
              <a:lnSpc>
                <a:spcPct val="100000"/>
              </a:lnSpc>
              <a:spcBef>
                <a:spcPts val="204"/>
              </a:spcBef>
              <a:buNone/>
            </a:pPr>
            <a:r>
              <a:rPr lang="en-US" spc="-25" dirty="0">
                <a:latin typeface="Arial"/>
                <a:cs typeface="Arial"/>
              </a:rPr>
              <a:t>MOV		</a:t>
            </a:r>
            <a:r>
              <a:rPr lang="en-US" spc="-10" dirty="0">
                <a:latin typeface="Arial"/>
                <a:cs typeface="Arial"/>
              </a:rPr>
              <a:t> AH,[SI+BP+29]</a:t>
            </a:r>
            <a:r>
              <a:rPr lang="en-US" spc="-40" dirty="0">
                <a:latin typeface="Arial"/>
                <a:cs typeface="Arial"/>
              </a:rPr>
              <a:t> </a:t>
            </a:r>
            <a:r>
              <a:rPr lang="en-US" dirty="0">
                <a:solidFill>
                  <a:srgbClr val="448A00"/>
                </a:solidFill>
                <a:latin typeface="Arial"/>
                <a:cs typeface="Arial"/>
              </a:rPr>
              <a:t>;</a:t>
            </a:r>
            <a:r>
              <a:rPr lang="en-US" spc="-10" dirty="0">
                <a:solidFill>
                  <a:srgbClr val="448A00"/>
                </a:solidFill>
                <a:latin typeface="Arial"/>
                <a:cs typeface="Arial"/>
              </a:rPr>
              <a:t> </a:t>
            </a:r>
            <a:r>
              <a:rPr lang="en-US" dirty="0">
                <a:solidFill>
                  <a:srgbClr val="448A00"/>
                </a:solidFill>
                <a:latin typeface="Arial"/>
                <a:cs typeface="Arial"/>
              </a:rPr>
              <a:t>The</a:t>
            </a:r>
            <a:r>
              <a:rPr lang="en-US" spc="-25" dirty="0">
                <a:solidFill>
                  <a:srgbClr val="448A00"/>
                </a:solidFill>
                <a:latin typeface="Arial"/>
                <a:cs typeface="Arial"/>
              </a:rPr>
              <a:t> </a:t>
            </a:r>
            <a:r>
              <a:rPr lang="en-US" dirty="0">
                <a:solidFill>
                  <a:srgbClr val="448A00"/>
                </a:solidFill>
                <a:latin typeface="Arial"/>
                <a:cs typeface="Arial"/>
              </a:rPr>
              <a:t>register</a:t>
            </a:r>
            <a:r>
              <a:rPr lang="en-US" spc="-10" dirty="0">
                <a:solidFill>
                  <a:srgbClr val="448A00"/>
                </a:solidFill>
                <a:latin typeface="Arial"/>
                <a:cs typeface="Arial"/>
              </a:rPr>
              <a:t> </a:t>
            </a:r>
            <a:r>
              <a:rPr lang="en-US" dirty="0">
                <a:solidFill>
                  <a:srgbClr val="448A00"/>
                </a:solidFill>
                <a:latin typeface="Arial"/>
                <a:cs typeface="Arial"/>
              </a:rPr>
              <a:t>order</a:t>
            </a:r>
            <a:r>
              <a:rPr lang="en-US" spc="-20" dirty="0">
                <a:solidFill>
                  <a:srgbClr val="448A00"/>
                </a:solidFill>
                <a:latin typeface="Arial"/>
                <a:cs typeface="Arial"/>
              </a:rPr>
              <a:t> </a:t>
            </a:r>
            <a:r>
              <a:rPr lang="en-US" dirty="0">
                <a:solidFill>
                  <a:srgbClr val="448A00"/>
                </a:solidFill>
                <a:latin typeface="Arial"/>
                <a:cs typeface="Arial"/>
              </a:rPr>
              <a:t>does</a:t>
            </a:r>
            <a:r>
              <a:rPr lang="en-US" spc="-15" dirty="0">
                <a:solidFill>
                  <a:srgbClr val="448A00"/>
                </a:solidFill>
                <a:latin typeface="Arial"/>
                <a:cs typeface="Arial"/>
              </a:rPr>
              <a:t> </a:t>
            </a:r>
            <a:r>
              <a:rPr lang="en-US" dirty="0">
                <a:solidFill>
                  <a:srgbClr val="448A00"/>
                </a:solidFill>
                <a:latin typeface="Arial"/>
                <a:cs typeface="Arial"/>
              </a:rPr>
              <a:t>not</a:t>
            </a:r>
            <a:r>
              <a:rPr lang="en-US" spc="-25" dirty="0">
                <a:solidFill>
                  <a:srgbClr val="448A00"/>
                </a:solidFill>
                <a:latin typeface="Arial"/>
                <a:cs typeface="Arial"/>
              </a:rPr>
              <a:t> </a:t>
            </a:r>
            <a:r>
              <a:rPr lang="en-US" spc="-10" dirty="0">
                <a:solidFill>
                  <a:srgbClr val="448A00"/>
                </a:solidFill>
                <a:latin typeface="Arial"/>
                <a:cs typeface="Arial"/>
              </a:rPr>
              <a:t>matter</a:t>
            </a:r>
            <a:endParaRPr lang="en-US" dirty="0">
              <a:latin typeface="Arial"/>
              <a:cs typeface="Arial"/>
            </a:endParaRPr>
          </a:p>
          <a:p>
            <a:pPr marL="0" indent="0">
              <a:buNone/>
            </a:pPr>
            <a:endParaRPr lang="en-US" dirty="0">
              <a:latin typeface="Arial"/>
              <a:cs typeface="Arial"/>
            </a:endParaRPr>
          </a:p>
          <a:p>
            <a:pPr marL="0" indent="0">
              <a:buNone/>
            </a:pPr>
            <a:endParaRPr lang="en-US" dirty="0">
              <a:latin typeface="Arial"/>
              <a:cs typeface="Arial"/>
            </a:endParaRPr>
          </a:p>
          <a:p>
            <a:endParaRPr lang="en-US" dirty="0"/>
          </a:p>
        </p:txBody>
      </p:sp>
      <p:sp>
        <p:nvSpPr>
          <p:cNvPr id="4" name="Slide Number Placeholder 3">
            <a:extLst>
              <a:ext uri="{FF2B5EF4-FFF2-40B4-BE49-F238E27FC236}">
                <a16:creationId xmlns:a16="http://schemas.microsoft.com/office/drawing/2014/main" id="{B074A45F-B7FE-42CA-8D0D-C654EDDDC844}"/>
              </a:ext>
            </a:extLst>
          </p:cNvPr>
          <p:cNvSpPr>
            <a:spLocks noGrp="1"/>
          </p:cNvSpPr>
          <p:nvPr>
            <p:ph type="sldNum" sz="quarter" idx="12"/>
          </p:nvPr>
        </p:nvSpPr>
        <p:spPr/>
        <p:txBody>
          <a:bodyPr/>
          <a:lstStyle/>
          <a:p>
            <a:fld id="{2E3AC598-E03F-413A-97C1-9CCB85E58D1E}" type="slidenum">
              <a:rPr lang="en-US" smtClean="0"/>
              <a:t>27</a:t>
            </a:fld>
            <a:endParaRPr lang="en-US"/>
          </a:p>
        </p:txBody>
      </p:sp>
    </p:spTree>
    <p:extLst>
      <p:ext uri="{BB962C8B-B14F-4D97-AF65-F5344CB8AC3E}">
        <p14:creationId xmlns:p14="http://schemas.microsoft.com/office/powerpoint/2010/main" val="1582900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2B62-042E-4189-A6A1-CB242ECC6F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9C3990-39E7-4388-A79A-056BB3EBC8A5}"/>
              </a:ext>
            </a:extLst>
          </p:cNvPr>
          <p:cNvSpPr>
            <a:spLocks noGrp="1"/>
          </p:cNvSpPr>
          <p:nvPr>
            <p:ph idx="1"/>
          </p:nvPr>
        </p:nvSpPr>
        <p:spPr/>
        <p:txBody>
          <a:bodyPr/>
          <a:lstStyle/>
          <a:p>
            <a:r>
              <a:rPr lang="en-US" dirty="0">
                <a:latin typeface="Arial"/>
                <a:cs typeface="Arial"/>
              </a:rPr>
              <a:t>Note</a:t>
            </a:r>
            <a:r>
              <a:rPr lang="en-US" spc="-20" dirty="0">
                <a:latin typeface="Arial"/>
                <a:cs typeface="Arial"/>
              </a:rPr>
              <a:t> </a:t>
            </a:r>
            <a:r>
              <a:rPr lang="en-US" dirty="0">
                <a:latin typeface="Arial"/>
                <a:cs typeface="Arial"/>
              </a:rPr>
              <a:t>that</a:t>
            </a:r>
            <a:r>
              <a:rPr lang="en-US" spc="-25" dirty="0">
                <a:latin typeface="Arial"/>
                <a:cs typeface="Arial"/>
              </a:rPr>
              <a:t> </a:t>
            </a:r>
            <a:r>
              <a:rPr lang="en-US" dirty="0">
                <a:latin typeface="Arial"/>
                <a:cs typeface="Arial"/>
              </a:rPr>
              <a:t>in</a:t>
            </a:r>
            <a:r>
              <a:rPr lang="en-US" spc="-30" dirty="0">
                <a:latin typeface="Arial"/>
                <a:cs typeface="Arial"/>
              </a:rPr>
              <a:t> </a:t>
            </a:r>
            <a:r>
              <a:rPr lang="en-US" dirty="0">
                <a:latin typeface="Arial"/>
                <a:cs typeface="Arial"/>
              </a:rPr>
              <a:t>the</a:t>
            </a:r>
            <a:r>
              <a:rPr lang="en-US" spc="-15" dirty="0">
                <a:latin typeface="Arial"/>
                <a:cs typeface="Arial"/>
              </a:rPr>
              <a:t> </a:t>
            </a:r>
            <a:r>
              <a:rPr lang="en-US" spc="-10" dirty="0">
                <a:latin typeface="Arial"/>
                <a:cs typeface="Arial"/>
              </a:rPr>
              <a:t>previous</a:t>
            </a:r>
            <a:r>
              <a:rPr lang="en-US" spc="-35" dirty="0">
                <a:latin typeface="Arial"/>
                <a:cs typeface="Arial"/>
              </a:rPr>
              <a:t> </a:t>
            </a:r>
            <a:r>
              <a:rPr lang="en-US" spc="-10" dirty="0">
                <a:latin typeface="Arial"/>
                <a:cs typeface="Arial"/>
              </a:rPr>
              <a:t>examples,</a:t>
            </a:r>
            <a:r>
              <a:rPr lang="en-US" spc="-20" dirty="0">
                <a:latin typeface="Arial"/>
                <a:cs typeface="Arial"/>
              </a:rPr>
              <a:t> </a:t>
            </a:r>
            <a:r>
              <a:rPr lang="en-US" dirty="0">
                <a:latin typeface="Arial"/>
                <a:cs typeface="Arial"/>
              </a:rPr>
              <a:t>the</a:t>
            </a:r>
            <a:r>
              <a:rPr lang="en-US" spc="-20" dirty="0">
                <a:latin typeface="Arial"/>
                <a:cs typeface="Arial"/>
              </a:rPr>
              <a:t> </a:t>
            </a:r>
            <a:r>
              <a:rPr lang="en-US" spc="-10" dirty="0">
                <a:solidFill>
                  <a:srgbClr val="FF3030"/>
                </a:solidFill>
                <a:latin typeface="Arial"/>
                <a:cs typeface="Arial"/>
              </a:rPr>
              <a:t>MOV</a:t>
            </a:r>
            <a:r>
              <a:rPr lang="en-US" spc="-20" dirty="0">
                <a:solidFill>
                  <a:srgbClr val="FF3030"/>
                </a:solidFill>
                <a:latin typeface="Arial"/>
                <a:cs typeface="Arial"/>
              </a:rPr>
              <a:t> </a:t>
            </a:r>
            <a:r>
              <a:rPr lang="en-US" dirty="0">
                <a:latin typeface="Arial"/>
                <a:cs typeface="Arial"/>
              </a:rPr>
              <a:t>instruction</a:t>
            </a:r>
            <a:r>
              <a:rPr lang="en-US" spc="-20" dirty="0">
                <a:latin typeface="Arial"/>
                <a:cs typeface="Arial"/>
              </a:rPr>
              <a:t> </a:t>
            </a:r>
            <a:r>
              <a:rPr lang="en-US" dirty="0">
                <a:latin typeface="Arial"/>
                <a:cs typeface="Arial"/>
              </a:rPr>
              <a:t>was</a:t>
            </a:r>
            <a:r>
              <a:rPr lang="en-US" spc="-30" dirty="0">
                <a:latin typeface="Arial"/>
                <a:cs typeface="Arial"/>
              </a:rPr>
              <a:t> </a:t>
            </a:r>
            <a:r>
              <a:rPr lang="en-US" dirty="0">
                <a:latin typeface="Arial"/>
                <a:cs typeface="Arial"/>
              </a:rPr>
              <a:t>used</a:t>
            </a:r>
            <a:r>
              <a:rPr lang="en-US" spc="-20" dirty="0">
                <a:latin typeface="Arial"/>
                <a:cs typeface="Arial"/>
              </a:rPr>
              <a:t> </a:t>
            </a:r>
            <a:r>
              <a:rPr lang="en-US" dirty="0">
                <a:latin typeface="Arial"/>
                <a:cs typeface="Arial"/>
              </a:rPr>
              <a:t>for</a:t>
            </a:r>
            <a:r>
              <a:rPr lang="en-US" spc="-20"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sake</a:t>
            </a:r>
            <a:r>
              <a:rPr lang="en-US" spc="-30" dirty="0">
                <a:latin typeface="Arial"/>
                <a:cs typeface="Arial"/>
              </a:rPr>
              <a:t> </a:t>
            </a:r>
            <a:r>
              <a:rPr lang="en-US" dirty="0">
                <a:latin typeface="Arial"/>
                <a:cs typeface="Arial"/>
              </a:rPr>
              <a:t>of</a:t>
            </a:r>
            <a:r>
              <a:rPr lang="en-US" spc="-25" dirty="0">
                <a:latin typeface="Arial"/>
                <a:cs typeface="Arial"/>
              </a:rPr>
              <a:t> </a:t>
            </a:r>
            <a:r>
              <a:rPr lang="en-US" spc="-10" dirty="0">
                <a:latin typeface="Arial"/>
                <a:cs typeface="Arial"/>
              </a:rPr>
              <a:t>clarity,</a:t>
            </a:r>
            <a:r>
              <a:rPr lang="en-US" spc="-20" dirty="0">
                <a:latin typeface="Arial"/>
                <a:cs typeface="Arial"/>
              </a:rPr>
              <a:t> even </a:t>
            </a:r>
            <a:r>
              <a:rPr lang="en-US" dirty="0">
                <a:latin typeface="Arial"/>
                <a:cs typeface="Arial"/>
              </a:rPr>
              <a:t>though</a:t>
            </a:r>
            <a:r>
              <a:rPr lang="en-US" spc="-30" dirty="0">
                <a:latin typeface="Arial"/>
                <a:cs typeface="Arial"/>
              </a:rPr>
              <a:t> </a:t>
            </a:r>
            <a:r>
              <a:rPr lang="en-US" dirty="0">
                <a:latin typeface="Arial"/>
                <a:cs typeface="Arial"/>
              </a:rPr>
              <a:t>one</a:t>
            </a:r>
            <a:r>
              <a:rPr lang="en-US" spc="-15" dirty="0">
                <a:latin typeface="Arial"/>
                <a:cs typeface="Arial"/>
              </a:rPr>
              <a:t> </a:t>
            </a:r>
            <a:r>
              <a:rPr lang="en-US" dirty="0">
                <a:latin typeface="Arial"/>
                <a:cs typeface="Arial"/>
              </a:rPr>
              <a:t>can</a:t>
            </a:r>
            <a:r>
              <a:rPr lang="en-US" spc="-30" dirty="0">
                <a:latin typeface="Arial"/>
                <a:cs typeface="Arial"/>
              </a:rPr>
              <a:t> </a:t>
            </a:r>
            <a:r>
              <a:rPr lang="en-US" dirty="0">
                <a:latin typeface="Arial"/>
                <a:cs typeface="Arial"/>
              </a:rPr>
              <a:t>used</a:t>
            </a:r>
            <a:r>
              <a:rPr lang="en-US" spc="-30" dirty="0">
                <a:latin typeface="Arial"/>
                <a:cs typeface="Arial"/>
              </a:rPr>
              <a:t> </a:t>
            </a:r>
            <a:r>
              <a:rPr lang="en-US" dirty="0">
                <a:latin typeface="Arial"/>
                <a:cs typeface="Arial"/>
              </a:rPr>
              <a:t>any</a:t>
            </a:r>
            <a:r>
              <a:rPr lang="en-US" spc="-20" dirty="0">
                <a:latin typeface="Arial"/>
                <a:cs typeface="Arial"/>
              </a:rPr>
              <a:t> </a:t>
            </a:r>
            <a:r>
              <a:rPr lang="en-US" dirty="0">
                <a:latin typeface="Arial"/>
                <a:cs typeface="Arial"/>
              </a:rPr>
              <a:t>instruction</a:t>
            </a:r>
            <a:r>
              <a:rPr lang="en-US" spc="-15" dirty="0">
                <a:latin typeface="Arial"/>
                <a:cs typeface="Arial"/>
              </a:rPr>
              <a:t> </a:t>
            </a:r>
            <a:r>
              <a:rPr lang="en-US" dirty="0">
                <a:latin typeface="Arial"/>
                <a:cs typeface="Arial"/>
              </a:rPr>
              <a:t>as</a:t>
            </a:r>
            <a:r>
              <a:rPr lang="en-US" spc="-30" dirty="0">
                <a:latin typeface="Arial"/>
                <a:cs typeface="Arial"/>
              </a:rPr>
              <a:t> </a:t>
            </a:r>
            <a:r>
              <a:rPr lang="en-US" dirty="0">
                <a:latin typeface="Arial"/>
                <a:cs typeface="Arial"/>
              </a:rPr>
              <a:t>long</a:t>
            </a:r>
            <a:r>
              <a:rPr lang="en-US" spc="-25" dirty="0">
                <a:latin typeface="Arial"/>
                <a:cs typeface="Arial"/>
              </a:rPr>
              <a:t> </a:t>
            </a:r>
            <a:r>
              <a:rPr lang="en-US" dirty="0">
                <a:latin typeface="Arial"/>
                <a:cs typeface="Arial"/>
              </a:rPr>
              <a:t>as</a:t>
            </a:r>
            <a:r>
              <a:rPr lang="en-US" spc="-20" dirty="0">
                <a:latin typeface="Arial"/>
                <a:cs typeface="Arial"/>
              </a:rPr>
              <a:t> </a:t>
            </a:r>
            <a:r>
              <a:rPr lang="en-US" dirty="0">
                <a:latin typeface="Arial"/>
                <a:cs typeface="Arial"/>
              </a:rPr>
              <a:t>the</a:t>
            </a:r>
            <a:r>
              <a:rPr lang="en-US" spc="-15" dirty="0">
                <a:latin typeface="Arial"/>
                <a:cs typeface="Arial"/>
              </a:rPr>
              <a:t> </a:t>
            </a:r>
            <a:r>
              <a:rPr lang="en-US" dirty="0">
                <a:latin typeface="Arial"/>
                <a:cs typeface="Arial"/>
              </a:rPr>
              <a:t>instruction</a:t>
            </a:r>
            <a:r>
              <a:rPr lang="en-US" spc="-15" dirty="0">
                <a:latin typeface="Arial"/>
                <a:cs typeface="Arial"/>
              </a:rPr>
              <a:t> </a:t>
            </a:r>
            <a:r>
              <a:rPr lang="en-US" dirty="0">
                <a:latin typeface="Arial"/>
                <a:cs typeface="Arial"/>
              </a:rPr>
              <a:t>supports</a:t>
            </a:r>
            <a:r>
              <a:rPr lang="en-US" spc="-30" dirty="0">
                <a:latin typeface="Arial"/>
                <a:cs typeface="Arial"/>
              </a:rPr>
              <a:t> </a:t>
            </a:r>
            <a:r>
              <a:rPr lang="en-US" dirty="0">
                <a:latin typeface="Arial"/>
                <a:cs typeface="Arial"/>
              </a:rPr>
              <a:t>the</a:t>
            </a:r>
            <a:r>
              <a:rPr lang="en-US" spc="-15" dirty="0">
                <a:latin typeface="Arial"/>
                <a:cs typeface="Arial"/>
              </a:rPr>
              <a:t> </a:t>
            </a:r>
            <a:r>
              <a:rPr lang="en-US" spc="-10" dirty="0">
                <a:latin typeface="Arial"/>
                <a:cs typeface="Arial"/>
              </a:rPr>
              <a:t>addressing</a:t>
            </a:r>
            <a:r>
              <a:rPr lang="en-US" spc="-30" dirty="0">
                <a:latin typeface="Arial"/>
                <a:cs typeface="Arial"/>
              </a:rPr>
              <a:t> </a:t>
            </a:r>
            <a:r>
              <a:rPr lang="en-US" spc="-10" dirty="0">
                <a:latin typeface="Arial"/>
                <a:cs typeface="Arial"/>
              </a:rPr>
              <a:t>mode. </a:t>
            </a:r>
          </a:p>
          <a:p>
            <a:r>
              <a:rPr lang="en-US" dirty="0">
                <a:solidFill>
                  <a:srgbClr val="FF3030"/>
                </a:solidFill>
                <a:latin typeface="Arial"/>
                <a:cs typeface="Arial"/>
              </a:rPr>
              <a:t>Example:</a:t>
            </a:r>
            <a:r>
              <a:rPr lang="en-US" spc="20" dirty="0">
                <a:solidFill>
                  <a:srgbClr val="FF3030"/>
                </a:solidFill>
                <a:latin typeface="Arial"/>
                <a:cs typeface="Arial"/>
              </a:rPr>
              <a:t> </a:t>
            </a:r>
            <a:r>
              <a:rPr lang="en-US" dirty="0">
                <a:latin typeface="Arial"/>
                <a:cs typeface="Arial"/>
              </a:rPr>
              <a:t>ADD</a:t>
            </a:r>
            <a:r>
              <a:rPr lang="en-US" spc="-35" dirty="0">
                <a:latin typeface="Arial"/>
                <a:cs typeface="Arial"/>
              </a:rPr>
              <a:t> </a:t>
            </a:r>
            <a:r>
              <a:rPr lang="en-US" dirty="0">
                <a:latin typeface="Arial"/>
                <a:cs typeface="Arial"/>
              </a:rPr>
              <a:t>DL,[BX]</a:t>
            </a:r>
            <a:r>
              <a:rPr lang="en-US" spc="-15" dirty="0">
                <a:latin typeface="Arial"/>
                <a:cs typeface="Arial"/>
              </a:rPr>
              <a:t> </a:t>
            </a:r>
            <a:r>
              <a:rPr lang="en-US" dirty="0">
                <a:latin typeface="Arial"/>
                <a:cs typeface="Arial"/>
              </a:rPr>
              <a:t>would</a:t>
            </a:r>
            <a:r>
              <a:rPr lang="en-US" spc="-35" dirty="0">
                <a:latin typeface="Arial"/>
                <a:cs typeface="Arial"/>
              </a:rPr>
              <a:t> </a:t>
            </a:r>
            <a:r>
              <a:rPr lang="en-US" dirty="0">
                <a:latin typeface="Arial"/>
                <a:cs typeface="Arial"/>
              </a:rPr>
              <a:t>add</a:t>
            </a:r>
            <a:r>
              <a:rPr lang="en-US" spc="-40" dirty="0">
                <a:latin typeface="Arial"/>
                <a:cs typeface="Arial"/>
              </a:rPr>
              <a:t> </a:t>
            </a:r>
            <a:r>
              <a:rPr lang="en-US" dirty="0">
                <a:latin typeface="Arial"/>
                <a:cs typeface="Arial"/>
              </a:rPr>
              <a:t>the</a:t>
            </a:r>
            <a:r>
              <a:rPr lang="en-US" spc="-20" dirty="0">
                <a:latin typeface="Arial"/>
                <a:cs typeface="Arial"/>
              </a:rPr>
              <a:t> </a:t>
            </a:r>
            <a:r>
              <a:rPr lang="en-US" dirty="0">
                <a:latin typeface="Arial"/>
                <a:cs typeface="Arial"/>
              </a:rPr>
              <a:t>contents</a:t>
            </a:r>
            <a:r>
              <a:rPr lang="en-US" spc="-30" dirty="0">
                <a:latin typeface="Arial"/>
                <a:cs typeface="Arial"/>
              </a:rPr>
              <a:t> </a:t>
            </a:r>
            <a:r>
              <a:rPr lang="en-US" dirty="0">
                <a:latin typeface="Arial"/>
                <a:cs typeface="Arial"/>
              </a:rPr>
              <a:t>of</a:t>
            </a:r>
            <a:r>
              <a:rPr lang="en-US" spc="-30" dirty="0">
                <a:latin typeface="Arial"/>
                <a:cs typeface="Arial"/>
              </a:rPr>
              <a:t> </a:t>
            </a:r>
            <a:r>
              <a:rPr lang="en-US" dirty="0">
                <a:latin typeface="Arial"/>
                <a:cs typeface="Arial"/>
              </a:rPr>
              <a:t>the</a:t>
            </a:r>
            <a:r>
              <a:rPr lang="en-US" spc="-25" dirty="0">
                <a:latin typeface="Arial"/>
                <a:cs typeface="Arial"/>
              </a:rPr>
              <a:t> </a:t>
            </a:r>
            <a:r>
              <a:rPr lang="en-US" dirty="0">
                <a:latin typeface="Arial"/>
                <a:cs typeface="Arial"/>
              </a:rPr>
              <a:t>memory</a:t>
            </a:r>
            <a:r>
              <a:rPr lang="en-US" spc="-30" dirty="0">
                <a:latin typeface="Arial"/>
                <a:cs typeface="Arial"/>
              </a:rPr>
              <a:t> </a:t>
            </a:r>
            <a:r>
              <a:rPr lang="en-US" dirty="0">
                <a:latin typeface="Arial"/>
                <a:cs typeface="Arial"/>
              </a:rPr>
              <a:t>location</a:t>
            </a:r>
            <a:r>
              <a:rPr lang="en-US" spc="-25" dirty="0">
                <a:latin typeface="Arial"/>
                <a:cs typeface="Arial"/>
              </a:rPr>
              <a:t> </a:t>
            </a:r>
            <a:r>
              <a:rPr lang="en-US" dirty="0">
                <a:latin typeface="Arial"/>
                <a:cs typeface="Arial"/>
              </a:rPr>
              <a:t>pointed</a:t>
            </a:r>
            <a:r>
              <a:rPr lang="en-US" spc="-35" dirty="0">
                <a:latin typeface="Arial"/>
                <a:cs typeface="Arial"/>
              </a:rPr>
              <a:t> </a:t>
            </a:r>
            <a:r>
              <a:rPr lang="en-US" dirty="0">
                <a:latin typeface="Arial"/>
                <a:cs typeface="Arial"/>
              </a:rPr>
              <a:t>at</a:t>
            </a:r>
            <a:r>
              <a:rPr lang="en-US" spc="-30" dirty="0">
                <a:latin typeface="Arial"/>
                <a:cs typeface="Arial"/>
              </a:rPr>
              <a:t> </a:t>
            </a:r>
            <a:r>
              <a:rPr lang="en-US" dirty="0">
                <a:latin typeface="Arial"/>
                <a:cs typeface="Arial"/>
              </a:rPr>
              <a:t>by</a:t>
            </a:r>
            <a:r>
              <a:rPr lang="en-US" spc="-35" dirty="0">
                <a:latin typeface="Arial"/>
                <a:cs typeface="Arial"/>
              </a:rPr>
              <a:t> </a:t>
            </a:r>
            <a:r>
              <a:rPr lang="en-US" spc="-10" dirty="0">
                <a:latin typeface="Arial"/>
                <a:cs typeface="Arial"/>
              </a:rPr>
              <a:t>DS:BX</a:t>
            </a:r>
            <a:r>
              <a:rPr lang="en-US" spc="500" dirty="0">
                <a:latin typeface="Arial"/>
                <a:cs typeface="Arial"/>
              </a:rPr>
              <a:t> </a:t>
            </a:r>
            <a:r>
              <a:rPr lang="en-US" dirty="0">
                <a:latin typeface="Arial"/>
                <a:cs typeface="Arial"/>
              </a:rPr>
              <a:t>to</a:t>
            </a:r>
            <a:r>
              <a:rPr lang="en-US" spc="-25" dirty="0">
                <a:latin typeface="Arial"/>
                <a:cs typeface="Arial"/>
              </a:rPr>
              <a:t> </a:t>
            </a:r>
            <a:r>
              <a:rPr lang="en-US" dirty="0">
                <a:latin typeface="Arial"/>
                <a:cs typeface="Arial"/>
              </a:rPr>
              <a:t>the</a:t>
            </a:r>
            <a:r>
              <a:rPr lang="en-US" spc="-25" dirty="0">
                <a:latin typeface="Arial"/>
                <a:cs typeface="Arial"/>
              </a:rPr>
              <a:t> </a:t>
            </a:r>
            <a:r>
              <a:rPr lang="en-US" dirty="0">
                <a:latin typeface="Arial"/>
                <a:cs typeface="Arial"/>
              </a:rPr>
              <a:t>contents</a:t>
            </a:r>
            <a:r>
              <a:rPr lang="en-US" spc="-30" dirty="0">
                <a:latin typeface="Arial"/>
                <a:cs typeface="Arial"/>
              </a:rPr>
              <a:t> </a:t>
            </a:r>
            <a:r>
              <a:rPr lang="en-US" dirty="0">
                <a:latin typeface="Arial"/>
                <a:cs typeface="Arial"/>
              </a:rPr>
              <a:t>of</a:t>
            </a:r>
            <a:r>
              <a:rPr lang="en-US" spc="-30" dirty="0">
                <a:latin typeface="Arial"/>
                <a:cs typeface="Arial"/>
              </a:rPr>
              <a:t> </a:t>
            </a:r>
            <a:r>
              <a:rPr lang="en-US" dirty="0">
                <a:latin typeface="Arial"/>
                <a:cs typeface="Arial"/>
              </a:rPr>
              <a:t>register</a:t>
            </a:r>
            <a:r>
              <a:rPr lang="en-US" spc="-30" dirty="0">
                <a:latin typeface="Arial"/>
                <a:cs typeface="Arial"/>
              </a:rPr>
              <a:t> </a:t>
            </a:r>
            <a:r>
              <a:rPr lang="en-US" spc="-25" dirty="0">
                <a:latin typeface="Arial"/>
                <a:cs typeface="Arial"/>
              </a:rPr>
              <a:t>DL.</a:t>
            </a:r>
            <a:endParaRPr lang="en-US" dirty="0">
              <a:latin typeface="Arial"/>
              <a:cs typeface="Arial"/>
            </a:endParaRPr>
          </a:p>
          <a:p>
            <a:endParaRPr lang="en-US" dirty="0"/>
          </a:p>
        </p:txBody>
      </p:sp>
      <p:sp>
        <p:nvSpPr>
          <p:cNvPr id="4" name="Slide Number Placeholder 3">
            <a:extLst>
              <a:ext uri="{FF2B5EF4-FFF2-40B4-BE49-F238E27FC236}">
                <a16:creationId xmlns:a16="http://schemas.microsoft.com/office/drawing/2014/main" id="{724B9881-5DE6-46C1-A20B-B3855B60F593}"/>
              </a:ext>
            </a:extLst>
          </p:cNvPr>
          <p:cNvSpPr>
            <a:spLocks noGrp="1"/>
          </p:cNvSpPr>
          <p:nvPr>
            <p:ph type="sldNum" sz="quarter" idx="12"/>
          </p:nvPr>
        </p:nvSpPr>
        <p:spPr/>
        <p:txBody>
          <a:bodyPr/>
          <a:lstStyle/>
          <a:p>
            <a:fld id="{2E3AC598-E03F-413A-97C1-9CCB85E58D1E}" type="slidenum">
              <a:rPr lang="en-US" smtClean="0"/>
              <a:t>28</a:t>
            </a:fld>
            <a:endParaRPr lang="en-US"/>
          </a:p>
        </p:txBody>
      </p:sp>
    </p:spTree>
    <p:extLst>
      <p:ext uri="{BB962C8B-B14F-4D97-AF65-F5344CB8AC3E}">
        <p14:creationId xmlns:p14="http://schemas.microsoft.com/office/powerpoint/2010/main" val="3968739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48C6-7C32-452A-98A8-22B28A43CB76}"/>
              </a:ext>
            </a:extLst>
          </p:cNvPr>
          <p:cNvSpPr>
            <a:spLocks noGrp="1"/>
          </p:cNvSpPr>
          <p:nvPr>
            <p:ph type="title"/>
          </p:nvPr>
        </p:nvSpPr>
        <p:spPr>
          <a:xfrm>
            <a:off x="1534696" y="508001"/>
            <a:ext cx="9520158" cy="533399"/>
          </a:xfrm>
        </p:spPr>
        <p:txBody>
          <a:bodyPr>
            <a:normAutofit/>
          </a:bodyPr>
          <a:lstStyle/>
          <a:p>
            <a:r>
              <a:rPr lang="en-US" spc="-10" dirty="0"/>
              <a:t>Addressing </a:t>
            </a:r>
            <a:r>
              <a:rPr lang="en-US" dirty="0"/>
              <a:t>mode</a:t>
            </a:r>
            <a:r>
              <a:rPr lang="en-US" spc="-15" dirty="0"/>
              <a:t> </a:t>
            </a:r>
            <a:r>
              <a:rPr lang="en-US" spc="-10" dirty="0"/>
              <a:t>summary</a:t>
            </a:r>
            <a:endParaRPr lang="en-US" dirty="0"/>
          </a:p>
        </p:txBody>
      </p:sp>
      <p:pic>
        <p:nvPicPr>
          <p:cNvPr id="4" name="Content Placeholder 3">
            <a:extLst>
              <a:ext uri="{FF2B5EF4-FFF2-40B4-BE49-F238E27FC236}">
                <a16:creationId xmlns:a16="http://schemas.microsoft.com/office/drawing/2014/main" id="{350E94CB-C47B-40D4-B0DC-B8898359BD1B}"/>
              </a:ext>
            </a:extLst>
          </p:cNvPr>
          <p:cNvPicPr>
            <a:picLocks noGrp="1" noChangeAspect="1"/>
          </p:cNvPicPr>
          <p:nvPr>
            <p:ph idx="1"/>
          </p:nvPr>
        </p:nvPicPr>
        <p:blipFill>
          <a:blip r:embed="rId2"/>
          <a:stretch>
            <a:fillRect/>
          </a:stretch>
        </p:blipFill>
        <p:spPr>
          <a:xfrm>
            <a:off x="3289300" y="1108751"/>
            <a:ext cx="6311900" cy="5080170"/>
          </a:xfrm>
          <a:prstGeom prst="rect">
            <a:avLst/>
          </a:prstGeom>
        </p:spPr>
      </p:pic>
      <p:sp>
        <p:nvSpPr>
          <p:cNvPr id="3" name="Slide Number Placeholder 2">
            <a:extLst>
              <a:ext uri="{FF2B5EF4-FFF2-40B4-BE49-F238E27FC236}">
                <a16:creationId xmlns:a16="http://schemas.microsoft.com/office/drawing/2014/main" id="{57B4679B-B8CE-4D34-B969-3134B96A8C49}"/>
              </a:ext>
            </a:extLst>
          </p:cNvPr>
          <p:cNvSpPr>
            <a:spLocks noGrp="1"/>
          </p:cNvSpPr>
          <p:nvPr>
            <p:ph type="sldNum" sz="quarter" idx="12"/>
          </p:nvPr>
        </p:nvSpPr>
        <p:spPr/>
        <p:txBody>
          <a:bodyPr/>
          <a:lstStyle/>
          <a:p>
            <a:fld id="{2E3AC598-E03F-413A-97C1-9CCB85E58D1E}" type="slidenum">
              <a:rPr lang="en-US" smtClean="0"/>
              <a:t>29</a:t>
            </a:fld>
            <a:endParaRPr lang="en-US"/>
          </a:p>
        </p:txBody>
      </p:sp>
    </p:spTree>
    <p:extLst>
      <p:ext uri="{BB962C8B-B14F-4D97-AF65-F5344CB8AC3E}">
        <p14:creationId xmlns:p14="http://schemas.microsoft.com/office/powerpoint/2010/main" val="4013870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E7B3-73FA-41FA-B953-A87ECEB9043E}"/>
              </a:ext>
            </a:extLst>
          </p:cNvPr>
          <p:cNvSpPr>
            <a:spLocks noGrp="1"/>
          </p:cNvSpPr>
          <p:nvPr>
            <p:ph type="title"/>
          </p:nvPr>
        </p:nvSpPr>
        <p:spPr/>
        <p:txBody>
          <a:bodyPr/>
          <a:lstStyle/>
          <a:p>
            <a:r>
              <a:rPr lang="en-US" dirty="0"/>
              <a:t>1. Instruction forms</a:t>
            </a:r>
          </a:p>
        </p:txBody>
      </p:sp>
      <p:sp>
        <p:nvSpPr>
          <p:cNvPr id="3" name="Content Placeholder 2">
            <a:extLst>
              <a:ext uri="{FF2B5EF4-FFF2-40B4-BE49-F238E27FC236}">
                <a16:creationId xmlns:a16="http://schemas.microsoft.com/office/drawing/2014/main" id="{9AE1B1BA-C981-4919-A87F-C014ABE84717}"/>
              </a:ext>
            </a:extLst>
          </p:cNvPr>
          <p:cNvSpPr>
            <a:spLocks noGrp="1"/>
          </p:cNvSpPr>
          <p:nvPr>
            <p:ph idx="1"/>
          </p:nvPr>
        </p:nvSpPr>
        <p:spPr>
          <a:xfrm>
            <a:off x="1534696" y="2015732"/>
            <a:ext cx="9520158" cy="3450613"/>
          </a:xfrm>
        </p:spPr>
        <p:txBody>
          <a:bodyPr/>
          <a:lstStyle/>
          <a:p>
            <a:r>
              <a:rPr lang="en-US" dirty="0">
                <a:cs typeface="Times New Roman" panose="02020603050405020304" pitchFamily="18" charset="0"/>
              </a:rPr>
              <a:t>For every </a:t>
            </a:r>
            <a:r>
              <a:rPr lang="en-US" b="1" dirty="0">
                <a:cs typeface="Times New Roman" panose="02020603050405020304" pitchFamily="18" charset="0"/>
              </a:rPr>
              <a:t>instruction that is executed in the 8086 microprocessor</a:t>
            </a:r>
            <a:r>
              <a:rPr lang="en-US" dirty="0">
                <a:cs typeface="Times New Roman" panose="02020603050405020304" pitchFamily="18" charset="0"/>
              </a:rPr>
              <a:t>, an </a:t>
            </a:r>
            <a:r>
              <a:rPr lang="en-US" b="1" dirty="0">
                <a:cs typeface="Times New Roman" panose="02020603050405020304" pitchFamily="18" charset="0"/>
              </a:rPr>
              <a:t>instruction format</a:t>
            </a:r>
            <a:r>
              <a:rPr lang="en-US" dirty="0">
                <a:cs typeface="Times New Roman" panose="02020603050405020304" pitchFamily="18" charset="0"/>
              </a:rPr>
              <a:t> is available that is the binary representation of that instruction.</a:t>
            </a:r>
          </a:p>
          <a:p>
            <a:r>
              <a:rPr lang="en-US" dirty="0">
                <a:cs typeface="Times New Roman" panose="02020603050405020304" pitchFamily="18" charset="0"/>
              </a:rPr>
              <a:t>This instruction format can be coded from 1 to 6 bytes depending upon the addressing modes used for instructions.</a:t>
            </a:r>
          </a:p>
          <a:p>
            <a:r>
              <a:rPr lang="en-US" dirty="0">
                <a:cs typeface="Times New Roman" panose="02020603050405020304" pitchFamily="18" charset="0"/>
              </a:rPr>
              <a:t>The general Instruction format that most of the </a:t>
            </a:r>
            <a:r>
              <a:rPr lang="en-US" b="1" dirty="0">
                <a:cs typeface="Times New Roman" panose="02020603050405020304" pitchFamily="18" charset="0"/>
              </a:rPr>
              <a:t>instructions of the 8086 microprocessor</a:t>
            </a:r>
            <a:r>
              <a:rPr lang="en-US" dirty="0">
                <a:cs typeface="Times New Roman" panose="02020603050405020304" pitchFamily="18" charset="0"/>
              </a:rPr>
              <a:t> follow is:</a:t>
            </a:r>
          </a:p>
          <a:p>
            <a:endParaRPr lang="en-US" dirty="0"/>
          </a:p>
        </p:txBody>
      </p:sp>
      <p:sp>
        <p:nvSpPr>
          <p:cNvPr id="4" name="Slide Number Placeholder 3">
            <a:extLst>
              <a:ext uri="{FF2B5EF4-FFF2-40B4-BE49-F238E27FC236}">
                <a16:creationId xmlns:a16="http://schemas.microsoft.com/office/drawing/2014/main" id="{DF925285-8C8B-4DBB-823F-0347F4308341}"/>
              </a:ext>
            </a:extLst>
          </p:cNvPr>
          <p:cNvSpPr>
            <a:spLocks noGrp="1"/>
          </p:cNvSpPr>
          <p:nvPr>
            <p:ph type="sldNum" sz="quarter" idx="12"/>
          </p:nvPr>
        </p:nvSpPr>
        <p:spPr/>
        <p:txBody>
          <a:bodyPr/>
          <a:lstStyle/>
          <a:p>
            <a:fld id="{2E3AC598-E03F-413A-97C1-9CCB85E58D1E}" type="slidenum">
              <a:rPr lang="en-US" smtClean="0"/>
              <a:t>3</a:t>
            </a:fld>
            <a:endParaRPr lang="en-US"/>
          </a:p>
        </p:txBody>
      </p:sp>
    </p:spTree>
    <p:extLst>
      <p:ext uri="{BB962C8B-B14F-4D97-AF65-F5344CB8AC3E}">
        <p14:creationId xmlns:p14="http://schemas.microsoft.com/office/powerpoint/2010/main" val="2293200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40CE-B4ED-4A10-AE00-1835A11BD9F7}"/>
              </a:ext>
            </a:extLst>
          </p:cNvPr>
          <p:cNvSpPr>
            <a:spLocks noGrp="1"/>
          </p:cNvSpPr>
          <p:nvPr>
            <p:ph type="title"/>
          </p:nvPr>
        </p:nvSpPr>
        <p:spPr>
          <a:xfrm>
            <a:off x="1534696" y="804519"/>
            <a:ext cx="9520158" cy="884581"/>
          </a:xfrm>
        </p:spPr>
        <p:txBody>
          <a:bodyPr>
            <a:normAutofit fontScale="90000"/>
          </a:bodyPr>
          <a:lstStyle/>
          <a:p>
            <a:r>
              <a:rPr lang="en-US" dirty="0"/>
              <a:t>3. Translating assembly program into machine code.</a:t>
            </a:r>
            <a:br>
              <a:rPr lang="en-US" dirty="0"/>
            </a:br>
            <a:endParaRPr lang="en-US" dirty="0"/>
          </a:p>
        </p:txBody>
      </p:sp>
      <p:sp>
        <p:nvSpPr>
          <p:cNvPr id="3" name="Content Placeholder 2">
            <a:extLst>
              <a:ext uri="{FF2B5EF4-FFF2-40B4-BE49-F238E27FC236}">
                <a16:creationId xmlns:a16="http://schemas.microsoft.com/office/drawing/2014/main" id="{B85E9B39-2AB8-411C-8694-0DE214185AC4}"/>
              </a:ext>
            </a:extLst>
          </p:cNvPr>
          <p:cNvSpPr>
            <a:spLocks noGrp="1"/>
          </p:cNvSpPr>
          <p:nvPr>
            <p:ph idx="1"/>
          </p:nvPr>
        </p:nvSpPr>
        <p:spPr/>
        <p:txBody>
          <a:bodyPr/>
          <a:lstStyle/>
          <a:p>
            <a:r>
              <a:rPr lang="en-US" dirty="0"/>
              <a:t>Everything in a computer is a binary value. Numbers are binary, characters are binary, and even the instructions to run a program are binary. Therefore the assembly language that has been presented cannot be what the computer understands.</a:t>
            </a:r>
          </a:p>
          <a:p>
            <a:r>
              <a:rPr lang="en-US" dirty="0"/>
              <a:t> This assembly code must be converted to binary values. These binary values are called machine code. This topic will explain how to convert the assembly instructions that have been covered so far into machine code.</a:t>
            </a:r>
          </a:p>
        </p:txBody>
      </p:sp>
      <p:sp>
        <p:nvSpPr>
          <p:cNvPr id="4" name="Slide Number Placeholder 3">
            <a:extLst>
              <a:ext uri="{FF2B5EF4-FFF2-40B4-BE49-F238E27FC236}">
                <a16:creationId xmlns:a16="http://schemas.microsoft.com/office/drawing/2014/main" id="{47512ED8-64E1-4D04-B537-2EC2CFD6BE06}"/>
              </a:ext>
            </a:extLst>
          </p:cNvPr>
          <p:cNvSpPr>
            <a:spLocks noGrp="1"/>
          </p:cNvSpPr>
          <p:nvPr>
            <p:ph type="sldNum" sz="quarter" idx="12"/>
          </p:nvPr>
        </p:nvSpPr>
        <p:spPr/>
        <p:txBody>
          <a:bodyPr/>
          <a:lstStyle/>
          <a:p>
            <a:fld id="{2E3AC598-E03F-413A-97C1-9CCB85E58D1E}" type="slidenum">
              <a:rPr lang="en-US" smtClean="0"/>
              <a:t>30</a:t>
            </a:fld>
            <a:endParaRPr lang="en-US"/>
          </a:p>
        </p:txBody>
      </p:sp>
    </p:spTree>
    <p:extLst>
      <p:ext uri="{BB962C8B-B14F-4D97-AF65-F5344CB8AC3E}">
        <p14:creationId xmlns:p14="http://schemas.microsoft.com/office/powerpoint/2010/main" val="1707630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9B6C-D9FC-48D9-A046-92080E2F3768}"/>
              </a:ext>
            </a:extLst>
          </p:cNvPr>
          <p:cNvSpPr>
            <a:spLocks noGrp="1"/>
          </p:cNvSpPr>
          <p:nvPr>
            <p:ph type="title"/>
          </p:nvPr>
        </p:nvSpPr>
        <p:spPr/>
        <p:txBody>
          <a:bodyPr/>
          <a:lstStyle/>
          <a:p>
            <a:r>
              <a:rPr lang="en-US" dirty="0"/>
              <a:t>This section will translate the following add instruction to machine code.</a:t>
            </a:r>
          </a:p>
        </p:txBody>
      </p:sp>
      <p:sp>
        <p:nvSpPr>
          <p:cNvPr id="3" name="Content Placeholder 2">
            <a:extLst>
              <a:ext uri="{FF2B5EF4-FFF2-40B4-BE49-F238E27FC236}">
                <a16:creationId xmlns:a16="http://schemas.microsoft.com/office/drawing/2014/main" id="{1574E30E-2D9D-4109-BC40-C2F728FD62D7}"/>
              </a:ext>
            </a:extLst>
          </p:cNvPr>
          <p:cNvSpPr>
            <a:spLocks noGrp="1"/>
          </p:cNvSpPr>
          <p:nvPr>
            <p:ph idx="1"/>
          </p:nvPr>
        </p:nvSpPr>
        <p:spPr/>
        <p:txBody>
          <a:bodyPr/>
          <a:lstStyle/>
          <a:p>
            <a:r>
              <a:rPr lang="en-US" dirty="0"/>
              <a:t>add $t0, $t1, $t2</a:t>
            </a:r>
          </a:p>
          <a:p>
            <a:r>
              <a:rPr lang="en-US" dirty="0"/>
              <a:t>The MIPS </a:t>
            </a:r>
            <a:r>
              <a:rPr lang="en-US" dirty="0" err="1"/>
              <a:t>Greensheet</a:t>
            </a:r>
            <a:r>
              <a:rPr lang="en-US" dirty="0"/>
              <a:t> specifies the add instruction as an R-format instruction and the op- code/function for the add as 0/20. The op-code/function field is made up of two numbers, the first is the op-code, and the second is the function. Note that the function is used only for R format instructions. If the instruction has a function, the number to the left of the "/" is the op- code, and the number to the right of the "/" is the function. If there is only one number with no "/", it is the op-code, and there is no function.</a:t>
            </a:r>
          </a:p>
        </p:txBody>
      </p:sp>
      <p:sp>
        <p:nvSpPr>
          <p:cNvPr id="4" name="Slide Number Placeholder 3">
            <a:extLst>
              <a:ext uri="{FF2B5EF4-FFF2-40B4-BE49-F238E27FC236}">
                <a16:creationId xmlns:a16="http://schemas.microsoft.com/office/drawing/2014/main" id="{6ECF63F7-D5BA-42D1-83F2-0106588A029E}"/>
              </a:ext>
            </a:extLst>
          </p:cNvPr>
          <p:cNvSpPr>
            <a:spLocks noGrp="1"/>
          </p:cNvSpPr>
          <p:nvPr>
            <p:ph type="sldNum" sz="quarter" idx="12"/>
          </p:nvPr>
        </p:nvSpPr>
        <p:spPr/>
        <p:txBody>
          <a:bodyPr/>
          <a:lstStyle/>
          <a:p>
            <a:fld id="{2E3AC598-E03F-413A-97C1-9CCB85E58D1E}" type="slidenum">
              <a:rPr lang="en-US" smtClean="0"/>
              <a:t>31</a:t>
            </a:fld>
            <a:endParaRPr lang="en-US"/>
          </a:p>
        </p:txBody>
      </p:sp>
    </p:spTree>
    <p:extLst>
      <p:ext uri="{BB962C8B-B14F-4D97-AF65-F5344CB8AC3E}">
        <p14:creationId xmlns:p14="http://schemas.microsoft.com/office/powerpoint/2010/main" val="4225775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CF03-0D0A-4D44-847D-379DB93C71F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04F7AF6-9E7A-43C1-9CCD-67D18B11DE39}"/>
              </a:ext>
            </a:extLst>
          </p:cNvPr>
          <p:cNvSpPr>
            <a:spLocks noGrp="1"/>
          </p:cNvSpPr>
          <p:nvPr>
            <p:ph idx="1"/>
          </p:nvPr>
        </p:nvSpPr>
        <p:spPr/>
        <p:txBody>
          <a:bodyPr/>
          <a:lstStyle/>
          <a:p>
            <a:r>
              <a:rPr lang="en-US" dirty="0"/>
              <a:t>Both the op-code and the function are 6 bits, divided into a 2 bit number and a 4 bit number. So the first number in the op-code and function is 0..3, and the second is 0..f. Both are generally called hex values, so this text will do so as well. So the 6 bits for the op-code translate to 00 0000, and the 6 bits for the function translate to 10 0000. These are placed into the op-code and function fields of the R format instruction shown in figure below.</a:t>
            </a:r>
          </a:p>
          <a:p>
            <a:endParaRPr lang="en-US" dirty="0"/>
          </a:p>
        </p:txBody>
      </p:sp>
      <p:sp>
        <p:nvSpPr>
          <p:cNvPr id="4" name="Slide Number Placeholder 3">
            <a:extLst>
              <a:ext uri="{FF2B5EF4-FFF2-40B4-BE49-F238E27FC236}">
                <a16:creationId xmlns:a16="http://schemas.microsoft.com/office/drawing/2014/main" id="{9E8B935A-1B30-4AD3-BDB8-BC6E69A4B134}"/>
              </a:ext>
            </a:extLst>
          </p:cNvPr>
          <p:cNvSpPr>
            <a:spLocks noGrp="1"/>
          </p:cNvSpPr>
          <p:nvPr>
            <p:ph type="sldNum" sz="quarter" idx="12"/>
          </p:nvPr>
        </p:nvSpPr>
        <p:spPr/>
        <p:txBody>
          <a:bodyPr/>
          <a:lstStyle/>
          <a:p>
            <a:fld id="{2E3AC598-E03F-413A-97C1-9CCB85E58D1E}" type="slidenum">
              <a:rPr lang="en-US" smtClean="0"/>
              <a:t>32</a:t>
            </a:fld>
            <a:endParaRPr lang="en-US"/>
          </a:p>
        </p:txBody>
      </p:sp>
      <p:pic>
        <p:nvPicPr>
          <p:cNvPr id="6" name="Picture 5">
            <a:extLst>
              <a:ext uri="{FF2B5EF4-FFF2-40B4-BE49-F238E27FC236}">
                <a16:creationId xmlns:a16="http://schemas.microsoft.com/office/drawing/2014/main" id="{54161998-AF2E-493F-8256-682BC26D0F88}"/>
              </a:ext>
            </a:extLst>
          </p:cNvPr>
          <p:cNvPicPr>
            <a:picLocks noChangeAspect="1"/>
          </p:cNvPicPr>
          <p:nvPr/>
        </p:nvPicPr>
        <p:blipFill>
          <a:blip r:embed="rId2"/>
          <a:stretch>
            <a:fillRect/>
          </a:stretch>
        </p:blipFill>
        <p:spPr>
          <a:xfrm>
            <a:off x="1929728" y="4301396"/>
            <a:ext cx="8023164" cy="1752085"/>
          </a:xfrm>
          <a:prstGeom prst="rect">
            <a:avLst/>
          </a:prstGeom>
        </p:spPr>
      </p:pic>
    </p:spTree>
    <p:extLst>
      <p:ext uri="{BB962C8B-B14F-4D97-AF65-F5344CB8AC3E}">
        <p14:creationId xmlns:p14="http://schemas.microsoft.com/office/powerpoint/2010/main" val="2129424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D5178-9A3D-453C-B123-2E85ABDE0E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15A51C-2F1E-48A1-8552-834A50407123}"/>
              </a:ext>
            </a:extLst>
          </p:cNvPr>
          <p:cNvSpPr>
            <a:spLocks noGrp="1"/>
          </p:cNvSpPr>
          <p:nvPr>
            <p:ph idx="1"/>
          </p:nvPr>
        </p:nvSpPr>
        <p:spPr/>
        <p:txBody>
          <a:bodyPr>
            <a:normAutofit lnSpcReduction="10000"/>
          </a:bodyPr>
          <a:lstStyle/>
          <a:p>
            <a:r>
              <a:rPr lang="en-US" dirty="0"/>
              <a:t>Register Rd is $t0. $t0 is also register $8, or 01000, so 01000 is placed in the Rd field.</a:t>
            </a:r>
          </a:p>
          <a:p>
            <a:r>
              <a:rPr lang="en-US" dirty="0"/>
              <a:t>Register Rs is $t1. $t1 is also register $9, or 01001, so 01001 is placed in the Rs field</a:t>
            </a:r>
          </a:p>
          <a:p>
            <a:r>
              <a:rPr lang="en-US" dirty="0"/>
              <a:t>Register Rt is $t2. $t2 is also register $10, or 01010, so 01010 is placed in the Rt field.</a:t>
            </a:r>
          </a:p>
          <a:p>
            <a:r>
              <a:rPr lang="en-US" dirty="0"/>
              <a:t>The </a:t>
            </a:r>
            <a:r>
              <a:rPr lang="en-US" dirty="0" err="1"/>
              <a:t>shamt</a:t>
            </a:r>
            <a:r>
              <a:rPr lang="en-US" dirty="0"/>
              <a:t> is 00000 as there are no bits being shifted.</a:t>
            </a:r>
          </a:p>
          <a:p>
            <a:r>
              <a:rPr lang="en-US" dirty="0"/>
              <a:t>The result is the following R-format instruction.</a:t>
            </a:r>
          </a:p>
          <a:p>
            <a:endParaRPr lang="en-US" dirty="0"/>
          </a:p>
        </p:txBody>
      </p:sp>
      <p:sp>
        <p:nvSpPr>
          <p:cNvPr id="4" name="Slide Number Placeholder 3">
            <a:extLst>
              <a:ext uri="{FF2B5EF4-FFF2-40B4-BE49-F238E27FC236}">
                <a16:creationId xmlns:a16="http://schemas.microsoft.com/office/drawing/2014/main" id="{C2322131-F277-4D48-AFAD-C186AA9F5419}"/>
              </a:ext>
            </a:extLst>
          </p:cNvPr>
          <p:cNvSpPr>
            <a:spLocks noGrp="1"/>
          </p:cNvSpPr>
          <p:nvPr>
            <p:ph type="sldNum" sz="quarter" idx="12"/>
          </p:nvPr>
        </p:nvSpPr>
        <p:spPr/>
        <p:txBody>
          <a:bodyPr/>
          <a:lstStyle/>
          <a:p>
            <a:fld id="{2E3AC598-E03F-413A-97C1-9CCB85E58D1E}" type="slidenum">
              <a:rPr lang="en-US" smtClean="0"/>
              <a:t>33</a:t>
            </a:fld>
            <a:endParaRPr lang="en-US"/>
          </a:p>
        </p:txBody>
      </p:sp>
    </p:spTree>
    <p:extLst>
      <p:ext uri="{BB962C8B-B14F-4D97-AF65-F5344CB8AC3E}">
        <p14:creationId xmlns:p14="http://schemas.microsoft.com/office/powerpoint/2010/main" val="2139586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7580-4072-9FA1-C435-9C44338F0D80}"/>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671D4338-6F92-E964-CA18-B562161CBABA}"/>
              </a:ext>
            </a:extLst>
          </p:cNvPr>
          <p:cNvPicPr>
            <a:picLocks noGrp="1" noChangeAspect="1"/>
          </p:cNvPicPr>
          <p:nvPr>
            <p:ph idx="1"/>
          </p:nvPr>
        </p:nvPicPr>
        <p:blipFill>
          <a:blip r:embed="rId2"/>
          <a:stretch>
            <a:fillRect/>
          </a:stretch>
        </p:blipFill>
        <p:spPr>
          <a:xfrm>
            <a:off x="652463" y="445301"/>
            <a:ext cx="10887074" cy="5736424"/>
          </a:xfrm>
        </p:spPr>
      </p:pic>
      <p:sp>
        <p:nvSpPr>
          <p:cNvPr id="4" name="Slide Number Placeholder 3">
            <a:extLst>
              <a:ext uri="{FF2B5EF4-FFF2-40B4-BE49-F238E27FC236}">
                <a16:creationId xmlns:a16="http://schemas.microsoft.com/office/drawing/2014/main" id="{88A6122D-C14D-537A-9841-EE57CD452831}"/>
              </a:ext>
            </a:extLst>
          </p:cNvPr>
          <p:cNvSpPr>
            <a:spLocks noGrp="1"/>
          </p:cNvSpPr>
          <p:nvPr>
            <p:ph type="sldNum" sz="quarter" idx="12"/>
          </p:nvPr>
        </p:nvSpPr>
        <p:spPr/>
        <p:txBody>
          <a:bodyPr/>
          <a:lstStyle/>
          <a:p>
            <a:fld id="{2E3AC598-E03F-413A-97C1-9CCB85E58D1E}" type="slidenum">
              <a:rPr lang="en-US" smtClean="0"/>
              <a:t>34</a:t>
            </a:fld>
            <a:endParaRPr lang="en-US"/>
          </a:p>
        </p:txBody>
      </p:sp>
    </p:spTree>
    <p:extLst>
      <p:ext uri="{BB962C8B-B14F-4D97-AF65-F5344CB8AC3E}">
        <p14:creationId xmlns:p14="http://schemas.microsoft.com/office/powerpoint/2010/main" val="867113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A4E3F-111E-7035-6E0B-4787DA3F3CD6}"/>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C262DD47-A724-A515-23E5-635CA5986A0F}"/>
              </a:ext>
            </a:extLst>
          </p:cNvPr>
          <p:cNvPicPr>
            <a:picLocks noGrp="1" noChangeAspect="1"/>
          </p:cNvPicPr>
          <p:nvPr>
            <p:ph idx="1"/>
          </p:nvPr>
        </p:nvPicPr>
        <p:blipFill>
          <a:blip r:embed="rId2"/>
          <a:stretch>
            <a:fillRect/>
          </a:stretch>
        </p:blipFill>
        <p:spPr>
          <a:xfrm>
            <a:off x="1291079" y="2016124"/>
            <a:ext cx="9125129" cy="4364797"/>
          </a:xfrm>
        </p:spPr>
      </p:pic>
      <p:sp>
        <p:nvSpPr>
          <p:cNvPr id="4" name="Slide Number Placeholder 3">
            <a:extLst>
              <a:ext uri="{FF2B5EF4-FFF2-40B4-BE49-F238E27FC236}">
                <a16:creationId xmlns:a16="http://schemas.microsoft.com/office/drawing/2014/main" id="{33BBBE48-3CAE-B381-0899-1A711FECD9E6}"/>
              </a:ext>
            </a:extLst>
          </p:cNvPr>
          <p:cNvSpPr>
            <a:spLocks noGrp="1"/>
          </p:cNvSpPr>
          <p:nvPr>
            <p:ph type="sldNum" sz="quarter" idx="12"/>
          </p:nvPr>
        </p:nvSpPr>
        <p:spPr/>
        <p:txBody>
          <a:bodyPr/>
          <a:lstStyle/>
          <a:p>
            <a:fld id="{2E3AC598-E03F-413A-97C1-9CCB85E58D1E}" type="slidenum">
              <a:rPr lang="en-US" smtClean="0"/>
              <a:t>35</a:t>
            </a:fld>
            <a:endParaRPr lang="en-US"/>
          </a:p>
        </p:txBody>
      </p:sp>
    </p:spTree>
    <p:extLst>
      <p:ext uri="{BB962C8B-B14F-4D97-AF65-F5344CB8AC3E}">
        <p14:creationId xmlns:p14="http://schemas.microsoft.com/office/powerpoint/2010/main" val="1432528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9275-A3C8-A38C-7736-78C48FB2C85C}"/>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31434186-A0BE-05E4-2A7E-615637CD1816}"/>
              </a:ext>
            </a:extLst>
          </p:cNvPr>
          <p:cNvPicPr>
            <a:picLocks noGrp="1" noChangeAspect="1"/>
          </p:cNvPicPr>
          <p:nvPr>
            <p:ph idx="1"/>
          </p:nvPr>
        </p:nvPicPr>
        <p:blipFill>
          <a:blip r:embed="rId2"/>
          <a:stretch>
            <a:fillRect/>
          </a:stretch>
        </p:blipFill>
        <p:spPr>
          <a:xfrm>
            <a:off x="638176" y="2016125"/>
            <a:ext cx="10010774" cy="4037356"/>
          </a:xfrm>
        </p:spPr>
      </p:pic>
      <p:sp>
        <p:nvSpPr>
          <p:cNvPr id="4" name="Slide Number Placeholder 3">
            <a:extLst>
              <a:ext uri="{FF2B5EF4-FFF2-40B4-BE49-F238E27FC236}">
                <a16:creationId xmlns:a16="http://schemas.microsoft.com/office/drawing/2014/main" id="{E5ADA6EB-923D-AA6B-BADB-64F0D457A398}"/>
              </a:ext>
            </a:extLst>
          </p:cNvPr>
          <p:cNvSpPr>
            <a:spLocks noGrp="1"/>
          </p:cNvSpPr>
          <p:nvPr>
            <p:ph type="sldNum" sz="quarter" idx="12"/>
          </p:nvPr>
        </p:nvSpPr>
        <p:spPr/>
        <p:txBody>
          <a:bodyPr/>
          <a:lstStyle/>
          <a:p>
            <a:fld id="{2E3AC598-E03F-413A-97C1-9CCB85E58D1E}" type="slidenum">
              <a:rPr lang="en-US" smtClean="0"/>
              <a:t>36</a:t>
            </a:fld>
            <a:endParaRPr lang="en-US"/>
          </a:p>
        </p:txBody>
      </p:sp>
    </p:spTree>
    <p:extLst>
      <p:ext uri="{BB962C8B-B14F-4D97-AF65-F5344CB8AC3E}">
        <p14:creationId xmlns:p14="http://schemas.microsoft.com/office/powerpoint/2010/main" val="2022478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9BE1-9F1C-DBB5-4080-E69C0BD1BEC0}"/>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582FC8C1-4885-323D-04FD-F73B4CD946EF}"/>
              </a:ext>
            </a:extLst>
          </p:cNvPr>
          <p:cNvPicPr>
            <a:picLocks noGrp="1" noChangeAspect="1"/>
          </p:cNvPicPr>
          <p:nvPr>
            <p:ph idx="1"/>
          </p:nvPr>
        </p:nvPicPr>
        <p:blipFill>
          <a:blip r:embed="rId2"/>
          <a:stretch>
            <a:fillRect/>
          </a:stretch>
        </p:blipFill>
        <p:spPr>
          <a:xfrm>
            <a:off x="0" y="0"/>
            <a:ext cx="11711940" cy="6410325"/>
          </a:xfrm>
        </p:spPr>
      </p:pic>
      <p:sp>
        <p:nvSpPr>
          <p:cNvPr id="4" name="Slide Number Placeholder 3">
            <a:extLst>
              <a:ext uri="{FF2B5EF4-FFF2-40B4-BE49-F238E27FC236}">
                <a16:creationId xmlns:a16="http://schemas.microsoft.com/office/drawing/2014/main" id="{85598F9D-6690-56C2-A6E4-00CE811FA015}"/>
              </a:ext>
            </a:extLst>
          </p:cNvPr>
          <p:cNvSpPr>
            <a:spLocks noGrp="1"/>
          </p:cNvSpPr>
          <p:nvPr>
            <p:ph type="sldNum" sz="quarter" idx="12"/>
          </p:nvPr>
        </p:nvSpPr>
        <p:spPr/>
        <p:txBody>
          <a:bodyPr/>
          <a:lstStyle/>
          <a:p>
            <a:fld id="{2E3AC598-E03F-413A-97C1-9CCB85E58D1E}" type="slidenum">
              <a:rPr lang="en-US" smtClean="0"/>
              <a:t>37</a:t>
            </a:fld>
            <a:endParaRPr lang="en-US"/>
          </a:p>
        </p:txBody>
      </p:sp>
    </p:spTree>
    <p:extLst>
      <p:ext uri="{BB962C8B-B14F-4D97-AF65-F5344CB8AC3E}">
        <p14:creationId xmlns:p14="http://schemas.microsoft.com/office/powerpoint/2010/main" val="1395703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9FD3D-60FB-D5F9-23B1-3D0AD98CEE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A9DA1C-9A38-ECF5-4675-7A7390CAC79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E219C17-AE53-7985-95A5-E8F1E697F515}"/>
              </a:ext>
            </a:extLst>
          </p:cNvPr>
          <p:cNvSpPr>
            <a:spLocks noGrp="1"/>
          </p:cNvSpPr>
          <p:nvPr>
            <p:ph type="sldNum" sz="quarter" idx="12"/>
          </p:nvPr>
        </p:nvSpPr>
        <p:spPr/>
        <p:txBody>
          <a:bodyPr/>
          <a:lstStyle/>
          <a:p>
            <a:fld id="{2E3AC598-E03F-413A-97C1-9CCB85E58D1E}" type="slidenum">
              <a:rPr lang="en-US" smtClean="0"/>
              <a:t>38</a:t>
            </a:fld>
            <a:endParaRPr lang="en-US"/>
          </a:p>
        </p:txBody>
      </p:sp>
      <p:pic>
        <p:nvPicPr>
          <p:cNvPr id="6" name="Picture 5">
            <a:extLst>
              <a:ext uri="{FF2B5EF4-FFF2-40B4-BE49-F238E27FC236}">
                <a16:creationId xmlns:a16="http://schemas.microsoft.com/office/drawing/2014/main" id="{4F618E43-22E2-6F40-3327-52CA035DFCAD}"/>
              </a:ext>
            </a:extLst>
          </p:cNvPr>
          <p:cNvPicPr>
            <a:picLocks noChangeAspect="1"/>
          </p:cNvPicPr>
          <p:nvPr/>
        </p:nvPicPr>
        <p:blipFill>
          <a:blip r:embed="rId2"/>
          <a:stretch>
            <a:fillRect/>
          </a:stretch>
        </p:blipFill>
        <p:spPr>
          <a:xfrm>
            <a:off x="1209675" y="852487"/>
            <a:ext cx="9772650" cy="5153025"/>
          </a:xfrm>
          <a:prstGeom prst="rect">
            <a:avLst/>
          </a:prstGeom>
        </p:spPr>
      </p:pic>
    </p:spTree>
    <p:extLst>
      <p:ext uri="{BB962C8B-B14F-4D97-AF65-F5344CB8AC3E}">
        <p14:creationId xmlns:p14="http://schemas.microsoft.com/office/powerpoint/2010/main" val="43258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422451-CC26-43E1-9767-FBDE10308491}"/>
              </a:ext>
            </a:extLst>
          </p:cNvPr>
          <p:cNvSpPr>
            <a:spLocks noGrp="1"/>
          </p:cNvSpPr>
          <p:nvPr>
            <p:ph type="title"/>
          </p:nvPr>
        </p:nvSpPr>
        <p:spPr>
          <a:xfrm>
            <a:off x="1534696" y="551543"/>
            <a:ext cx="9520158" cy="769257"/>
          </a:xfrm>
        </p:spPr>
        <p:txBody>
          <a:bodyPr>
            <a:normAutofit/>
          </a:bodyPr>
          <a:lstStyle/>
          <a:p>
            <a:endParaRPr lang="en-US" dirty="0"/>
          </a:p>
        </p:txBody>
      </p:sp>
      <p:pic>
        <p:nvPicPr>
          <p:cNvPr id="2050" name="Picture 2" descr="Instruction format in 8086 microprocessor">
            <a:extLst>
              <a:ext uri="{FF2B5EF4-FFF2-40B4-BE49-F238E27FC236}">
                <a16:creationId xmlns:a16="http://schemas.microsoft.com/office/drawing/2014/main" id="{B14B7869-4258-47C3-B928-19C211C86F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042864" y="1422173"/>
            <a:ext cx="7781925" cy="11906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A982106-F81B-4934-B667-951AA31FFD70}"/>
              </a:ext>
            </a:extLst>
          </p:cNvPr>
          <p:cNvSpPr/>
          <p:nvPr/>
        </p:nvSpPr>
        <p:spPr>
          <a:xfrm>
            <a:off x="1173748" y="2714171"/>
            <a:ext cx="9520158" cy="3170099"/>
          </a:xfrm>
          <a:prstGeom prst="rect">
            <a:avLst/>
          </a:prstGeom>
        </p:spPr>
        <p:txBody>
          <a:bodyPr wrap="square">
            <a:spAutoFit/>
          </a:bodyPr>
          <a:lstStyle/>
          <a:p>
            <a:pPr>
              <a:buFont typeface="Arial" panose="020B0604020202020204" pitchFamily="34" charset="0"/>
              <a:buChar char="•"/>
            </a:pPr>
            <a:r>
              <a:rPr lang="en-US" sz="2000" dirty="0">
                <a:solidFill>
                  <a:srgbClr val="000000"/>
                </a:solidFill>
                <a:cs typeface="Times New Roman" panose="02020603050405020304" pitchFamily="18" charset="0"/>
              </a:rPr>
              <a:t>The Opcode stands for Operation Code. Every Instruction has a unique 6-bit opcode. For example, the opcode for </a:t>
            </a:r>
            <a:r>
              <a:rPr lang="en-US" sz="2000" b="1" dirty="0">
                <a:solidFill>
                  <a:srgbClr val="000000"/>
                </a:solidFill>
                <a:cs typeface="Times New Roman" panose="02020603050405020304" pitchFamily="18" charset="0"/>
              </a:rPr>
              <a:t>MOV</a:t>
            </a:r>
            <a:r>
              <a:rPr lang="en-US" sz="2000" dirty="0">
                <a:solidFill>
                  <a:srgbClr val="000000"/>
                </a:solidFill>
                <a:cs typeface="Times New Roman" panose="02020603050405020304" pitchFamily="18" charset="0"/>
              </a:rPr>
              <a:t> is 100010.</a:t>
            </a:r>
          </a:p>
          <a:p>
            <a:pPr>
              <a:buFont typeface="Arial" panose="020B0604020202020204" pitchFamily="34" charset="0"/>
              <a:buChar char="•"/>
            </a:pPr>
            <a:r>
              <a:rPr lang="en-US" sz="2000" b="1" dirty="0">
                <a:solidFill>
                  <a:srgbClr val="000000"/>
                </a:solidFill>
                <a:cs typeface="Times New Roman" panose="02020603050405020304" pitchFamily="18" charset="0"/>
              </a:rPr>
              <a:t>D</a:t>
            </a:r>
            <a:r>
              <a:rPr lang="en-US" sz="2000" dirty="0">
                <a:solidFill>
                  <a:srgbClr val="000000"/>
                </a:solidFill>
                <a:cs typeface="Times New Roman" panose="02020603050405020304" pitchFamily="18" charset="0"/>
              </a:rPr>
              <a:t> stands for direction</a:t>
            </a:r>
            <a:br>
              <a:rPr lang="en-US" sz="2000" dirty="0">
                <a:solidFill>
                  <a:srgbClr val="000000"/>
                </a:solidFill>
                <a:cs typeface="Times New Roman" panose="02020603050405020304" pitchFamily="18" charset="0"/>
              </a:rPr>
            </a:br>
            <a:r>
              <a:rPr lang="en-US" sz="2000" dirty="0">
                <a:solidFill>
                  <a:srgbClr val="000000"/>
                </a:solidFill>
                <a:cs typeface="Times New Roman" panose="02020603050405020304" pitchFamily="18" charset="0"/>
              </a:rPr>
              <a:t>If </a:t>
            </a:r>
            <a:r>
              <a:rPr lang="en-US" sz="2000" b="1" dirty="0">
                <a:solidFill>
                  <a:srgbClr val="000000"/>
                </a:solidFill>
                <a:cs typeface="Times New Roman" panose="02020603050405020304" pitchFamily="18" charset="0"/>
              </a:rPr>
              <a:t>D=0</a:t>
            </a:r>
            <a:r>
              <a:rPr lang="en-US" sz="2000" dirty="0">
                <a:solidFill>
                  <a:srgbClr val="000000"/>
                </a:solidFill>
                <a:cs typeface="Times New Roman" panose="02020603050405020304" pitchFamily="18" charset="0"/>
              </a:rPr>
              <a:t>, then the direction is from the register</a:t>
            </a:r>
            <a:br>
              <a:rPr lang="en-US" sz="2000" dirty="0">
                <a:solidFill>
                  <a:srgbClr val="000000"/>
                </a:solidFill>
                <a:cs typeface="Times New Roman" panose="02020603050405020304" pitchFamily="18" charset="0"/>
              </a:rPr>
            </a:br>
            <a:r>
              <a:rPr lang="en-US" sz="2000" dirty="0">
                <a:solidFill>
                  <a:srgbClr val="000000"/>
                </a:solidFill>
                <a:cs typeface="Times New Roman" panose="02020603050405020304" pitchFamily="18" charset="0"/>
              </a:rPr>
              <a:t>If </a:t>
            </a:r>
            <a:r>
              <a:rPr lang="en-US" sz="2000" b="1" dirty="0">
                <a:solidFill>
                  <a:srgbClr val="000000"/>
                </a:solidFill>
                <a:cs typeface="Times New Roman" panose="02020603050405020304" pitchFamily="18" charset="0"/>
              </a:rPr>
              <a:t>D=1</a:t>
            </a:r>
            <a:r>
              <a:rPr lang="en-US" sz="2000" dirty="0">
                <a:solidFill>
                  <a:srgbClr val="000000"/>
                </a:solidFill>
                <a:cs typeface="Times New Roman" panose="02020603050405020304" pitchFamily="18" charset="0"/>
              </a:rPr>
              <a:t>, then the direction is to the register</a:t>
            </a:r>
          </a:p>
          <a:p>
            <a:pPr>
              <a:buFont typeface="Arial" panose="020B0604020202020204" pitchFamily="34" charset="0"/>
              <a:buChar char="•"/>
            </a:pPr>
            <a:r>
              <a:rPr lang="en-US" sz="2000" b="1" dirty="0">
                <a:solidFill>
                  <a:srgbClr val="000000"/>
                </a:solidFill>
                <a:cs typeface="Times New Roman" panose="02020603050405020304" pitchFamily="18" charset="0"/>
              </a:rPr>
              <a:t>W</a:t>
            </a:r>
            <a:r>
              <a:rPr lang="en-US" sz="2000" dirty="0">
                <a:solidFill>
                  <a:srgbClr val="000000"/>
                </a:solidFill>
                <a:cs typeface="Times New Roman" panose="02020603050405020304" pitchFamily="18" charset="0"/>
              </a:rPr>
              <a:t> stands for word</a:t>
            </a:r>
            <a:br>
              <a:rPr lang="en-US" sz="2000" dirty="0">
                <a:solidFill>
                  <a:srgbClr val="000000"/>
                </a:solidFill>
                <a:cs typeface="Times New Roman" panose="02020603050405020304" pitchFamily="18" charset="0"/>
              </a:rPr>
            </a:br>
            <a:r>
              <a:rPr lang="en-US" sz="2000" dirty="0">
                <a:solidFill>
                  <a:srgbClr val="000000"/>
                </a:solidFill>
                <a:cs typeface="Times New Roman" panose="02020603050405020304" pitchFamily="18" charset="0"/>
              </a:rPr>
              <a:t>If </a:t>
            </a:r>
            <a:r>
              <a:rPr lang="en-US" sz="2000" b="1" dirty="0">
                <a:solidFill>
                  <a:srgbClr val="000000"/>
                </a:solidFill>
                <a:cs typeface="Times New Roman" panose="02020603050405020304" pitchFamily="18" charset="0"/>
              </a:rPr>
              <a:t>W=0</a:t>
            </a:r>
            <a:r>
              <a:rPr lang="en-US" sz="2000" dirty="0">
                <a:solidFill>
                  <a:srgbClr val="000000"/>
                </a:solidFill>
                <a:cs typeface="Times New Roman" panose="02020603050405020304" pitchFamily="18" charset="0"/>
              </a:rPr>
              <a:t>, then only a byte is being transferred, i.e. 8 bits</a:t>
            </a:r>
            <a:br>
              <a:rPr lang="en-US" sz="2000" dirty="0">
                <a:solidFill>
                  <a:srgbClr val="000000"/>
                </a:solidFill>
                <a:cs typeface="Times New Roman" panose="02020603050405020304" pitchFamily="18" charset="0"/>
              </a:rPr>
            </a:br>
            <a:r>
              <a:rPr lang="en-US" sz="2000" dirty="0">
                <a:solidFill>
                  <a:srgbClr val="000000"/>
                </a:solidFill>
                <a:cs typeface="Times New Roman" panose="02020603050405020304" pitchFamily="18" charset="0"/>
              </a:rPr>
              <a:t>If </a:t>
            </a:r>
            <a:r>
              <a:rPr lang="en-US" sz="2000" b="1" dirty="0">
                <a:solidFill>
                  <a:srgbClr val="000000"/>
                </a:solidFill>
                <a:cs typeface="Times New Roman" panose="02020603050405020304" pitchFamily="18" charset="0"/>
              </a:rPr>
              <a:t>W=1</a:t>
            </a:r>
            <a:r>
              <a:rPr lang="en-US" sz="2000" dirty="0">
                <a:solidFill>
                  <a:srgbClr val="000000"/>
                </a:solidFill>
                <a:cs typeface="Times New Roman" panose="02020603050405020304" pitchFamily="18" charset="0"/>
              </a:rPr>
              <a:t>, them a whole word is being transferred, i.e. 16 bits</a:t>
            </a:r>
          </a:p>
          <a:p>
            <a:pPr>
              <a:buFont typeface="Arial" panose="020B0604020202020204" pitchFamily="34" charset="0"/>
              <a:buChar char="•"/>
            </a:pPr>
            <a:r>
              <a:rPr lang="en-US" sz="2000" dirty="0">
                <a:solidFill>
                  <a:srgbClr val="000000"/>
                </a:solidFill>
                <a:cs typeface="Times New Roman" panose="02020603050405020304" pitchFamily="18" charset="0"/>
              </a:rPr>
              <a:t>The </a:t>
            </a:r>
            <a:r>
              <a:rPr lang="en-US" sz="2000" b="1" dirty="0">
                <a:solidFill>
                  <a:srgbClr val="000000"/>
                </a:solidFill>
                <a:cs typeface="Times New Roman" panose="02020603050405020304" pitchFamily="18" charset="0"/>
              </a:rPr>
              <a:t>MOD</a:t>
            </a:r>
            <a:r>
              <a:rPr lang="en-US" sz="2000" dirty="0">
                <a:solidFill>
                  <a:srgbClr val="000000"/>
                </a:solidFill>
                <a:cs typeface="Times New Roman" panose="02020603050405020304" pitchFamily="18" charset="0"/>
              </a:rPr>
              <a:t> and </a:t>
            </a:r>
            <a:r>
              <a:rPr lang="en-US" sz="2000" b="1" dirty="0">
                <a:solidFill>
                  <a:srgbClr val="000000"/>
                </a:solidFill>
                <a:cs typeface="Times New Roman" panose="02020603050405020304" pitchFamily="18" charset="0"/>
              </a:rPr>
              <a:t>R/M</a:t>
            </a:r>
            <a:r>
              <a:rPr lang="en-US" sz="2000" dirty="0">
                <a:solidFill>
                  <a:srgbClr val="000000"/>
                </a:solidFill>
                <a:cs typeface="Times New Roman" panose="02020603050405020304" pitchFamily="18" charset="0"/>
              </a:rPr>
              <a:t> together is calculated based upon the addressing mode and register being used in it. This is calculated as follows:</a:t>
            </a:r>
            <a:endParaRPr lang="en-US" sz="2000" b="0" i="0" dirty="0">
              <a:solidFill>
                <a:srgbClr val="000000"/>
              </a:solidFill>
              <a:effectLst/>
              <a:cs typeface="Times New Roman" panose="02020603050405020304" pitchFamily="18" charset="0"/>
            </a:endParaRPr>
          </a:p>
        </p:txBody>
      </p:sp>
      <p:sp>
        <p:nvSpPr>
          <p:cNvPr id="2" name="Slide Number Placeholder 1">
            <a:extLst>
              <a:ext uri="{FF2B5EF4-FFF2-40B4-BE49-F238E27FC236}">
                <a16:creationId xmlns:a16="http://schemas.microsoft.com/office/drawing/2014/main" id="{FA3810E8-AE81-45D1-94D7-586B23D48C73}"/>
              </a:ext>
            </a:extLst>
          </p:cNvPr>
          <p:cNvSpPr>
            <a:spLocks noGrp="1"/>
          </p:cNvSpPr>
          <p:nvPr>
            <p:ph type="sldNum" sz="quarter" idx="12"/>
          </p:nvPr>
        </p:nvSpPr>
        <p:spPr/>
        <p:txBody>
          <a:bodyPr/>
          <a:lstStyle/>
          <a:p>
            <a:fld id="{2E3AC598-E03F-413A-97C1-9CCB85E58D1E}" type="slidenum">
              <a:rPr lang="en-US" smtClean="0"/>
              <a:t>4</a:t>
            </a:fld>
            <a:endParaRPr lang="en-US"/>
          </a:p>
        </p:txBody>
      </p:sp>
    </p:spTree>
    <p:extLst>
      <p:ext uri="{BB962C8B-B14F-4D97-AF65-F5344CB8AC3E}">
        <p14:creationId xmlns:p14="http://schemas.microsoft.com/office/powerpoint/2010/main" val="1815445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00C4-94BC-43CF-85E3-510D402BC222}"/>
              </a:ext>
            </a:extLst>
          </p:cNvPr>
          <p:cNvSpPr>
            <a:spLocks noGrp="1"/>
          </p:cNvSpPr>
          <p:nvPr>
            <p:ph type="title"/>
          </p:nvPr>
        </p:nvSpPr>
        <p:spPr>
          <a:xfrm>
            <a:off x="1534696" y="464457"/>
            <a:ext cx="9520158" cy="471715"/>
          </a:xfrm>
        </p:spPr>
        <p:txBody>
          <a:bodyPr>
            <a:normAutofit fontScale="90000"/>
          </a:bodyPr>
          <a:lstStyle/>
          <a:p>
            <a:endParaRPr lang="en-US" dirty="0"/>
          </a:p>
        </p:txBody>
      </p:sp>
      <p:graphicFrame>
        <p:nvGraphicFramePr>
          <p:cNvPr id="4" name="Content Placeholder 3">
            <a:extLst>
              <a:ext uri="{FF2B5EF4-FFF2-40B4-BE49-F238E27FC236}">
                <a16:creationId xmlns:a16="http://schemas.microsoft.com/office/drawing/2014/main" id="{E247DB7F-71A0-409E-91BD-ECD164C751DC}"/>
              </a:ext>
            </a:extLst>
          </p:cNvPr>
          <p:cNvGraphicFramePr>
            <a:graphicFrameLocks noGrp="1"/>
          </p:cNvGraphicFramePr>
          <p:nvPr>
            <p:ph idx="1"/>
            <p:extLst>
              <p:ext uri="{D42A27DB-BD31-4B8C-83A1-F6EECF244321}">
                <p14:modId xmlns:p14="http://schemas.microsoft.com/office/powerpoint/2010/main" val="1196370415"/>
              </p:ext>
            </p:extLst>
          </p:nvPr>
        </p:nvGraphicFramePr>
        <p:xfrm>
          <a:off x="2032000" y="1233714"/>
          <a:ext cx="8708571" cy="4733945"/>
        </p:xfrm>
        <a:graphic>
          <a:graphicData uri="http://schemas.openxmlformats.org/drawingml/2006/table">
            <a:tbl>
              <a:tblPr/>
              <a:tblGrid>
                <a:gridCol w="1343871">
                  <a:extLst>
                    <a:ext uri="{9D8B030D-6E8A-4147-A177-3AD203B41FA5}">
                      <a16:colId xmlns:a16="http://schemas.microsoft.com/office/drawing/2014/main" val="3028115403"/>
                    </a:ext>
                  </a:extLst>
                </a:gridCol>
                <a:gridCol w="1841175">
                  <a:extLst>
                    <a:ext uri="{9D8B030D-6E8A-4147-A177-3AD203B41FA5}">
                      <a16:colId xmlns:a16="http://schemas.microsoft.com/office/drawing/2014/main" val="2718161654"/>
                    </a:ext>
                  </a:extLst>
                </a:gridCol>
                <a:gridCol w="1841175">
                  <a:extLst>
                    <a:ext uri="{9D8B030D-6E8A-4147-A177-3AD203B41FA5}">
                      <a16:colId xmlns:a16="http://schemas.microsoft.com/office/drawing/2014/main" val="3043947983"/>
                    </a:ext>
                  </a:extLst>
                </a:gridCol>
                <a:gridCol w="1841175">
                  <a:extLst>
                    <a:ext uri="{9D8B030D-6E8A-4147-A177-3AD203B41FA5}">
                      <a16:colId xmlns:a16="http://schemas.microsoft.com/office/drawing/2014/main" val="389654927"/>
                    </a:ext>
                  </a:extLst>
                </a:gridCol>
                <a:gridCol w="1841175">
                  <a:extLst>
                    <a:ext uri="{9D8B030D-6E8A-4147-A177-3AD203B41FA5}">
                      <a16:colId xmlns:a16="http://schemas.microsoft.com/office/drawing/2014/main" val="1351708023"/>
                    </a:ext>
                  </a:extLst>
                </a:gridCol>
              </a:tblGrid>
              <a:tr h="1322955">
                <a:tc>
                  <a:txBody>
                    <a:bodyPr/>
                    <a:lstStyle/>
                    <a:p>
                      <a:pPr algn="l" fontAlgn="t"/>
                      <a:r>
                        <a:rPr lang="en-US" sz="1600">
                          <a:effectLst/>
                        </a:rPr>
                        <a:t>R/M</a:t>
                      </a:r>
                    </a:p>
                  </a:txBody>
                  <a:tcPr marL="84240" marR="42120" marT="31590" marB="31590">
                    <a:lnL>
                      <a:noFill/>
                    </a:lnL>
                    <a:lnR>
                      <a:noFill/>
                    </a:lnR>
                    <a:lnT>
                      <a:noFill/>
                    </a:lnT>
                    <a:lnB>
                      <a:noFill/>
                    </a:lnB>
                    <a:solidFill>
                      <a:srgbClr val="FFFFFF"/>
                    </a:solidFill>
                  </a:tcPr>
                </a:tc>
                <a:tc>
                  <a:txBody>
                    <a:bodyPr/>
                    <a:lstStyle/>
                    <a:p>
                      <a:pPr algn="l" fontAlgn="t"/>
                      <a:r>
                        <a:rPr lang="en-US" sz="1600" dirty="0">
                          <a:effectLst/>
                        </a:rPr>
                        <a:t>0 0</a:t>
                      </a:r>
                      <a:br>
                        <a:rPr lang="en-US" sz="1600" dirty="0">
                          <a:effectLst/>
                        </a:rPr>
                      </a:br>
                      <a:r>
                        <a:rPr lang="en-US" sz="1600" dirty="0">
                          <a:effectLst/>
                        </a:rPr>
                        <a:t>(Memory Mode with no displacement)</a:t>
                      </a:r>
                    </a:p>
                  </a:txBody>
                  <a:tcPr marL="42120" marR="42120" marT="31590" marB="31590">
                    <a:lnL>
                      <a:noFill/>
                    </a:lnL>
                    <a:lnR>
                      <a:noFill/>
                    </a:lnR>
                    <a:lnT>
                      <a:noFill/>
                    </a:lnT>
                    <a:lnB>
                      <a:noFill/>
                    </a:lnB>
                    <a:solidFill>
                      <a:srgbClr val="FFFFFF"/>
                    </a:solidFill>
                  </a:tcPr>
                </a:tc>
                <a:tc>
                  <a:txBody>
                    <a:bodyPr/>
                    <a:lstStyle/>
                    <a:p>
                      <a:pPr algn="l" fontAlgn="t"/>
                      <a:r>
                        <a:rPr lang="en-US" sz="1600">
                          <a:effectLst/>
                        </a:rPr>
                        <a:t>0 1</a:t>
                      </a:r>
                      <a:br>
                        <a:rPr lang="en-US" sz="1600">
                          <a:effectLst/>
                        </a:rPr>
                      </a:br>
                      <a:r>
                        <a:rPr lang="en-US" sz="1600">
                          <a:effectLst/>
                        </a:rPr>
                        <a:t>(Memory mode with 8 bit displacement)</a:t>
                      </a:r>
                    </a:p>
                  </a:txBody>
                  <a:tcPr marL="42120" marR="42120" marT="31590" marB="31590">
                    <a:lnL>
                      <a:noFill/>
                    </a:lnL>
                    <a:lnR>
                      <a:noFill/>
                    </a:lnR>
                    <a:lnT>
                      <a:noFill/>
                    </a:lnT>
                    <a:lnB>
                      <a:noFill/>
                    </a:lnB>
                    <a:solidFill>
                      <a:srgbClr val="FFFFFF"/>
                    </a:solidFill>
                  </a:tcPr>
                </a:tc>
                <a:tc>
                  <a:txBody>
                    <a:bodyPr/>
                    <a:lstStyle/>
                    <a:p>
                      <a:pPr algn="l" fontAlgn="t"/>
                      <a:r>
                        <a:rPr lang="en-US" sz="1600">
                          <a:effectLst/>
                        </a:rPr>
                        <a:t>1 0</a:t>
                      </a:r>
                      <a:br>
                        <a:rPr lang="en-US" sz="1600">
                          <a:effectLst/>
                        </a:rPr>
                      </a:br>
                      <a:r>
                        <a:rPr lang="en-US" sz="1600">
                          <a:effectLst/>
                        </a:rPr>
                        <a:t>(Memory Mode with 16 bit displacement)</a:t>
                      </a:r>
                    </a:p>
                  </a:txBody>
                  <a:tcPr marL="42120" marR="42120" marT="31590" marB="31590">
                    <a:lnL>
                      <a:noFill/>
                    </a:lnL>
                    <a:lnR>
                      <a:noFill/>
                    </a:lnR>
                    <a:lnT>
                      <a:noFill/>
                    </a:lnT>
                    <a:lnB>
                      <a:noFill/>
                    </a:lnB>
                    <a:solidFill>
                      <a:srgbClr val="FFFFFF"/>
                    </a:solidFill>
                  </a:tcPr>
                </a:tc>
                <a:tc>
                  <a:txBody>
                    <a:bodyPr/>
                    <a:lstStyle/>
                    <a:p>
                      <a:pPr algn="l" fontAlgn="t"/>
                      <a:r>
                        <a:rPr lang="en-US" sz="1600">
                          <a:effectLst/>
                        </a:rPr>
                        <a:t>1 1</a:t>
                      </a:r>
                      <a:br>
                        <a:rPr lang="en-US" sz="1600">
                          <a:effectLst/>
                        </a:rPr>
                      </a:br>
                      <a:r>
                        <a:rPr lang="en-US" sz="1600">
                          <a:effectLst/>
                        </a:rPr>
                        <a:t>(Register Mode)</a:t>
                      </a:r>
                    </a:p>
                  </a:txBody>
                  <a:tcPr marL="42120" marR="42120" marT="31590" marB="31590">
                    <a:lnL>
                      <a:noFill/>
                    </a:lnL>
                    <a:lnR>
                      <a:noFill/>
                    </a:lnR>
                    <a:lnT>
                      <a:noFill/>
                    </a:lnT>
                    <a:lnB>
                      <a:noFill/>
                    </a:lnB>
                    <a:solidFill>
                      <a:srgbClr val="FFFFFF"/>
                    </a:solidFill>
                  </a:tcPr>
                </a:tc>
                <a:extLst>
                  <a:ext uri="{0D108BD9-81ED-4DB2-BD59-A6C34878D82A}">
                    <a16:rowId xmlns:a16="http://schemas.microsoft.com/office/drawing/2014/main" val="3020287309"/>
                  </a:ext>
                </a:extLst>
              </a:tr>
              <a:tr h="497986">
                <a:tc>
                  <a:txBody>
                    <a:bodyPr/>
                    <a:lstStyle/>
                    <a:p>
                      <a:pPr algn="l" fontAlgn="t"/>
                      <a:r>
                        <a:rPr lang="en-US" sz="1600">
                          <a:effectLst/>
                        </a:rPr>
                        <a:t>000</a:t>
                      </a:r>
                    </a:p>
                  </a:txBody>
                  <a:tcPr marL="84240" marR="42120" marT="31590" marB="31590">
                    <a:lnL>
                      <a:noFill/>
                    </a:lnL>
                    <a:lnR>
                      <a:noFill/>
                    </a:lnR>
                    <a:lnT>
                      <a:noFill/>
                    </a:lnT>
                    <a:lnB>
                      <a:noFill/>
                    </a:lnB>
                    <a:solidFill>
                      <a:srgbClr val="F1F1F1"/>
                    </a:solidFill>
                  </a:tcPr>
                </a:tc>
                <a:tc>
                  <a:txBody>
                    <a:bodyPr/>
                    <a:lstStyle/>
                    <a:p>
                      <a:pPr algn="l" fontAlgn="t"/>
                      <a:r>
                        <a:rPr lang="en-US" sz="1600" dirty="0">
                          <a:effectLst/>
                        </a:rPr>
                        <a:t>[BX] + [SI]</a:t>
                      </a:r>
                    </a:p>
                  </a:txBody>
                  <a:tcPr marL="42120" marR="42120" marT="31590" marB="31590">
                    <a:lnL>
                      <a:noFill/>
                    </a:lnL>
                    <a:lnR>
                      <a:noFill/>
                    </a:lnR>
                    <a:lnT>
                      <a:noFill/>
                    </a:lnT>
                    <a:lnB>
                      <a:noFill/>
                    </a:lnB>
                    <a:solidFill>
                      <a:srgbClr val="F1F1F1"/>
                    </a:solidFill>
                  </a:tcPr>
                </a:tc>
                <a:tc>
                  <a:txBody>
                    <a:bodyPr/>
                    <a:lstStyle/>
                    <a:p>
                      <a:pPr algn="l" fontAlgn="t"/>
                      <a:r>
                        <a:rPr lang="en-US" sz="1600">
                          <a:effectLst/>
                        </a:rPr>
                        <a:t>[BX] + [SI] + d8</a:t>
                      </a:r>
                    </a:p>
                  </a:txBody>
                  <a:tcPr marL="42120" marR="42120" marT="31590" marB="31590">
                    <a:lnL>
                      <a:noFill/>
                    </a:lnL>
                    <a:lnR>
                      <a:noFill/>
                    </a:lnR>
                    <a:lnT>
                      <a:noFill/>
                    </a:lnT>
                    <a:lnB>
                      <a:noFill/>
                    </a:lnB>
                    <a:solidFill>
                      <a:srgbClr val="F1F1F1"/>
                    </a:solidFill>
                  </a:tcPr>
                </a:tc>
                <a:tc>
                  <a:txBody>
                    <a:bodyPr/>
                    <a:lstStyle/>
                    <a:p>
                      <a:pPr algn="l" fontAlgn="t"/>
                      <a:r>
                        <a:rPr lang="en-US" sz="1600">
                          <a:effectLst/>
                        </a:rPr>
                        <a:t>[BX] + [SI] + d16</a:t>
                      </a:r>
                    </a:p>
                  </a:txBody>
                  <a:tcPr marL="42120" marR="42120" marT="31590" marB="31590">
                    <a:lnL>
                      <a:noFill/>
                    </a:lnL>
                    <a:lnR>
                      <a:noFill/>
                    </a:lnR>
                    <a:lnT>
                      <a:noFill/>
                    </a:lnT>
                    <a:lnB>
                      <a:noFill/>
                    </a:lnB>
                    <a:solidFill>
                      <a:srgbClr val="F1F1F1"/>
                    </a:solidFill>
                  </a:tcPr>
                </a:tc>
                <a:tc>
                  <a:txBody>
                    <a:bodyPr/>
                    <a:lstStyle/>
                    <a:p>
                      <a:pPr algn="l" fontAlgn="t"/>
                      <a:r>
                        <a:rPr lang="en-US" sz="1600" dirty="0">
                          <a:effectLst/>
                        </a:rPr>
                        <a:t>AL AX</a:t>
                      </a:r>
                    </a:p>
                  </a:txBody>
                  <a:tcPr marL="42120" marR="42120" marT="31590" marB="31590">
                    <a:lnL>
                      <a:noFill/>
                    </a:lnL>
                    <a:lnR>
                      <a:noFill/>
                    </a:lnR>
                    <a:lnT>
                      <a:noFill/>
                    </a:lnT>
                    <a:lnB>
                      <a:noFill/>
                    </a:lnB>
                    <a:solidFill>
                      <a:srgbClr val="F1F1F1"/>
                    </a:solidFill>
                  </a:tcPr>
                </a:tc>
                <a:extLst>
                  <a:ext uri="{0D108BD9-81ED-4DB2-BD59-A6C34878D82A}">
                    <a16:rowId xmlns:a16="http://schemas.microsoft.com/office/drawing/2014/main" val="1307383101"/>
                  </a:ext>
                </a:extLst>
              </a:tr>
              <a:tr h="497986">
                <a:tc>
                  <a:txBody>
                    <a:bodyPr/>
                    <a:lstStyle/>
                    <a:p>
                      <a:pPr algn="l" fontAlgn="t"/>
                      <a:r>
                        <a:rPr lang="en-US" sz="1600">
                          <a:effectLst/>
                        </a:rPr>
                        <a:t>001</a:t>
                      </a:r>
                    </a:p>
                  </a:txBody>
                  <a:tcPr marL="84240" marR="42120" marT="31590" marB="31590">
                    <a:lnL>
                      <a:noFill/>
                    </a:lnL>
                    <a:lnR>
                      <a:noFill/>
                    </a:lnR>
                    <a:lnT>
                      <a:noFill/>
                    </a:lnT>
                    <a:lnB>
                      <a:noFill/>
                    </a:lnB>
                    <a:solidFill>
                      <a:srgbClr val="FFFFFF"/>
                    </a:solidFill>
                  </a:tcPr>
                </a:tc>
                <a:tc>
                  <a:txBody>
                    <a:bodyPr/>
                    <a:lstStyle/>
                    <a:p>
                      <a:pPr algn="l" fontAlgn="t"/>
                      <a:r>
                        <a:rPr lang="en-US" sz="1600" dirty="0">
                          <a:effectLst/>
                        </a:rPr>
                        <a:t>[BX] + [DI]</a:t>
                      </a:r>
                    </a:p>
                  </a:txBody>
                  <a:tcPr marL="42120" marR="42120" marT="31590" marB="31590">
                    <a:lnL>
                      <a:noFill/>
                    </a:lnL>
                    <a:lnR>
                      <a:noFill/>
                    </a:lnR>
                    <a:lnT>
                      <a:noFill/>
                    </a:lnT>
                    <a:lnB>
                      <a:noFill/>
                    </a:lnB>
                    <a:solidFill>
                      <a:srgbClr val="FFFFFF"/>
                    </a:solidFill>
                  </a:tcPr>
                </a:tc>
                <a:tc>
                  <a:txBody>
                    <a:bodyPr/>
                    <a:lstStyle/>
                    <a:p>
                      <a:pPr algn="l" fontAlgn="t"/>
                      <a:r>
                        <a:rPr lang="en-US" sz="1600">
                          <a:effectLst/>
                        </a:rPr>
                        <a:t>[BX] + [DI] + d8</a:t>
                      </a:r>
                    </a:p>
                  </a:txBody>
                  <a:tcPr marL="42120" marR="42120" marT="31590" marB="31590">
                    <a:lnL>
                      <a:noFill/>
                    </a:lnL>
                    <a:lnR>
                      <a:noFill/>
                    </a:lnR>
                    <a:lnT>
                      <a:noFill/>
                    </a:lnT>
                    <a:lnB>
                      <a:noFill/>
                    </a:lnB>
                    <a:solidFill>
                      <a:srgbClr val="FFFFFF"/>
                    </a:solidFill>
                  </a:tcPr>
                </a:tc>
                <a:tc>
                  <a:txBody>
                    <a:bodyPr/>
                    <a:lstStyle/>
                    <a:p>
                      <a:pPr algn="l" fontAlgn="t"/>
                      <a:r>
                        <a:rPr lang="en-US" sz="1600" dirty="0">
                          <a:effectLst/>
                        </a:rPr>
                        <a:t>[BX] + [DI] + d16</a:t>
                      </a:r>
                    </a:p>
                  </a:txBody>
                  <a:tcPr marL="42120" marR="42120" marT="31590" marB="31590">
                    <a:lnL>
                      <a:noFill/>
                    </a:lnL>
                    <a:lnR>
                      <a:noFill/>
                    </a:lnR>
                    <a:lnT>
                      <a:noFill/>
                    </a:lnT>
                    <a:lnB>
                      <a:noFill/>
                    </a:lnB>
                    <a:solidFill>
                      <a:srgbClr val="FFFFFF"/>
                    </a:solidFill>
                  </a:tcPr>
                </a:tc>
                <a:tc>
                  <a:txBody>
                    <a:bodyPr/>
                    <a:lstStyle/>
                    <a:p>
                      <a:pPr algn="l" fontAlgn="t"/>
                      <a:r>
                        <a:rPr lang="en-US" sz="1600">
                          <a:effectLst/>
                        </a:rPr>
                        <a:t>CL CX</a:t>
                      </a:r>
                    </a:p>
                  </a:txBody>
                  <a:tcPr marL="42120" marR="42120" marT="31590" marB="31590">
                    <a:lnL>
                      <a:noFill/>
                    </a:lnL>
                    <a:lnR>
                      <a:noFill/>
                    </a:lnR>
                    <a:lnT>
                      <a:noFill/>
                    </a:lnT>
                    <a:lnB>
                      <a:noFill/>
                    </a:lnB>
                    <a:solidFill>
                      <a:srgbClr val="FFFFFF"/>
                    </a:solidFill>
                  </a:tcPr>
                </a:tc>
                <a:extLst>
                  <a:ext uri="{0D108BD9-81ED-4DB2-BD59-A6C34878D82A}">
                    <a16:rowId xmlns:a16="http://schemas.microsoft.com/office/drawing/2014/main" val="3283473766"/>
                  </a:ext>
                </a:extLst>
              </a:tr>
              <a:tr h="497986">
                <a:tc>
                  <a:txBody>
                    <a:bodyPr/>
                    <a:lstStyle/>
                    <a:p>
                      <a:pPr algn="l" fontAlgn="t"/>
                      <a:r>
                        <a:rPr lang="en-US" sz="1600">
                          <a:effectLst/>
                        </a:rPr>
                        <a:t>010</a:t>
                      </a:r>
                    </a:p>
                  </a:txBody>
                  <a:tcPr marL="84240" marR="42120" marT="31590" marB="31590">
                    <a:lnL>
                      <a:noFill/>
                    </a:lnL>
                    <a:lnR>
                      <a:noFill/>
                    </a:lnR>
                    <a:lnT>
                      <a:noFill/>
                    </a:lnT>
                    <a:lnB>
                      <a:noFill/>
                    </a:lnB>
                    <a:solidFill>
                      <a:srgbClr val="F1F1F1"/>
                    </a:solidFill>
                  </a:tcPr>
                </a:tc>
                <a:tc>
                  <a:txBody>
                    <a:bodyPr/>
                    <a:lstStyle/>
                    <a:p>
                      <a:pPr algn="l" fontAlgn="t"/>
                      <a:r>
                        <a:rPr lang="en-US" sz="1600">
                          <a:effectLst/>
                        </a:rPr>
                        <a:t>[BP] + [SI]</a:t>
                      </a:r>
                    </a:p>
                  </a:txBody>
                  <a:tcPr marL="42120" marR="42120" marT="31590" marB="31590">
                    <a:lnL>
                      <a:noFill/>
                    </a:lnL>
                    <a:lnR>
                      <a:noFill/>
                    </a:lnR>
                    <a:lnT>
                      <a:noFill/>
                    </a:lnT>
                    <a:lnB>
                      <a:noFill/>
                    </a:lnB>
                    <a:solidFill>
                      <a:srgbClr val="F1F1F1"/>
                    </a:solidFill>
                  </a:tcPr>
                </a:tc>
                <a:tc>
                  <a:txBody>
                    <a:bodyPr/>
                    <a:lstStyle/>
                    <a:p>
                      <a:pPr algn="l" fontAlgn="t"/>
                      <a:r>
                        <a:rPr lang="en-US" sz="1600">
                          <a:effectLst/>
                        </a:rPr>
                        <a:t>[BP] + [SI] + d8</a:t>
                      </a:r>
                    </a:p>
                  </a:txBody>
                  <a:tcPr marL="42120" marR="42120" marT="31590" marB="31590">
                    <a:lnL>
                      <a:noFill/>
                    </a:lnL>
                    <a:lnR>
                      <a:noFill/>
                    </a:lnR>
                    <a:lnT>
                      <a:noFill/>
                    </a:lnT>
                    <a:lnB>
                      <a:noFill/>
                    </a:lnB>
                    <a:solidFill>
                      <a:srgbClr val="F1F1F1"/>
                    </a:solidFill>
                  </a:tcPr>
                </a:tc>
                <a:tc>
                  <a:txBody>
                    <a:bodyPr/>
                    <a:lstStyle/>
                    <a:p>
                      <a:pPr algn="l" fontAlgn="t"/>
                      <a:r>
                        <a:rPr lang="en-US" sz="1600">
                          <a:effectLst/>
                        </a:rPr>
                        <a:t>[BP] + [SI] + d16</a:t>
                      </a:r>
                    </a:p>
                  </a:txBody>
                  <a:tcPr marL="42120" marR="42120" marT="31590" marB="31590">
                    <a:lnL>
                      <a:noFill/>
                    </a:lnL>
                    <a:lnR>
                      <a:noFill/>
                    </a:lnR>
                    <a:lnT>
                      <a:noFill/>
                    </a:lnT>
                    <a:lnB>
                      <a:noFill/>
                    </a:lnB>
                    <a:solidFill>
                      <a:srgbClr val="F1F1F1"/>
                    </a:solidFill>
                  </a:tcPr>
                </a:tc>
                <a:tc>
                  <a:txBody>
                    <a:bodyPr/>
                    <a:lstStyle/>
                    <a:p>
                      <a:pPr algn="l" fontAlgn="t"/>
                      <a:r>
                        <a:rPr lang="en-US" sz="1600">
                          <a:effectLst/>
                        </a:rPr>
                        <a:t>DL DX</a:t>
                      </a:r>
                    </a:p>
                  </a:txBody>
                  <a:tcPr marL="42120" marR="42120" marT="31590" marB="31590">
                    <a:lnL>
                      <a:noFill/>
                    </a:lnL>
                    <a:lnR>
                      <a:noFill/>
                    </a:lnR>
                    <a:lnT>
                      <a:noFill/>
                    </a:lnT>
                    <a:lnB>
                      <a:noFill/>
                    </a:lnB>
                    <a:solidFill>
                      <a:srgbClr val="F1F1F1"/>
                    </a:solidFill>
                  </a:tcPr>
                </a:tc>
                <a:extLst>
                  <a:ext uri="{0D108BD9-81ED-4DB2-BD59-A6C34878D82A}">
                    <a16:rowId xmlns:a16="http://schemas.microsoft.com/office/drawing/2014/main" val="3733566440"/>
                  </a:ext>
                </a:extLst>
              </a:tr>
              <a:tr h="497986">
                <a:tc>
                  <a:txBody>
                    <a:bodyPr/>
                    <a:lstStyle/>
                    <a:p>
                      <a:pPr algn="l" fontAlgn="t"/>
                      <a:r>
                        <a:rPr lang="en-US" sz="1600">
                          <a:effectLst/>
                        </a:rPr>
                        <a:t>011</a:t>
                      </a:r>
                    </a:p>
                  </a:txBody>
                  <a:tcPr marL="84240" marR="42120" marT="31590" marB="31590">
                    <a:lnL>
                      <a:noFill/>
                    </a:lnL>
                    <a:lnR>
                      <a:noFill/>
                    </a:lnR>
                    <a:lnT>
                      <a:noFill/>
                    </a:lnT>
                    <a:lnB>
                      <a:noFill/>
                    </a:lnB>
                    <a:solidFill>
                      <a:srgbClr val="FFFFFF"/>
                    </a:solidFill>
                  </a:tcPr>
                </a:tc>
                <a:tc>
                  <a:txBody>
                    <a:bodyPr/>
                    <a:lstStyle/>
                    <a:p>
                      <a:pPr algn="l" fontAlgn="t"/>
                      <a:r>
                        <a:rPr lang="en-US" sz="1600" dirty="0">
                          <a:effectLst/>
                        </a:rPr>
                        <a:t>[BP] + [DI]</a:t>
                      </a:r>
                    </a:p>
                  </a:txBody>
                  <a:tcPr marL="42120" marR="42120" marT="31590" marB="31590">
                    <a:lnL>
                      <a:noFill/>
                    </a:lnL>
                    <a:lnR>
                      <a:noFill/>
                    </a:lnR>
                    <a:lnT>
                      <a:noFill/>
                    </a:lnT>
                    <a:lnB>
                      <a:noFill/>
                    </a:lnB>
                    <a:solidFill>
                      <a:srgbClr val="FFFFFF"/>
                    </a:solidFill>
                  </a:tcPr>
                </a:tc>
                <a:tc>
                  <a:txBody>
                    <a:bodyPr/>
                    <a:lstStyle/>
                    <a:p>
                      <a:pPr algn="l" fontAlgn="t"/>
                      <a:r>
                        <a:rPr lang="en-US" sz="1600">
                          <a:effectLst/>
                        </a:rPr>
                        <a:t>[BP] + [DI] + d8</a:t>
                      </a:r>
                    </a:p>
                  </a:txBody>
                  <a:tcPr marL="42120" marR="42120" marT="31590" marB="31590">
                    <a:lnL>
                      <a:noFill/>
                    </a:lnL>
                    <a:lnR>
                      <a:noFill/>
                    </a:lnR>
                    <a:lnT>
                      <a:noFill/>
                    </a:lnT>
                    <a:lnB>
                      <a:noFill/>
                    </a:lnB>
                    <a:solidFill>
                      <a:srgbClr val="FFFFFF"/>
                    </a:solidFill>
                  </a:tcPr>
                </a:tc>
                <a:tc>
                  <a:txBody>
                    <a:bodyPr/>
                    <a:lstStyle/>
                    <a:p>
                      <a:pPr algn="l" fontAlgn="t"/>
                      <a:r>
                        <a:rPr lang="en-US" sz="1600">
                          <a:effectLst/>
                        </a:rPr>
                        <a:t>[BP] + [DI] + d16</a:t>
                      </a:r>
                    </a:p>
                  </a:txBody>
                  <a:tcPr marL="42120" marR="42120" marT="31590" marB="31590">
                    <a:lnL>
                      <a:noFill/>
                    </a:lnL>
                    <a:lnR>
                      <a:noFill/>
                    </a:lnR>
                    <a:lnT>
                      <a:noFill/>
                    </a:lnT>
                    <a:lnB>
                      <a:noFill/>
                    </a:lnB>
                    <a:solidFill>
                      <a:srgbClr val="FFFFFF"/>
                    </a:solidFill>
                  </a:tcPr>
                </a:tc>
                <a:tc>
                  <a:txBody>
                    <a:bodyPr/>
                    <a:lstStyle/>
                    <a:p>
                      <a:pPr algn="l" fontAlgn="t"/>
                      <a:r>
                        <a:rPr lang="en-US" sz="1600">
                          <a:effectLst/>
                        </a:rPr>
                        <a:t>BL BX</a:t>
                      </a:r>
                    </a:p>
                  </a:txBody>
                  <a:tcPr marL="42120" marR="42120" marT="31590" marB="31590">
                    <a:lnL>
                      <a:noFill/>
                    </a:lnL>
                    <a:lnR>
                      <a:noFill/>
                    </a:lnR>
                    <a:lnT>
                      <a:noFill/>
                    </a:lnT>
                    <a:lnB>
                      <a:noFill/>
                    </a:lnB>
                    <a:solidFill>
                      <a:srgbClr val="FFFFFF"/>
                    </a:solidFill>
                  </a:tcPr>
                </a:tc>
                <a:extLst>
                  <a:ext uri="{0D108BD9-81ED-4DB2-BD59-A6C34878D82A}">
                    <a16:rowId xmlns:a16="http://schemas.microsoft.com/office/drawing/2014/main" val="3239519199"/>
                  </a:ext>
                </a:extLst>
              </a:tr>
              <a:tr h="291743">
                <a:tc>
                  <a:txBody>
                    <a:bodyPr/>
                    <a:lstStyle/>
                    <a:p>
                      <a:pPr algn="l" fontAlgn="t"/>
                      <a:r>
                        <a:rPr lang="en-US" sz="1600">
                          <a:effectLst/>
                        </a:rPr>
                        <a:t>100</a:t>
                      </a:r>
                    </a:p>
                  </a:txBody>
                  <a:tcPr marL="84240" marR="42120" marT="31590" marB="31590">
                    <a:lnL>
                      <a:noFill/>
                    </a:lnL>
                    <a:lnR>
                      <a:noFill/>
                    </a:lnR>
                    <a:lnT>
                      <a:noFill/>
                    </a:lnT>
                    <a:lnB>
                      <a:noFill/>
                    </a:lnB>
                    <a:solidFill>
                      <a:srgbClr val="F1F1F1"/>
                    </a:solidFill>
                  </a:tcPr>
                </a:tc>
                <a:tc>
                  <a:txBody>
                    <a:bodyPr/>
                    <a:lstStyle/>
                    <a:p>
                      <a:pPr algn="l" fontAlgn="t"/>
                      <a:r>
                        <a:rPr lang="en-US" sz="1600">
                          <a:effectLst/>
                        </a:rPr>
                        <a:t>[SI]</a:t>
                      </a:r>
                    </a:p>
                  </a:txBody>
                  <a:tcPr marL="42120" marR="42120" marT="31590" marB="31590">
                    <a:lnL>
                      <a:noFill/>
                    </a:lnL>
                    <a:lnR>
                      <a:noFill/>
                    </a:lnR>
                    <a:lnT>
                      <a:noFill/>
                    </a:lnT>
                    <a:lnB>
                      <a:noFill/>
                    </a:lnB>
                    <a:solidFill>
                      <a:srgbClr val="F1F1F1"/>
                    </a:solidFill>
                  </a:tcPr>
                </a:tc>
                <a:tc>
                  <a:txBody>
                    <a:bodyPr/>
                    <a:lstStyle/>
                    <a:p>
                      <a:pPr algn="l" fontAlgn="t"/>
                      <a:r>
                        <a:rPr lang="en-US" sz="1600">
                          <a:effectLst/>
                        </a:rPr>
                        <a:t>[SI] + d8</a:t>
                      </a:r>
                    </a:p>
                  </a:txBody>
                  <a:tcPr marL="42120" marR="42120" marT="31590" marB="31590">
                    <a:lnL>
                      <a:noFill/>
                    </a:lnL>
                    <a:lnR>
                      <a:noFill/>
                    </a:lnR>
                    <a:lnT>
                      <a:noFill/>
                    </a:lnT>
                    <a:lnB>
                      <a:noFill/>
                    </a:lnB>
                    <a:solidFill>
                      <a:srgbClr val="F1F1F1"/>
                    </a:solidFill>
                  </a:tcPr>
                </a:tc>
                <a:tc>
                  <a:txBody>
                    <a:bodyPr/>
                    <a:lstStyle/>
                    <a:p>
                      <a:pPr algn="l" fontAlgn="t"/>
                      <a:r>
                        <a:rPr lang="en-US" sz="1600">
                          <a:effectLst/>
                        </a:rPr>
                        <a:t>[SI] + d16</a:t>
                      </a:r>
                    </a:p>
                  </a:txBody>
                  <a:tcPr marL="42120" marR="42120" marT="31590" marB="31590">
                    <a:lnL>
                      <a:noFill/>
                    </a:lnL>
                    <a:lnR>
                      <a:noFill/>
                    </a:lnR>
                    <a:lnT>
                      <a:noFill/>
                    </a:lnT>
                    <a:lnB>
                      <a:noFill/>
                    </a:lnB>
                    <a:solidFill>
                      <a:srgbClr val="F1F1F1"/>
                    </a:solidFill>
                  </a:tcPr>
                </a:tc>
                <a:tc>
                  <a:txBody>
                    <a:bodyPr/>
                    <a:lstStyle/>
                    <a:p>
                      <a:pPr algn="l" fontAlgn="t"/>
                      <a:r>
                        <a:rPr lang="en-US" sz="1600">
                          <a:effectLst/>
                        </a:rPr>
                        <a:t>AH SP</a:t>
                      </a:r>
                    </a:p>
                  </a:txBody>
                  <a:tcPr marL="42120" marR="42120" marT="31590" marB="31590">
                    <a:lnL>
                      <a:noFill/>
                    </a:lnL>
                    <a:lnR>
                      <a:noFill/>
                    </a:lnR>
                    <a:lnT>
                      <a:noFill/>
                    </a:lnT>
                    <a:lnB>
                      <a:noFill/>
                    </a:lnB>
                    <a:solidFill>
                      <a:srgbClr val="F1F1F1"/>
                    </a:solidFill>
                  </a:tcPr>
                </a:tc>
                <a:extLst>
                  <a:ext uri="{0D108BD9-81ED-4DB2-BD59-A6C34878D82A}">
                    <a16:rowId xmlns:a16="http://schemas.microsoft.com/office/drawing/2014/main" val="3814339090"/>
                  </a:ext>
                </a:extLst>
              </a:tr>
              <a:tr h="291743">
                <a:tc>
                  <a:txBody>
                    <a:bodyPr/>
                    <a:lstStyle/>
                    <a:p>
                      <a:pPr algn="l" fontAlgn="t"/>
                      <a:r>
                        <a:rPr lang="en-US" sz="1600">
                          <a:effectLst/>
                        </a:rPr>
                        <a:t>101</a:t>
                      </a:r>
                    </a:p>
                  </a:txBody>
                  <a:tcPr marL="84240" marR="42120" marT="31590" marB="31590">
                    <a:lnL>
                      <a:noFill/>
                    </a:lnL>
                    <a:lnR>
                      <a:noFill/>
                    </a:lnR>
                    <a:lnT>
                      <a:noFill/>
                    </a:lnT>
                    <a:lnB>
                      <a:noFill/>
                    </a:lnB>
                    <a:solidFill>
                      <a:srgbClr val="FFFFFF"/>
                    </a:solidFill>
                  </a:tcPr>
                </a:tc>
                <a:tc>
                  <a:txBody>
                    <a:bodyPr/>
                    <a:lstStyle/>
                    <a:p>
                      <a:pPr algn="l" fontAlgn="t"/>
                      <a:r>
                        <a:rPr lang="en-US" sz="1600">
                          <a:effectLst/>
                        </a:rPr>
                        <a:t>[DI]</a:t>
                      </a:r>
                    </a:p>
                  </a:txBody>
                  <a:tcPr marL="42120" marR="42120" marT="31590" marB="31590">
                    <a:lnL>
                      <a:noFill/>
                    </a:lnL>
                    <a:lnR>
                      <a:noFill/>
                    </a:lnR>
                    <a:lnT>
                      <a:noFill/>
                    </a:lnT>
                    <a:lnB>
                      <a:noFill/>
                    </a:lnB>
                    <a:solidFill>
                      <a:srgbClr val="FFFFFF"/>
                    </a:solidFill>
                  </a:tcPr>
                </a:tc>
                <a:tc>
                  <a:txBody>
                    <a:bodyPr/>
                    <a:lstStyle/>
                    <a:p>
                      <a:pPr algn="l" fontAlgn="t"/>
                      <a:r>
                        <a:rPr lang="en-US" sz="1600">
                          <a:effectLst/>
                        </a:rPr>
                        <a:t>[DI] + d8</a:t>
                      </a:r>
                    </a:p>
                  </a:txBody>
                  <a:tcPr marL="42120" marR="42120" marT="31590" marB="31590">
                    <a:lnL>
                      <a:noFill/>
                    </a:lnL>
                    <a:lnR>
                      <a:noFill/>
                    </a:lnR>
                    <a:lnT>
                      <a:noFill/>
                    </a:lnT>
                    <a:lnB>
                      <a:noFill/>
                    </a:lnB>
                    <a:solidFill>
                      <a:srgbClr val="FFFFFF"/>
                    </a:solidFill>
                  </a:tcPr>
                </a:tc>
                <a:tc>
                  <a:txBody>
                    <a:bodyPr/>
                    <a:lstStyle/>
                    <a:p>
                      <a:pPr algn="l" fontAlgn="t"/>
                      <a:r>
                        <a:rPr lang="en-US" sz="1600">
                          <a:effectLst/>
                        </a:rPr>
                        <a:t>[DI] + d16</a:t>
                      </a:r>
                    </a:p>
                  </a:txBody>
                  <a:tcPr marL="42120" marR="42120" marT="31590" marB="31590">
                    <a:lnL>
                      <a:noFill/>
                    </a:lnL>
                    <a:lnR>
                      <a:noFill/>
                    </a:lnR>
                    <a:lnT>
                      <a:noFill/>
                    </a:lnT>
                    <a:lnB>
                      <a:noFill/>
                    </a:lnB>
                    <a:solidFill>
                      <a:srgbClr val="FFFFFF"/>
                    </a:solidFill>
                  </a:tcPr>
                </a:tc>
                <a:tc>
                  <a:txBody>
                    <a:bodyPr/>
                    <a:lstStyle/>
                    <a:p>
                      <a:pPr algn="l" fontAlgn="t"/>
                      <a:r>
                        <a:rPr lang="en-US" sz="1600">
                          <a:effectLst/>
                        </a:rPr>
                        <a:t>CH BP</a:t>
                      </a:r>
                    </a:p>
                  </a:txBody>
                  <a:tcPr marL="42120" marR="42120" marT="31590" marB="31590">
                    <a:lnL>
                      <a:noFill/>
                    </a:lnL>
                    <a:lnR>
                      <a:noFill/>
                    </a:lnR>
                    <a:lnT>
                      <a:noFill/>
                    </a:lnT>
                    <a:lnB>
                      <a:noFill/>
                    </a:lnB>
                    <a:solidFill>
                      <a:srgbClr val="FFFFFF"/>
                    </a:solidFill>
                  </a:tcPr>
                </a:tc>
                <a:extLst>
                  <a:ext uri="{0D108BD9-81ED-4DB2-BD59-A6C34878D82A}">
                    <a16:rowId xmlns:a16="http://schemas.microsoft.com/office/drawing/2014/main" val="4033559833"/>
                  </a:ext>
                </a:extLst>
              </a:tr>
              <a:tr h="497986">
                <a:tc>
                  <a:txBody>
                    <a:bodyPr/>
                    <a:lstStyle/>
                    <a:p>
                      <a:pPr algn="l" fontAlgn="t"/>
                      <a:r>
                        <a:rPr lang="en-US" sz="1600">
                          <a:effectLst/>
                        </a:rPr>
                        <a:t>110</a:t>
                      </a:r>
                    </a:p>
                  </a:txBody>
                  <a:tcPr marL="84240" marR="42120" marT="31590" marB="31590">
                    <a:lnL>
                      <a:noFill/>
                    </a:lnL>
                    <a:lnR>
                      <a:noFill/>
                    </a:lnR>
                    <a:lnT>
                      <a:noFill/>
                    </a:lnT>
                    <a:lnB>
                      <a:noFill/>
                    </a:lnB>
                    <a:solidFill>
                      <a:srgbClr val="F1F1F1"/>
                    </a:solidFill>
                  </a:tcPr>
                </a:tc>
                <a:tc>
                  <a:txBody>
                    <a:bodyPr/>
                    <a:lstStyle/>
                    <a:p>
                      <a:pPr algn="l" fontAlgn="t"/>
                      <a:r>
                        <a:rPr lang="en-US" sz="1600">
                          <a:effectLst/>
                        </a:rPr>
                        <a:t>d16 (direct)</a:t>
                      </a:r>
                    </a:p>
                  </a:txBody>
                  <a:tcPr marL="42120" marR="42120" marT="31590" marB="31590">
                    <a:lnL>
                      <a:noFill/>
                    </a:lnL>
                    <a:lnR>
                      <a:noFill/>
                    </a:lnR>
                    <a:lnT>
                      <a:noFill/>
                    </a:lnT>
                    <a:lnB>
                      <a:noFill/>
                    </a:lnB>
                    <a:solidFill>
                      <a:srgbClr val="F1F1F1"/>
                    </a:solidFill>
                  </a:tcPr>
                </a:tc>
                <a:tc>
                  <a:txBody>
                    <a:bodyPr/>
                    <a:lstStyle/>
                    <a:p>
                      <a:pPr algn="l" fontAlgn="t"/>
                      <a:r>
                        <a:rPr lang="en-US" sz="1600">
                          <a:effectLst/>
                        </a:rPr>
                        <a:t>[BP] + d8</a:t>
                      </a:r>
                    </a:p>
                  </a:txBody>
                  <a:tcPr marL="42120" marR="42120" marT="31590" marB="31590">
                    <a:lnL>
                      <a:noFill/>
                    </a:lnL>
                    <a:lnR>
                      <a:noFill/>
                    </a:lnR>
                    <a:lnT>
                      <a:noFill/>
                    </a:lnT>
                    <a:lnB>
                      <a:noFill/>
                    </a:lnB>
                    <a:solidFill>
                      <a:srgbClr val="F1F1F1"/>
                    </a:solidFill>
                  </a:tcPr>
                </a:tc>
                <a:tc>
                  <a:txBody>
                    <a:bodyPr/>
                    <a:lstStyle/>
                    <a:p>
                      <a:pPr algn="l" fontAlgn="t"/>
                      <a:r>
                        <a:rPr lang="en-US" sz="1600">
                          <a:effectLst/>
                        </a:rPr>
                        <a:t>[BP] + d16</a:t>
                      </a:r>
                    </a:p>
                  </a:txBody>
                  <a:tcPr marL="42120" marR="42120" marT="31590" marB="31590">
                    <a:lnL>
                      <a:noFill/>
                    </a:lnL>
                    <a:lnR>
                      <a:noFill/>
                    </a:lnR>
                    <a:lnT>
                      <a:noFill/>
                    </a:lnT>
                    <a:lnB>
                      <a:noFill/>
                    </a:lnB>
                    <a:solidFill>
                      <a:srgbClr val="F1F1F1"/>
                    </a:solidFill>
                  </a:tcPr>
                </a:tc>
                <a:tc>
                  <a:txBody>
                    <a:bodyPr/>
                    <a:lstStyle/>
                    <a:p>
                      <a:pPr algn="l" fontAlgn="t"/>
                      <a:r>
                        <a:rPr lang="en-US" sz="1600">
                          <a:effectLst/>
                        </a:rPr>
                        <a:t>DH SI</a:t>
                      </a:r>
                    </a:p>
                  </a:txBody>
                  <a:tcPr marL="42120" marR="42120" marT="31590" marB="31590">
                    <a:lnL>
                      <a:noFill/>
                    </a:lnL>
                    <a:lnR>
                      <a:noFill/>
                    </a:lnR>
                    <a:lnT>
                      <a:noFill/>
                    </a:lnT>
                    <a:lnB>
                      <a:noFill/>
                    </a:lnB>
                    <a:solidFill>
                      <a:srgbClr val="F1F1F1"/>
                    </a:solidFill>
                  </a:tcPr>
                </a:tc>
                <a:extLst>
                  <a:ext uri="{0D108BD9-81ED-4DB2-BD59-A6C34878D82A}">
                    <a16:rowId xmlns:a16="http://schemas.microsoft.com/office/drawing/2014/main" val="284995875"/>
                  </a:ext>
                </a:extLst>
              </a:tr>
              <a:tr h="291743">
                <a:tc>
                  <a:txBody>
                    <a:bodyPr/>
                    <a:lstStyle/>
                    <a:p>
                      <a:pPr algn="l" fontAlgn="t"/>
                      <a:r>
                        <a:rPr lang="en-US" sz="1600">
                          <a:effectLst/>
                        </a:rPr>
                        <a:t>111</a:t>
                      </a:r>
                    </a:p>
                  </a:txBody>
                  <a:tcPr marL="84240" marR="42120" marT="31590" marB="31590">
                    <a:lnL>
                      <a:noFill/>
                    </a:lnL>
                    <a:lnR>
                      <a:noFill/>
                    </a:lnR>
                    <a:lnT>
                      <a:noFill/>
                    </a:lnT>
                    <a:lnB>
                      <a:noFill/>
                    </a:lnB>
                    <a:solidFill>
                      <a:srgbClr val="FFFFFF"/>
                    </a:solidFill>
                  </a:tcPr>
                </a:tc>
                <a:tc>
                  <a:txBody>
                    <a:bodyPr/>
                    <a:lstStyle/>
                    <a:p>
                      <a:pPr algn="l" fontAlgn="t"/>
                      <a:r>
                        <a:rPr lang="en-US" sz="1600">
                          <a:effectLst/>
                        </a:rPr>
                        <a:t>[BX]</a:t>
                      </a:r>
                    </a:p>
                  </a:txBody>
                  <a:tcPr marL="42120" marR="42120" marT="31590" marB="31590">
                    <a:lnL>
                      <a:noFill/>
                    </a:lnL>
                    <a:lnR>
                      <a:noFill/>
                    </a:lnR>
                    <a:lnT>
                      <a:noFill/>
                    </a:lnT>
                    <a:lnB>
                      <a:noFill/>
                    </a:lnB>
                    <a:solidFill>
                      <a:srgbClr val="FFFFFF"/>
                    </a:solidFill>
                  </a:tcPr>
                </a:tc>
                <a:tc>
                  <a:txBody>
                    <a:bodyPr/>
                    <a:lstStyle/>
                    <a:p>
                      <a:pPr algn="l" fontAlgn="t"/>
                      <a:r>
                        <a:rPr lang="en-US" sz="1600">
                          <a:effectLst/>
                        </a:rPr>
                        <a:t>[BX] + d8</a:t>
                      </a:r>
                    </a:p>
                  </a:txBody>
                  <a:tcPr marL="42120" marR="42120" marT="31590" marB="31590">
                    <a:lnL>
                      <a:noFill/>
                    </a:lnL>
                    <a:lnR>
                      <a:noFill/>
                    </a:lnR>
                    <a:lnT>
                      <a:noFill/>
                    </a:lnT>
                    <a:lnB>
                      <a:noFill/>
                    </a:lnB>
                    <a:solidFill>
                      <a:srgbClr val="FFFFFF"/>
                    </a:solidFill>
                  </a:tcPr>
                </a:tc>
                <a:tc>
                  <a:txBody>
                    <a:bodyPr/>
                    <a:lstStyle/>
                    <a:p>
                      <a:pPr algn="l" fontAlgn="t"/>
                      <a:r>
                        <a:rPr lang="en-US" sz="1600">
                          <a:effectLst/>
                        </a:rPr>
                        <a:t>[BX] + d16</a:t>
                      </a:r>
                    </a:p>
                  </a:txBody>
                  <a:tcPr marL="42120" marR="42120" marT="31590" marB="31590">
                    <a:lnL>
                      <a:noFill/>
                    </a:lnL>
                    <a:lnR>
                      <a:noFill/>
                    </a:lnR>
                    <a:lnT>
                      <a:noFill/>
                    </a:lnT>
                    <a:lnB>
                      <a:noFill/>
                    </a:lnB>
                    <a:solidFill>
                      <a:srgbClr val="FFFFFF"/>
                    </a:solidFill>
                  </a:tcPr>
                </a:tc>
                <a:tc>
                  <a:txBody>
                    <a:bodyPr/>
                    <a:lstStyle/>
                    <a:p>
                      <a:pPr algn="l" fontAlgn="t"/>
                      <a:r>
                        <a:rPr lang="en-US" sz="1600" dirty="0">
                          <a:effectLst/>
                        </a:rPr>
                        <a:t>BH DI</a:t>
                      </a:r>
                    </a:p>
                  </a:txBody>
                  <a:tcPr marL="42120" marR="42120" marT="31590" marB="31590">
                    <a:lnL>
                      <a:noFill/>
                    </a:lnL>
                    <a:lnR>
                      <a:noFill/>
                    </a:lnR>
                    <a:lnT>
                      <a:noFill/>
                    </a:lnT>
                    <a:lnB>
                      <a:noFill/>
                    </a:lnB>
                    <a:solidFill>
                      <a:srgbClr val="FFFFFF"/>
                    </a:solidFill>
                  </a:tcPr>
                </a:tc>
                <a:extLst>
                  <a:ext uri="{0D108BD9-81ED-4DB2-BD59-A6C34878D82A}">
                    <a16:rowId xmlns:a16="http://schemas.microsoft.com/office/drawing/2014/main" val="3579031755"/>
                  </a:ext>
                </a:extLst>
              </a:tr>
            </a:tbl>
          </a:graphicData>
        </a:graphic>
      </p:graphicFrame>
      <p:sp>
        <p:nvSpPr>
          <p:cNvPr id="3" name="Slide Number Placeholder 2">
            <a:extLst>
              <a:ext uri="{FF2B5EF4-FFF2-40B4-BE49-F238E27FC236}">
                <a16:creationId xmlns:a16="http://schemas.microsoft.com/office/drawing/2014/main" id="{F4791E0D-8B18-428C-B7AF-1672528AFC84}"/>
              </a:ext>
            </a:extLst>
          </p:cNvPr>
          <p:cNvSpPr>
            <a:spLocks noGrp="1"/>
          </p:cNvSpPr>
          <p:nvPr>
            <p:ph type="sldNum" sz="quarter" idx="12"/>
          </p:nvPr>
        </p:nvSpPr>
        <p:spPr/>
        <p:txBody>
          <a:bodyPr/>
          <a:lstStyle/>
          <a:p>
            <a:fld id="{2E3AC598-E03F-413A-97C1-9CCB85E58D1E}" type="slidenum">
              <a:rPr lang="en-US" smtClean="0"/>
              <a:t>5</a:t>
            </a:fld>
            <a:endParaRPr lang="en-US"/>
          </a:p>
        </p:txBody>
      </p:sp>
    </p:spTree>
    <p:extLst>
      <p:ext uri="{BB962C8B-B14F-4D97-AF65-F5344CB8AC3E}">
        <p14:creationId xmlns:p14="http://schemas.microsoft.com/office/powerpoint/2010/main" val="103982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5386-83AC-4056-8710-9DE167C015E6}"/>
              </a:ext>
            </a:extLst>
          </p:cNvPr>
          <p:cNvSpPr>
            <a:spLocks noGrp="1"/>
          </p:cNvSpPr>
          <p:nvPr>
            <p:ph type="title"/>
          </p:nvPr>
        </p:nvSpPr>
        <p:spPr>
          <a:xfrm>
            <a:off x="1534696" y="804520"/>
            <a:ext cx="9520158" cy="624070"/>
          </a:xfrm>
        </p:spPr>
        <p:txBody>
          <a:bodyPr/>
          <a:lstStyle/>
          <a:p>
            <a:endParaRPr lang="en-US" dirty="0"/>
          </a:p>
        </p:txBody>
      </p:sp>
      <p:sp>
        <p:nvSpPr>
          <p:cNvPr id="3" name="Content Placeholder 2">
            <a:extLst>
              <a:ext uri="{FF2B5EF4-FFF2-40B4-BE49-F238E27FC236}">
                <a16:creationId xmlns:a16="http://schemas.microsoft.com/office/drawing/2014/main" id="{73F175F7-0F03-4AF0-976F-E90DD7CAC151}"/>
              </a:ext>
            </a:extLst>
          </p:cNvPr>
          <p:cNvSpPr>
            <a:spLocks noGrp="1"/>
          </p:cNvSpPr>
          <p:nvPr>
            <p:ph idx="1"/>
          </p:nvPr>
        </p:nvSpPr>
        <p:spPr>
          <a:xfrm>
            <a:off x="1534696" y="1640114"/>
            <a:ext cx="9520158" cy="3826231"/>
          </a:xfrm>
        </p:spPr>
        <p:txBody>
          <a:bodyPr/>
          <a:lstStyle/>
          <a:p>
            <a:r>
              <a:rPr lang="en-US" dirty="0"/>
              <a:t>REG stands for register selected. It is a 3-bit code which is calculated as follows:</a:t>
            </a:r>
          </a:p>
          <a:p>
            <a:endParaRPr lang="en-US" dirty="0"/>
          </a:p>
        </p:txBody>
      </p:sp>
      <p:graphicFrame>
        <p:nvGraphicFramePr>
          <p:cNvPr id="5" name="Table 4">
            <a:extLst>
              <a:ext uri="{FF2B5EF4-FFF2-40B4-BE49-F238E27FC236}">
                <a16:creationId xmlns:a16="http://schemas.microsoft.com/office/drawing/2014/main" id="{348F2C0B-61F9-4473-AA08-36A40C7657D4}"/>
              </a:ext>
            </a:extLst>
          </p:cNvPr>
          <p:cNvGraphicFramePr>
            <a:graphicFrameLocks noGrp="1"/>
          </p:cNvGraphicFramePr>
          <p:nvPr>
            <p:extLst>
              <p:ext uri="{D42A27DB-BD31-4B8C-83A1-F6EECF244321}">
                <p14:modId xmlns:p14="http://schemas.microsoft.com/office/powerpoint/2010/main" val="879272426"/>
              </p:ext>
            </p:extLst>
          </p:nvPr>
        </p:nvGraphicFramePr>
        <p:xfrm>
          <a:off x="2830286" y="2227259"/>
          <a:ext cx="6313714" cy="3826233"/>
        </p:xfrm>
        <a:graphic>
          <a:graphicData uri="http://schemas.openxmlformats.org/drawingml/2006/table">
            <a:tbl>
              <a:tblPr/>
              <a:tblGrid>
                <a:gridCol w="3156857">
                  <a:extLst>
                    <a:ext uri="{9D8B030D-6E8A-4147-A177-3AD203B41FA5}">
                      <a16:colId xmlns:a16="http://schemas.microsoft.com/office/drawing/2014/main" val="1694161497"/>
                    </a:ext>
                  </a:extLst>
                </a:gridCol>
                <a:gridCol w="3156857">
                  <a:extLst>
                    <a:ext uri="{9D8B030D-6E8A-4147-A177-3AD203B41FA5}">
                      <a16:colId xmlns:a16="http://schemas.microsoft.com/office/drawing/2014/main" val="4006230937"/>
                    </a:ext>
                  </a:extLst>
                </a:gridCol>
              </a:tblGrid>
              <a:tr h="425137">
                <a:tc>
                  <a:txBody>
                    <a:bodyPr/>
                    <a:lstStyle/>
                    <a:p>
                      <a:pPr algn="l" fontAlgn="t"/>
                      <a:r>
                        <a:rPr lang="en-US" sz="1800">
                          <a:effectLst/>
                        </a:rPr>
                        <a:t>REG Code</a:t>
                      </a:r>
                    </a:p>
                  </a:txBody>
                  <a:tcPr marL="150311" marR="75156" marT="56367" marB="56367">
                    <a:lnL>
                      <a:noFill/>
                    </a:lnL>
                    <a:lnR>
                      <a:noFill/>
                    </a:lnR>
                    <a:lnT>
                      <a:noFill/>
                    </a:lnT>
                    <a:lnB>
                      <a:noFill/>
                    </a:lnB>
                    <a:solidFill>
                      <a:srgbClr val="FFFFFF"/>
                    </a:solidFill>
                  </a:tcPr>
                </a:tc>
                <a:tc>
                  <a:txBody>
                    <a:bodyPr/>
                    <a:lstStyle/>
                    <a:p>
                      <a:pPr algn="l" fontAlgn="t"/>
                      <a:r>
                        <a:rPr lang="en-US" sz="1800">
                          <a:effectLst/>
                        </a:rPr>
                        <a:t>Register Selected</a:t>
                      </a:r>
                    </a:p>
                  </a:txBody>
                  <a:tcPr marL="75156" marR="75156" marT="56367" marB="56367">
                    <a:lnL>
                      <a:noFill/>
                    </a:lnL>
                    <a:lnR>
                      <a:noFill/>
                    </a:lnR>
                    <a:lnT>
                      <a:noFill/>
                    </a:lnT>
                    <a:lnB>
                      <a:noFill/>
                    </a:lnB>
                    <a:solidFill>
                      <a:srgbClr val="FFFFFF"/>
                    </a:solidFill>
                  </a:tcPr>
                </a:tc>
                <a:extLst>
                  <a:ext uri="{0D108BD9-81ED-4DB2-BD59-A6C34878D82A}">
                    <a16:rowId xmlns:a16="http://schemas.microsoft.com/office/drawing/2014/main" val="341219037"/>
                  </a:ext>
                </a:extLst>
              </a:tr>
              <a:tr h="425137">
                <a:tc>
                  <a:txBody>
                    <a:bodyPr/>
                    <a:lstStyle/>
                    <a:p>
                      <a:pPr algn="l" fontAlgn="t"/>
                      <a:r>
                        <a:rPr lang="en-US" sz="1800">
                          <a:effectLst/>
                        </a:rPr>
                        <a:t>0 0 0</a:t>
                      </a:r>
                    </a:p>
                  </a:txBody>
                  <a:tcPr marL="150311" marR="75156" marT="56367" marB="56367">
                    <a:lnL>
                      <a:noFill/>
                    </a:lnL>
                    <a:lnR>
                      <a:noFill/>
                    </a:lnR>
                    <a:lnT>
                      <a:noFill/>
                    </a:lnT>
                    <a:lnB>
                      <a:noFill/>
                    </a:lnB>
                    <a:solidFill>
                      <a:srgbClr val="F1F1F1"/>
                    </a:solidFill>
                  </a:tcPr>
                </a:tc>
                <a:tc>
                  <a:txBody>
                    <a:bodyPr/>
                    <a:lstStyle/>
                    <a:p>
                      <a:pPr algn="l" fontAlgn="t"/>
                      <a:r>
                        <a:rPr lang="en-US" sz="1800">
                          <a:effectLst/>
                        </a:rPr>
                        <a:t>AL AX</a:t>
                      </a:r>
                    </a:p>
                  </a:txBody>
                  <a:tcPr marL="75156" marR="75156" marT="56367" marB="56367">
                    <a:lnL>
                      <a:noFill/>
                    </a:lnL>
                    <a:lnR>
                      <a:noFill/>
                    </a:lnR>
                    <a:lnT>
                      <a:noFill/>
                    </a:lnT>
                    <a:lnB>
                      <a:noFill/>
                    </a:lnB>
                    <a:solidFill>
                      <a:srgbClr val="F1F1F1"/>
                    </a:solidFill>
                  </a:tcPr>
                </a:tc>
                <a:extLst>
                  <a:ext uri="{0D108BD9-81ED-4DB2-BD59-A6C34878D82A}">
                    <a16:rowId xmlns:a16="http://schemas.microsoft.com/office/drawing/2014/main" val="909397221"/>
                  </a:ext>
                </a:extLst>
              </a:tr>
              <a:tr h="425137">
                <a:tc>
                  <a:txBody>
                    <a:bodyPr/>
                    <a:lstStyle/>
                    <a:p>
                      <a:pPr algn="l" fontAlgn="t"/>
                      <a:r>
                        <a:rPr lang="en-US" sz="1800">
                          <a:effectLst/>
                        </a:rPr>
                        <a:t>0 0 1</a:t>
                      </a:r>
                    </a:p>
                  </a:txBody>
                  <a:tcPr marL="150311" marR="75156" marT="56367" marB="56367">
                    <a:lnL>
                      <a:noFill/>
                    </a:lnL>
                    <a:lnR>
                      <a:noFill/>
                    </a:lnR>
                    <a:lnT>
                      <a:noFill/>
                    </a:lnT>
                    <a:lnB>
                      <a:noFill/>
                    </a:lnB>
                    <a:solidFill>
                      <a:srgbClr val="FFFFFF"/>
                    </a:solidFill>
                  </a:tcPr>
                </a:tc>
                <a:tc>
                  <a:txBody>
                    <a:bodyPr/>
                    <a:lstStyle/>
                    <a:p>
                      <a:pPr algn="l" fontAlgn="t"/>
                      <a:r>
                        <a:rPr lang="en-US" sz="1800" dirty="0">
                          <a:effectLst/>
                        </a:rPr>
                        <a:t>CL CX</a:t>
                      </a:r>
                    </a:p>
                  </a:txBody>
                  <a:tcPr marL="75156" marR="75156" marT="56367" marB="56367">
                    <a:lnL>
                      <a:noFill/>
                    </a:lnL>
                    <a:lnR>
                      <a:noFill/>
                    </a:lnR>
                    <a:lnT>
                      <a:noFill/>
                    </a:lnT>
                    <a:lnB>
                      <a:noFill/>
                    </a:lnB>
                    <a:solidFill>
                      <a:srgbClr val="FFFFFF"/>
                    </a:solidFill>
                  </a:tcPr>
                </a:tc>
                <a:extLst>
                  <a:ext uri="{0D108BD9-81ED-4DB2-BD59-A6C34878D82A}">
                    <a16:rowId xmlns:a16="http://schemas.microsoft.com/office/drawing/2014/main" val="3024721226"/>
                  </a:ext>
                </a:extLst>
              </a:tr>
              <a:tr h="425137">
                <a:tc>
                  <a:txBody>
                    <a:bodyPr/>
                    <a:lstStyle/>
                    <a:p>
                      <a:pPr algn="l" fontAlgn="t"/>
                      <a:r>
                        <a:rPr lang="en-US" sz="1800">
                          <a:effectLst/>
                        </a:rPr>
                        <a:t>0 1 0</a:t>
                      </a:r>
                    </a:p>
                  </a:txBody>
                  <a:tcPr marL="150311" marR="75156" marT="56367" marB="56367">
                    <a:lnL>
                      <a:noFill/>
                    </a:lnL>
                    <a:lnR>
                      <a:noFill/>
                    </a:lnR>
                    <a:lnT>
                      <a:noFill/>
                    </a:lnT>
                    <a:lnB>
                      <a:noFill/>
                    </a:lnB>
                    <a:solidFill>
                      <a:srgbClr val="F1F1F1"/>
                    </a:solidFill>
                  </a:tcPr>
                </a:tc>
                <a:tc>
                  <a:txBody>
                    <a:bodyPr/>
                    <a:lstStyle/>
                    <a:p>
                      <a:pPr algn="l" fontAlgn="t"/>
                      <a:r>
                        <a:rPr lang="en-US" sz="1800">
                          <a:effectLst/>
                        </a:rPr>
                        <a:t>DL DX</a:t>
                      </a:r>
                    </a:p>
                  </a:txBody>
                  <a:tcPr marL="75156" marR="75156" marT="56367" marB="56367">
                    <a:lnL>
                      <a:noFill/>
                    </a:lnL>
                    <a:lnR>
                      <a:noFill/>
                    </a:lnR>
                    <a:lnT>
                      <a:noFill/>
                    </a:lnT>
                    <a:lnB>
                      <a:noFill/>
                    </a:lnB>
                    <a:solidFill>
                      <a:srgbClr val="F1F1F1"/>
                    </a:solidFill>
                  </a:tcPr>
                </a:tc>
                <a:extLst>
                  <a:ext uri="{0D108BD9-81ED-4DB2-BD59-A6C34878D82A}">
                    <a16:rowId xmlns:a16="http://schemas.microsoft.com/office/drawing/2014/main" val="1376657103"/>
                  </a:ext>
                </a:extLst>
              </a:tr>
              <a:tr h="425137">
                <a:tc>
                  <a:txBody>
                    <a:bodyPr/>
                    <a:lstStyle/>
                    <a:p>
                      <a:pPr algn="l" fontAlgn="t"/>
                      <a:r>
                        <a:rPr lang="en-US" sz="1800">
                          <a:effectLst/>
                        </a:rPr>
                        <a:t>0 1 1</a:t>
                      </a:r>
                    </a:p>
                  </a:txBody>
                  <a:tcPr marL="150311" marR="75156" marT="56367" marB="56367">
                    <a:lnL>
                      <a:noFill/>
                    </a:lnL>
                    <a:lnR>
                      <a:noFill/>
                    </a:lnR>
                    <a:lnT>
                      <a:noFill/>
                    </a:lnT>
                    <a:lnB>
                      <a:noFill/>
                    </a:lnB>
                    <a:solidFill>
                      <a:srgbClr val="FFFFFF"/>
                    </a:solidFill>
                  </a:tcPr>
                </a:tc>
                <a:tc>
                  <a:txBody>
                    <a:bodyPr/>
                    <a:lstStyle/>
                    <a:p>
                      <a:pPr algn="l" fontAlgn="t"/>
                      <a:r>
                        <a:rPr lang="en-US" sz="1800">
                          <a:effectLst/>
                        </a:rPr>
                        <a:t>BL BX</a:t>
                      </a:r>
                    </a:p>
                  </a:txBody>
                  <a:tcPr marL="75156" marR="75156" marT="56367" marB="56367">
                    <a:lnL>
                      <a:noFill/>
                    </a:lnL>
                    <a:lnR>
                      <a:noFill/>
                    </a:lnR>
                    <a:lnT>
                      <a:noFill/>
                    </a:lnT>
                    <a:lnB>
                      <a:noFill/>
                    </a:lnB>
                    <a:solidFill>
                      <a:srgbClr val="FFFFFF"/>
                    </a:solidFill>
                  </a:tcPr>
                </a:tc>
                <a:extLst>
                  <a:ext uri="{0D108BD9-81ED-4DB2-BD59-A6C34878D82A}">
                    <a16:rowId xmlns:a16="http://schemas.microsoft.com/office/drawing/2014/main" val="3116163326"/>
                  </a:ext>
                </a:extLst>
              </a:tr>
              <a:tr h="425137">
                <a:tc>
                  <a:txBody>
                    <a:bodyPr/>
                    <a:lstStyle/>
                    <a:p>
                      <a:pPr algn="l" fontAlgn="t"/>
                      <a:r>
                        <a:rPr lang="en-US" sz="1800">
                          <a:effectLst/>
                        </a:rPr>
                        <a:t>1 0 0</a:t>
                      </a:r>
                    </a:p>
                  </a:txBody>
                  <a:tcPr marL="150311" marR="75156" marT="56367" marB="56367">
                    <a:lnL>
                      <a:noFill/>
                    </a:lnL>
                    <a:lnR>
                      <a:noFill/>
                    </a:lnR>
                    <a:lnT>
                      <a:noFill/>
                    </a:lnT>
                    <a:lnB>
                      <a:noFill/>
                    </a:lnB>
                    <a:solidFill>
                      <a:srgbClr val="F1F1F1"/>
                    </a:solidFill>
                  </a:tcPr>
                </a:tc>
                <a:tc>
                  <a:txBody>
                    <a:bodyPr/>
                    <a:lstStyle/>
                    <a:p>
                      <a:pPr algn="l" fontAlgn="t"/>
                      <a:r>
                        <a:rPr lang="en-US" sz="1800">
                          <a:effectLst/>
                        </a:rPr>
                        <a:t>AH SP</a:t>
                      </a:r>
                    </a:p>
                  </a:txBody>
                  <a:tcPr marL="75156" marR="75156" marT="56367" marB="56367">
                    <a:lnL>
                      <a:noFill/>
                    </a:lnL>
                    <a:lnR>
                      <a:noFill/>
                    </a:lnR>
                    <a:lnT>
                      <a:noFill/>
                    </a:lnT>
                    <a:lnB>
                      <a:noFill/>
                    </a:lnB>
                    <a:solidFill>
                      <a:srgbClr val="F1F1F1"/>
                    </a:solidFill>
                  </a:tcPr>
                </a:tc>
                <a:extLst>
                  <a:ext uri="{0D108BD9-81ED-4DB2-BD59-A6C34878D82A}">
                    <a16:rowId xmlns:a16="http://schemas.microsoft.com/office/drawing/2014/main" val="1408103144"/>
                  </a:ext>
                </a:extLst>
              </a:tr>
              <a:tr h="425137">
                <a:tc>
                  <a:txBody>
                    <a:bodyPr/>
                    <a:lstStyle/>
                    <a:p>
                      <a:pPr algn="l" fontAlgn="t"/>
                      <a:r>
                        <a:rPr lang="en-US" sz="1800">
                          <a:effectLst/>
                        </a:rPr>
                        <a:t>1 0 1</a:t>
                      </a:r>
                    </a:p>
                  </a:txBody>
                  <a:tcPr marL="150311" marR="75156" marT="56367" marB="56367">
                    <a:lnL>
                      <a:noFill/>
                    </a:lnL>
                    <a:lnR>
                      <a:noFill/>
                    </a:lnR>
                    <a:lnT>
                      <a:noFill/>
                    </a:lnT>
                    <a:lnB>
                      <a:noFill/>
                    </a:lnB>
                    <a:solidFill>
                      <a:srgbClr val="FFFFFF"/>
                    </a:solidFill>
                  </a:tcPr>
                </a:tc>
                <a:tc>
                  <a:txBody>
                    <a:bodyPr/>
                    <a:lstStyle/>
                    <a:p>
                      <a:pPr algn="l" fontAlgn="t"/>
                      <a:r>
                        <a:rPr lang="en-US" sz="1800">
                          <a:effectLst/>
                        </a:rPr>
                        <a:t>CH BP</a:t>
                      </a:r>
                    </a:p>
                  </a:txBody>
                  <a:tcPr marL="75156" marR="75156" marT="56367" marB="56367">
                    <a:lnL>
                      <a:noFill/>
                    </a:lnL>
                    <a:lnR>
                      <a:noFill/>
                    </a:lnR>
                    <a:lnT>
                      <a:noFill/>
                    </a:lnT>
                    <a:lnB>
                      <a:noFill/>
                    </a:lnB>
                    <a:solidFill>
                      <a:srgbClr val="FFFFFF"/>
                    </a:solidFill>
                  </a:tcPr>
                </a:tc>
                <a:extLst>
                  <a:ext uri="{0D108BD9-81ED-4DB2-BD59-A6C34878D82A}">
                    <a16:rowId xmlns:a16="http://schemas.microsoft.com/office/drawing/2014/main" val="1560139020"/>
                  </a:ext>
                </a:extLst>
              </a:tr>
              <a:tr h="425137">
                <a:tc>
                  <a:txBody>
                    <a:bodyPr/>
                    <a:lstStyle/>
                    <a:p>
                      <a:pPr algn="l" fontAlgn="t"/>
                      <a:r>
                        <a:rPr lang="en-US" sz="1800">
                          <a:effectLst/>
                        </a:rPr>
                        <a:t>1 1 0</a:t>
                      </a:r>
                    </a:p>
                  </a:txBody>
                  <a:tcPr marL="150311" marR="75156" marT="56367" marB="56367">
                    <a:lnL>
                      <a:noFill/>
                    </a:lnL>
                    <a:lnR>
                      <a:noFill/>
                    </a:lnR>
                    <a:lnT>
                      <a:noFill/>
                    </a:lnT>
                    <a:lnB>
                      <a:noFill/>
                    </a:lnB>
                    <a:solidFill>
                      <a:srgbClr val="F1F1F1"/>
                    </a:solidFill>
                  </a:tcPr>
                </a:tc>
                <a:tc>
                  <a:txBody>
                    <a:bodyPr/>
                    <a:lstStyle/>
                    <a:p>
                      <a:pPr algn="l" fontAlgn="t"/>
                      <a:r>
                        <a:rPr lang="en-US" sz="1800">
                          <a:effectLst/>
                        </a:rPr>
                        <a:t>DH SI</a:t>
                      </a:r>
                    </a:p>
                  </a:txBody>
                  <a:tcPr marL="75156" marR="75156" marT="56367" marB="56367">
                    <a:lnL>
                      <a:noFill/>
                    </a:lnL>
                    <a:lnR>
                      <a:noFill/>
                    </a:lnR>
                    <a:lnT>
                      <a:noFill/>
                    </a:lnT>
                    <a:lnB>
                      <a:noFill/>
                    </a:lnB>
                    <a:solidFill>
                      <a:srgbClr val="F1F1F1"/>
                    </a:solidFill>
                  </a:tcPr>
                </a:tc>
                <a:extLst>
                  <a:ext uri="{0D108BD9-81ED-4DB2-BD59-A6C34878D82A}">
                    <a16:rowId xmlns:a16="http://schemas.microsoft.com/office/drawing/2014/main" val="1319724302"/>
                  </a:ext>
                </a:extLst>
              </a:tr>
              <a:tr h="425137">
                <a:tc>
                  <a:txBody>
                    <a:bodyPr/>
                    <a:lstStyle/>
                    <a:p>
                      <a:pPr algn="l" fontAlgn="t"/>
                      <a:r>
                        <a:rPr lang="en-US" sz="1800">
                          <a:effectLst/>
                        </a:rPr>
                        <a:t>1 1 1</a:t>
                      </a:r>
                    </a:p>
                  </a:txBody>
                  <a:tcPr marL="150311" marR="75156" marT="56367" marB="56367">
                    <a:lnL>
                      <a:noFill/>
                    </a:lnL>
                    <a:lnR>
                      <a:noFill/>
                    </a:lnR>
                    <a:lnT>
                      <a:noFill/>
                    </a:lnT>
                    <a:lnB>
                      <a:noFill/>
                    </a:lnB>
                    <a:solidFill>
                      <a:srgbClr val="FFFFFF"/>
                    </a:solidFill>
                  </a:tcPr>
                </a:tc>
                <a:tc>
                  <a:txBody>
                    <a:bodyPr/>
                    <a:lstStyle/>
                    <a:p>
                      <a:pPr algn="l" fontAlgn="t"/>
                      <a:r>
                        <a:rPr lang="en-US" sz="1800" dirty="0">
                          <a:effectLst/>
                        </a:rPr>
                        <a:t>BH DI</a:t>
                      </a:r>
                    </a:p>
                  </a:txBody>
                  <a:tcPr marL="75156" marR="75156" marT="56367" marB="56367">
                    <a:lnL>
                      <a:noFill/>
                    </a:lnL>
                    <a:lnR>
                      <a:noFill/>
                    </a:lnR>
                    <a:lnT>
                      <a:noFill/>
                    </a:lnT>
                    <a:lnB>
                      <a:noFill/>
                    </a:lnB>
                    <a:solidFill>
                      <a:srgbClr val="FFFFFF"/>
                    </a:solidFill>
                  </a:tcPr>
                </a:tc>
                <a:extLst>
                  <a:ext uri="{0D108BD9-81ED-4DB2-BD59-A6C34878D82A}">
                    <a16:rowId xmlns:a16="http://schemas.microsoft.com/office/drawing/2014/main" val="2151166421"/>
                  </a:ext>
                </a:extLst>
              </a:tr>
            </a:tbl>
          </a:graphicData>
        </a:graphic>
      </p:graphicFrame>
      <p:sp>
        <p:nvSpPr>
          <p:cNvPr id="4" name="Slide Number Placeholder 3">
            <a:extLst>
              <a:ext uri="{FF2B5EF4-FFF2-40B4-BE49-F238E27FC236}">
                <a16:creationId xmlns:a16="http://schemas.microsoft.com/office/drawing/2014/main" id="{3F6F1CDA-A2AD-43C5-8294-3D457B1F7036}"/>
              </a:ext>
            </a:extLst>
          </p:cNvPr>
          <p:cNvSpPr>
            <a:spLocks noGrp="1"/>
          </p:cNvSpPr>
          <p:nvPr>
            <p:ph type="sldNum" sz="quarter" idx="12"/>
          </p:nvPr>
        </p:nvSpPr>
        <p:spPr/>
        <p:txBody>
          <a:bodyPr/>
          <a:lstStyle/>
          <a:p>
            <a:fld id="{2E3AC598-E03F-413A-97C1-9CCB85E58D1E}" type="slidenum">
              <a:rPr lang="en-US" smtClean="0"/>
              <a:t>6</a:t>
            </a:fld>
            <a:endParaRPr lang="en-US"/>
          </a:p>
        </p:txBody>
      </p:sp>
    </p:spTree>
    <p:extLst>
      <p:ext uri="{BB962C8B-B14F-4D97-AF65-F5344CB8AC3E}">
        <p14:creationId xmlns:p14="http://schemas.microsoft.com/office/powerpoint/2010/main" val="122057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EADD-5273-4494-A1F9-0912AD99B81C}"/>
              </a:ext>
            </a:extLst>
          </p:cNvPr>
          <p:cNvSpPr>
            <a:spLocks noGrp="1"/>
          </p:cNvSpPr>
          <p:nvPr>
            <p:ph type="title"/>
          </p:nvPr>
        </p:nvSpPr>
        <p:spPr>
          <a:xfrm>
            <a:off x="1534696" y="580572"/>
            <a:ext cx="9520158" cy="39188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58117AC-57C2-4D07-B097-AEB53706A899}"/>
              </a:ext>
            </a:extLst>
          </p:cNvPr>
          <p:cNvSpPr>
            <a:spLocks noGrp="1"/>
          </p:cNvSpPr>
          <p:nvPr>
            <p:ph idx="1"/>
          </p:nvPr>
        </p:nvSpPr>
        <p:spPr>
          <a:xfrm>
            <a:off x="1534696" y="1088571"/>
            <a:ext cx="9757418" cy="5312229"/>
          </a:xfrm>
        </p:spPr>
        <p:txBody>
          <a:bodyPr>
            <a:normAutofit fontScale="92500" lnSpcReduction="20000"/>
          </a:bodyPr>
          <a:lstStyle/>
          <a:p>
            <a:r>
              <a:rPr lang="en-US" sz="2200" dirty="0">
                <a:solidFill>
                  <a:srgbClr val="000000"/>
                </a:solidFill>
              </a:rPr>
              <a:t>The</a:t>
            </a:r>
            <a:r>
              <a:rPr lang="en-US" sz="2200" spc="-30" dirty="0">
                <a:solidFill>
                  <a:srgbClr val="000000"/>
                </a:solidFill>
              </a:rPr>
              <a:t> </a:t>
            </a:r>
            <a:r>
              <a:rPr lang="en-US" sz="2200" dirty="0">
                <a:solidFill>
                  <a:srgbClr val="000000"/>
                </a:solidFill>
              </a:rPr>
              <a:t>80x86</a:t>
            </a:r>
            <a:r>
              <a:rPr lang="en-US" sz="2200" spc="-20" dirty="0">
                <a:solidFill>
                  <a:srgbClr val="000000"/>
                </a:solidFill>
              </a:rPr>
              <a:t> </a:t>
            </a:r>
            <a:r>
              <a:rPr lang="en-US" sz="2200" dirty="0">
                <a:solidFill>
                  <a:srgbClr val="000000"/>
                </a:solidFill>
              </a:rPr>
              <a:t>memory</a:t>
            </a:r>
            <a:r>
              <a:rPr lang="en-US" sz="2200" spc="-15" dirty="0">
                <a:solidFill>
                  <a:srgbClr val="000000"/>
                </a:solidFill>
              </a:rPr>
              <a:t> </a:t>
            </a:r>
            <a:r>
              <a:rPr lang="en-US" sz="2200" dirty="0">
                <a:solidFill>
                  <a:srgbClr val="000000"/>
                </a:solidFill>
              </a:rPr>
              <a:t>addressing</a:t>
            </a:r>
            <a:r>
              <a:rPr lang="en-US" sz="2200" spc="-40" dirty="0">
                <a:solidFill>
                  <a:srgbClr val="000000"/>
                </a:solidFill>
              </a:rPr>
              <a:t> </a:t>
            </a:r>
            <a:r>
              <a:rPr lang="en-US" sz="2200" dirty="0">
                <a:solidFill>
                  <a:srgbClr val="000000"/>
                </a:solidFill>
              </a:rPr>
              <a:t>modes</a:t>
            </a:r>
            <a:r>
              <a:rPr lang="en-US" sz="2200" spc="-25" dirty="0">
                <a:solidFill>
                  <a:srgbClr val="000000"/>
                </a:solidFill>
              </a:rPr>
              <a:t> </a:t>
            </a:r>
            <a:r>
              <a:rPr lang="en-US" sz="2200" spc="-10" dirty="0">
                <a:solidFill>
                  <a:srgbClr val="000000"/>
                </a:solidFill>
              </a:rPr>
              <a:t>provide</a:t>
            </a:r>
            <a:r>
              <a:rPr lang="en-US" sz="2200" spc="-40" dirty="0">
                <a:solidFill>
                  <a:srgbClr val="000000"/>
                </a:solidFill>
              </a:rPr>
              <a:t> </a:t>
            </a:r>
            <a:r>
              <a:rPr lang="en-US" sz="2200" spc="-10" dirty="0">
                <a:solidFill>
                  <a:srgbClr val="000000"/>
                </a:solidFill>
              </a:rPr>
              <a:t>flexible</a:t>
            </a:r>
            <a:r>
              <a:rPr lang="en-US" sz="2200" spc="-30" dirty="0">
                <a:solidFill>
                  <a:srgbClr val="000000"/>
                </a:solidFill>
              </a:rPr>
              <a:t> </a:t>
            </a:r>
            <a:r>
              <a:rPr lang="en-US" sz="2200" dirty="0">
                <a:solidFill>
                  <a:srgbClr val="000000"/>
                </a:solidFill>
              </a:rPr>
              <a:t>access</a:t>
            </a:r>
            <a:r>
              <a:rPr lang="en-US" sz="2200" spc="-15" dirty="0">
                <a:solidFill>
                  <a:srgbClr val="000000"/>
                </a:solidFill>
              </a:rPr>
              <a:t> </a:t>
            </a:r>
            <a:r>
              <a:rPr lang="en-US" sz="2200" dirty="0">
                <a:solidFill>
                  <a:srgbClr val="000000"/>
                </a:solidFill>
              </a:rPr>
              <a:t>to</a:t>
            </a:r>
            <a:r>
              <a:rPr lang="en-US" sz="2200" spc="-15" dirty="0">
                <a:solidFill>
                  <a:srgbClr val="000000"/>
                </a:solidFill>
              </a:rPr>
              <a:t> </a:t>
            </a:r>
            <a:r>
              <a:rPr lang="en-US" sz="2200" spc="-10" dirty="0">
                <a:solidFill>
                  <a:srgbClr val="000000"/>
                </a:solidFill>
              </a:rPr>
              <a:t>memory,</a:t>
            </a:r>
            <a:r>
              <a:rPr lang="en-US" sz="2200" spc="-20" dirty="0">
                <a:solidFill>
                  <a:srgbClr val="000000"/>
                </a:solidFill>
              </a:rPr>
              <a:t> </a:t>
            </a:r>
            <a:r>
              <a:rPr lang="en-US" sz="2200" spc="-10" dirty="0">
                <a:solidFill>
                  <a:srgbClr val="000000"/>
                </a:solidFill>
              </a:rPr>
              <a:t>allowing </a:t>
            </a:r>
            <a:r>
              <a:rPr lang="en-US" sz="2200" dirty="0">
                <a:solidFill>
                  <a:srgbClr val="000000"/>
                </a:solidFill>
              </a:rPr>
              <a:t>the</a:t>
            </a:r>
            <a:r>
              <a:rPr lang="en-US" sz="2200" spc="-20" dirty="0">
                <a:solidFill>
                  <a:srgbClr val="000000"/>
                </a:solidFill>
              </a:rPr>
              <a:t> </a:t>
            </a:r>
            <a:r>
              <a:rPr lang="en-US" sz="2200" spc="-10" dirty="0">
                <a:solidFill>
                  <a:srgbClr val="000000"/>
                </a:solidFill>
              </a:rPr>
              <a:t>programmer</a:t>
            </a:r>
            <a:r>
              <a:rPr lang="en-US" sz="2200" spc="-30" dirty="0">
                <a:solidFill>
                  <a:srgbClr val="000000"/>
                </a:solidFill>
              </a:rPr>
              <a:t> </a:t>
            </a:r>
            <a:r>
              <a:rPr lang="en-US" sz="2200" dirty="0">
                <a:solidFill>
                  <a:srgbClr val="000000"/>
                </a:solidFill>
              </a:rPr>
              <a:t>to</a:t>
            </a:r>
            <a:r>
              <a:rPr lang="en-US" sz="2200" spc="-15" dirty="0">
                <a:solidFill>
                  <a:srgbClr val="000000"/>
                </a:solidFill>
              </a:rPr>
              <a:t> </a:t>
            </a:r>
            <a:r>
              <a:rPr lang="en-US" sz="2200" dirty="0">
                <a:solidFill>
                  <a:srgbClr val="000000"/>
                </a:solidFill>
              </a:rPr>
              <a:t>easily</a:t>
            </a:r>
            <a:r>
              <a:rPr lang="en-US" sz="2200" spc="-40" dirty="0">
                <a:solidFill>
                  <a:srgbClr val="000000"/>
                </a:solidFill>
              </a:rPr>
              <a:t> </a:t>
            </a:r>
            <a:r>
              <a:rPr lang="en-US" sz="2200" dirty="0">
                <a:solidFill>
                  <a:srgbClr val="000000"/>
                </a:solidFill>
              </a:rPr>
              <a:t>access</a:t>
            </a:r>
            <a:r>
              <a:rPr lang="en-US" sz="2200" spc="-5" dirty="0">
                <a:solidFill>
                  <a:srgbClr val="000000"/>
                </a:solidFill>
              </a:rPr>
              <a:t> </a:t>
            </a:r>
            <a:r>
              <a:rPr lang="en-US" sz="2200" spc="-10" dirty="0">
                <a:solidFill>
                  <a:srgbClr val="000000"/>
                </a:solidFill>
              </a:rPr>
              <a:t>variables,</a:t>
            </a:r>
            <a:r>
              <a:rPr lang="en-US" sz="2200" spc="-45" dirty="0">
                <a:solidFill>
                  <a:srgbClr val="000000"/>
                </a:solidFill>
              </a:rPr>
              <a:t> </a:t>
            </a:r>
            <a:r>
              <a:rPr lang="en-US" sz="2200" spc="-10" dirty="0">
                <a:solidFill>
                  <a:srgbClr val="000000"/>
                </a:solidFill>
              </a:rPr>
              <a:t>arrays,</a:t>
            </a:r>
            <a:r>
              <a:rPr lang="en-US" sz="2200" spc="-20" dirty="0">
                <a:solidFill>
                  <a:srgbClr val="000000"/>
                </a:solidFill>
              </a:rPr>
              <a:t> </a:t>
            </a:r>
            <a:r>
              <a:rPr lang="en-US" sz="2200" dirty="0">
                <a:solidFill>
                  <a:srgbClr val="000000"/>
                </a:solidFill>
              </a:rPr>
              <a:t>records,</a:t>
            </a:r>
            <a:r>
              <a:rPr lang="en-US" sz="2200" spc="-30" dirty="0">
                <a:solidFill>
                  <a:srgbClr val="000000"/>
                </a:solidFill>
              </a:rPr>
              <a:t> </a:t>
            </a:r>
            <a:r>
              <a:rPr lang="en-US" sz="2200" dirty="0">
                <a:solidFill>
                  <a:srgbClr val="000000"/>
                </a:solidFill>
              </a:rPr>
              <a:t>pointers,</a:t>
            </a:r>
            <a:r>
              <a:rPr lang="en-US" sz="2200" spc="-30" dirty="0">
                <a:solidFill>
                  <a:srgbClr val="000000"/>
                </a:solidFill>
              </a:rPr>
              <a:t> </a:t>
            </a:r>
            <a:r>
              <a:rPr lang="en-US" sz="2200" dirty="0">
                <a:solidFill>
                  <a:srgbClr val="000000"/>
                </a:solidFill>
              </a:rPr>
              <a:t>and</a:t>
            </a:r>
            <a:r>
              <a:rPr lang="en-US" sz="2200" spc="-30" dirty="0">
                <a:solidFill>
                  <a:srgbClr val="000000"/>
                </a:solidFill>
              </a:rPr>
              <a:t> </a:t>
            </a:r>
            <a:r>
              <a:rPr lang="en-US" sz="2200" spc="-10" dirty="0">
                <a:solidFill>
                  <a:srgbClr val="000000"/>
                </a:solidFill>
              </a:rPr>
              <a:t>other complex</a:t>
            </a:r>
            <a:r>
              <a:rPr lang="en-US" sz="2200" spc="-15" dirty="0">
                <a:solidFill>
                  <a:srgbClr val="000000"/>
                </a:solidFill>
              </a:rPr>
              <a:t> </a:t>
            </a:r>
            <a:r>
              <a:rPr lang="en-US" sz="2200" dirty="0">
                <a:solidFill>
                  <a:srgbClr val="000000"/>
                </a:solidFill>
              </a:rPr>
              <a:t>data</a:t>
            </a:r>
            <a:r>
              <a:rPr lang="en-US" sz="2200" spc="-15" dirty="0">
                <a:solidFill>
                  <a:srgbClr val="000000"/>
                </a:solidFill>
              </a:rPr>
              <a:t> </a:t>
            </a:r>
            <a:r>
              <a:rPr lang="en-US" sz="2200" spc="-10" dirty="0">
                <a:solidFill>
                  <a:srgbClr val="000000"/>
                </a:solidFill>
              </a:rPr>
              <a:t>types.</a:t>
            </a:r>
          </a:p>
          <a:p>
            <a:pPr marL="0" indent="0">
              <a:buNone/>
            </a:pPr>
            <a:endParaRPr lang="en-US" sz="2200" spc="-10" dirty="0">
              <a:solidFill>
                <a:srgbClr val="000000"/>
              </a:solidFill>
            </a:endParaRPr>
          </a:p>
          <a:p>
            <a:pPr marL="12700" marR="5080">
              <a:lnSpc>
                <a:spcPct val="121300"/>
              </a:lnSpc>
              <a:spcBef>
                <a:spcPts val="95"/>
              </a:spcBef>
            </a:pPr>
            <a:r>
              <a:rPr lang="en-US" sz="2200" dirty="0">
                <a:cs typeface="Arial"/>
              </a:rPr>
              <a:t>Computer</a:t>
            </a:r>
            <a:r>
              <a:rPr lang="en-US" sz="2200" spc="-25" dirty="0">
                <a:cs typeface="Arial"/>
              </a:rPr>
              <a:t> </a:t>
            </a:r>
            <a:r>
              <a:rPr lang="en-US" sz="2200" spc="-10" dirty="0">
                <a:cs typeface="Arial"/>
              </a:rPr>
              <a:t>instructions</a:t>
            </a:r>
            <a:r>
              <a:rPr lang="en-US" sz="2200" spc="-35" dirty="0">
                <a:cs typeface="Arial"/>
              </a:rPr>
              <a:t> </a:t>
            </a:r>
            <a:r>
              <a:rPr lang="en-US" sz="2200" dirty="0">
                <a:cs typeface="Arial"/>
              </a:rPr>
              <a:t>are</a:t>
            </a:r>
            <a:r>
              <a:rPr lang="en-US" sz="2200" spc="-5" dirty="0">
                <a:cs typeface="Arial"/>
              </a:rPr>
              <a:t> </a:t>
            </a:r>
            <a:r>
              <a:rPr lang="en-US" sz="2200" dirty="0">
                <a:cs typeface="Arial"/>
              </a:rPr>
              <a:t>made up of</a:t>
            </a:r>
            <a:r>
              <a:rPr lang="en-US" sz="2200" spc="-10" dirty="0">
                <a:cs typeface="Arial"/>
              </a:rPr>
              <a:t> </a:t>
            </a:r>
            <a:r>
              <a:rPr lang="en-US" sz="2200" dirty="0">
                <a:cs typeface="Arial"/>
              </a:rPr>
              <a:t>an </a:t>
            </a:r>
            <a:r>
              <a:rPr lang="en-US" sz="2200" spc="-10" dirty="0">
                <a:solidFill>
                  <a:srgbClr val="448A00"/>
                </a:solidFill>
                <a:cs typeface="Arial"/>
              </a:rPr>
              <a:t>operation</a:t>
            </a:r>
            <a:r>
              <a:rPr lang="en-US" sz="2200" spc="-40" dirty="0">
                <a:solidFill>
                  <a:srgbClr val="448A00"/>
                </a:solidFill>
                <a:cs typeface="Arial"/>
              </a:rPr>
              <a:t> </a:t>
            </a:r>
            <a:r>
              <a:rPr lang="en-US" sz="2200" dirty="0">
                <a:solidFill>
                  <a:srgbClr val="448A00"/>
                </a:solidFill>
                <a:cs typeface="Arial"/>
              </a:rPr>
              <a:t>code</a:t>
            </a:r>
            <a:r>
              <a:rPr lang="en-US" sz="2200" spc="-5" dirty="0">
                <a:solidFill>
                  <a:srgbClr val="448A00"/>
                </a:solidFill>
                <a:cs typeface="Arial"/>
              </a:rPr>
              <a:t> </a:t>
            </a:r>
            <a:r>
              <a:rPr lang="en-US" sz="2200" dirty="0">
                <a:cs typeface="Arial"/>
              </a:rPr>
              <a:t>(opcode)</a:t>
            </a:r>
            <a:r>
              <a:rPr lang="en-US" sz="2200" spc="-20" dirty="0">
                <a:cs typeface="Arial"/>
              </a:rPr>
              <a:t> </a:t>
            </a:r>
            <a:r>
              <a:rPr lang="en-US" sz="2200" dirty="0">
                <a:cs typeface="Arial"/>
              </a:rPr>
              <a:t>and</a:t>
            </a:r>
            <a:r>
              <a:rPr lang="en-US" sz="2200" spc="-15" dirty="0">
                <a:cs typeface="Arial"/>
              </a:rPr>
              <a:t> </a:t>
            </a:r>
            <a:r>
              <a:rPr lang="en-US" sz="2200" dirty="0">
                <a:cs typeface="Arial"/>
              </a:rPr>
              <a:t>a</a:t>
            </a:r>
            <a:r>
              <a:rPr lang="en-US" sz="2200" spc="-5" dirty="0">
                <a:cs typeface="Arial"/>
              </a:rPr>
              <a:t> </a:t>
            </a:r>
            <a:r>
              <a:rPr lang="en-US" sz="2200" dirty="0">
                <a:cs typeface="Arial"/>
              </a:rPr>
              <a:t>set</a:t>
            </a:r>
            <a:r>
              <a:rPr lang="en-US" sz="2200" spc="5" dirty="0">
                <a:cs typeface="Arial"/>
              </a:rPr>
              <a:t> </a:t>
            </a:r>
            <a:r>
              <a:rPr lang="en-US" sz="2200" spc="-25" dirty="0">
                <a:cs typeface="Arial"/>
              </a:rPr>
              <a:t>of </a:t>
            </a:r>
            <a:r>
              <a:rPr lang="en-US" sz="2200" dirty="0">
                <a:cs typeface="Arial"/>
              </a:rPr>
              <a:t>operands.</a:t>
            </a:r>
            <a:r>
              <a:rPr lang="en-US" sz="2200" spc="10" dirty="0">
                <a:cs typeface="Arial"/>
              </a:rPr>
              <a:t> </a:t>
            </a:r>
            <a:r>
              <a:rPr lang="en-US" sz="2200" dirty="0">
                <a:cs typeface="Arial"/>
              </a:rPr>
              <a:t>The</a:t>
            </a:r>
            <a:r>
              <a:rPr lang="en-US" sz="2200" spc="-15" dirty="0">
                <a:cs typeface="Arial"/>
              </a:rPr>
              <a:t> </a:t>
            </a:r>
            <a:r>
              <a:rPr lang="en-US" sz="2200" spc="-10" dirty="0">
                <a:cs typeface="Arial"/>
              </a:rPr>
              <a:t>op-</a:t>
            </a:r>
            <a:r>
              <a:rPr lang="en-US" sz="2200" dirty="0">
                <a:cs typeface="Arial"/>
              </a:rPr>
              <a:t>code</a:t>
            </a:r>
            <a:r>
              <a:rPr lang="en-US" sz="2200" spc="-40" dirty="0">
                <a:cs typeface="Arial"/>
              </a:rPr>
              <a:t> </a:t>
            </a:r>
            <a:r>
              <a:rPr lang="en-US" sz="2200" dirty="0">
                <a:cs typeface="Arial"/>
              </a:rPr>
              <a:t>identifies</a:t>
            </a:r>
            <a:r>
              <a:rPr lang="en-US" sz="2200" spc="-35" dirty="0">
                <a:cs typeface="Arial"/>
              </a:rPr>
              <a:t> </a:t>
            </a:r>
            <a:r>
              <a:rPr lang="en-US" sz="2200" dirty="0">
                <a:cs typeface="Arial"/>
              </a:rPr>
              <a:t>the</a:t>
            </a:r>
            <a:r>
              <a:rPr lang="en-US" sz="2200" spc="-15" dirty="0">
                <a:cs typeface="Arial"/>
              </a:rPr>
              <a:t> </a:t>
            </a:r>
            <a:r>
              <a:rPr lang="en-US" sz="2200" dirty="0">
                <a:cs typeface="Arial"/>
              </a:rPr>
              <a:t>action</a:t>
            </a:r>
            <a:r>
              <a:rPr lang="en-US" sz="2200" spc="-30" dirty="0">
                <a:cs typeface="Arial"/>
              </a:rPr>
              <a:t> </a:t>
            </a:r>
            <a:r>
              <a:rPr lang="en-US" sz="2200" dirty="0">
                <a:cs typeface="Arial"/>
              </a:rPr>
              <a:t>to</a:t>
            </a:r>
            <a:r>
              <a:rPr lang="en-US" sz="2200" spc="-15" dirty="0">
                <a:cs typeface="Arial"/>
              </a:rPr>
              <a:t> </a:t>
            </a:r>
            <a:r>
              <a:rPr lang="en-US" sz="2200" dirty="0">
                <a:cs typeface="Arial"/>
              </a:rPr>
              <a:t>be</a:t>
            </a:r>
            <a:r>
              <a:rPr lang="en-US" sz="2200" spc="-15" dirty="0">
                <a:cs typeface="Arial"/>
              </a:rPr>
              <a:t> </a:t>
            </a:r>
            <a:r>
              <a:rPr lang="en-US" sz="2200" spc="-10" dirty="0">
                <a:cs typeface="Arial"/>
              </a:rPr>
              <a:t>taken;</a:t>
            </a:r>
            <a:r>
              <a:rPr lang="en-US" sz="2200" spc="-45" dirty="0">
                <a:cs typeface="Arial"/>
              </a:rPr>
              <a:t> </a:t>
            </a:r>
            <a:r>
              <a:rPr lang="en-US" sz="2200" dirty="0">
                <a:cs typeface="Arial"/>
              </a:rPr>
              <a:t>the</a:t>
            </a:r>
            <a:r>
              <a:rPr lang="en-US" sz="2200" spc="-15" dirty="0">
                <a:cs typeface="Arial"/>
              </a:rPr>
              <a:t> </a:t>
            </a:r>
            <a:r>
              <a:rPr lang="en-US" sz="2200" dirty="0">
                <a:cs typeface="Arial"/>
              </a:rPr>
              <a:t>operands</a:t>
            </a:r>
            <a:r>
              <a:rPr lang="en-US" sz="2200" spc="-40" dirty="0">
                <a:cs typeface="Arial"/>
              </a:rPr>
              <a:t> </a:t>
            </a:r>
            <a:r>
              <a:rPr lang="en-US" sz="2200" dirty="0">
                <a:cs typeface="Arial"/>
              </a:rPr>
              <a:t>identify</a:t>
            </a:r>
            <a:r>
              <a:rPr lang="en-US" sz="2200" spc="-50" dirty="0">
                <a:cs typeface="Arial"/>
              </a:rPr>
              <a:t> </a:t>
            </a:r>
            <a:r>
              <a:rPr lang="en-US" sz="2200" spc="-25" dirty="0">
                <a:cs typeface="Arial"/>
              </a:rPr>
              <a:t>the </a:t>
            </a:r>
            <a:r>
              <a:rPr lang="en-US" sz="2200" dirty="0">
                <a:cs typeface="Arial"/>
              </a:rPr>
              <a:t>source</a:t>
            </a:r>
            <a:r>
              <a:rPr lang="en-US" sz="2200" spc="-10" dirty="0">
                <a:cs typeface="Arial"/>
              </a:rPr>
              <a:t> </a:t>
            </a:r>
            <a:r>
              <a:rPr lang="en-US" sz="2200" dirty="0">
                <a:cs typeface="Arial"/>
              </a:rPr>
              <a:t>and</a:t>
            </a:r>
            <a:r>
              <a:rPr lang="en-US" sz="2200" spc="-25" dirty="0">
                <a:cs typeface="Arial"/>
              </a:rPr>
              <a:t> </a:t>
            </a:r>
            <a:r>
              <a:rPr lang="en-US" sz="2200" spc="-10" dirty="0">
                <a:cs typeface="Arial"/>
              </a:rPr>
              <a:t>destination</a:t>
            </a:r>
            <a:r>
              <a:rPr lang="en-US" sz="2200" spc="-45" dirty="0">
                <a:cs typeface="Arial"/>
              </a:rPr>
              <a:t> </a:t>
            </a:r>
            <a:r>
              <a:rPr lang="en-US" sz="2200" dirty="0">
                <a:cs typeface="Arial"/>
              </a:rPr>
              <a:t>of</a:t>
            </a:r>
            <a:r>
              <a:rPr lang="en-US" sz="2200" spc="-5" dirty="0">
                <a:cs typeface="Arial"/>
              </a:rPr>
              <a:t> </a:t>
            </a:r>
            <a:r>
              <a:rPr lang="en-US" sz="2200" dirty="0">
                <a:cs typeface="Arial"/>
              </a:rPr>
              <a:t>the</a:t>
            </a:r>
            <a:r>
              <a:rPr lang="en-US" sz="2200" spc="-20" dirty="0">
                <a:cs typeface="Arial"/>
              </a:rPr>
              <a:t> </a:t>
            </a:r>
            <a:r>
              <a:rPr lang="en-US" sz="2200" dirty="0">
                <a:cs typeface="Arial"/>
              </a:rPr>
              <a:t>data</a:t>
            </a:r>
            <a:r>
              <a:rPr lang="en-US" sz="2200" spc="-25" dirty="0">
                <a:cs typeface="Arial"/>
              </a:rPr>
              <a:t> </a:t>
            </a:r>
            <a:r>
              <a:rPr lang="en-US" sz="2200" dirty="0">
                <a:cs typeface="Arial"/>
              </a:rPr>
              <a:t>operated</a:t>
            </a:r>
            <a:r>
              <a:rPr lang="en-US" sz="2200" spc="-30" dirty="0">
                <a:cs typeface="Arial"/>
              </a:rPr>
              <a:t> </a:t>
            </a:r>
            <a:r>
              <a:rPr lang="en-US" sz="2200" dirty="0">
                <a:cs typeface="Arial"/>
              </a:rPr>
              <a:t>on.</a:t>
            </a:r>
            <a:r>
              <a:rPr lang="en-US" sz="2200" spc="45" dirty="0">
                <a:cs typeface="Arial"/>
              </a:rPr>
              <a:t> </a:t>
            </a:r>
            <a:r>
              <a:rPr lang="en-US" sz="2200" spc="-10" dirty="0">
                <a:cs typeface="Arial"/>
              </a:rPr>
              <a:t>Op-</a:t>
            </a:r>
            <a:r>
              <a:rPr lang="en-US" sz="2200" dirty="0">
                <a:cs typeface="Arial"/>
              </a:rPr>
              <a:t>codes</a:t>
            </a:r>
            <a:r>
              <a:rPr lang="en-US" sz="2200" spc="-30" dirty="0">
                <a:cs typeface="Arial"/>
              </a:rPr>
              <a:t> </a:t>
            </a:r>
            <a:r>
              <a:rPr lang="en-US" sz="2200" dirty="0">
                <a:cs typeface="Arial"/>
              </a:rPr>
              <a:t>are</a:t>
            </a:r>
            <a:r>
              <a:rPr lang="en-US" sz="2200" spc="-10" dirty="0">
                <a:cs typeface="Arial"/>
              </a:rPr>
              <a:t> </a:t>
            </a:r>
            <a:r>
              <a:rPr lang="en-US" sz="2200" dirty="0">
                <a:cs typeface="Arial"/>
              </a:rPr>
              <a:t>usually</a:t>
            </a:r>
            <a:r>
              <a:rPr lang="en-US" sz="2200" spc="-15" dirty="0">
                <a:cs typeface="Arial"/>
              </a:rPr>
              <a:t> </a:t>
            </a:r>
            <a:r>
              <a:rPr lang="en-US" sz="2200" dirty="0">
                <a:cs typeface="Arial"/>
              </a:rPr>
              <a:t>written</a:t>
            </a:r>
            <a:r>
              <a:rPr lang="en-US" sz="2200" spc="-35" dirty="0">
                <a:cs typeface="Arial"/>
              </a:rPr>
              <a:t> </a:t>
            </a:r>
            <a:r>
              <a:rPr lang="en-US" sz="2200" dirty="0">
                <a:cs typeface="Arial"/>
              </a:rPr>
              <a:t>in</a:t>
            </a:r>
            <a:r>
              <a:rPr lang="en-US" sz="2200" spc="-5" dirty="0">
                <a:cs typeface="Arial"/>
              </a:rPr>
              <a:t> </a:t>
            </a:r>
            <a:r>
              <a:rPr lang="en-US" sz="2200" spc="-25" dirty="0">
                <a:cs typeface="Arial"/>
              </a:rPr>
              <a:t>an </a:t>
            </a:r>
            <a:r>
              <a:rPr lang="en-US" sz="2200" spc="-10" dirty="0">
                <a:cs typeface="Arial"/>
              </a:rPr>
              <a:t>abbreviated</a:t>
            </a:r>
            <a:r>
              <a:rPr lang="en-US" sz="2200" spc="-55" dirty="0">
                <a:cs typeface="Arial"/>
              </a:rPr>
              <a:t> </a:t>
            </a:r>
            <a:r>
              <a:rPr lang="en-US" sz="2200" dirty="0">
                <a:cs typeface="Arial"/>
              </a:rPr>
              <a:t>form</a:t>
            </a:r>
            <a:r>
              <a:rPr lang="en-US" sz="2200" spc="-30" dirty="0">
                <a:cs typeface="Arial"/>
              </a:rPr>
              <a:t> </a:t>
            </a:r>
            <a:r>
              <a:rPr lang="en-US" sz="2200" dirty="0">
                <a:cs typeface="Arial"/>
              </a:rPr>
              <a:t>called</a:t>
            </a:r>
            <a:r>
              <a:rPr lang="en-US" sz="2200" spc="-30" dirty="0">
                <a:cs typeface="Arial"/>
              </a:rPr>
              <a:t> </a:t>
            </a:r>
            <a:r>
              <a:rPr lang="en-US" sz="2200" dirty="0">
                <a:cs typeface="Arial"/>
              </a:rPr>
              <a:t>a</a:t>
            </a:r>
            <a:r>
              <a:rPr lang="en-US" sz="2200" spc="-15" dirty="0">
                <a:cs typeface="Arial"/>
              </a:rPr>
              <a:t> </a:t>
            </a:r>
            <a:r>
              <a:rPr lang="en-US" sz="2200" dirty="0">
                <a:cs typeface="Arial"/>
              </a:rPr>
              <a:t>mnemonic.</a:t>
            </a:r>
            <a:r>
              <a:rPr lang="en-US" sz="2200" spc="30" dirty="0">
                <a:cs typeface="Arial"/>
              </a:rPr>
              <a:t> </a:t>
            </a:r>
            <a:r>
              <a:rPr lang="en-US" sz="2200" spc="-10" dirty="0">
                <a:cs typeface="Arial"/>
              </a:rPr>
              <a:t>Move,</a:t>
            </a:r>
            <a:r>
              <a:rPr lang="en-US" sz="2200" spc="-15" dirty="0">
                <a:cs typeface="Arial"/>
              </a:rPr>
              <a:t> </a:t>
            </a:r>
            <a:r>
              <a:rPr lang="en-US" sz="2200" dirty="0">
                <a:cs typeface="Arial"/>
              </a:rPr>
              <a:t>for</a:t>
            </a:r>
            <a:r>
              <a:rPr lang="en-US" sz="2200" spc="-20" dirty="0">
                <a:cs typeface="Arial"/>
              </a:rPr>
              <a:t> </a:t>
            </a:r>
            <a:r>
              <a:rPr lang="en-US" sz="2200" spc="-10" dirty="0">
                <a:cs typeface="Arial"/>
              </a:rPr>
              <a:t>example,</a:t>
            </a:r>
            <a:r>
              <a:rPr lang="en-US" sz="2200" spc="-30" dirty="0">
                <a:cs typeface="Arial"/>
              </a:rPr>
              <a:t> </a:t>
            </a:r>
            <a:r>
              <a:rPr lang="en-US" sz="2200" dirty="0">
                <a:cs typeface="Arial"/>
              </a:rPr>
              <a:t>becomes</a:t>
            </a:r>
            <a:r>
              <a:rPr lang="en-US" sz="2200" spc="-25" dirty="0">
                <a:cs typeface="Arial"/>
              </a:rPr>
              <a:t> </a:t>
            </a:r>
            <a:r>
              <a:rPr lang="en-US" sz="2200" spc="-50" dirty="0">
                <a:cs typeface="Arial"/>
              </a:rPr>
              <a:t>MOV,</a:t>
            </a:r>
            <a:r>
              <a:rPr lang="en-US" sz="2200" spc="-10" dirty="0">
                <a:cs typeface="Arial"/>
              </a:rPr>
              <a:t> increment </a:t>
            </a:r>
            <a:r>
              <a:rPr lang="en-US" sz="2200" dirty="0">
                <a:cs typeface="Arial"/>
              </a:rPr>
              <a:t>is</a:t>
            </a:r>
            <a:r>
              <a:rPr lang="en-US" sz="2200" spc="-15" dirty="0">
                <a:cs typeface="Arial"/>
              </a:rPr>
              <a:t> </a:t>
            </a:r>
            <a:r>
              <a:rPr lang="en-US" sz="2200" dirty="0">
                <a:cs typeface="Arial"/>
              </a:rPr>
              <a:t>INC,</a:t>
            </a:r>
            <a:r>
              <a:rPr lang="en-US" sz="2200" spc="-15" dirty="0">
                <a:cs typeface="Arial"/>
              </a:rPr>
              <a:t> </a:t>
            </a:r>
            <a:r>
              <a:rPr lang="en-US" sz="2200" dirty="0">
                <a:cs typeface="Arial"/>
              </a:rPr>
              <a:t>jump</a:t>
            </a:r>
            <a:r>
              <a:rPr lang="en-US" sz="2200" spc="-30" dirty="0">
                <a:cs typeface="Arial"/>
              </a:rPr>
              <a:t> </a:t>
            </a:r>
            <a:r>
              <a:rPr lang="en-US" sz="2200" dirty="0">
                <a:cs typeface="Arial"/>
              </a:rPr>
              <a:t>becomes</a:t>
            </a:r>
            <a:r>
              <a:rPr lang="en-US" sz="2200" spc="-20" dirty="0">
                <a:cs typeface="Arial"/>
              </a:rPr>
              <a:t> </a:t>
            </a:r>
            <a:r>
              <a:rPr lang="en-US" sz="2200" spc="-50" dirty="0">
                <a:cs typeface="Arial"/>
              </a:rPr>
              <a:t>JMP,</a:t>
            </a:r>
            <a:r>
              <a:rPr lang="en-US" sz="2200" spc="-10" dirty="0">
                <a:cs typeface="Arial"/>
              </a:rPr>
              <a:t> </a:t>
            </a:r>
            <a:r>
              <a:rPr lang="en-US" sz="2200" dirty="0">
                <a:cs typeface="Arial"/>
              </a:rPr>
              <a:t>and</a:t>
            </a:r>
            <a:r>
              <a:rPr lang="en-US" sz="2200" spc="-25" dirty="0">
                <a:cs typeface="Arial"/>
              </a:rPr>
              <a:t> </a:t>
            </a:r>
            <a:r>
              <a:rPr lang="en-US" sz="2200" dirty="0">
                <a:cs typeface="Arial"/>
              </a:rPr>
              <a:t>so</a:t>
            </a:r>
            <a:r>
              <a:rPr lang="en-US" sz="2200" spc="-5" dirty="0">
                <a:cs typeface="Arial"/>
              </a:rPr>
              <a:t> </a:t>
            </a:r>
            <a:r>
              <a:rPr lang="en-US" sz="2200" dirty="0">
                <a:cs typeface="Arial"/>
              </a:rPr>
              <a:t>on.</a:t>
            </a:r>
            <a:r>
              <a:rPr lang="en-US" sz="2200" spc="30" dirty="0">
                <a:cs typeface="Arial"/>
              </a:rPr>
              <a:t> </a:t>
            </a:r>
            <a:r>
              <a:rPr lang="en-US" sz="2200" dirty="0">
                <a:cs typeface="Arial"/>
              </a:rPr>
              <a:t>The</a:t>
            </a:r>
            <a:r>
              <a:rPr lang="en-US" sz="2200" spc="-10" dirty="0">
                <a:cs typeface="Arial"/>
              </a:rPr>
              <a:t> operands</a:t>
            </a:r>
            <a:r>
              <a:rPr lang="en-US" sz="2200" spc="-45" dirty="0">
                <a:cs typeface="Arial"/>
              </a:rPr>
              <a:t> </a:t>
            </a:r>
            <a:r>
              <a:rPr lang="en-US" sz="2200" dirty="0">
                <a:cs typeface="Arial"/>
              </a:rPr>
              <a:t>identify</a:t>
            </a:r>
            <a:r>
              <a:rPr lang="en-US" sz="2200" spc="-40" dirty="0">
                <a:cs typeface="Arial"/>
              </a:rPr>
              <a:t> </a:t>
            </a:r>
            <a:r>
              <a:rPr lang="en-US" sz="2200" dirty="0">
                <a:cs typeface="Arial"/>
              </a:rPr>
              <a:t>CPU</a:t>
            </a:r>
            <a:r>
              <a:rPr lang="en-US" sz="2200" spc="-15" dirty="0">
                <a:cs typeface="Arial"/>
              </a:rPr>
              <a:t> </a:t>
            </a:r>
            <a:r>
              <a:rPr lang="en-US" sz="2200" spc="-10" dirty="0">
                <a:cs typeface="Arial"/>
              </a:rPr>
              <a:t>registers, </a:t>
            </a:r>
            <a:r>
              <a:rPr lang="en-US" sz="2200" dirty="0">
                <a:cs typeface="Arial"/>
              </a:rPr>
              <a:t>memory</a:t>
            </a:r>
            <a:r>
              <a:rPr lang="en-US" sz="2200" spc="-10" dirty="0">
                <a:cs typeface="Arial"/>
              </a:rPr>
              <a:t> locations,</a:t>
            </a:r>
            <a:r>
              <a:rPr lang="en-US" sz="2200" spc="-40" dirty="0">
                <a:cs typeface="Arial"/>
              </a:rPr>
              <a:t> </a:t>
            </a:r>
            <a:r>
              <a:rPr lang="en-US" sz="2200" dirty="0">
                <a:cs typeface="Arial"/>
              </a:rPr>
              <a:t>or</a:t>
            </a:r>
            <a:r>
              <a:rPr lang="en-US" sz="2200" spc="-15" dirty="0">
                <a:cs typeface="Arial"/>
              </a:rPr>
              <a:t> </a:t>
            </a:r>
            <a:r>
              <a:rPr lang="en-US" sz="2200" dirty="0">
                <a:cs typeface="Arial"/>
              </a:rPr>
              <a:t>I/O</a:t>
            </a:r>
            <a:r>
              <a:rPr lang="en-US" sz="2200" spc="-5" dirty="0">
                <a:cs typeface="Arial"/>
              </a:rPr>
              <a:t> </a:t>
            </a:r>
            <a:r>
              <a:rPr lang="en-US" sz="2200" dirty="0">
                <a:cs typeface="Arial"/>
              </a:rPr>
              <a:t>ports.</a:t>
            </a:r>
            <a:r>
              <a:rPr lang="en-US" sz="2200" spc="35" dirty="0">
                <a:cs typeface="Arial"/>
              </a:rPr>
              <a:t> </a:t>
            </a:r>
            <a:r>
              <a:rPr lang="en-US" sz="2200" dirty="0">
                <a:cs typeface="Arial"/>
              </a:rPr>
              <a:t>The</a:t>
            </a:r>
            <a:r>
              <a:rPr lang="en-US" sz="2200" spc="-10" dirty="0">
                <a:cs typeface="Arial"/>
              </a:rPr>
              <a:t> </a:t>
            </a:r>
            <a:r>
              <a:rPr lang="en-US" sz="2200" dirty="0">
                <a:cs typeface="Arial"/>
              </a:rPr>
              <a:t>complete</a:t>
            </a:r>
            <a:r>
              <a:rPr lang="en-US" sz="2200" spc="-35" dirty="0">
                <a:cs typeface="Arial"/>
              </a:rPr>
              <a:t> </a:t>
            </a:r>
            <a:r>
              <a:rPr lang="en-US" sz="2200" dirty="0">
                <a:cs typeface="Arial"/>
              </a:rPr>
              <a:t>form</a:t>
            </a:r>
            <a:r>
              <a:rPr lang="en-US" sz="2200" spc="-20" dirty="0">
                <a:cs typeface="Arial"/>
              </a:rPr>
              <a:t> </a:t>
            </a:r>
            <a:r>
              <a:rPr lang="en-US" sz="2200" dirty="0">
                <a:cs typeface="Arial"/>
              </a:rPr>
              <a:t>of</a:t>
            </a:r>
            <a:r>
              <a:rPr lang="en-US" sz="2200" spc="-15" dirty="0">
                <a:cs typeface="Arial"/>
              </a:rPr>
              <a:t> </a:t>
            </a:r>
            <a:r>
              <a:rPr lang="en-US" sz="2200" dirty="0">
                <a:cs typeface="Arial"/>
              </a:rPr>
              <a:t>an</a:t>
            </a:r>
            <a:r>
              <a:rPr lang="en-US" sz="2200" spc="-10" dirty="0">
                <a:cs typeface="Arial"/>
              </a:rPr>
              <a:t> </a:t>
            </a:r>
            <a:r>
              <a:rPr lang="en-US" sz="2200" dirty="0">
                <a:cs typeface="Arial"/>
              </a:rPr>
              <a:t>instruction</a:t>
            </a:r>
            <a:r>
              <a:rPr lang="en-US" sz="2200" spc="-25" dirty="0">
                <a:cs typeface="Arial"/>
              </a:rPr>
              <a:t> is:</a:t>
            </a:r>
            <a:endParaRPr lang="en-US" sz="2200" dirty="0">
              <a:cs typeface="Arial"/>
            </a:endParaRPr>
          </a:p>
          <a:p>
            <a:pPr marL="1051560">
              <a:lnSpc>
                <a:spcPct val="100000"/>
              </a:lnSpc>
              <a:spcBef>
                <a:spcPts val="229"/>
              </a:spcBef>
            </a:pPr>
            <a:r>
              <a:rPr lang="en-US" sz="2200" spc="-10" dirty="0">
                <a:solidFill>
                  <a:srgbClr val="448A00"/>
                </a:solidFill>
                <a:cs typeface="Arial"/>
              </a:rPr>
              <a:t>op-</a:t>
            </a:r>
            <a:r>
              <a:rPr lang="en-US" sz="2200" dirty="0">
                <a:solidFill>
                  <a:srgbClr val="448A00"/>
                </a:solidFill>
                <a:cs typeface="Arial"/>
              </a:rPr>
              <a:t>code</a:t>
            </a:r>
            <a:r>
              <a:rPr lang="en-US" sz="2200" spc="-10" dirty="0">
                <a:solidFill>
                  <a:srgbClr val="448A00"/>
                </a:solidFill>
                <a:cs typeface="Arial"/>
              </a:rPr>
              <a:t> </a:t>
            </a:r>
            <a:r>
              <a:rPr lang="en-US" sz="2200" spc="-10" dirty="0">
                <a:solidFill>
                  <a:srgbClr val="FF3030"/>
                </a:solidFill>
                <a:cs typeface="Arial"/>
              </a:rPr>
              <a:t>destination</a:t>
            </a:r>
            <a:r>
              <a:rPr lang="en-US" sz="2200" spc="-30" dirty="0">
                <a:solidFill>
                  <a:srgbClr val="FF3030"/>
                </a:solidFill>
                <a:cs typeface="Arial"/>
              </a:rPr>
              <a:t> </a:t>
            </a:r>
            <a:r>
              <a:rPr lang="en-US" sz="2200" dirty="0">
                <a:solidFill>
                  <a:srgbClr val="FF3030"/>
                </a:solidFill>
                <a:cs typeface="Arial"/>
              </a:rPr>
              <a:t>operand,</a:t>
            </a:r>
            <a:r>
              <a:rPr lang="en-US" sz="2200" spc="-25" dirty="0">
                <a:solidFill>
                  <a:srgbClr val="FF3030"/>
                </a:solidFill>
                <a:cs typeface="Arial"/>
              </a:rPr>
              <a:t> </a:t>
            </a:r>
            <a:r>
              <a:rPr lang="en-US" sz="2200" dirty="0">
                <a:solidFill>
                  <a:srgbClr val="FF3030"/>
                </a:solidFill>
                <a:cs typeface="Arial"/>
              </a:rPr>
              <a:t>source</a:t>
            </a:r>
            <a:r>
              <a:rPr lang="en-US" sz="2200" spc="10" dirty="0">
                <a:solidFill>
                  <a:srgbClr val="FF3030"/>
                </a:solidFill>
                <a:cs typeface="Arial"/>
              </a:rPr>
              <a:t> </a:t>
            </a:r>
            <a:r>
              <a:rPr lang="en-US" sz="2200" spc="-10" dirty="0">
                <a:solidFill>
                  <a:srgbClr val="FF3030"/>
                </a:solidFill>
                <a:cs typeface="Arial"/>
              </a:rPr>
              <a:t>operand</a:t>
            </a:r>
            <a:endParaRPr lang="en-US" sz="2200" dirty="0">
              <a:cs typeface="Arial"/>
            </a:endParaRPr>
          </a:p>
          <a:p>
            <a:pPr marL="12700" marR="254635">
              <a:lnSpc>
                <a:spcPct val="121100"/>
              </a:lnSpc>
              <a:spcBef>
                <a:spcPts val="300"/>
              </a:spcBef>
            </a:pPr>
            <a:r>
              <a:rPr lang="en-US" sz="2200" dirty="0">
                <a:cs typeface="Arial"/>
              </a:rPr>
              <a:t>For</a:t>
            </a:r>
            <a:r>
              <a:rPr lang="en-US" sz="2200" spc="-30" dirty="0">
                <a:cs typeface="Arial"/>
              </a:rPr>
              <a:t> </a:t>
            </a:r>
            <a:r>
              <a:rPr lang="en-US" sz="2200" spc="-10" dirty="0">
                <a:cs typeface="Arial"/>
              </a:rPr>
              <a:t>example</a:t>
            </a:r>
            <a:r>
              <a:rPr lang="en-US" sz="2200" spc="-40" dirty="0">
                <a:cs typeface="Arial"/>
              </a:rPr>
              <a:t> </a:t>
            </a:r>
            <a:r>
              <a:rPr lang="en-US" sz="2200" dirty="0">
                <a:cs typeface="Arial"/>
              </a:rPr>
              <a:t>the</a:t>
            </a:r>
            <a:r>
              <a:rPr lang="en-US" sz="2200" spc="-25" dirty="0">
                <a:cs typeface="Arial"/>
              </a:rPr>
              <a:t> </a:t>
            </a:r>
            <a:r>
              <a:rPr lang="en-US" sz="2200" dirty="0">
                <a:cs typeface="Arial"/>
              </a:rPr>
              <a:t>instruction</a:t>
            </a:r>
            <a:r>
              <a:rPr lang="en-US" sz="2200" spc="-40" dirty="0">
                <a:cs typeface="Arial"/>
              </a:rPr>
              <a:t> </a:t>
            </a:r>
            <a:r>
              <a:rPr lang="en-US" sz="2200" dirty="0">
                <a:solidFill>
                  <a:srgbClr val="FF3030"/>
                </a:solidFill>
                <a:cs typeface="Arial"/>
              </a:rPr>
              <a:t>Mov</a:t>
            </a:r>
            <a:r>
              <a:rPr lang="en-US" sz="2200" spc="-25" dirty="0">
                <a:solidFill>
                  <a:srgbClr val="FF3030"/>
                </a:solidFill>
                <a:cs typeface="Arial"/>
              </a:rPr>
              <a:t> </a:t>
            </a:r>
            <a:r>
              <a:rPr lang="en-US" sz="2200" dirty="0">
                <a:solidFill>
                  <a:srgbClr val="FF3030"/>
                </a:solidFill>
                <a:cs typeface="Arial"/>
              </a:rPr>
              <a:t>AL,BL</a:t>
            </a:r>
            <a:r>
              <a:rPr lang="en-US" sz="2200" spc="-20" dirty="0">
                <a:solidFill>
                  <a:srgbClr val="FF3030"/>
                </a:solidFill>
                <a:cs typeface="Arial"/>
              </a:rPr>
              <a:t> </a:t>
            </a:r>
            <a:r>
              <a:rPr lang="en-US" sz="2200" dirty="0">
                <a:cs typeface="Arial"/>
              </a:rPr>
              <a:t>is</a:t>
            </a:r>
            <a:r>
              <a:rPr lang="en-US" sz="2200" spc="-30" dirty="0">
                <a:cs typeface="Arial"/>
              </a:rPr>
              <a:t> </a:t>
            </a:r>
            <a:r>
              <a:rPr lang="en-US" sz="2200" dirty="0">
                <a:cs typeface="Arial"/>
              </a:rPr>
              <a:t>thus</a:t>
            </a:r>
            <a:r>
              <a:rPr lang="en-US" sz="2200" spc="-30" dirty="0">
                <a:cs typeface="Arial"/>
              </a:rPr>
              <a:t> </a:t>
            </a:r>
            <a:r>
              <a:rPr lang="en-US" sz="2200" dirty="0">
                <a:cs typeface="Arial"/>
              </a:rPr>
              <a:t>interpreted</a:t>
            </a:r>
            <a:r>
              <a:rPr lang="en-US" sz="2200" spc="-55" dirty="0">
                <a:cs typeface="Arial"/>
              </a:rPr>
              <a:t> </a:t>
            </a:r>
            <a:r>
              <a:rPr lang="en-US" sz="2200" dirty="0">
                <a:cs typeface="Arial"/>
              </a:rPr>
              <a:t>as</a:t>
            </a:r>
            <a:r>
              <a:rPr lang="en-US" sz="2200" spc="-25" dirty="0">
                <a:cs typeface="Arial"/>
              </a:rPr>
              <a:t> </a:t>
            </a:r>
            <a:r>
              <a:rPr lang="en-US" sz="2200" dirty="0">
                <a:cs typeface="Arial"/>
              </a:rPr>
              <a:t>moving</a:t>
            </a:r>
            <a:r>
              <a:rPr lang="en-US" sz="2200" spc="-20" dirty="0">
                <a:cs typeface="Arial"/>
              </a:rPr>
              <a:t> </a:t>
            </a:r>
            <a:r>
              <a:rPr lang="en-US" sz="2200" dirty="0">
                <a:cs typeface="Arial"/>
              </a:rPr>
              <a:t>a</a:t>
            </a:r>
            <a:r>
              <a:rPr lang="en-US" sz="2200" spc="-20" dirty="0">
                <a:cs typeface="Arial"/>
              </a:rPr>
              <a:t> </a:t>
            </a:r>
            <a:r>
              <a:rPr lang="en-US" sz="2200" dirty="0">
                <a:cs typeface="Arial"/>
              </a:rPr>
              <a:t>copy</a:t>
            </a:r>
            <a:r>
              <a:rPr lang="en-US" sz="2200" spc="-30" dirty="0">
                <a:cs typeface="Arial"/>
              </a:rPr>
              <a:t> </a:t>
            </a:r>
            <a:r>
              <a:rPr lang="en-US" sz="2200" spc="-25" dirty="0">
                <a:cs typeface="Arial"/>
              </a:rPr>
              <a:t>of </a:t>
            </a:r>
            <a:r>
              <a:rPr lang="en-US" sz="2200" dirty="0">
                <a:cs typeface="Arial"/>
              </a:rPr>
              <a:t>register</a:t>
            </a:r>
            <a:r>
              <a:rPr lang="en-US" sz="2200" spc="-40" dirty="0">
                <a:cs typeface="Arial"/>
              </a:rPr>
              <a:t> </a:t>
            </a:r>
            <a:r>
              <a:rPr lang="en-US" sz="2200" dirty="0">
                <a:solidFill>
                  <a:srgbClr val="FF3030"/>
                </a:solidFill>
                <a:cs typeface="Arial"/>
              </a:rPr>
              <a:t>BL</a:t>
            </a:r>
            <a:r>
              <a:rPr lang="en-US" sz="2200" spc="-25" dirty="0">
                <a:solidFill>
                  <a:srgbClr val="FF3030"/>
                </a:solidFill>
                <a:cs typeface="Arial"/>
              </a:rPr>
              <a:t> </a:t>
            </a:r>
            <a:r>
              <a:rPr lang="en-US" sz="2200" dirty="0">
                <a:cs typeface="Arial"/>
              </a:rPr>
              <a:t>into</a:t>
            </a:r>
            <a:r>
              <a:rPr lang="en-US" sz="2200" spc="-35" dirty="0">
                <a:cs typeface="Arial"/>
              </a:rPr>
              <a:t> </a:t>
            </a:r>
            <a:r>
              <a:rPr lang="en-US" sz="2200" dirty="0">
                <a:cs typeface="Arial"/>
              </a:rPr>
              <a:t>register</a:t>
            </a:r>
            <a:r>
              <a:rPr lang="en-US" sz="2200" spc="-40" dirty="0">
                <a:cs typeface="Arial"/>
              </a:rPr>
              <a:t> </a:t>
            </a:r>
            <a:r>
              <a:rPr lang="en-US" sz="2200" spc="-25" dirty="0">
                <a:solidFill>
                  <a:srgbClr val="FF3030"/>
                </a:solidFill>
                <a:cs typeface="Arial"/>
              </a:rPr>
              <a:t>AL</a:t>
            </a:r>
            <a:r>
              <a:rPr lang="en-US" sz="2200" spc="-25" dirty="0">
                <a:cs typeface="Arial"/>
              </a:rPr>
              <a:t>.</a:t>
            </a:r>
            <a:endParaRPr lang="en-US" sz="2200" dirty="0">
              <a:cs typeface="Arial"/>
            </a:endParaRPr>
          </a:p>
          <a:p>
            <a:pPr marL="12700" marR="38735">
              <a:lnSpc>
                <a:spcPct val="121100"/>
              </a:lnSpc>
              <a:spcBef>
                <a:spcPts val="300"/>
              </a:spcBef>
            </a:pPr>
            <a:r>
              <a:rPr lang="en-US" sz="2200" dirty="0">
                <a:cs typeface="Arial"/>
              </a:rPr>
              <a:t>80x86</a:t>
            </a:r>
            <a:r>
              <a:rPr lang="en-US" sz="2200" spc="-35" dirty="0">
                <a:cs typeface="Arial"/>
              </a:rPr>
              <a:t> </a:t>
            </a:r>
            <a:r>
              <a:rPr lang="en-US" sz="2200" dirty="0">
                <a:cs typeface="Arial"/>
              </a:rPr>
              <a:t>processors</a:t>
            </a:r>
            <a:r>
              <a:rPr lang="en-US" sz="2200" spc="-30" dirty="0">
                <a:cs typeface="Arial"/>
              </a:rPr>
              <a:t> </a:t>
            </a:r>
            <a:r>
              <a:rPr lang="en-US" sz="2200" dirty="0">
                <a:cs typeface="Arial"/>
              </a:rPr>
              <a:t>may</a:t>
            </a:r>
            <a:r>
              <a:rPr lang="en-US" sz="2200" spc="-20" dirty="0">
                <a:cs typeface="Arial"/>
              </a:rPr>
              <a:t> </a:t>
            </a:r>
            <a:r>
              <a:rPr lang="en-US" sz="2200" spc="-10" dirty="0">
                <a:cs typeface="Arial"/>
              </a:rPr>
              <a:t>have</a:t>
            </a:r>
            <a:r>
              <a:rPr lang="en-US" sz="2200" spc="-30" dirty="0">
                <a:cs typeface="Arial"/>
              </a:rPr>
              <a:t> </a:t>
            </a:r>
            <a:r>
              <a:rPr lang="en-US" sz="2200" dirty="0">
                <a:cs typeface="Arial"/>
              </a:rPr>
              <a:t>as</a:t>
            </a:r>
            <a:r>
              <a:rPr lang="en-US" sz="2200" spc="-20" dirty="0">
                <a:cs typeface="Arial"/>
              </a:rPr>
              <a:t> </a:t>
            </a:r>
            <a:r>
              <a:rPr lang="en-US" sz="2200" spc="-10" dirty="0">
                <a:cs typeface="Arial"/>
              </a:rPr>
              <a:t>few</a:t>
            </a:r>
            <a:r>
              <a:rPr lang="en-US" sz="2200" spc="-40" dirty="0">
                <a:cs typeface="Arial"/>
              </a:rPr>
              <a:t> </a:t>
            </a:r>
            <a:r>
              <a:rPr lang="en-US" sz="2200" dirty="0">
                <a:cs typeface="Arial"/>
              </a:rPr>
              <a:t>as</a:t>
            </a:r>
            <a:r>
              <a:rPr lang="en-US" sz="2200" spc="-20" dirty="0">
                <a:cs typeface="Arial"/>
              </a:rPr>
              <a:t> </a:t>
            </a:r>
            <a:r>
              <a:rPr lang="en-US" sz="2200" dirty="0">
                <a:cs typeface="Arial"/>
              </a:rPr>
              <a:t>zero</a:t>
            </a:r>
            <a:r>
              <a:rPr lang="en-US" sz="2200" spc="-15" dirty="0">
                <a:cs typeface="Arial"/>
              </a:rPr>
              <a:t> </a:t>
            </a:r>
            <a:r>
              <a:rPr lang="en-US" sz="2200" spc="-10" dirty="0">
                <a:cs typeface="Arial"/>
              </a:rPr>
              <a:t>operands,</a:t>
            </a:r>
            <a:r>
              <a:rPr lang="en-US" sz="2200" spc="-50" dirty="0">
                <a:cs typeface="Arial"/>
              </a:rPr>
              <a:t> </a:t>
            </a:r>
            <a:r>
              <a:rPr lang="en-US" sz="2200" dirty="0">
                <a:cs typeface="Arial"/>
              </a:rPr>
              <a:t>and</a:t>
            </a:r>
            <a:r>
              <a:rPr lang="en-US" sz="2200" spc="-20" dirty="0">
                <a:cs typeface="Arial"/>
              </a:rPr>
              <a:t> </a:t>
            </a:r>
            <a:r>
              <a:rPr lang="en-US" sz="2200" dirty="0">
                <a:cs typeface="Arial"/>
              </a:rPr>
              <a:t>as</a:t>
            </a:r>
            <a:r>
              <a:rPr lang="en-US" sz="2200" spc="-30" dirty="0">
                <a:cs typeface="Arial"/>
              </a:rPr>
              <a:t> </a:t>
            </a:r>
            <a:r>
              <a:rPr lang="en-US" sz="2200" dirty="0">
                <a:cs typeface="Arial"/>
              </a:rPr>
              <a:t>many</a:t>
            </a:r>
            <a:r>
              <a:rPr lang="en-US" sz="2200" spc="-15" dirty="0">
                <a:cs typeface="Arial"/>
              </a:rPr>
              <a:t> </a:t>
            </a:r>
            <a:r>
              <a:rPr lang="en-US" sz="2200" dirty="0">
                <a:cs typeface="Arial"/>
              </a:rPr>
              <a:t>as</a:t>
            </a:r>
            <a:r>
              <a:rPr lang="en-US" sz="2200" spc="-30" dirty="0">
                <a:cs typeface="Arial"/>
              </a:rPr>
              <a:t> </a:t>
            </a:r>
            <a:r>
              <a:rPr lang="en-US" sz="2200" dirty="0">
                <a:cs typeface="Arial"/>
              </a:rPr>
              <a:t>three.</a:t>
            </a:r>
            <a:r>
              <a:rPr lang="en-US" sz="2200" spc="25" dirty="0">
                <a:cs typeface="Arial"/>
              </a:rPr>
              <a:t> </a:t>
            </a:r>
            <a:r>
              <a:rPr lang="en-US" sz="2200" spc="-20" dirty="0">
                <a:cs typeface="Arial"/>
              </a:rPr>
              <a:t>Here </a:t>
            </a:r>
            <a:r>
              <a:rPr lang="en-US" sz="2200" dirty="0">
                <a:cs typeface="Arial"/>
              </a:rPr>
              <a:t>are</a:t>
            </a:r>
            <a:r>
              <a:rPr lang="en-US" sz="2200" spc="-20" dirty="0">
                <a:cs typeface="Arial"/>
              </a:rPr>
              <a:t> </a:t>
            </a:r>
            <a:r>
              <a:rPr lang="en-US" sz="2200" dirty="0">
                <a:cs typeface="Arial"/>
              </a:rPr>
              <a:t>a</a:t>
            </a:r>
            <a:r>
              <a:rPr lang="en-US" sz="2200" spc="-15" dirty="0">
                <a:cs typeface="Arial"/>
              </a:rPr>
              <a:t> </a:t>
            </a:r>
            <a:r>
              <a:rPr lang="en-US" sz="2200" spc="-10" dirty="0">
                <a:cs typeface="Arial"/>
              </a:rPr>
              <a:t>few</a:t>
            </a:r>
            <a:r>
              <a:rPr lang="en-US" sz="2200" spc="-35" dirty="0">
                <a:cs typeface="Arial"/>
              </a:rPr>
              <a:t> </a:t>
            </a:r>
            <a:r>
              <a:rPr lang="en-US" sz="2200" spc="-10" dirty="0">
                <a:cs typeface="Arial"/>
              </a:rPr>
              <a:t>examples</a:t>
            </a:r>
            <a:endParaRPr lang="en-US" sz="2200" dirty="0">
              <a:cs typeface="Arial"/>
            </a:endParaRPr>
          </a:p>
          <a:p>
            <a:endParaRPr lang="en-US" dirty="0"/>
          </a:p>
        </p:txBody>
      </p:sp>
      <p:sp>
        <p:nvSpPr>
          <p:cNvPr id="4" name="Slide Number Placeholder 3">
            <a:extLst>
              <a:ext uri="{FF2B5EF4-FFF2-40B4-BE49-F238E27FC236}">
                <a16:creationId xmlns:a16="http://schemas.microsoft.com/office/drawing/2014/main" id="{F596FC37-702F-4DEF-B074-0BA411065B53}"/>
              </a:ext>
            </a:extLst>
          </p:cNvPr>
          <p:cNvSpPr>
            <a:spLocks noGrp="1"/>
          </p:cNvSpPr>
          <p:nvPr>
            <p:ph type="sldNum" sz="quarter" idx="12"/>
          </p:nvPr>
        </p:nvSpPr>
        <p:spPr/>
        <p:txBody>
          <a:bodyPr/>
          <a:lstStyle/>
          <a:p>
            <a:fld id="{2E3AC598-E03F-413A-97C1-9CCB85E58D1E}" type="slidenum">
              <a:rPr lang="en-US" smtClean="0"/>
              <a:t>7</a:t>
            </a:fld>
            <a:endParaRPr lang="en-US"/>
          </a:p>
        </p:txBody>
      </p:sp>
    </p:spTree>
    <p:extLst>
      <p:ext uri="{BB962C8B-B14F-4D97-AF65-F5344CB8AC3E}">
        <p14:creationId xmlns:p14="http://schemas.microsoft.com/office/powerpoint/2010/main" val="100176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B562-5C84-4FB1-B05C-BDB51E6F9493}"/>
              </a:ext>
            </a:extLst>
          </p:cNvPr>
          <p:cNvSpPr>
            <a:spLocks noGrp="1"/>
          </p:cNvSpPr>
          <p:nvPr>
            <p:ph type="title"/>
          </p:nvPr>
        </p:nvSpPr>
        <p:spPr>
          <a:xfrm>
            <a:off x="1534696" y="804520"/>
            <a:ext cx="9520158" cy="662016"/>
          </a:xfrm>
        </p:spPr>
        <p:txBody>
          <a:bodyPr/>
          <a:lstStyle/>
          <a:p>
            <a:endParaRPr lang="en-US" dirty="0"/>
          </a:p>
        </p:txBody>
      </p:sp>
      <p:sp>
        <p:nvSpPr>
          <p:cNvPr id="3" name="Content Placeholder 2">
            <a:extLst>
              <a:ext uri="{FF2B5EF4-FFF2-40B4-BE49-F238E27FC236}">
                <a16:creationId xmlns:a16="http://schemas.microsoft.com/office/drawing/2014/main" id="{315D1AE6-B770-4071-80AA-BDEE2ECB495B}"/>
              </a:ext>
            </a:extLst>
          </p:cNvPr>
          <p:cNvSpPr>
            <a:spLocks noGrp="1"/>
          </p:cNvSpPr>
          <p:nvPr>
            <p:ph idx="1"/>
          </p:nvPr>
        </p:nvSpPr>
        <p:spPr>
          <a:xfrm>
            <a:off x="1534696" y="1669144"/>
            <a:ext cx="9520158" cy="3797202"/>
          </a:xfrm>
        </p:spPr>
        <p:txBody>
          <a:bodyPr/>
          <a:lstStyle/>
          <a:p>
            <a:r>
              <a:rPr lang="en-US" dirty="0">
                <a:solidFill>
                  <a:srgbClr val="000000"/>
                </a:solidFill>
              </a:rPr>
              <a:t>The</a:t>
            </a:r>
            <a:r>
              <a:rPr lang="en-US" spc="-5" dirty="0">
                <a:solidFill>
                  <a:srgbClr val="000000"/>
                </a:solidFill>
              </a:rPr>
              <a:t> </a:t>
            </a:r>
            <a:r>
              <a:rPr lang="en-US" dirty="0">
                <a:solidFill>
                  <a:srgbClr val="000000"/>
                </a:solidFill>
              </a:rPr>
              <a:t>instruction</a:t>
            </a:r>
            <a:r>
              <a:rPr lang="en-US" spc="-5" dirty="0">
                <a:solidFill>
                  <a:srgbClr val="000000"/>
                </a:solidFill>
              </a:rPr>
              <a:t> </a:t>
            </a:r>
            <a:r>
              <a:rPr lang="en-US" dirty="0">
                <a:solidFill>
                  <a:srgbClr val="000000"/>
                </a:solidFill>
              </a:rPr>
              <a:t>set</a:t>
            </a:r>
            <a:r>
              <a:rPr lang="en-US" spc="5" dirty="0">
                <a:solidFill>
                  <a:srgbClr val="000000"/>
                </a:solidFill>
              </a:rPr>
              <a:t> </a:t>
            </a:r>
            <a:r>
              <a:rPr lang="en-US" dirty="0">
                <a:solidFill>
                  <a:srgbClr val="000000"/>
                </a:solidFill>
              </a:rPr>
              <a:t>of</a:t>
            </a:r>
            <a:r>
              <a:rPr lang="en-US" spc="10" dirty="0">
                <a:solidFill>
                  <a:srgbClr val="000000"/>
                </a:solidFill>
              </a:rPr>
              <a:t> </a:t>
            </a:r>
            <a:r>
              <a:rPr lang="en-US" dirty="0">
                <a:solidFill>
                  <a:srgbClr val="000000"/>
                </a:solidFill>
              </a:rPr>
              <a:t>the</a:t>
            </a:r>
            <a:r>
              <a:rPr lang="en-US" spc="10" dirty="0">
                <a:solidFill>
                  <a:srgbClr val="000000"/>
                </a:solidFill>
              </a:rPr>
              <a:t> </a:t>
            </a:r>
            <a:r>
              <a:rPr lang="en-US" dirty="0">
                <a:solidFill>
                  <a:srgbClr val="000000"/>
                </a:solidFill>
              </a:rPr>
              <a:t>8086</a:t>
            </a:r>
            <a:r>
              <a:rPr lang="en-US" spc="-5" dirty="0">
                <a:solidFill>
                  <a:srgbClr val="000000"/>
                </a:solidFill>
              </a:rPr>
              <a:t> </a:t>
            </a:r>
            <a:r>
              <a:rPr lang="en-US" spc="-10" dirty="0">
                <a:solidFill>
                  <a:srgbClr val="000000"/>
                </a:solidFill>
              </a:rPr>
              <a:t>microprocessor integrates instructions</a:t>
            </a:r>
            <a:r>
              <a:rPr lang="en-US" spc="-30" dirty="0">
                <a:solidFill>
                  <a:srgbClr val="000000"/>
                </a:solidFill>
              </a:rPr>
              <a:t> </a:t>
            </a:r>
            <a:r>
              <a:rPr lang="en-US" dirty="0">
                <a:solidFill>
                  <a:srgbClr val="000000"/>
                </a:solidFill>
              </a:rPr>
              <a:t>of</a:t>
            </a:r>
            <a:r>
              <a:rPr lang="en-US" spc="20" dirty="0">
                <a:solidFill>
                  <a:srgbClr val="000000"/>
                </a:solidFill>
              </a:rPr>
              <a:t> </a:t>
            </a:r>
            <a:r>
              <a:rPr lang="en-US" spc="-10" dirty="0">
                <a:solidFill>
                  <a:srgbClr val="000000"/>
                </a:solidFill>
              </a:rPr>
              <a:t>different </a:t>
            </a:r>
            <a:r>
              <a:rPr lang="en-US" dirty="0">
                <a:solidFill>
                  <a:srgbClr val="000000"/>
                </a:solidFill>
              </a:rPr>
              <a:t>types</a:t>
            </a:r>
            <a:r>
              <a:rPr lang="en-US" spc="-55" dirty="0">
                <a:solidFill>
                  <a:srgbClr val="000000"/>
                </a:solidFill>
              </a:rPr>
              <a:t> </a:t>
            </a:r>
            <a:r>
              <a:rPr lang="en-US" dirty="0">
                <a:solidFill>
                  <a:srgbClr val="000000"/>
                </a:solidFill>
              </a:rPr>
              <a:t>with</a:t>
            </a:r>
            <a:r>
              <a:rPr lang="en-US" spc="-15" dirty="0">
                <a:solidFill>
                  <a:srgbClr val="000000"/>
                </a:solidFill>
              </a:rPr>
              <a:t> </a:t>
            </a:r>
            <a:r>
              <a:rPr lang="en-US" dirty="0">
                <a:solidFill>
                  <a:srgbClr val="000000"/>
                </a:solidFill>
              </a:rPr>
              <a:t>one,</a:t>
            </a:r>
            <a:r>
              <a:rPr lang="en-US" spc="-35" dirty="0">
                <a:solidFill>
                  <a:srgbClr val="000000"/>
                </a:solidFill>
              </a:rPr>
              <a:t> </a:t>
            </a:r>
            <a:r>
              <a:rPr lang="en-US" spc="-10" dirty="0">
                <a:solidFill>
                  <a:srgbClr val="000000"/>
                </a:solidFill>
              </a:rPr>
              <a:t>two,</a:t>
            </a:r>
            <a:r>
              <a:rPr lang="en-US" spc="-20" dirty="0">
                <a:solidFill>
                  <a:srgbClr val="000000"/>
                </a:solidFill>
              </a:rPr>
              <a:t> </a:t>
            </a:r>
            <a:r>
              <a:rPr lang="en-US" dirty="0">
                <a:solidFill>
                  <a:srgbClr val="000000"/>
                </a:solidFill>
              </a:rPr>
              <a:t>three,</a:t>
            </a:r>
            <a:r>
              <a:rPr lang="en-US" spc="-35" dirty="0">
                <a:solidFill>
                  <a:srgbClr val="000000"/>
                </a:solidFill>
              </a:rPr>
              <a:t> </a:t>
            </a:r>
            <a:r>
              <a:rPr lang="en-US" spc="-10" dirty="0">
                <a:solidFill>
                  <a:srgbClr val="000000"/>
                </a:solidFill>
              </a:rPr>
              <a:t>.</a:t>
            </a:r>
            <a:r>
              <a:rPr lang="en-US" spc="-105" dirty="0">
                <a:solidFill>
                  <a:srgbClr val="000000"/>
                </a:solidFill>
              </a:rPr>
              <a:t> </a:t>
            </a:r>
            <a:r>
              <a:rPr lang="en-US" spc="-10" dirty="0">
                <a:solidFill>
                  <a:srgbClr val="000000"/>
                </a:solidFill>
              </a:rPr>
              <a:t>.</a:t>
            </a:r>
            <a:r>
              <a:rPr lang="en-US" spc="-105" dirty="0">
                <a:solidFill>
                  <a:srgbClr val="000000"/>
                </a:solidFill>
              </a:rPr>
              <a:t> </a:t>
            </a:r>
            <a:r>
              <a:rPr lang="en-US" spc="-10" dirty="0">
                <a:solidFill>
                  <a:srgbClr val="000000"/>
                </a:solidFill>
              </a:rPr>
              <a:t>.</a:t>
            </a:r>
            <a:r>
              <a:rPr lang="en-US" spc="-105" dirty="0">
                <a:solidFill>
                  <a:srgbClr val="000000"/>
                </a:solidFill>
              </a:rPr>
              <a:t> </a:t>
            </a:r>
            <a:r>
              <a:rPr lang="en-US" dirty="0">
                <a:solidFill>
                  <a:srgbClr val="000000"/>
                </a:solidFill>
              </a:rPr>
              <a:t>operands</a:t>
            </a:r>
            <a:r>
              <a:rPr lang="en-US" spc="-40" dirty="0">
                <a:solidFill>
                  <a:srgbClr val="000000"/>
                </a:solidFill>
              </a:rPr>
              <a:t> </a:t>
            </a:r>
            <a:r>
              <a:rPr lang="en-US" dirty="0">
                <a:solidFill>
                  <a:srgbClr val="000000"/>
                </a:solidFill>
              </a:rPr>
              <a:t>as</a:t>
            </a:r>
            <a:r>
              <a:rPr lang="en-US" spc="-30" dirty="0">
                <a:solidFill>
                  <a:srgbClr val="000000"/>
                </a:solidFill>
              </a:rPr>
              <a:t> </a:t>
            </a:r>
            <a:r>
              <a:rPr lang="en-US" dirty="0">
                <a:solidFill>
                  <a:srgbClr val="000000"/>
                </a:solidFill>
              </a:rPr>
              <a:t>listed</a:t>
            </a:r>
            <a:r>
              <a:rPr lang="en-US" spc="-20" dirty="0">
                <a:solidFill>
                  <a:srgbClr val="000000"/>
                </a:solidFill>
              </a:rPr>
              <a:t> </a:t>
            </a:r>
            <a:r>
              <a:rPr lang="en-US" spc="-10" dirty="0">
                <a:solidFill>
                  <a:srgbClr val="000000"/>
                </a:solidFill>
              </a:rPr>
              <a:t>below:</a:t>
            </a:r>
          </a:p>
          <a:p>
            <a:endParaRPr lang="en-US" dirty="0"/>
          </a:p>
        </p:txBody>
      </p:sp>
      <p:pic>
        <p:nvPicPr>
          <p:cNvPr id="5" name="Picture 4">
            <a:extLst>
              <a:ext uri="{FF2B5EF4-FFF2-40B4-BE49-F238E27FC236}">
                <a16:creationId xmlns:a16="http://schemas.microsoft.com/office/drawing/2014/main" id="{43051221-EB07-4530-8899-4829D5D23426}"/>
              </a:ext>
            </a:extLst>
          </p:cNvPr>
          <p:cNvPicPr>
            <a:picLocks noChangeAspect="1"/>
          </p:cNvPicPr>
          <p:nvPr/>
        </p:nvPicPr>
        <p:blipFill>
          <a:blip r:embed="rId2"/>
          <a:stretch>
            <a:fillRect/>
          </a:stretch>
        </p:blipFill>
        <p:spPr>
          <a:xfrm>
            <a:off x="1802084" y="2519702"/>
            <a:ext cx="9416246" cy="1818596"/>
          </a:xfrm>
          <a:prstGeom prst="rect">
            <a:avLst/>
          </a:prstGeom>
        </p:spPr>
      </p:pic>
      <p:sp>
        <p:nvSpPr>
          <p:cNvPr id="6" name="Rectangle 5">
            <a:extLst>
              <a:ext uri="{FF2B5EF4-FFF2-40B4-BE49-F238E27FC236}">
                <a16:creationId xmlns:a16="http://schemas.microsoft.com/office/drawing/2014/main" id="{E6EE6313-AA0A-4D00-A0BA-FC878F48E4F2}"/>
              </a:ext>
            </a:extLst>
          </p:cNvPr>
          <p:cNvSpPr/>
          <p:nvPr/>
        </p:nvSpPr>
        <p:spPr>
          <a:xfrm>
            <a:off x="1698172" y="4252686"/>
            <a:ext cx="9695542" cy="1909562"/>
          </a:xfrm>
          <a:prstGeom prst="rect">
            <a:avLst/>
          </a:prstGeom>
        </p:spPr>
        <p:txBody>
          <a:bodyPr wrap="square">
            <a:spAutoFit/>
          </a:bodyPr>
          <a:lstStyle/>
          <a:p>
            <a:pPr marL="12700" marR="5080">
              <a:lnSpc>
                <a:spcPct val="121500"/>
              </a:lnSpc>
              <a:spcBef>
                <a:spcPts val="95"/>
              </a:spcBef>
            </a:pPr>
            <a:endParaRPr lang="en-US" dirty="0">
              <a:latin typeface="Arial"/>
              <a:cs typeface="Arial"/>
            </a:endParaRPr>
          </a:p>
          <a:p>
            <a:pPr marL="12700" marR="5080">
              <a:lnSpc>
                <a:spcPct val="121500"/>
              </a:lnSpc>
              <a:spcBef>
                <a:spcPts val="95"/>
              </a:spcBef>
            </a:pPr>
            <a:r>
              <a:rPr lang="en-US" sz="2000" dirty="0">
                <a:latin typeface="Arial"/>
                <a:cs typeface="Arial"/>
              </a:rPr>
              <a:t>Note</a:t>
            </a:r>
            <a:r>
              <a:rPr lang="en-US" sz="2000" spc="-30" dirty="0">
                <a:latin typeface="Arial"/>
                <a:cs typeface="Arial"/>
              </a:rPr>
              <a:t> </a:t>
            </a:r>
            <a:r>
              <a:rPr lang="en-US" sz="2000" dirty="0">
                <a:latin typeface="Arial"/>
                <a:cs typeface="Arial"/>
              </a:rPr>
              <a:t>that</a:t>
            </a:r>
            <a:r>
              <a:rPr lang="en-US" sz="2000" spc="-20" dirty="0">
                <a:latin typeface="Arial"/>
                <a:cs typeface="Arial"/>
              </a:rPr>
              <a:t> </a:t>
            </a:r>
            <a:r>
              <a:rPr lang="en-US" sz="2000" dirty="0">
                <a:latin typeface="Arial"/>
                <a:cs typeface="Arial"/>
              </a:rPr>
              <a:t>each</a:t>
            </a:r>
            <a:r>
              <a:rPr lang="en-US" sz="2000" spc="-15" dirty="0">
                <a:latin typeface="Arial"/>
                <a:cs typeface="Arial"/>
              </a:rPr>
              <a:t> </a:t>
            </a:r>
            <a:r>
              <a:rPr lang="en-US" sz="2000" dirty="0">
                <a:latin typeface="Arial"/>
                <a:cs typeface="Arial"/>
              </a:rPr>
              <a:t>instruction</a:t>
            </a:r>
            <a:r>
              <a:rPr lang="en-US" sz="2000" spc="-40" dirty="0">
                <a:latin typeface="Arial"/>
                <a:cs typeface="Arial"/>
              </a:rPr>
              <a:t> </a:t>
            </a:r>
            <a:r>
              <a:rPr lang="en-US" sz="2000" dirty="0">
                <a:latin typeface="Arial"/>
                <a:cs typeface="Arial"/>
              </a:rPr>
              <a:t>has</a:t>
            </a:r>
            <a:r>
              <a:rPr lang="en-US" sz="2000" spc="-25" dirty="0">
                <a:latin typeface="Arial"/>
                <a:cs typeface="Arial"/>
              </a:rPr>
              <a:t> </a:t>
            </a:r>
            <a:r>
              <a:rPr lang="en-US" sz="2000" dirty="0">
                <a:latin typeface="Arial"/>
                <a:cs typeface="Arial"/>
              </a:rPr>
              <a:t>an</a:t>
            </a:r>
            <a:r>
              <a:rPr lang="en-US" sz="2000" spc="-15" dirty="0">
                <a:latin typeface="Arial"/>
                <a:cs typeface="Arial"/>
              </a:rPr>
              <a:t> </a:t>
            </a:r>
            <a:r>
              <a:rPr lang="en-US" sz="2000" spc="-10" dirty="0">
                <a:latin typeface="Arial"/>
                <a:cs typeface="Arial"/>
              </a:rPr>
              <a:t>op-</a:t>
            </a:r>
            <a:r>
              <a:rPr lang="en-US" sz="2000" dirty="0">
                <a:latin typeface="Arial"/>
                <a:cs typeface="Arial"/>
              </a:rPr>
              <a:t>code</a:t>
            </a:r>
            <a:r>
              <a:rPr lang="en-US" sz="2000" spc="-30" dirty="0">
                <a:latin typeface="Arial"/>
                <a:cs typeface="Arial"/>
              </a:rPr>
              <a:t> </a:t>
            </a:r>
            <a:r>
              <a:rPr lang="en-US" sz="2000" dirty="0">
                <a:latin typeface="Arial"/>
                <a:cs typeface="Arial"/>
              </a:rPr>
              <a:t>that</a:t>
            </a:r>
            <a:r>
              <a:rPr lang="en-US" sz="2000" spc="-25" dirty="0">
                <a:latin typeface="Arial"/>
                <a:cs typeface="Arial"/>
              </a:rPr>
              <a:t> </a:t>
            </a:r>
            <a:r>
              <a:rPr lang="en-US" sz="2000" dirty="0">
                <a:latin typeface="Arial"/>
                <a:cs typeface="Arial"/>
              </a:rPr>
              <a:t>indicates</a:t>
            </a:r>
            <a:r>
              <a:rPr lang="en-US" sz="2000" spc="-40" dirty="0">
                <a:latin typeface="Arial"/>
                <a:cs typeface="Arial"/>
              </a:rPr>
              <a:t> </a:t>
            </a:r>
            <a:r>
              <a:rPr lang="en-US" sz="2000" dirty="0">
                <a:latin typeface="Arial"/>
                <a:cs typeface="Arial"/>
              </a:rPr>
              <a:t>the</a:t>
            </a:r>
            <a:r>
              <a:rPr lang="en-US" sz="2000" spc="-30" dirty="0">
                <a:latin typeface="Arial"/>
                <a:cs typeface="Arial"/>
              </a:rPr>
              <a:t> </a:t>
            </a:r>
            <a:r>
              <a:rPr lang="en-US" sz="2000" dirty="0">
                <a:latin typeface="Arial"/>
                <a:cs typeface="Arial"/>
              </a:rPr>
              <a:t>action</a:t>
            </a:r>
            <a:r>
              <a:rPr lang="en-US" sz="2000" spc="-15" dirty="0">
                <a:latin typeface="Arial"/>
                <a:cs typeface="Arial"/>
              </a:rPr>
              <a:t> </a:t>
            </a:r>
            <a:r>
              <a:rPr lang="en-US" sz="2000" dirty="0">
                <a:latin typeface="Arial"/>
                <a:cs typeface="Arial"/>
              </a:rPr>
              <a:t>to</a:t>
            </a:r>
            <a:r>
              <a:rPr lang="en-US" sz="2000" spc="-15" dirty="0">
                <a:latin typeface="Arial"/>
                <a:cs typeface="Arial"/>
              </a:rPr>
              <a:t> </a:t>
            </a:r>
            <a:r>
              <a:rPr lang="en-US" sz="2000" dirty="0">
                <a:latin typeface="Arial"/>
                <a:cs typeface="Arial"/>
              </a:rPr>
              <a:t>be</a:t>
            </a:r>
            <a:r>
              <a:rPr lang="en-US" sz="2000" spc="-15" dirty="0">
                <a:latin typeface="Arial"/>
                <a:cs typeface="Arial"/>
              </a:rPr>
              <a:t> </a:t>
            </a:r>
            <a:r>
              <a:rPr lang="en-US" sz="2000" spc="-10" dirty="0">
                <a:latin typeface="Arial"/>
                <a:cs typeface="Arial"/>
              </a:rPr>
              <a:t>taken </a:t>
            </a:r>
            <a:r>
              <a:rPr lang="en-US" sz="2000" dirty="0">
                <a:latin typeface="Arial"/>
                <a:cs typeface="Arial"/>
              </a:rPr>
              <a:t>(halt,</a:t>
            </a:r>
            <a:r>
              <a:rPr lang="en-US" sz="2000" spc="-30" dirty="0">
                <a:latin typeface="Arial"/>
                <a:cs typeface="Arial"/>
              </a:rPr>
              <a:t> </a:t>
            </a:r>
            <a:r>
              <a:rPr lang="en-US" sz="2000" spc="-10" dirty="0">
                <a:latin typeface="Arial"/>
                <a:cs typeface="Arial"/>
              </a:rPr>
              <a:t>increment,</a:t>
            </a:r>
            <a:r>
              <a:rPr lang="en-US" sz="2000" spc="-40" dirty="0">
                <a:latin typeface="Arial"/>
                <a:cs typeface="Arial"/>
              </a:rPr>
              <a:t> </a:t>
            </a:r>
            <a:r>
              <a:rPr lang="en-US" sz="2000" spc="-10" dirty="0">
                <a:latin typeface="Arial"/>
                <a:cs typeface="Arial"/>
              </a:rPr>
              <a:t>move,</a:t>
            </a:r>
            <a:r>
              <a:rPr lang="en-US" sz="2000" spc="-15" dirty="0">
                <a:latin typeface="Arial"/>
                <a:cs typeface="Arial"/>
              </a:rPr>
              <a:t> </a:t>
            </a:r>
            <a:r>
              <a:rPr lang="en-US" sz="2000" dirty="0">
                <a:latin typeface="Arial"/>
                <a:cs typeface="Arial"/>
              </a:rPr>
              <a:t>or</a:t>
            </a:r>
            <a:r>
              <a:rPr lang="en-US" sz="2000" spc="-5" dirty="0">
                <a:latin typeface="Arial"/>
                <a:cs typeface="Arial"/>
              </a:rPr>
              <a:t> </a:t>
            </a:r>
            <a:r>
              <a:rPr lang="en-US" sz="2000" dirty="0">
                <a:latin typeface="Arial"/>
                <a:cs typeface="Arial"/>
              </a:rPr>
              <a:t>shift</a:t>
            </a:r>
            <a:r>
              <a:rPr lang="en-US" sz="2000" spc="-25" dirty="0">
                <a:latin typeface="Arial"/>
                <a:cs typeface="Arial"/>
              </a:rPr>
              <a:t> </a:t>
            </a:r>
            <a:r>
              <a:rPr lang="en-US" sz="2000" dirty="0">
                <a:latin typeface="Arial"/>
                <a:cs typeface="Arial"/>
              </a:rPr>
              <a:t>left)</a:t>
            </a:r>
            <a:r>
              <a:rPr lang="en-US" sz="2000" spc="-15" dirty="0">
                <a:latin typeface="Arial"/>
                <a:cs typeface="Arial"/>
              </a:rPr>
              <a:t> </a:t>
            </a:r>
            <a:r>
              <a:rPr lang="en-US" sz="2000" dirty="0">
                <a:latin typeface="Arial"/>
                <a:cs typeface="Arial"/>
              </a:rPr>
              <a:t>and</a:t>
            </a:r>
            <a:r>
              <a:rPr lang="en-US" sz="2000" spc="-30" dirty="0">
                <a:latin typeface="Arial"/>
                <a:cs typeface="Arial"/>
              </a:rPr>
              <a:t> </a:t>
            </a:r>
            <a:r>
              <a:rPr lang="en-US" sz="2000" dirty="0">
                <a:latin typeface="Arial"/>
                <a:cs typeface="Arial"/>
              </a:rPr>
              <a:t>a set</a:t>
            </a:r>
            <a:r>
              <a:rPr lang="en-US" sz="2000" spc="-15" dirty="0">
                <a:latin typeface="Arial"/>
                <a:cs typeface="Arial"/>
              </a:rPr>
              <a:t> </a:t>
            </a:r>
            <a:r>
              <a:rPr lang="en-US" sz="2000" dirty="0">
                <a:latin typeface="Arial"/>
                <a:cs typeface="Arial"/>
              </a:rPr>
              <a:t>of</a:t>
            </a:r>
            <a:r>
              <a:rPr lang="en-US" sz="2000" spc="-15" dirty="0">
                <a:latin typeface="Arial"/>
                <a:cs typeface="Arial"/>
              </a:rPr>
              <a:t> </a:t>
            </a:r>
            <a:r>
              <a:rPr lang="en-US" sz="2000" dirty="0">
                <a:latin typeface="Arial"/>
                <a:cs typeface="Arial"/>
              </a:rPr>
              <a:t>operands</a:t>
            </a:r>
            <a:r>
              <a:rPr lang="en-US" sz="2000" spc="-35" dirty="0">
                <a:latin typeface="Arial"/>
                <a:cs typeface="Arial"/>
              </a:rPr>
              <a:t> </a:t>
            </a:r>
            <a:r>
              <a:rPr lang="en-US" sz="2000" dirty="0">
                <a:latin typeface="Arial"/>
                <a:cs typeface="Arial"/>
              </a:rPr>
              <a:t>that</a:t>
            </a:r>
            <a:r>
              <a:rPr lang="en-US" sz="2000" spc="-25" dirty="0">
                <a:latin typeface="Arial"/>
                <a:cs typeface="Arial"/>
              </a:rPr>
              <a:t> </a:t>
            </a:r>
            <a:r>
              <a:rPr lang="en-US" sz="2000" dirty="0">
                <a:latin typeface="Arial"/>
                <a:cs typeface="Arial"/>
              </a:rPr>
              <a:t>identifies</a:t>
            </a:r>
            <a:r>
              <a:rPr lang="en-US" sz="2000" spc="-40" dirty="0">
                <a:latin typeface="Arial"/>
                <a:cs typeface="Arial"/>
              </a:rPr>
              <a:t> </a:t>
            </a:r>
            <a:r>
              <a:rPr lang="en-US" sz="2000" dirty="0">
                <a:latin typeface="Arial"/>
                <a:cs typeface="Arial"/>
              </a:rPr>
              <a:t>the</a:t>
            </a:r>
            <a:r>
              <a:rPr lang="en-US" sz="2000" spc="-25" dirty="0">
                <a:latin typeface="Arial"/>
                <a:cs typeface="Arial"/>
              </a:rPr>
              <a:t> </a:t>
            </a:r>
            <a:r>
              <a:rPr lang="en-US" sz="2000" spc="-10" dirty="0">
                <a:latin typeface="Arial"/>
                <a:cs typeface="Arial"/>
              </a:rPr>
              <a:t>source </a:t>
            </a:r>
            <a:r>
              <a:rPr lang="en-US" sz="2000" dirty="0">
                <a:latin typeface="Arial"/>
                <a:cs typeface="Arial"/>
              </a:rPr>
              <a:t>of</a:t>
            </a:r>
            <a:r>
              <a:rPr lang="en-US" sz="2000" spc="-25" dirty="0">
                <a:latin typeface="Arial"/>
                <a:cs typeface="Arial"/>
              </a:rPr>
              <a:t> </a:t>
            </a:r>
            <a:r>
              <a:rPr lang="en-US" sz="2000" dirty="0">
                <a:latin typeface="Arial"/>
                <a:cs typeface="Arial"/>
              </a:rPr>
              <a:t>the</a:t>
            </a:r>
            <a:r>
              <a:rPr lang="en-US" sz="2000" spc="-15" dirty="0">
                <a:latin typeface="Arial"/>
                <a:cs typeface="Arial"/>
              </a:rPr>
              <a:t> </a:t>
            </a:r>
            <a:r>
              <a:rPr lang="en-US" sz="2000" dirty="0">
                <a:latin typeface="Arial"/>
                <a:cs typeface="Arial"/>
              </a:rPr>
              <a:t>data</a:t>
            </a:r>
            <a:r>
              <a:rPr lang="en-US" sz="2000" spc="-30" dirty="0">
                <a:latin typeface="Arial"/>
                <a:cs typeface="Arial"/>
              </a:rPr>
              <a:t> </a:t>
            </a:r>
            <a:r>
              <a:rPr lang="en-US" sz="2000" dirty="0">
                <a:latin typeface="Arial"/>
                <a:cs typeface="Arial"/>
              </a:rPr>
              <a:t>operated</a:t>
            </a:r>
            <a:r>
              <a:rPr lang="en-US" sz="2000" spc="-40" dirty="0">
                <a:latin typeface="Arial"/>
                <a:cs typeface="Arial"/>
              </a:rPr>
              <a:t> </a:t>
            </a:r>
            <a:r>
              <a:rPr lang="en-US" sz="2000" dirty="0">
                <a:latin typeface="Arial"/>
                <a:cs typeface="Arial"/>
              </a:rPr>
              <a:t>on</a:t>
            </a:r>
            <a:r>
              <a:rPr lang="en-US" sz="2000" spc="-20" dirty="0">
                <a:latin typeface="Arial"/>
                <a:cs typeface="Arial"/>
              </a:rPr>
              <a:t> </a:t>
            </a:r>
            <a:r>
              <a:rPr lang="en-US" sz="2000" dirty="0">
                <a:latin typeface="Arial"/>
                <a:cs typeface="Arial"/>
              </a:rPr>
              <a:t>and</a:t>
            </a:r>
            <a:r>
              <a:rPr lang="en-US" sz="2000" spc="-30" dirty="0">
                <a:latin typeface="Arial"/>
                <a:cs typeface="Arial"/>
              </a:rPr>
              <a:t> </a:t>
            </a:r>
            <a:r>
              <a:rPr lang="en-US" sz="2000" dirty="0">
                <a:latin typeface="Arial"/>
                <a:cs typeface="Arial"/>
              </a:rPr>
              <a:t>its</a:t>
            </a:r>
            <a:r>
              <a:rPr lang="en-US" sz="2000" spc="-25" dirty="0">
                <a:latin typeface="Arial"/>
                <a:cs typeface="Arial"/>
              </a:rPr>
              <a:t> </a:t>
            </a:r>
            <a:r>
              <a:rPr lang="en-US" sz="2000" dirty="0">
                <a:latin typeface="Arial"/>
                <a:cs typeface="Arial"/>
              </a:rPr>
              <a:t>destination. Sometimes</a:t>
            </a:r>
            <a:r>
              <a:rPr lang="en-US" sz="2000" spc="-25" dirty="0">
                <a:latin typeface="Arial"/>
                <a:cs typeface="Arial"/>
              </a:rPr>
              <a:t> </a:t>
            </a:r>
            <a:r>
              <a:rPr lang="en-US" sz="2000" dirty="0">
                <a:latin typeface="Arial"/>
                <a:cs typeface="Arial"/>
              </a:rPr>
              <a:t>there</a:t>
            </a:r>
            <a:r>
              <a:rPr lang="en-US" sz="2000" spc="-30" dirty="0">
                <a:latin typeface="Arial"/>
                <a:cs typeface="Arial"/>
              </a:rPr>
              <a:t> </a:t>
            </a:r>
            <a:r>
              <a:rPr lang="en-US" sz="2000" dirty="0">
                <a:latin typeface="Arial"/>
                <a:cs typeface="Arial"/>
              </a:rPr>
              <a:t>is</a:t>
            </a:r>
            <a:r>
              <a:rPr lang="en-US" sz="2000" spc="-20" dirty="0">
                <a:latin typeface="Arial"/>
                <a:cs typeface="Arial"/>
              </a:rPr>
              <a:t> </a:t>
            </a:r>
            <a:r>
              <a:rPr lang="en-US" sz="2000" dirty="0">
                <a:latin typeface="Arial"/>
                <a:cs typeface="Arial"/>
              </a:rPr>
              <a:t>no</a:t>
            </a:r>
            <a:r>
              <a:rPr lang="en-US" sz="2000" spc="-30" dirty="0">
                <a:latin typeface="Arial"/>
                <a:cs typeface="Arial"/>
              </a:rPr>
              <a:t> </a:t>
            </a:r>
            <a:r>
              <a:rPr lang="en-US" sz="2000" dirty="0">
                <a:latin typeface="Arial"/>
                <a:cs typeface="Arial"/>
              </a:rPr>
              <a:t>data</a:t>
            </a:r>
            <a:r>
              <a:rPr lang="en-US" sz="2000" spc="-15" dirty="0">
                <a:latin typeface="Arial"/>
                <a:cs typeface="Arial"/>
              </a:rPr>
              <a:t> </a:t>
            </a:r>
            <a:r>
              <a:rPr lang="en-US" sz="2000" dirty="0">
                <a:latin typeface="Arial"/>
                <a:cs typeface="Arial"/>
              </a:rPr>
              <a:t>to</a:t>
            </a:r>
            <a:r>
              <a:rPr lang="en-US" sz="2000" spc="-20" dirty="0">
                <a:latin typeface="Arial"/>
                <a:cs typeface="Arial"/>
              </a:rPr>
              <a:t> </a:t>
            </a:r>
            <a:r>
              <a:rPr lang="en-US" sz="2000" spc="-10" dirty="0">
                <a:latin typeface="Arial"/>
                <a:cs typeface="Arial"/>
              </a:rPr>
              <a:t>operate </a:t>
            </a:r>
            <a:r>
              <a:rPr lang="en-US" sz="2000" dirty="0">
                <a:latin typeface="Arial"/>
                <a:cs typeface="Arial"/>
              </a:rPr>
              <a:t>on</a:t>
            </a:r>
            <a:r>
              <a:rPr lang="en-US" sz="2000" spc="-25" dirty="0">
                <a:latin typeface="Arial"/>
                <a:cs typeface="Arial"/>
              </a:rPr>
              <a:t> </a:t>
            </a:r>
            <a:r>
              <a:rPr lang="en-US" sz="2000" spc="-20" dirty="0">
                <a:latin typeface="Arial"/>
                <a:cs typeface="Arial"/>
              </a:rPr>
              <a:t>(HLT),</a:t>
            </a:r>
            <a:r>
              <a:rPr lang="en-US" sz="2000" spc="-30" dirty="0">
                <a:latin typeface="Arial"/>
                <a:cs typeface="Arial"/>
              </a:rPr>
              <a:t> </a:t>
            </a:r>
            <a:r>
              <a:rPr lang="en-US" sz="2000" dirty="0">
                <a:latin typeface="Arial"/>
                <a:cs typeface="Arial"/>
              </a:rPr>
              <a:t>and</a:t>
            </a:r>
            <a:r>
              <a:rPr lang="en-US" sz="2000" spc="-35" dirty="0">
                <a:latin typeface="Arial"/>
                <a:cs typeface="Arial"/>
              </a:rPr>
              <a:t> </a:t>
            </a:r>
            <a:r>
              <a:rPr lang="en-US" sz="2000" dirty="0">
                <a:latin typeface="Arial"/>
                <a:cs typeface="Arial"/>
              </a:rPr>
              <a:t>sometimes</a:t>
            </a:r>
            <a:r>
              <a:rPr lang="en-US" sz="2000" spc="-30" dirty="0">
                <a:latin typeface="Arial"/>
                <a:cs typeface="Arial"/>
              </a:rPr>
              <a:t> </a:t>
            </a:r>
            <a:r>
              <a:rPr lang="en-US" sz="2000" dirty="0">
                <a:latin typeface="Arial"/>
                <a:cs typeface="Arial"/>
              </a:rPr>
              <a:t>the</a:t>
            </a:r>
            <a:r>
              <a:rPr lang="en-US" sz="2000" spc="-20" dirty="0">
                <a:latin typeface="Arial"/>
                <a:cs typeface="Arial"/>
              </a:rPr>
              <a:t> </a:t>
            </a:r>
            <a:r>
              <a:rPr lang="en-US" sz="2000" dirty="0">
                <a:latin typeface="Arial"/>
                <a:cs typeface="Arial"/>
              </a:rPr>
              <a:t>source</a:t>
            </a:r>
            <a:r>
              <a:rPr lang="en-US" sz="2000" spc="-20" dirty="0">
                <a:latin typeface="Arial"/>
                <a:cs typeface="Arial"/>
              </a:rPr>
              <a:t> </a:t>
            </a:r>
            <a:r>
              <a:rPr lang="en-US" sz="2000" dirty="0">
                <a:latin typeface="Arial"/>
                <a:cs typeface="Arial"/>
              </a:rPr>
              <a:t>and</a:t>
            </a:r>
            <a:r>
              <a:rPr lang="en-US" sz="2000" spc="-35" dirty="0">
                <a:latin typeface="Arial"/>
                <a:cs typeface="Arial"/>
              </a:rPr>
              <a:t> </a:t>
            </a:r>
            <a:r>
              <a:rPr lang="en-US" sz="2000" dirty="0">
                <a:latin typeface="Arial"/>
                <a:cs typeface="Arial"/>
              </a:rPr>
              <a:t>destination</a:t>
            </a:r>
            <a:r>
              <a:rPr lang="en-US" sz="2000" spc="-45" dirty="0">
                <a:latin typeface="Arial"/>
                <a:cs typeface="Arial"/>
              </a:rPr>
              <a:t> </a:t>
            </a:r>
            <a:r>
              <a:rPr lang="en-US" sz="2000" dirty="0">
                <a:latin typeface="Arial"/>
                <a:cs typeface="Arial"/>
              </a:rPr>
              <a:t>are</a:t>
            </a:r>
            <a:r>
              <a:rPr lang="en-US" sz="2000" spc="-35" dirty="0">
                <a:latin typeface="Arial"/>
                <a:cs typeface="Arial"/>
              </a:rPr>
              <a:t> </a:t>
            </a:r>
            <a:r>
              <a:rPr lang="en-US" sz="2000" dirty="0">
                <a:latin typeface="Arial"/>
                <a:cs typeface="Arial"/>
              </a:rPr>
              <a:t>the</a:t>
            </a:r>
            <a:r>
              <a:rPr lang="en-US" sz="2000" spc="-20" dirty="0">
                <a:latin typeface="Arial"/>
                <a:cs typeface="Arial"/>
              </a:rPr>
              <a:t> </a:t>
            </a:r>
            <a:r>
              <a:rPr lang="en-US" sz="2000" dirty="0">
                <a:latin typeface="Arial"/>
                <a:cs typeface="Arial"/>
              </a:rPr>
              <a:t>same</a:t>
            </a:r>
            <a:r>
              <a:rPr lang="en-US" sz="2000" spc="-20" dirty="0">
                <a:latin typeface="Arial"/>
                <a:cs typeface="Arial"/>
              </a:rPr>
              <a:t> </a:t>
            </a:r>
            <a:r>
              <a:rPr lang="en-US" sz="2000" dirty="0">
                <a:latin typeface="Arial"/>
                <a:cs typeface="Arial"/>
              </a:rPr>
              <a:t>(</a:t>
            </a:r>
            <a:r>
              <a:rPr lang="en-US" sz="2000" dirty="0">
                <a:solidFill>
                  <a:srgbClr val="FF3030"/>
                </a:solidFill>
                <a:latin typeface="Arial"/>
                <a:cs typeface="Arial"/>
              </a:rPr>
              <a:t>INC</a:t>
            </a:r>
            <a:r>
              <a:rPr lang="en-US" sz="2000" spc="-15" dirty="0">
                <a:solidFill>
                  <a:srgbClr val="FF3030"/>
                </a:solidFill>
                <a:latin typeface="Arial"/>
                <a:cs typeface="Arial"/>
              </a:rPr>
              <a:t> </a:t>
            </a:r>
            <a:r>
              <a:rPr lang="en-US" sz="2000" spc="-20" dirty="0">
                <a:solidFill>
                  <a:srgbClr val="FF3030"/>
                </a:solidFill>
                <a:latin typeface="Arial"/>
                <a:cs typeface="Arial"/>
              </a:rPr>
              <a:t>AX</a:t>
            </a:r>
            <a:r>
              <a:rPr lang="en-US" sz="2000" spc="-20" dirty="0">
                <a:latin typeface="Arial"/>
                <a:cs typeface="Arial"/>
              </a:rPr>
              <a:t>).</a:t>
            </a:r>
            <a:endParaRPr lang="en-US" sz="2000" dirty="0">
              <a:latin typeface="Arial"/>
              <a:cs typeface="Arial"/>
            </a:endParaRPr>
          </a:p>
        </p:txBody>
      </p:sp>
      <p:sp>
        <p:nvSpPr>
          <p:cNvPr id="4" name="Slide Number Placeholder 3">
            <a:extLst>
              <a:ext uri="{FF2B5EF4-FFF2-40B4-BE49-F238E27FC236}">
                <a16:creationId xmlns:a16="http://schemas.microsoft.com/office/drawing/2014/main" id="{B09D176D-1A2A-40A7-91A4-3BA07EE30F72}"/>
              </a:ext>
            </a:extLst>
          </p:cNvPr>
          <p:cNvSpPr>
            <a:spLocks noGrp="1"/>
          </p:cNvSpPr>
          <p:nvPr>
            <p:ph type="sldNum" sz="quarter" idx="12"/>
          </p:nvPr>
        </p:nvSpPr>
        <p:spPr/>
        <p:txBody>
          <a:bodyPr/>
          <a:lstStyle/>
          <a:p>
            <a:fld id="{2E3AC598-E03F-413A-97C1-9CCB85E58D1E}" type="slidenum">
              <a:rPr lang="en-US" smtClean="0"/>
              <a:t>8</a:t>
            </a:fld>
            <a:endParaRPr lang="en-US"/>
          </a:p>
        </p:txBody>
      </p:sp>
    </p:spTree>
    <p:extLst>
      <p:ext uri="{BB962C8B-B14F-4D97-AF65-F5344CB8AC3E}">
        <p14:creationId xmlns:p14="http://schemas.microsoft.com/office/powerpoint/2010/main" val="332201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A349DE-2087-4B46-9E3F-CA5EAEB1F3DE}"/>
              </a:ext>
            </a:extLst>
          </p:cNvPr>
          <p:cNvSpPr>
            <a:spLocks noGrp="1"/>
          </p:cNvSpPr>
          <p:nvPr>
            <p:ph type="title"/>
          </p:nvPr>
        </p:nvSpPr>
        <p:spPr>
          <a:xfrm>
            <a:off x="1534696" y="804520"/>
            <a:ext cx="9520158" cy="356623"/>
          </a:xfrm>
        </p:spPr>
        <p:txBody>
          <a:bodyPr>
            <a:normAutofit fontScale="90000"/>
          </a:bodyPr>
          <a:lstStyle/>
          <a:p>
            <a:endParaRPr lang="en-US" dirty="0"/>
          </a:p>
        </p:txBody>
      </p:sp>
      <p:sp>
        <p:nvSpPr>
          <p:cNvPr id="8" name="Content Placeholder 7">
            <a:extLst>
              <a:ext uri="{FF2B5EF4-FFF2-40B4-BE49-F238E27FC236}">
                <a16:creationId xmlns:a16="http://schemas.microsoft.com/office/drawing/2014/main" id="{69429E8C-A7C1-4C37-B028-14A21DA7F8F5}"/>
              </a:ext>
            </a:extLst>
          </p:cNvPr>
          <p:cNvSpPr>
            <a:spLocks noGrp="1"/>
          </p:cNvSpPr>
          <p:nvPr>
            <p:ph idx="1"/>
          </p:nvPr>
        </p:nvSpPr>
        <p:spPr>
          <a:xfrm>
            <a:off x="1534696" y="1391656"/>
            <a:ext cx="9520158" cy="4661824"/>
          </a:xfrm>
        </p:spPr>
        <p:txBody>
          <a:bodyPr>
            <a:normAutofit lnSpcReduction="10000"/>
          </a:bodyPr>
          <a:lstStyle/>
          <a:p>
            <a:r>
              <a:rPr lang="en-US" dirty="0">
                <a:solidFill>
                  <a:srgbClr val="000000"/>
                </a:solidFill>
              </a:rPr>
              <a:t>The</a:t>
            </a:r>
            <a:r>
              <a:rPr lang="en-US" spc="-45" dirty="0">
                <a:solidFill>
                  <a:srgbClr val="000000"/>
                </a:solidFill>
              </a:rPr>
              <a:t> </a:t>
            </a:r>
            <a:r>
              <a:rPr lang="en-US" dirty="0">
                <a:solidFill>
                  <a:srgbClr val="000000"/>
                </a:solidFill>
              </a:rPr>
              <a:t>CPU</a:t>
            </a:r>
            <a:r>
              <a:rPr lang="en-US" spc="-20" dirty="0">
                <a:solidFill>
                  <a:srgbClr val="000000"/>
                </a:solidFill>
              </a:rPr>
              <a:t> </a:t>
            </a:r>
            <a:r>
              <a:rPr lang="en-US" dirty="0">
                <a:solidFill>
                  <a:srgbClr val="000000"/>
                </a:solidFill>
              </a:rPr>
              <a:t>can</a:t>
            </a:r>
            <a:r>
              <a:rPr lang="en-US" spc="-30" dirty="0">
                <a:solidFill>
                  <a:srgbClr val="000000"/>
                </a:solidFill>
              </a:rPr>
              <a:t> </a:t>
            </a:r>
            <a:r>
              <a:rPr lang="en-US" dirty="0">
                <a:solidFill>
                  <a:srgbClr val="000000"/>
                </a:solidFill>
              </a:rPr>
              <a:t>access</a:t>
            </a:r>
            <a:r>
              <a:rPr lang="en-US" spc="-30" dirty="0">
                <a:solidFill>
                  <a:srgbClr val="000000"/>
                </a:solidFill>
              </a:rPr>
              <a:t> </a:t>
            </a:r>
            <a:r>
              <a:rPr lang="en-US" dirty="0">
                <a:solidFill>
                  <a:srgbClr val="000000"/>
                </a:solidFill>
              </a:rPr>
              <a:t>operands</a:t>
            </a:r>
            <a:r>
              <a:rPr lang="en-US" spc="-50" dirty="0">
                <a:solidFill>
                  <a:srgbClr val="000000"/>
                </a:solidFill>
              </a:rPr>
              <a:t> </a:t>
            </a:r>
            <a:r>
              <a:rPr lang="en-US" dirty="0">
                <a:solidFill>
                  <a:srgbClr val="000000"/>
                </a:solidFill>
              </a:rPr>
              <a:t>(data)</a:t>
            </a:r>
            <a:r>
              <a:rPr lang="en-US" spc="-45" dirty="0">
                <a:solidFill>
                  <a:srgbClr val="000000"/>
                </a:solidFill>
              </a:rPr>
              <a:t> </a:t>
            </a:r>
            <a:r>
              <a:rPr lang="en-US" dirty="0">
                <a:solidFill>
                  <a:srgbClr val="000000"/>
                </a:solidFill>
              </a:rPr>
              <a:t>in</a:t>
            </a:r>
            <a:r>
              <a:rPr lang="en-US" spc="-25" dirty="0">
                <a:solidFill>
                  <a:srgbClr val="000000"/>
                </a:solidFill>
              </a:rPr>
              <a:t> </a:t>
            </a:r>
            <a:r>
              <a:rPr lang="en-US" dirty="0">
                <a:solidFill>
                  <a:srgbClr val="000000"/>
                </a:solidFill>
              </a:rPr>
              <a:t>various</a:t>
            </a:r>
            <a:r>
              <a:rPr lang="en-US" spc="-40" dirty="0">
                <a:solidFill>
                  <a:srgbClr val="000000"/>
                </a:solidFill>
              </a:rPr>
              <a:t> </a:t>
            </a:r>
            <a:r>
              <a:rPr lang="en-US" spc="-10" dirty="0">
                <a:solidFill>
                  <a:srgbClr val="000000"/>
                </a:solidFill>
              </a:rPr>
              <a:t>ways,</a:t>
            </a:r>
            <a:r>
              <a:rPr lang="en-US" spc="-30" dirty="0">
                <a:solidFill>
                  <a:srgbClr val="000000"/>
                </a:solidFill>
              </a:rPr>
              <a:t> </a:t>
            </a:r>
            <a:r>
              <a:rPr lang="en-US" dirty="0">
                <a:solidFill>
                  <a:srgbClr val="000000"/>
                </a:solidFill>
              </a:rPr>
              <a:t>called</a:t>
            </a:r>
            <a:r>
              <a:rPr lang="en-US" spc="-45" dirty="0">
                <a:solidFill>
                  <a:srgbClr val="000000"/>
                </a:solidFill>
              </a:rPr>
              <a:t> </a:t>
            </a:r>
            <a:r>
              <a:rPr lang="en-US" dirty="0">
                <a:solidFill>
                  <a:srgbClr val="000000"/>
                </a:solidFill>
              </a:rPr>
              <a:t>addressing</a:t>
            </a:r>
            <a:r>
              <a:rPr lang="en-US" spc="-50" dirty="0">
                <a:solidFill>
                  <a:srgbClr val="000000"/>
                </a:solidFill>
              </a:rPr>
              <a:t> </a:t>
            </a:r>
            <a:r>
              <a:rPr lang="en-US" dirty="0">
                <a:solidFill>
                  <a:srgbClr val="000000"/>
                </a:solidFill>
              </a:rPr>
              <a:t>modes.</a:t>
            </a:r>
            <a:r>
              <a:rPr lang="en-US" spc="25" dirty="0">
                <a:solidFill>
                  <a:srgbClr val="000000"/>
                </a:solidFill>
              </a:rPr>
              <a:t> </a:t>
            </a:r>
            <a:r>
              <a:rPr lang="en-US" spc="-25" dirty="0">
                <a:solidFill>
                  <a:srgbClr val="000000"/>
                </a:solidFill>
              </a:rPr>
              <a:t>The </a:t>
            </a:r>
            <a:r>
              <a:rPr lang="en-US" dirty="0">
                <a:solidFill>
                  <a:srgbClr val="000000"/>
                </a:solidFill>
              </a:rPr>
              <a:t>number</a:t>
            </a:r>
            <a:r>
              <a:rPr lang="en-US" spc="-30" dirty="0">
                <a:solidFill>
                  <a:srgbClr val="000000"/>
                </a:solidFill>
              </a:rPr>
              <a:t> </a:t>
            </a:r>
            <a:r>
              <a:rPr lang="en-US" dirty="0">
                <a:solidFill>
                  <a:srgbClr val="000000"/>
                </a:solidFill>
              </a:rPr>
              <a:t>of</a:t>
            </a:r>
            <a:r>
              <a:rPr lang="en-US" spc="-15" dirty="0">
                <a:solidFill>
                  <a:srgbClr val="000000"/>
                </a:solidFill>
              </a:rPr>
              <a:t> </a:t>
            </a:r>
            <a:r>
              <a:rPr lang="en-US" dirty="0">
                <a:solidFill>
                  <a:srgbClr val="000000"/>
                </a:solidFill>
              </a:rPr>
              <a:t>addressing</a:t>
            </a:r>
            <a:r>
              <a:rPr lang="en-US" spc="-35" dirty="0">
                <a:solidFill>
                  <a:srgbClr val="000000"/>
                </a:solidFill>
              </a:rPr>
              <a:t> </a:t>
            </a:r>
            <a:r>
              <a:rPr lang="en-US" dirty="0">
                <a:solidFill>
                  <a:srgbClr val="000000"/>
                </a:solidFill>
              </a:rPr>
              <a:t>modes</a:t>
            </a:r>
            <a:r>
              <a:rPr lang="en-US" spc="-20" dirty="0">
                <a:solidFill>
                  <a:srgbClr val="000000"/>
                </a:solidFill>
              </a:rPr>
              <a:t> </a:t>
            </a:r>
            <a:r>
              <a:rPr lang="en-US" dirty="0">
                <a:solidFill>
                  <a:srgbClr val="000000"/>
                </a:solidFill>
              </a:rPr>
              <a:t>is</a:t>
            </a:r>
            <a:r>
              <a:rPr lang="en-US" spc="-10" dirty="0">
                <a:solidFill>
                  <a:srgbClr val="000000"/>
                </a:solidFill>
              </a:rPr>
              <a:t> </a:t>
            </a:r>
            <a:r>
              <a:rPr lang="en-US" dirty="0">
                <a:solidFill>
                  <a:srgbClr val="000000"/>
                </a:solidFill>
              </a:rPr>
              <a:t>determined</a:t>
            </a:r>
            <a:r>
              <a:rPr lang="en-US" spc="-35" dirty="0">
                <a:solidFill>
                  <a:srgbClr val="000000"/>
                </a:solidFill>
              </a:rPr>
              <a:t> </a:t>
            </a:r>
            <a:r>
              <a:rPr lang="en-US" dirty="0">
                <a:solidFill>
                  <a:srgbClr val="000000"/>
                </a:solidFill>
              </a:rPr>
              <a:t>when</a:t>
            </a:r>
            <a:r>
              <a:rPr lang="en-US" spc="-25" dirty="0">
                <a:solidFill>
                  <a:srgbClr val="000000"/>
                </a:solidFill>
              </a:rPr>
              <a:t> </a:t>
            </a:r>
            <a:r>
              <a:rPr lang="en-US" dirty="0">
                <a:solidFill>
                  <a:srgbClr val="000000"/>
                </a:solidFill>
              </a:rPr>
              <a:t>the</a:t>
            </a:r>
            <a:r>
              <a:rPr lang="en-US" spc="-10" dirty="0">
                <a:solidFill>
                  <a:srgbClr val="000000"/>
                </a:solidFill>
              </a:rPr>
              <a:t> microprocessor</a:t>
            </a:r>
            <a:r>
              <a:rPr lang="en-US" spc="-30" dirty="0">
                <a:solidFill>
                  <a:srgbClr val="000000"/>
                </a:solidFill>
              </a:rPr>
              <a:t> </a:t>
            </a:r>
            <a:r>
              <a:rPr lang="en-US" dirty="0">
                <a:solidFill>
                  <a:srgbClr val="000000"/>
                </a:solidFill>
              </a:rPr>
              <a:t>is</a:t>
            </a:r>
            <a:r>
              <a:rPr lang="en-US" spc="-5" dirty="0">
                <a:solidFill>
                  <a:srgbClr val="000000"/>
                </a:solidFill>
              </a:rPr>
              <a:t> </a:t>
            </a:r>
            <a:r>
              <a:rPr lang="en-US" dirty="0">
                <a:solidFill>
                  <a:srgbClr val="000000"/>
                </a:solidFill>
              </a:rPr>
              <a:t>designed</a:t>
            </a:r>
            <a:r>
              <a:rPr lang="en-US" spc="-35" dirty="0">
                <a:solidFill>
                  <a:srgbClr val="000000"/>
                </a:solidFill>
              </a:rPr>
              <a:t> </a:t>
            </a:r>
            <a:r>
              <a:rPr lang="en-US" spc="-25" dirty="0">
                <a:solidFill>
                  <a:srgbClr val="000000"/>
                </a:solidFill>
              </a:rPr>
              <a:t>and </a:t>
            </a:r>
            <a:r>
              <a:rPr lang="en-US" dirty="0">
                <a:solidFill>
                  <a:srgbClr val="000000"/>
                </a:solidFill>
              </a:rPr>
              <a:t>cannot</a:t>
            </a:r>
            <a:r>
              <a:rPr lang="en-US" spc="-30" dirty="0">
                <a:solidFill>
                  <a:srgbClr val="000000"/>
                </a:solidFill>
              </a:rPr>
              <a:t> </a:t>
            </a:r>
            <a:r>
              <a:rPr lang="en-US" dirty="0">
                <a:solidFill>
                  <a:srgbClr val="000000"/>
                </a:solidFill>
              </a:rPr>
              <a:t>be</a:t>
            </a:r>
            <a:r>
              <a:rPr lang="en-US" spc="-15" dirty="0">
                <a:solidFill>
                  <a:srgbClr val="000000"/>
                </a:solidFill>
              </a:rPr>
              <a:t> </a:t>
            </a:r>
            <a:r>
              <a:rPr lang="en-US" dirty="0">
                <a:solidFill>
                  <a:srgbClr val="000000"/>
                </a:solidFill>
              </a:rPr>
              <a:t>changed.</a:t>
            </a:r>
            <a:r>
              <a:rPr lang="en-US" spc="20" dirty="0">
                <a:solidFill>
                  <a:srgbClr val="000000"/>
                </a:solidFill>
              </a:rPr>
              <a:t> </a:t>
            </a:r>
            <a:r>
              <a:rPr lang="en-US" dirty="0">
                <a:solidFill>
                  <a:srgbClr val="000000"/>
                </a:solidFill>
              </a:rPr>
              <a:t>The</a:t>
            </a:r>
            <a:r>
              <a:rPr lang="en-US" spc="-30" dirty="0">
                <a:solidFill>
                  <a:srgbClr val="000000"/>
                </a:solidFill>
              </a:rPr>
              <a:t> </a:t>
            </a:r>
            <a:r>
              <a:rPr lang="en-US" dirty="0">
                <a:solidFill>
                  <a:srgbClr val="000000"/>
                </a:solidFill>
              </a:rPr>
              <a:t>8086</a:t>
            </a:r>
            <a:r>
              <a:rPr lang="en-US" spc="-25" dirty="0">
                <a:solidFill>
                  <a:srgbClr val="000000"/>
                </a:solidFill>
              </a:rPr>
              <a:t> </a:t>
            </a:r>
            <a:r>
              <a:rPr lang="en-US" spc="-10" dirty="0">
                <a:solidFill>
                  <a:srgbClr val="000000"/>
                </a:solidFill>
              </a:rPr>
              <a:t>provides</a:t>
            </a:r>
            <a:r>
              <a:rPr lang="en-US" spc="-40" dirty="0">
                <a:solidFill>
                  <a:srgbClr val="000000"/>
                </a:solidFill>
              </a:rPr>
              <a:t> </a:t>
            </a:r>
            <a:r>
              <a:rPr lang="en-US" dirty="0">
                <a:solidFill>
                  <a:srgbClr val="000000"/>
                </a:solidFill>
              </a:rPr>
              <a:t>a</a:t>
            </a:r>
            <a:r>
              <a:rPr lang="en-US" spc="-5" dirty="0">
                <a:solidFill>
                  <a:srgbClr val="000000"/>
                </a:solidFill>
              </a:rPr>
              <a:t> </a:t>
            </a:r>
            <a:r>
              <a:rPr lang="en-US" dirty="0">
                <a:solidFill>
                  <a:srgbClr val="000000"/>
                </a:solidFill>
              </a:rPr>
              <a:t>total</a:t>
            </a:r>
            <a:r>
              <a:rPr lang="en-US" spc="-25" dirty="0">
                <a:solidFill>
                  <a:srgbClr val="000000"/>
                </a:solidFill>
              </a:rPr>
              <a:t> </a:t>
            </a:r>
            <a:r>
              <a:rPr lang="en-US" dirty="0">
                <a:solidFill>
                  <a:srgbClr val="000000"/>
                </a:solidFill>
              </a:rPr>
              <a:t>of</a:t>
            </a:r>
            <a:r>
              <a:rPr lang="en-US" spc="-20" dirty="0">
                <a:solidFill>
                  <a:srgbClr val="000000"/>
                </a:solidFill>
              </a:rPr>
              <a:t> </a:t>
            </a:r>
            <a:r>
              <a:rPr lang="en-US" spc="-10" dirty="0">
                <a:solidFill>
                  <a:srgbClr val="000000"/>
                </a:solidFill>
              </a:rPr>
              <a:t>seven </a:t>
            </a:r>
            <a:r>
              <a:rPr lang="en-US" dirty="0">
                <a:solidFill>
                  <a:srgbClr val="000000"/>
                </a:solidFill>
              </a:rPr>
              <a:t>distinct</a:t>
            </a:r>
            <a:r>
              <a:rPr lang="en-US" spc="-30" dirty="0">
                <a:solidFill>
                  <a:srgbClr val="000000"/>
                </a:solidFill>
              </a:rPr>
              <a:t> </a:t>
            </a:r>
            <a:r>
              <a:rPr lang="en-US" dirty="0">
                <a:solidFill>
                  <a:srgbClr val="000000"/>
                </a:solidFill>
              </a:rPr>
              <a:t>addressing</a:t>
            </a:r>
            <a:r>
              <a:rPr lang="en-US" spc="-35" dirty="0">
                <a:solidFill>
                  <a:srgbClr val="000000"/>
                </a:solidFill>
              </a:rPr>
              <a:t> </a:t>
            </a:r>
            <a:r>
              <a:rPr lang="en-US" spc="-10" dirty="0">
                <a:solidFill>
                  <a:srgbClr val="000000"/>
                </a:solidFill>
              </a:rPr>
              <a:t>modes:</a:t>
            </a:r>
          </a:p>
          <a:p>
            <a:pPr marL="12700" marR="615315">
              <a:lnSpc>
                <a:spcPct val="148900"/>
              </a:lnSpc>
              <a:spcBef>
                <a:spcPts val="100"/>
              </a:spcBef>
            </a:pPr>
            <a:r>
              <a:rPr lang="en-US" dirty="0">
                <a:solidFill>
                  <a:srgbClr val="FF3030"/>
                </a:solidFill>
                <a:latin typeface="Arial"/>
                <a:cs typeface="Arial"/>
              </a:rPr>
              <a:t>Register</a:t>
            </a:r>
            <a:r>
              <a:rPr lang="en-US" spc="-55" dirty="0">
                <a:solidFill>
                  <a:srgbClr val="FF3030"/>
                </a:solidFill>
                <a:latin typeface="Arial"/>
                <a:cs typeface="Arial"/>
              </a:rPr>
              <a:t> </a:t>
            </a:r>
            <a:r>
              <a:rPr lang="en-US" dirty="0">
                <a:latin typeface="Arial"/>
                <a:cs typeface="Arial"/>
              </a:rPr>
              <a:t>addressing</a:t>
            </a:r>
            <a:r>
              <a:rPr lang="en-US" spc="-55" dirty="0">
                <a:latin typeface="Arial"/>
                <a:cs typeface="Arial"/>
              </a:rPr>
              <a:t> </a:t>
            </a:r>
            <a:r>
              <a:rPr lang="en-US" spc="-20" dirty="0">
                <a:latin typeface="Arial"/>
                <a:cs typeface="Arial"/>
              </a:rPr>
              <a:t>mode</a:t>
            </a:r>
          </a:p>
          <a:p>
            <a:pPr marL="12700" marR="615315">
              <a:lnSpc>
                <a:spcPct val="148900"/>
              </a:lnSpc>
              <a:spcBef>
                <a:spcPts val="100"/>
              </a:spcBef>
            </a:pPr>
            <a:r>
              <a:rPr lang="en-US" spc="-10" dirty="0">
                <a:solidFill>
                  <a:srgbClr val="FF3030"/>
                </a:solidFill>
                <a:latin typeface="Arial"/>
                <a:cs typeface="Arial"/>
              </a:rPr>
              <a:t>Immediate</a:t>
            </a:r>
            <a:r>
              <a:rPr lang="en-US" spc="-20" dirty="0">
                <a:solidFill>
                  <a:srgbClr val="FF3030"/>
                </a:solidFill>
                <a:latin typeface="Arial"/>
                <a:cs typeface="Arial"/>
              </a:rPr>
              <a:t> </a:t>
            </a:r>
            <a:r>
              <a:rPr lang="en-US" dirty="0">
                <a:latin typeface="Arial"/>
                <a:cs typeface="Arial"/>
              </a:rPr>
              <a:t>addressing</a:t>
            </a:r>
            <a:r>
              <a:rPr lang="en-US" spc="-10" dirty="0">
                <a:latin typeface="Arial"/>
                <a:cs typeface="Arial"/>
              </a:rPr>
              <a:t> </a:t>
            </a:r>
            <a:r>
              <a:rPr lang="en-US" spc="-20" dirty="0">
                <a:latin typeface="Arial"/>
                <a:cs typeface="Arial"/>
              </a:rPr>
              <a:t>mode</a:t>
            </a:r>
          </a:p>
          <a:p>
            <a:pPr marL="12700" marR="615315">
              <a:lnSpc>
                <a:spcPct val="148900"/>
              </a:lnSpc>
              <a:spcBef>
                <a:spcPts val="100"/>
              </a:spcBef>
            </a:pPr>
            <a:r>
              <a:rPr lang="en-US" dirty="0">
                <a:solidFill>
                  <a:srgbClr val="FF3030"/>
                </a:solidFill>
                <a:latin typeface="Arial"/>
                <a:cs typeface="Arial"/>
              </a:rPr>
              <a:t>Direct</a:t>
            </a:r>
            <a:r>
              <a:rPr lang="en-US" spc="-40" dirty="0">
                <a:solidFill>
                  <a:srgbClr val="FF3030"/>
                </a:solidFill>
                <a:latin typeface="Arial"/>
                <a:cs typeface="Arial"/>
              </a:rPr>
              <a:t> </a:t>
            </a:r>
            <a:r>
              <a:rPr lang="en-US" dirty="0">
                <a:latin typeface="Arial"/>
                <a:cs typeface="Arial"/>
              </a:rPr>
              <a:t>addressing</a:t>
            </a:r>
            <a:r>
              <a:rPr lang="en-US" spc="-55" dirty="0">
                <a:latin typeface="Arial"/>
                <a:cs typeface="Arial"/>
              </a:rPr>
              <a:t> </a:t>
            </a:r>
            <a:r>
              <a:rPr lang="en-US" spc="-20" dirty="0">
                <a:latin typeface="Arial"/>
                <a:cs typeface="Arial"/>
              </a:rPr>
              <a:t>mode</a:t>
            </a:r>
          </a:p>
          <a:p>
            <a:pPr marL="12700" marR="615315">
              <a:lnSpc>
                <a:spcPct val="148900"/>
              </a:lnSpc>
              <a:spcBef>
                <a:spcPts val="100"/>
              </a:spcBef>
            </a:pPr>
            <a:r>
              <a:rPr lang="en-US" dirty="0">
                <a:solidFill>
                  <a:srgbClr val="FF3030"/>
                </a:solidFill>
                <a:latin typeface="Arial"/>
                <a:cs typeface="Arial"/>
              </a:rPr>
              <a:t>Register</a:t>
            </a:r>
            <a:r>
              <a:rPr lang="en-US" spc="-50" dirty="0">
                <a:solidFill>
                  <a:srgbClr val="FF3030"/>
                </a:solidFill>
                <a:latin typeface="Arial"/>
                <a:cs typeface="Arial"/>
              </a:rPr>
              <a:t> </a:t>
            </a:r>
            <a:r>
              <a:rPr lang="en-US" dirty="0">
                <a:solidFill>
                  <a:srgbClr val="FF3030"/>
                </a:solidFill>
                <a:latin typeface="Arial"/>
                <a:cs typeface="Arial"/>
              </a:rPr>
              <a:t>indirect</a:t>
            </a:r>
            <a:r>
              <a:rPr lang="en-US" spc="-60" dirty="0">
                <a:solidFill>
                  <a:srgbClr val="FF3030"/>
                </a:solidFill>
                <a:latin typeface="Arial"/>
                <a:cs typeface="Arial"/>
              </a:rPr>
              <a:t> </a:t>
            </a:r>
            <a:r>
              <a:rPr lang="en-US" dirty="0">
                <a:latin typeface="Arial"/>
                <a:cs typeface="Arial"/>
              </a:rPr>
              <a:t>addressing</a:t>
            </a:r>
            <a:r>
              <a:rPr lang="en-US" spc="-45" dirty="0">
                <a:latin typeface="Arial"/>
                <a:cs typeface="Arial"/>
              </a:rPr>
              <a:t> </a:t>
            </a:r>
            <a:r>
              <a:rPr lang="en-US" spc="-10" dirty="0">
                <a:latin typeface="Arial"/>
                <a:cs typeface="Arial"/>
              </a:rPr>
              <a:t>mode</a:t>
            </a:r>
            <a:r>
              <a:rPr lang="en-US" spc="500" dirty="0">
                <a:latin typeface="Arial"/>
                <a:cs typeface="Arial"/>
              </a:rPr>
              <a:t> </a:t>
            </a:r>
          </a:p>
          <a:p>
            <a:pPr marL="12700" marR="615315">
              <a:lnSpc>
                <a:spcPct val="148900"/>
              </a:lnSpc>
              <a:spcBef>
                <a:spcPts val="100"/>
              </a:spcBef>
            </a:pPr>
            <a:r>
              <a:rPr lang="en-US" dirty="0">
                <a:solidFill>
                  <a:srgbClr val="FF3030"/>
                </a:solidFill>
                <a:latin typeface="Arial"/>
                <a:cs typeface="Arial"/>
              </a:rPr>
              <a:t>Based</a:t>
            </a:r>
            <a:r>
              <a:rPr lang="en-US" spc="-15" dirty="0">
                <a:solidFill>
                  <a:srgbClr val="FF3030"/>
                </a:solidFill>
                <a:latin typeface="Arial"/>
                <a:cs typeface="Arial"/>
              </a:rPr>
              <a:t> </a:t>
            </a:r>
            <a:r>
              <a:rPr lang="en-US" spc="-10" dirty="0">
                <a:solidFill>
                  <a:srgbClr val="FF3030"/>
                </a:solidFill>
                <a:latin typeface="Arial"/>
                <a:cs typeface="Arial"/>
              </a:rPr>
              <a:t>relative</a:t>
            </a:r>
            <a:r>
              <a:rPr lang="en-US" spc="-35" dirty="0">
                <a:solidFill>
                  <a:srgbClr val="FF3030"/>
                </a:solidFill>
                <a:latin typeface="Arial"/>
                <a:cs typeface="Arial"/>
              </a:rPr>
              <a:t> </a:t>
            </a:r>
            <a:r>
              <a:rPr lang="en-US" dirty="0">
                <a:latin typeface="Arial"/>
                <a:cs typeface="Arial"/>
              </a:rPr>
              <a:t>addressing</a:t>
            </a:r>
            <a:r>
              <a:rPr lang="en-US" spc="-35" dirty="0">
                <a:latin typeface="Arial"/>
                <a:cs typeface="Arial"/>
              </a:rPr>
              <a:t> </a:t>
            </a:r>
            <a:r>
              <a:rPr lang="en-US" spc="-20" dirty="0">
                <a:latin typeface="Arial"/>
                <a:cs typeface="Arial"/>
              </a:rPr>
              <a:t>mode</a:t>
            </a:r>
          </a:p>
          <a:p>
            <a:pPr marL="12700" marR="615315">
              <a:lnSpc>
                <a:spcPct val="148900"/>
              </a:lnSpc>
              <a:spcBef>
                <a:spcPts val="100"/>
              </a:spcBef>
            </a:pPr>
            <a:r>
              <a:rPr lang="en-US" spc="-10" dirty="0">
                <a:solidFill>
                  <a:srgbClr val="FF3030"/>
                </a:solidFill>
                <a:latin typeface="Arial"/>
                <a:cs typeface="Arial"/>
              </a:rPr>
              <a:t>Indexed</a:t>
            </a:r>
            <a:r>
              <a:rPr lang="en-US" spc="-40" dirty="0">
                <a:solidFill>
                  <a:srgbClr val="FF3030"/>
                </a:solidFill>
                <a:latin typeface="Arial"/>
                <a:cs typeface="Arial"/>
              </a:rPr>
              <a:t> </a:t>
            </a:r>
            <a:r>
              <a:rPr lang="en-US" spc="-10" dirty="0">
                <a:solidFill>
                  <a:srgbClr val="FF3030"/>
                </a:solidFill>
                <a:latin typeface="Arial"/>
                <a:cs typeface="Arial"/>
              </a:rPr>
              <a:t>relative</a:t>
            </a:r>
            <a:r>
              <a:rPr lang="en-US" spc="-25" dirty="0">
                <a:solidFill>
                  <a:srgbClr val="FF3030"/>
                </a:solidFill>
                <a:latin typeface="Arial"/>
                <a:cs typeface="Arial"/>
              </a:rPr>
              <a:t> </a:t>
            </a:r>
            <a:r>
              <a:rPr lang="en-US" dirty="0">
                <a:latin typeface="Arial"/>
                <a:cs typeface="Arial"/>
              </a:rPr>
              <a:t>addressing</a:t>
            </a:r>
            <a:r>
              <a:rPr lang="en-US" spc="-35" dirty="0">
                <a:latin typeface="Arial"/>
                <a:cs typeface="Arial"/>
              </a:rPr>
              <a:t> </a:t>
            </a:r>
            <a:r>
              <a:rPr lang="en-US" dirty="0">
                <a:latin typeface="Arial"/>
                <a:cs typeface="Arial"/>
              </a:rPr>
              <a:t>mode</a:t>
            </a:r>
            <a:r>
              <a:rPr lang="en-US" spc="-10" dirty="0">
                <a:latin typeface="Arial"/>
                <a:cs typeface="Arial"/>
              </a:rPr>
              <a:t> </a:t>
            </a:r>
          </a:p>
          <a:p>
            <a:pPr marL="12700" marR="615315">
              <a:lnSpc>
                <a:spcPct val="148900"/>
              </a:lnSpc>
              <a:spcBef>
                <a:spcPts val="100"/>
              </a:spcBef>
            </a:pPr>
            <a:r>
              <a:rPr lang="en-US" spc="-20" dirty="0">
                <a:solidFill>
                  <a:srgbClr val="FF3030"/>
                </a:solidFill>
                <a:latin typeface="Arial"/>
                <a:cs typeface="Arial"/>
              </a:rPr>
              <a:t>Based </a:t>
            </a:r>
            <a:r>
              <a:rPr lang="en-US" spc="-10" dirty="0">
                <a:solidFill>
                  <a:srgbClr val="FF3030"/>
                </a:solidFill>
                <a:latin typeface="Arial"/>
                <a:cs typeface="Arial"/>
              </a:rPr>
              <a:t>indexed</a:t>
            </a:r>
            <a:r>
              <a:rPr lang="en-US" spc="-45" dirty="0">
                <a:solidFill>
                  <a:srgbClr val="FF3030"/>
                </a:solidFill>
                <a:latin typeface="Arial"/>
                <a:cs typeface="Arial"/>
              </a:rPr>
              <a:t> </a:t>
            </a:r>
            <a:r>
              <a:rPr lang="en-US" spc="-10" dirty="0">
                <a:solidFill>
                  <a:srgbClr val="FF3030"/>
                </a:solidFill>
                <a:latin typeface="Arial"/>
                <a:cs typeface="Arial"/>
              </a:rPr>
              <a:t>relative</a:t>
            </a:r>
            <a:r>
              <a:rPr lang="en-US" spc="-20" dirty="0">
                <a:solidFill>
                  <a:srgbClr val="FF3030"/>
                </a:solidFill>
                <a:latin typeface="Arial"/>
                <a:cs typeface="Arial"/>
              </a:rPr>
              <a:t> </a:t>
            </a:r>
            <a:r>
              <a:rPr lang="en-US" dirty="0">
                <a:latin typeface="Arial"/>
                <a:cs typeface="Arial"/>
              </a:rPr>
              <a:t>addressing</a:t>
            </a:r>
            <a:r>
              <a:rPr lang="en-US" spc="-25" dirty="0">
                <a:latin typeface="Arial"/>
                <a:cs typeface="Arial"/>
              </a:rPr>
              <a:t> </a:t>
            </a:r>
            <a:r>
              <a:rPr lang="en-US" spc="-10" dirty="0">
                <a:latin typeface="Arial"/>
                <a:cs typeface="Arial"/>
              </a:rPr>
              <a:t>mode,</a:t>
            </a:r>
            <a:endParaRPr lang="en-US" dirty="0">
              <a:latin typeface="Arial"/>
              <a:cs typeface="Arial"/>
            </a:endParaRPr>
          </a:p>
          <a:p>
            <a:endParaRPr lang="en-US" dirty="0"/>
          </a:p>
        </p:txBody>
      </p:sp>
      <p:sp>
        <p:nvSpPr>
          <p:cNvPr id="2" name="Slide Number Placeholder 1">
            <a:extLst>
              <a:ext uri="{FF2B5EF4-FFF2-40B4-BE49-F238E27FC236}">
                <a16:creationId xmlns:a16="http://schemas.microsoft.com/office/drawing/2014/main" id="{4566FFE1-AAE1-419A-95A7-3E1A26975E8C}"/>
              </a:ext>
            </a:extLst>
          </p:cNvPr>
          <p:cNvSpPr>
            <a:spLocks noGrp="1"/>
          </p:cNvSpPr>
          <p:nvPr>
            <p:ph type="sldNum" sz="quarter" idx="12"/>
          </p:nvPr>
        </p:nvSpPr>
        <p:spPr/>
        <p:txBody>
          <a:bodyPr/>
          <a:lstStyle/>
          <a:p>
            <a:fld id="{2E3AC598-E03F-413A-97C1-9CCB85E58D1E}" type="slidenum">
              <a:rPr lang="en-US" smtClean="0"/>
              <a:t>9</a:t>
            </a:fld>
            <a:endParaRPr lang="en-US"/>
          </a:p>
        </p:txBody>
      </p:sp>
    </p:spTree>
    <p:extLst>
      <p:ext uri="{BB962C8B-B14F-4D97-AF65-F5344CB8AC3E}">
        <p14:creationId xmlns:p14="http://schemas.microsoft.com/office/powerpoint/2010/main" val="36069692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1823</TotalTime>
  <Words>3030</Words>
  <Application>Microsoft Office PowerPoint</Application>
  <PresentationFormat>Widescreen</PresentationFormat>
  <Paragraphs>257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Palatino Linotype</vt:lpstr>
      <vt:lpstr>Gallery</vt:lpstr>
      <vt:lpstr>Chapter 4:</vt:lpstr>
      <vt:lpstr> Content</vt:lpstr>
      <vt:lpstr>1. Instruction forms</vt:lpstr>
      <vt:lpstr>PowerPoint Presentation</vt:lpstr>
      <vt:lpstr>PowerPoint Presentation</vt:lpstr>
      <vt:lpstr>PowerPoint Presentation</vt:lpstr>
      <vt:lpstr>PowerPoint Presentation</vt:lpstr>
      <vt:lpstr>PowerPoint Presentation</vt:lpstr>
      <vt:lpstr>PowerPoint Presentation</vt:lpstr>
      <vt:lpstr>Register Addressing Mode</vt:lpstr>
      <vt:lpstr>Register Addressing Mode –Cont’d–</vt:lpstr>
      <vt:lpstr>Register Addressing Mode –Cont’d–</vt:lpstr>
      <vt:lpstr>Register Addressing Mode –Cont’d–</vt:lpstr>
      <vt:lpstr>Immediate Addressing Mode</vt:lpstr>
      <vt:lpstr>Immediate Addressing Mode cont’d-</vt:lpstr>
      <vt:lpstr>Direct addressing mode</vt:lpstr>
      <vt:lpstr>Direct addressing mode cont’d-</vt:lpstr>
      <vt:lpstr>Direct addressing mode cont’d-</vt:lpstr>
      <vt:lpstr>Register Indirect addressing mode</vt:lpstr>
      <vt:lpstr>Register Indirect addressing mode –Cont’d–</vt:lpstr>
      <vt:lpstr>Register Indirect addressing mode –Cont’d–</vt:lpstr>
      <vt:lpstr>Register Indirect addressing mode –Cont’d–</vt:lpstr>
      <vt:lpstr>Base relative addressing mode</vt:lpstr>
      <vt:lpstr>Base relative addressing mode cont’d</vt:lpstr>
      <vt:lpstr>Indexed Relative addressing mode</vt:lpstr>
      <vt:lpstr>PowerPoint Presentation</vt:lpstr>
      <vt:lpstr>Base indexed addressing mode</vt:lpstr>
      <vt:lpstr>PowerPoint Presentation</vt:lpstr>
      <vt:lpstr>Addressing mode summary</vt:lpstr>
      <vt:lpstr>3. Translating assembly program into machine code. </vt:lpstr>
      <vt:lpstr>This section will translate the following add instruction to machine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MOHAMMED MOHSIN AHMED</dc:creator>
  <cp:lastModifiedBy>Humara Yaqub Thakur Thakur</cp:lastModifiedBy>
  <cp:revision>27</cp:revision>
  <dcterms:created xsi:type="dcterms:W3CDTF">2023-03-21T08:50:59Z</dcterms:created>
  <dcterms:modified xsi:type="dcterms:W3CDTF">2023-05-23T05:08:00Z</dcterms:modified>
</cp:coreProperties>
</file>