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>
      <p:cViewPr varScale="1">
        <p:scale>
          <a:sx n="100" d="100"/>
          <a:sy n="100" d="100"/>
        </p:scale>
        <p:origin x="1864" y="1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5901B-49AF-9B4A-B5C2-2B6C5482A3EA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E0565-E80F-A345-8225-1C87192B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3400" y="12954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76200">
            <a:solidFill>
              <a:srgbClr val="FF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3344" y="421589"/>
            <a:ext cx="541731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904745"/>
            <a:ext cx="7473950" cy="139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9461" y="643046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2226944"/>
            <a:ext cx="7929372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5080" indent="-382905" algn="ctr">
              <a:lnSpc>
                <a:spcPct val="100000"/>
              </a:lnSpc>
              <a:spcBef>
                <a:spcPts val="95"/>
              </a:spcBef>
            </a:pPr>
            <a:r>
              <a:rPr lang="en-GB" sz="4000" b="1" dirty="0">
                <a:solidFill>
                  <a:srgbClr val="7030A0"/>
                </a:solidFill>
                <a:latin typeface="Times New Roman"/>
                <a:cs typeface="Times New Roman"/>
              </a:rPr>
              <a:t>NATURAL LANGUAGE</a:t>
            </a:r>
            <a:r>
              <a:rPr lang="en-GB" sz="4000" b="1" spc="-3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GB" sz="40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PROCESSING</a:t>
            </a:r>
            <a:br>
              <a:rPr lang="en-GB" sz="4000" b="1" spc="-5" dirty="0">
                <a:solidFill>
                  <a:srgbClr val="7030A0"/>
                </a:solidFill>
                <a:latin typeface="Times New Roman"/>
                <a:cs typeface="Times New Roman"/>
              </a:rPr>
            </a:br>
            <a:r>
              <a:rPr lang="en-GB" sz="4000" b="1" spc="-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br>
              <a:rPr lang="en-GB" sz="4000" b="1" spc="-5" dirty="0">
                <a:solidFill>
                  <a:srgbClr val="7030A0"/>
                </a:solidFill>
                <a:latin typeface="Times New Roman"/>
                <a:cs typeface="Times New Roman"/>
              </a:rPr>
            </a:br>
            <a:r>
              <a:rPr lang="en-GB" sz="4000" b="1" dirty="0">
                <a:solidFill>
                  <a:srgbClr val="7030A0"/>
                </a:solidFill>
              </a:rPr>
              <a:t> CHAPTER 23</a:t>
            </a:r>
            <a:endParaRPr lang="en-GB" sz="40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6089" y="421589"/>
            <a:ext cx="4676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N-gram</a:t>
            </a:r>
            <a:r>
              <a:rPr spc="-55" dirty="0"/>
              <a:t> </a:t>
            </a:r>
            <a:r>
              <a:rPr dirty="0"/>
              <a:t>character</a:t>
            </a:r>
            <a:r>
              <a:rPr spc="-2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92681"/>
            <a:ext cx="5720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4775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Language identification: given </a:t>
            </a:r>
            <a:r>
              <a:rPr dirty="0"/>
              <a:t>the </a:t>
            </a:r>
            <a:r>
              <a:rPr spc="-5" dirty="0"/>
              <a:t>text determine </a:t>
            </a:r>
            <a:r>
              <a:rPr spc="-685" dirty="0"/>
              <a:t> </a:t>
            </a:r>
            <a:r>
              <a:rPr spc="-5" dirty="0"/>
              <a:t>which</a:t>
            </a:r>
            <a:r>
              <a:rPr spc="-10" dirty="0"/>
              <a:t> </a:t>
            </a:r>
            <a:r>
              <a:rPr spc="-5" dirty="0"/>
              <a:t>language</a:t>
            </a:r>
            <a:r>
              <a:rPr spc="-15" dirty="0"/>
              <a:t> </a:t>
            </a:r>
            <a:r>
              <a:rPr spc="-5" dirty="0"/>
              <a:t>it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written in.</a:t>
            </a: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pc="-5" dirty="0"/>
              <a:t>Build</a:t>
            </a:r>
            <a:r>
              <a:rPr spc="-25" dirty="0"/>
              <a:t> </a:t>
            </a:r>
            <a:r>
              <a:rPr spc="-5" dirty="0"/>
              <a:t>a trigram</a:t>
            </a:r>
            <a:r>
              <a:rPr spc="-15" dirty="0"/>
              <a:t> </a:t>
            </a:r>
            <a:r>
              <a:rPr spc="-5" dirty="0"/>
              <a:t>character</a:t>
            </a:r>
            <a:r>
              <a:rPr spc="10" dirty="0"/>
              <a:t> </a:t>
            </a:r>
            <a:r>
              <a:rPr spc="-5" dirty="0"/>
              <a:t>model</a:t>
            </a:r>
            <a:r>
              <a:rPr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10" dirty="0"/>
              <a:t>each</a:t>
            </a:r>
            <a:r>
              <a:rPr dirty="0"/>
              <a:t> </a:t>
            </a:r>
            <a:r>
              <a:rPr spc="-5" dirty="0"/>
              <a:t>candidate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3782644"/>
            <a:ext cx="75476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most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probable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given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744" y="4209669"/>
            <a:ext cx="1295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Text: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3919" y="4527195"/>
            <a:ext cx="13525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1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6143" y="4114619"/>
            <a:ext cx="31432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350" i="1" spc="157" baseline="-24904" dirty="0">
                <a:latin typeface="Times New Roman"/>
                <a:cs typeface="Times New Roman"/>
              </a:rPr>
              <a:t>l</a:t>
            </a:r>
            <a:r>
              <a:rPr sz="1700" spc="105" dirty="0">
                <a:latin typeface="Times New Roman"/>
                <a:cs typeface="Times New Roman"/>
              </a:rPr>
              <a:t>*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7281" y="4730518"/>
            <a:ext cx="8636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spc="5" dirty="0">
                <a:latin typeface="Times New Roman"/>
                <a:cs typeface="Times New Roman"/>
              </a:rPr>
              <a:t>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1437" y="4280092"/>
            <a:ext cx="247523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00" spc="5" dirty="0">
                <a:latin typeface="Times New Roman"/>
                <a:cs typeface="Times New Roman"/>
              </a:rPr>
              <a:t>a</a:t>
            </a:r>
            <a:r>
              <a:rPr sz="2900" spc="-100" dirty="0">
                <a:latin typeface="Times New Roman"/>
                <a:cs typeface="Times New Roman"/>
              </a:rPr>
              <a:t>r</a:t>
            </a:r>
            <a:r>
              <a:rPr sz="2900" spc="55" dirty="0">
                <a:latin typeface="Times New Roman"/>
                <a:cs typeface="Times New Roman"/>
              </a:rPr>
              <a:t>g</a:t>
            </a:r>
            <a:r>
              <a:rPr sz="2900" spc="-315" dirty="0">
                <a:latin typeface="Times New Roman"/>
                <a:cs typeface="Times New Roman"/>
              </a:rPr>
              <a:t>m</a:t>
            </a:r>
            <a:r>
              <a:rPr sz="2900" spc="5" dirty="0">
                <a:latin typeface="Times New Roman"/>
                <a:cs typeface="Times New Roman"/>
              </a:rPr>
              <a:t>a</a:t>
            </a:r>
            <a:r>
              <a:rPr sz="2900" spc="30" dirty="0">
                <a:latin typeface="Times New Roman"/>
                <a:cs typeface="Times New Roman"/>
              </a:rPr>
              <a:t>x</a:t>
            </a:r>
            <a:r>
              <a:rPr sz="2900" spc="155" dirty="0">
                <a:latin typeface="Times New Roman"/>
                <a:cs typeface="Times New Roman"/>
              </a:rPr>
              <a:t> </a:t>
            </a:r>
            <a:r>
              <a:rPr sz="2900" i="1" spc="105" dirty="0">
                <a:latin typeface="Times New Roman"/>
                <a:cs typeface="Times New Roman"/>
              </a:rPr>
              <a:t>P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15" dirty="0">
                <a:latin typeface="Times New Roman"/>
                <a:cs typeface="Times New Roman"/>
              </a:rPr>
              <a:t>l</a:t>
            </a:r>
            <a:r>
              <a:rPr sz="2900" i="1" spc="-8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|</a:t>
            </a:r>
            <a:r>
              <a:rPr sz="2900" spc="-220" dirty="0">
                <a:latin typeface="Times New Roman"/>
                <a:cs typeface="Times New Roman"/>
              </a:rPr>
              <a:t> </a:t>
            </a:r>
            <a:r>
              <a:rPr sz="2900" i="1" spc="265" dirty="0">
                <a:latin typeface="Times New Roman"/>
                <a:cs typeface="Times New Roman"/>
              </a:rPr>
              <a:t>c</a:t>
            </a:r>
            <a:r>
              <a:rPr sz="2550" i="1" spc="22" baseline="42483" dirty="0">
                <a:latin typeface="Times New Roman"/>
                <a:cs typeface="Times New Roman"/>
              </a:rPr>
              <a:t>N</a:t>
            </a:r>
            <a:r>
              <a:rPr sz="2550" i="1" spc="135" baseline="42483" dirty="0">
                <a:latin typeface="Times New Roman"/>
                <a:cs typeface="Times New Roman"/>
              </a:rPr>
              <a:t> </a:t>
            </a:r>
            <a:r>
              <a:rPr sz="2900" spc="2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4741" y="4291311"/>
            <a:ext cx="383739" cy="45190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51939" y="1640040"/>
            <a:ext cx="10858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6879" y="1452367"/>
            <a:ext cx="765175" cy="363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200" i="1" spc="85" dirty="0">
                <a:latin typeface="Times New Roman"/>
                <a:cs typeface="Times New Roman"/>
              </a:rPr>
              <a:t>P</a:t>
            </a:r>
            <a:r>
              <a:rPr sz="2200" spc="30" dirty="0">
                <a:latin typeface="Times New Roman"/>
                <a:cs typeface="Times New Roman"/>
              </a:rPr>
              <a:t>(</a:t>
            </a:r>
            <a:r>
              <a:rPr sz="2200" i="1" spc="20" dirty="0">
                <a:latin typeface="Times New Roman"/>
                <a:cs typeface="Times New Roman"/>
              </a:rPr>
              <a:t>c</a:t>
            </a:r>
            <a:r>
              <a:rPr sz="2200" i="1" spc="-355" dirty="0">
                <a:latin typeface="Times New Roman"/>
                <a:cs typeface="Times New Roman"/>
              </a:rPr>
              <a:t> </a:t>
            </a:r>
            <a:r>
              <a:rPr sz="1950" i="1" spc="7" baseline="42735" dirty="0">
                <a:latin typeface="Times New Roman"/>
                <a:cs typeface="Times New Roman"/>
              </a:rPr>
              <a:t>N</a:t>
            </a:r>
            <a:r>
              <a:rPr sz="1950" i="1" spc="112" baseline="4273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9681" y="3421696"/>
            <a:ext cx="725805" cy="3632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300" spc="-45" dirty="0">
                <a:latin typeface="Times New Roman"/>
                <a:cs typeface="Times New Roman"/>
              </a:rPr>
              <a:t>2</a:t>
            </a:r>
            <a:r>
              <a:rPr sz="1300" spc="-60" dirty="0">
                <a:latin typeface="Times New Roman"/>
                <a:cs typeface="Times New Roman"/>
              </a:rPr>
              <a:t>:</a:t>
            </a: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dirty="0">
                <a:latin typeface="Times New Roman"/>
                <a:cs typeface="Times New Roman"/>
              </a:rPr>
              <a:t> </a:t>
            </a:r>
            <a:r>
              <a:rPr sz="1300" i="1" spc="100" dirty="0">
                <a:latin typeface="Times New Roman"/>
                <a:cs typeface="Times New Roman"/>
              </a:rPr>
              <a:t> </a:t>
            </a:r>
            <a:r>
              <a:rPr sz="1300" spc="120" dirty="0">
                <a:latin typeface="Times New Roman"/>
                <a:cs typeface="Times New Roman"/>
              </a:rPr>
              <a:t>1</a:t>
            </a:r>
            <a:r>
              <a:rPr sz="3300" spc="22" baseline="13888" dirty="0">
                <a:latin typeface="Times New Roman"/>
                <a:cs typeface="Times New Roman"/>
              </a:rPr>
              <a:t>,</a:t>
            </a:r>
            <a:r>
              <a:rPr sz="3300" spc="-517" baseline="13888" dirty="0">
                <a:latin typeface="Times New Roman"/>
                <a:cs typeface="Times New Roman"/>
              </a:rPr>
              <a:t> </a:t>
            </a:r>
            <a:r>
              <a:rPr sz="3300" i="1" spc="240" baseline="13888" dirty="0">
                <a:latin typeface="Times New Roman"/>
                <a:cs typeface="Times New Roman"/>
              </a:rPr>
              <a:t>l</a:t>
            </a:r>
            <a:r>
              <a:rPr sz="3300" spc="30" baseline="13888" dirty="0">
                <a:latin typeface="Times New Roman"/>
                <a:cs typeface="Times New Roman"/>
              </a:rPr>
              <a:t>)</a:t>
            </a:r>
            <a:endParaRPr sz="3300" baseline="13888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344" y="3277525"/>
            <a:ext cx="2349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lan</a:t>
            </a:r>
            <a:r>
              <a:rPr sz="2800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uage: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200" i="1" spc="90" dirty="0">
                <a:latin typeface="Times New Roman"/>
                <a:cs typeface="Times New Roman"/>
              </a:rPr>
              <a:t>P</a:t>
            </a:r>
            <a:r>
              <a:rPr sz="2200" spc="40" dirty="0">
                <a:latin typeface="Times New Roman"/>
                <a:cs typeface="Times New Roman"/>
              </a:rPr>
              <a:t>(</a:t>
            </a:r>
            <a:r>
              <a:rPr sz="2200" i="1" spc="-10" dirty="0">
                <a:latin typeface="Times New Roman"/>
                <a:cs typeface="Times New Roman"/>
              </a:rPr>
              <a:t>c</a:t>
            </a:r>
            <a:r>
              <a:rPr sz="1950" i="1" spc="7" baseline="-23504" dirty="0">
                <a:latin typeface="Times New Roman"/>
                <a:cs typeface="Times New Roman"/>
              </a:rPr>
              <a:t>i</a:t>
            </a:r>
            <a:r>
              <a:rPr sz="1950" i="1" baseline="-23504" dirty="0">
                <a:latin typeface="Times New Roman"/>
                <a:cs typeface="Times New Roman"/>
              </a:rPr>
              <a:t>  </a:t>
            </a:r>
            <a:r>
              <a:rPr sz="2200" spc="10" dirty="0">
                <a:latin typeface="Times New Roman"/>
                <a:cs typeface="Times New Roman"/>
              </a:rPr>
              <a:t>|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c</a:t>
            </a:r>
            <a:r>
              <a:rPr sz="1950" i="1" spc="7" baseline="-23504" dirty="0">
                <a:latin typeface="Times New Roman"/>
                <a:cs typeface="Times New Roman"/>
              </a:rPr>
              <a:t>i</a:t>
            </a:r>
            <a:endParaRPr sz="1950" baseline="-23504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3492" y="3550632"/>
            <a:ext cx="168165" cy="20127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6304" y="3550632"/>
            <a:ext cx="168165" cy="20127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959411" y="5180287"/>
            <a:ext cx="1358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15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8454" y="4932677"/>
            <a:ext cx="3101975" cy="469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900" spc="5" dirty="0">
                <a:latin typeface="Times New Roman"/>
                <a:cs typeface="Times New Roman"/>
              </a:rPr>
              <a:t>a</a:t>
            </a:r>
            <a:r>
              <a:rPr sz="2900" spc="-105" dirty="0">
                <a:latin typeface="Times New Roman"/>
                <a:cs typeface="Times New Roman"/>
              </a:rPr>
              <a:t>r</a:t>
            </a:r>
            <a:r>
              <a:rPr sz="2900" spc="60" dirty="0">
                <a:latin typeface="Times New Roman"/>
                <a:cs typeface="Times New Roman"/>
              </a:rPr>
              <a:t>g</a:t>
            </a:r>
            <a:r>
              <a:rPr sz="2900" spc="-315" dirty="0">
                <a:latin typeface="Times New Roman"/>
                <a:cs typeface="Times New Roman"/>
              </a:rPr>
              <a:t>m</a:t>
            </a:r>
            <a:r>
              <a:rPr sz="2900" spc="5" dirty="0">
                <a:latin typeface="Times New Roman"/>
                <a:cs typeface="Times New Roman"/>
              </a:rPr>
              <a:t>a</a:t>
            </a:r>
            <a:r>
              <a:rPr sz="2900" spc="35" dirty="0">
                <a:latin typeface="Times New Roman"/>
                <a:cs typeface="Times New Roman"/>
              </a:rPr>
              <a:t>x</a:t>
            </a:r>
            <a:r>
              <a:rPr sz="2900" spc="135" dirty="0">
                <a:latin typeface="Times New Roman"/>
                <a:cs typeface="Times New Roman"/>
              </a:rPr>
              <a:t> </a:t>
            </a:r>
            <a:r>
              <a:rPr sz="2900" i="1" spc="90" dirty="0">
                <a:latin typeface="Times New Roman"/>
                <a:cs typeface="Times New Roman"/>
              </a:rPr>
              <a:t>P</a:t>
            </a:r>
            <a:r>
              <a:rPr sz="2900" spc="-10" dirty="0">
                <a:latin typeface="Times New Roman"/>
                <a:cs typeface="Times New Roman"/>
              </a:rPr>
              <a:t>(</a:t>
            </a:r>
            <a:r>
              <a:rPr sz="2900" i="1" spc="190" dirty="0">
                <a:latin typeface="Times New Roman"/>
                <a:cs typeface="Times New Roman"/>
              </a:rPr>
              <a:t>l</a:t>
            </a:r>
            <a:r>
              <a:rPr sz="2900" spc="170" dirty="0">
                <a:latin typeface="Times New Roman"/>
                <a:cs typeface="Times New Roman"/>
              </a:rPr>
              <a:t>)</a:t>
            </a:r>
            <a:r>
              <a:rPr sz="2900" i="1" spc="95" dirty="0">
                <a:latin typeface="Times New Roman"/>
                <a:cs typeface="Times New Roman"/>
              </a:rPr>
              <a:t>P</a:t>
            </a:r>
            <a:r>
              <a:rPr sz="2900" spc="30" dirty="0">
                <a:latin typeface="Times New Roman"/>
                <a:cs typeface="Times New Roman"/>
              </a:rPr>
              <a:t>(</a:t>
            </a:r>
            <a:r>
              <a:rPr sz="2900" i="1" spc="270" dirty="0">
                <a:latin typeface="Times New Roman"/>
                <a:cs typeface="Times New Roman"/>
              </a:rPr>
              <a:t>c</a:t>
            </a:r>
            <a:r>
              <a:rPr sz="2550" i="1" spc="30" baseline="42483" dirty="0">
                <a:latin typeface="Times New Roman"/>
                <a:cs typeface="Times New Roman"/>
              </a:rPr>
              <a:t>N</a:t>
            </a:r>
            <a:r>
              <a:rPr sz="2550" i="1" baseline="42483" dirty="0">
                <a:latin typeface="Times New Roman"/>
                <a:cs typeface="Times New Roman"/>
              </a:rPr>
              <a:t> </a:t>
            </a:r>
            <a:r>
              <a:rPr sz="2550" i="1" spc="157" baseline="42483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Times New Roman"/>
                <a:cs typeface="Times New Roman"/>
              </a:rPr>
              <a:t>|</a:t>
            </a:r>
            <a:r>
              <a:rPr sz="2900" spc="-270" dirty="0">
                <a:latin typeface="Times New Roman"/>
                <a:cs typeface="Times New Roman"/>
              </a:rPr>
              <a:t> </a:t>
            </a:r>
            <a:r>
              <a:rPr sz="2900" i="1" spc="190" dirty="0">
                <a:latin typeface="Times New Roman"/>
                <a:cs typeface="Times New Roman"/>
              </a:rPr>
              <a:t>l</a:t>
            </a:r>
            <a:r>
              <a:rPr sz="2900" spc="20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2422" y="4943893"/>
            <a:ext cx="384915" cy="452834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420935" y="5637256"/>
            <a:ext cx="932815" cy="869950"/>
            <a:chOff x="5420935" y="5637256"/>
            <a:chExt cx="932815" cy="86995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0935" y="5637256"/>
              <a:ext cx="932586" cy="67722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2009" y="6243153"/>
              <a:ext cx="219519" cy="26352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3874" y="5979624"/>
            <a:ext cx="219519" cy="26352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3637" y="5979624"/>
            <a:ext cx="219519" cy="26352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46078" y="5733367"/>
            <a:ext cx="383032" cy="45121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563404" y="5496938"/>
            <a:ext cx="17018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01325" y="6231954"/>
            <a:ext cx="31940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700" i="1" spc="4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07204" y="5814493"/>
            <a:ext cx="9201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-65" dirty="0">
                <a:latin typeface="Times New Roman"/>
                <a:cs typeface="Times New Roman"/>
              </a:rPr>
              <a:t>2</a:t>
            </a:r>
            <a:r>
              <a:rPr sz="1700" spc="-75" dirty="0">
                <a:latin typeface="Times New Roman"/>
                <a:cs typeface="Times New Roman"/>
              </a:rPr>
              <a:t>:</a:t>
            </a:r>
            <a:r>
              <a:rPr sz="1700" i="1" dirty="0">
                <a:latin typeface="Times New Roman"/>
                <a:cs typeface="Times New Roman"/>
              </a:rPr>
              <a:t>i </a:t>
            </a:r>
            <a:r>
              <a:rPr sz="1700" i="1" spc="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-275" dirty="0">
                <a:latin typeface="Times New Roman"/>
                <a:cs typeface="Times New Roman"/>
              </a:rPr>
              <a:t> </a:t>
            </a:r>
            <a:r>
              <a:rPr sz="4350" spc="7" baseline="14367" dirty="0">
                <a:latin typeface="Times New Roman"/>
                <a:cs typeface="Times New Roman"/>
              </a:rPr>
              <a:t>,</a:t>
            </a:r>
            <a:r>
              <a:rPr sz="4350" spc="-675" baseline="14367" dirty="0">
                <a:latin typeface="Times New Roman"/>
                <a:cs typeface="Times New Roman"/>
              </a:rPr>
              <a:t> </a:t>
            </a:r>
            <a:r>
              <a:rPr sz="4350" i="1" spc="292" baseline="14367" dirty="0">
                <a:latin typeface="Times New Roman"/>
                <a:cs typeface="Times New Roman"/>
              </a:rPr>
              <a:t>l</a:t>
            </a:r>
            <a:r>
              <a:rPr sz="4350" spc="7" baseline="14367" dirty="0">
                <a:latin typeface="Times New Roman"/>
                <a:cs typeface="Times New Roman"/>
              </a:rPr>
              <a:t>)</a:t>
            </a:r>
            <a:endParaRPr sz="4350" baseline="1436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03625" y="5722162"/>
            <a:ext cx="11315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00" i="1" spc="95" dirty="0">
                <a:latin typeface="Times New Roman"/>
                <a:cs typeface="Times New Roman"/>
              </a:rPr>
              <a:t>P</a:t>
            </a:r>
            <a:r>
              <a:rPr sz="2900" spc="35" dirty="0">
                <a:latin typeface="Times New Roman"/>
                <a:cs typeface="Times New Roman"/>
              </a:rPr>
              <a:t>(</a:t>
            </a:r>
            <a:r>
              <a:rPr sz="2900" i="1" spc="-20" dirty="0">
                <a:latin typeface="Times New Roman"/>
                <a:cs typeface="Times New Roman"/>
              </a:rPr>
              <a:t>c</a:t>
            </a:r>
            <a:r>
              <a:rPr sz="2550" i="1" baseline="-24509" dirty="0">
                <a:latin typeface="Times New Roman"/>
                <a:cs typeface="Times New Roman"/>
              </a:rPr>
              <a:t>i </a:t>
            </a:r>
            <a:r>
              <a:rPr sz="2550" i="1" spc="-15" baseline="-24509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|</a:t>
            </a:r>
            <a:r>
              <a:rPr sz="2900" spc="-215" dirty="0">
                <a:latin typeface="Times New Roman"/>
                <a:cs typeface="Times New Roman"/>
              </a:rPr>
              <a:t> </a:t>
            </a:r>
            <a:r>
              <a:rPr sz="2900" i="1" spc="-20" dirty="0">
                <a:latin typeface="Times New Roman"/>
                <a:cs typeface="Times New Roman"/>
              </a:rPr>
              <a:t>c</a:t>
            </a:r>
            <a:r>
              <a:rPr sz="2550" i="1" baseline="-24509" dirty="0">
                <a:latin typeface="Times New Roman"/>
                <a:cs typeface="Times New Roman"/>
              </a:rPr>
              <a:t>i</a:t>
            </a:r>
            <a:endParaRPr sz="2550" baseline="-2450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18002" y="5337602"/>
            <a:ext cx="1818005" cy="1117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459"/>
              </a:spcBef>
            </a:pPr>
            <a:r>
              <a:rPr sz="1700" i="1" spc="5" dirty="0">
                <a:latin typeface="Times New Roman"/>
                <a:cs typeface="Times New Roman"/>
              </a:rPr>
              <a:t>l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900" spc="-55" dirty="0">
                <a:latin typeface="Times New Roman"/>
                <a:cs typeface="Times New Roman"/>
              </a:rPr>
              <a:t>argmax</a:t>
            </a:r>
            <a:r>
              <a:rPr sz="2900" spc="100" dirty="0">
                <a:latin typeface="Times New Roman"/>
                <a:cs typeface="Times New Roman"/>
              </a:rPr>
              <a:t> </a:t>
            </a:r>
            <a:r>
              <a:rPr sz="2900" i="1" spc="75" dirty="0">
                <a:latin typeface="Times New Roman"/>
                <a:cs typeface="Times New Roman"/>
              </a:rPr>
              <a:t>P</a:t>
            </a:r>
            <a:r>
              <a:rPr sz="2900" spc="75" dirty="0">
                <a:latin typeface="Times New Roman"/>
                <a:cs typeface="Times New Roman"/>
              </a:rPr>
              <a:t>(</a:t>
            </a:r>
            <a:r>
              <a:rPr sz="2900" i="1" spc="75" dirty="0">
                <a:latin typeface="Times New Roman"/>
                <a:cs typeface="Times New Roman"/>
              </a:rPr>
              <a:t>l</a:t>
            </a:r>
            <a:r>
              <a:rPr sz="2900" spc="75" dirty="0">
                <a:latin typeface="Times New Roman"/>
                <a:cs typeface="Times New Roman"/>
              </a:rPr>
              <a:t>)</a:t>
            </a:r>
            <a:endParaRPr sz="2900">
              <a:latin typeface="Times New Roman"/>
              <a:cs typeface="Times New Roman"/>
            </a:endParaRPr>
          </a:p>
          <a:p>
            <a:pPr marL="534035">
              <a:lnSpc>
                <a:spcPct val="100000"/>
              </a:lnSpc>
              <a:spcBef>
                <a:spcPts val="50"/>
              </a:spcBef>
            </a:pPr>
            <a:r>
              <a:rPr sz="1700" i="1" dirty="0">
                <a:latin typeface="Times New Roman"/>
                <a:cs typeface="Times New Roman"/>
              </a:rPr>
              <a:t>l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492" y="421589"/>
            <a:ext cx="4308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Test</a:t>
            </a:r>
            <a:r>
              <a:rPr spc="-25" dirty="0"/>
              <a:t> </a:t>
            </a:r>
            <a:r>
              <a:rPr dirty="0"/>
              <a:t>Corpora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06728"/>
            <a:ext cx="7386320" cy="38239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body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text a corpus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(plural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corpora).</a:t>
            </a:r>
            <a:endParaRPr sz="2800">
              <a:latin typeface="Times New Roman"/>
              <a:cs typeface="Times New Roman"/>
            </a:endParaRPr>
          </a:p>
          <a:p>
            <a:pPr marL="355600" marR="43815" indent="-343535">
              <a:lnSpc>
                <a:spcPts val="303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A language model 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trained on a large </a:t>
            </a:r>
            <a:r>
              <a:rPr sz="2800" dirty="0">
                <a:latin typeface="Times New Roman"/>
                <a:cs typeface="Times New Roman"/>
              </a:rPr>
              <a:t> corpus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text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estimate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good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0000"/>
              </a:lnSpc>
              <a:spcBef>
                <a:spcPts val="62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Model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evaluated based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its ability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predict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high</a:t>
            </a:r>
            <a:r>
              <a:rPr sz="2800" spc="-5" dirty="0">
                <a:latin typeface="Times New Roman"/>
                <a:cs typeface="Times New Roman"/>
              </a:rPr>
              <a:t> probability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disjoint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(held-out)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test corpus (testing 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training corpus would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 optimistically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biased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estimate).</a:t>
            </a:r>
            <a:endParaRPr sz="2800">
              <a:latin typeface="Times New Roman"/>
              <a:cs typeface="Times New Roman"/>
            </a:endParaRPr>
          </a:p>
          <a:p>
            <a:pPr marL="355600" marR="318770" indent="-343535">
              <a:lnSpc>
                <a:spcPts val="302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Ideally,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training (and test) corpus should be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representative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actual application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373" y="421589"/>
            <a:ext cx="3162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Unknown</a:t>
            </a:r>
            <a:r>
              <a:rPr spc="-95" dirty="0"/>
              <a:t> </a:t>
            </a:r>
            <a:r>
              <a:rPr dirty="0"/>
              <a:t>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42389"/>
            <a:ext cx="7569200" cy="4459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16839" indent="-343535" algn="just">
              <a:lnSpc>
                <a:spcPct val="90000"/>
              </a:lnSpc>
              <a:spcBef>
                <a:spcPts val="484"/>
              </a:spcBef>
              <a:buClr>
                <a:srgbClr val="FF0000"/>
              </a:buClr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How to handle words in the test corpus that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occur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training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i.e. </a:t>
            </a:r>
            <a:r>
              <a:rPr sz="3200" b="1" i="1" dirty="0">
                <a:latin typeface="Times New Roman"/>
                <a:cs typeface="Times New Roman"/>
              </a:rPr>
              <a:t>out</a:t>
            </a:r>
            <a:r>
              <a:rPr sz="3200" b="1" i="1" spc="-1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of </a:t>
            </a:r>
            <a:r>
              <a:rPr sz="3200" b="1" i="1" spc="-79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vocabulary</a:t>
            </a:r>
            <a:r>
              <a:rPr sz="3200" b="1" i="1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(OOV)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words?</a:t>
            </a:r>
            <a:endParaRPr sz="3200">
              <a:latin typeface="Times New Roman"/>
              <a:cs typeface="Times New Roman"/>
            </a:endParaRPr>
          </a:p>
          <a:p>
            <a:pPr marL="355600" marR="582930" indent="-343535" algn="just">
              <a:lnSpc>
                <a:spcPts val="3460"/>
              </a:lnSpc>
              <a:spcBef>
                <a:spcPts val="815"/>
              </a:spcBef>
              <a:buClr>
                <a:srgbClr val="FF0000"/>
              </a:buClr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Train a model that includes an explicit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symbol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unknown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(&lt;UNK&gt;).</a:t>
            </a:r>
            <a:endParaRPr sz="3200">
              <a:latin typeface="Times New Roman"/>
              <a:cs typeface="Times New Roman"/>
            </a:endParaRPr>
          </a:p>
          <a:p>
            <a:pPr marL="756285" marR="497205" lvl="1" indent="-287020" algn="just">
              <a:lnSpc>
                <a:spcPts val="3020"/>
              </a:lnSpc>
              <a:spcBef>
                <a:spcPts val="670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Choose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a vocabulary in advance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replace </a:t>
            </a:r>
            <a:r>
              <a:rPr sz="2800" spc="-6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other</a:t>
            </a:r>
            <a:r>
              <a:rPr sz="28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words</a:t>
            </a:r>
            <a:r>
              <a:rPr sz="2800" spc="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training</a:t>
            </a:r>
            <a:r>
              <a:rPr sz="28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corpus</a:t>
            </a:r>
            <a:r>
              <a:rPr sz="2800" spc="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with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ts val="2985"/>
              </a:lnSpc>
            </a:pP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&lt;UNK&gt;.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1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Replace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first occurrence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each word in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the </a:t>
            </a:r>
            <a:r>
              <a:rPr sz="2800" spc="-6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training</a:t>
            </a:r>
            <a:r>
              <a:rPr sz="28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data with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&lt;UNK&gt;.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0261" y="421589"/>
            <a:ext cx="190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06728"/>
            <a:ext cx="7346315" cy="2202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Measure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well 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 “fits”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030"/>
              </a:lnSpc>
              <a:spcBef>
                <a:spcPts val="71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Uses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probability that the model assigns to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test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corpus.</a:t>
            </a:r>
            <a:endParaRPr sz="2800">
              <a:latin typeface="Times New Roman"/>
              <a:cs typeface="Times New Roman"/>
            </a:endParaRPr>
          </a:p>
          <a:p>
            <a:pPr marL="355600" marR="332740" indent="-343535">
              <a:lnSpc>
                <a:spcPts val="302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Normalizes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words 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test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corpus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takes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inverse.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83761" y="3648211"/>
            <a:ext cx="1930400" cy="861060"/>
            <a:chOff x="4383761" y="3648211"/>
            <a:chExt cx="1930400" cy="861060"/>
          </a:xfrm>
        </p:grpSpPr>
        <p:sp>
          <p:nvSpPr>
            <p:cNvPr id="5" name="object 5"/>
            <p:cNvSpPr/>
            <p:nvPr/>
          </p:nvSpPr>
          <p:spPr>
            <a:xfrm>
              <a:off x="4390428" y="4075586"/>
              <a:ext cx="1890395" cy="123189"/>
            </a:xfrm>
            <a:custGeom>
              <a:avLst/>
              <a:gdLst/>
              <a:ahLst/>
              <a:cxnLst/>
              <a:rect l="l" t="t" r="r" b="b"/>
              <a:pathLst>
                <a:path w="1890395" h="123189">
                  <a:moveTo>
                    <a:pt x="206529" y="0"/>
                  </a:moveTo>
                  <a:lnTo>
                    <a:pt x="1890222" y="0"/>
                  </a:lnTo>
                </a:path>
                <a:path w="1890395" h="123189">
                  <a:moveTo>
                    <a:pt x="0" y="123164"/>
                  </a:moveTo>
                  <a:lnTo>
                    <a:pt x="40292" y="100539"/>
                  </a:lnTo>
                </a:path>
              </a:pathLst>
            </a:custGeom>
            <a:ln w="13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0721" y="4182407"/>
              <a:ext cx="58419" cy="313055"/>
            </a:xfrm>
            <a:custGeom>
              <a:avLst/>
              <a:gdLst/>
              <a:ahLst/>
              <a:cxnLst/>
              <a:rect l="l" t="t" r="r" b="b"/>
              <a:pathLst>
                <a:path w="58420" h="313054">
                  <a:moveTo>
                    <a:pt x="0" y="0"/>
                  </a:moveTo>
                  <a:lnTo>
                    <a:pt x="58202" y="312930"/>
                  </a:lnTo>
                </a:path>
              </a:pathLst>
            </a:custGeom>
            <a:ln w="26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344" y="3655196"/>
              <a:ext cx="1811655" cy="840740"/>
            </a:xfrm>
            <a:custGeom>
              <a:avLst/>
              <a:gdLst/>
              <a:ahLst/>
              <a:cxnLst/>
              <a:rect l="l" t="t" r="r" b="b"/>
              <a:pathLst>
                <a:path w="1811654" h="840739">
                  <a:moveTo>
                    <a:pt x="0" y="840141"/>
                  </a:moveTo>
                  <a:lnTo>
                    <a:pt x="77386" y="0"/>
                  </a:lnTo>
                </a:path>
                <a:path w="1811654" h="840739">
                  <a:moveTo>
                    <a:pt x="77386" y="0"/>
                  </a:moveTo>
                  <a:lnTo>
                    <a:pt x="1811562" y="0"/>
                  </a:lnTo>
                </a:path>
              </a:pathLst>
            </a:custGeom>
            <a:ln w="13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63665" y="3950406"/>
            <a:ext cx="15049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0236" y="3816567"/>
            <a:ext cx="15049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5494" y="3826618"/>
            <a:ext cx="2082164" cy="404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936114" algn="l"/>
              </a:tabLst>
            </a:pPr>
            <a:r>
              <a:rPr sz="2450" i="1" spc="-15" dirty="0">
                <a:latin typeface="Times New Roman"/>
                <a:cs typeface="Times New Roman"/>
              </a:rPr>
              <a:t>Perplexity</a:t>
            </a:r>
            <a:r>
              <a:rPr sz="2450" spc="-15" dirty="0">
                <a:latin typeface="Times New Roman"/>
                <a:cs typeface="Times New Roman"/>
              </a:rPr>
              <a:t>(</a:t>
            </a:r>
            <a:r>
              <a:rPr sz="2450" i="1" spc="-15" dirty="0">
                <a:latin typeface="Times New Roman"/>
                <a:cs typeface="Times New Roman"/>
              </a:rPr>
              <a:t>W</a:t>
            </a:r>
            <a:r>
              <a:rPr sz="2175" spc="-22" baseline="-22988" dirty="0">
                <a:latin typeface="Times New Roman"/>
                <a:cs typeface="Times New Roman"/>
              </a:rPr>
              <a:t>1	</a:t>
            </a:r>
            <a:r>
              <a:rPr sz="2450" spc="25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1" y="3627430"/>
            <a:ext cx="186055" cy="404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3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0313" y="4072950"/>
            <a:ext cx="1716405" cy="404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50" i="1" spc="85" dirty="0">
                <a:latin typeface="Times New Roman"/>
                <a:cs typeface="Times New Roman"/>
              </a:rPr>
              <a:t>P</a:t>
            </a:r>
            <a:r>
              <a:rPr sz="2450" spc="110" dirty="0">
                <a:latin typeface="Times New Roman"/>
                <a:cs typeface="Times New Roman"/>
              </a:rPr>
              <a:t>(</a:t>
            </a:r>
            <a:r>
              <a:rPr sz="2450" i="1" spc="-210" dirty="0">
                <a:latin typeface="Times New Roman"/>
                <a:cs typeface="Times New Roman"/>
              </a:rPr>
              <a:t>w</a:t>
            </a:r>
            <a:r>
              <a:rPr sz="2175" spc="67" baseline="-22988" dirty="0">
                <a:latin typeface="Times New Roman"/>
                <a:cs typeface="Times New Roman"/>
              </a:rPr>
              <a:t>1</a:t>
            </a:r>
            <a:r>
              <a:rPr sz="2450" i="1" spc="-55" dirty="0">
                <a:latin typeface="Times New Roman"/>
                <a:cs typeface="Times New Roman"/>
              </a:rPr>
              <a:t>w</a:t>
            </a:r>
            <a:r>
              <a:rPr sz="2175" spc="15" baseline="-22988" dirty="0">
                <a:latin typeface="Times New Roman"/>
                <a:cs typeface="Times New Roman"/>
              </a:rPr>
              <a:t>2</a:t>
            </a:r>
            <a:r>
              <a:rPr sz="2175" spc="-322" baseline="-22988" dirty="0">
                <a:latin typeface="Times New Roman"/>
                <a:cs typeface="Times New Roman"/>
              </a:rPr>
              <a:t> </a:t>
            </a:r>
            <a:r>
              <a:rPr sz="2450" spc="110" dirty="0">
                <a:latin typeface="Times New Roman"/>
                <a:cs typeface="Times New Roman"/>
              </a:rPr>
              <a:t>..</a:t>
            </a:r>
            <a:r>
              <a:rPr sz="2450" spc="-254" dirty="0">
                <a:latin typeface="Times New Roman"/>
                <a:cs typeface="Times New Roman"/>
              </a:rPr>
              <a:t>.</a:t>
            </a:r>
            <a:r>
              <a:rPr sz="2450" i="1" spc="10" dirty="0">
                <a:latin typeface="Times New Roman"/>
                <a:cs typeface="Times New Roman"/>
              </a:rPr>
              <a:t>w</a:t>
            </a:r>
            <a:r>
              <a:rPr sz="2175" i="1" spc="22" baseline="-22988" dirty="0">
                <a:latin typeface="Times New Roman"/>
                <a:cs typeface="Times New Roman"/>
              </a:rPr>
              <a:t>N</a:t>
            </a:r>
            <a:r>
              <a:rPr sz="2175" i="1" spc="89" baseline="-22988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9223" y="3838067"/>
            <a:ext cx="370999" cy="3858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5642" y="4746497"/>
            <a:ext cx="72567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Measures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weighted average branching factor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predicting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next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(lower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better).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704" y="421589"/>
            <a:ext cx="5487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5" dirty="0"/>
              <a:t> Perplexity</a:t>
            </a:r>
            <a:r>
              <a:rPr dirty="0"/>
              <a:t> </a:t>
            </a:r>
            <a:r>
              <a:rPr spc="-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91157"/>
            <a:ext cx="709612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Models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trained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38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million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Wall Street Journal (WSJ) using 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19,979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vocabulary.</a:t>
            </a:r>
            <a:endParaRPr sz="3200">
              <a:latin typeface="Times New Roman"/>
              <a:cs typeface="Times New Roman"/>
            </a:endParaRPr>
          </a:p>
          <a:p>
            <a:pPr marL="355600" marR="319405" indent="-34353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Evaluate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disjoint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1.5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million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WSJ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words.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7612" y="4406963"/>
          <a:ext cx="6388100" cy="1041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8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Unigram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Bigram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0" dirty="0">
                          <a:latin typeface="Times New Roman"/>
                          <a:cs typeface="Times New Roman"/>
                        </a:rPr>
                        <a:t>Trigram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573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Perplexity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962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170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109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421589"/>
            <a:ext cx="2033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07337"/>
            <a:ext cx="7597140" cy="43078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76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Since </a:t>
            </a:r>
            <a:r>
              <a:rPr sz="2800" spc="-5" dirty="0">
                <a:latin typeface="Times New Roman"/>
                <a:cs typeface="Times New Roman"/>
              </a:rPr>
              <a:t>there are a combinatorial number of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 sequences, </a:t>
            </a:r>
            <a:r>
              <a:rPr sz="2800" spc="-10" dirty="0">
                <a:latin typeface="Times New Roman"/>
                <a:cs typeface="Times New Roman"/>
              </a:rPr>
              <a:t>many </a:t>
            </a:r>
            <a:r>
              <a:rPr sz="2800" spc="-5" dirty="0">
                <a:latin typeface="Times New Roman"/>
                <a:cs typeface="Times New Roman"/>
              </a:rPr>
              <a:t>rare </a:t>
            </a:r>
            <a:r>
              <a:rPr sz="2800" dirty="0">
                <a:latin typeface="Times New Roman"/>
                <a:cs typeface="Times New Roman"/>
              </a:rPr>
              <a:t>(but not </a:t>
            </a:r>
            <a:r>
              <a:rPr sz="2800" spc="-5" dirty="0">
                <a:latin typeface="Times New Roman"/>
                <a:cs typeface="Times New Roman"/>
              </a:rPr>
              <a:t>impossible)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combinations never occur in </a:t>
            </a:r>
            <a:r>
              <a:rPr sz="2800" dirty="0">
                <a:latin typeface="Times New Roman"/>
                <a:cs typeface="Times New Roman"/>
              </a:rPr>
              <a:t>training, </a:t>
            </a:r>
            <a:r>
              <a:rPr sz="2800" spc="-5" dirty="0">
                <a:latin typeface="Times New Roman"/>
                <a:cs typeface="Times New Roman"/>
              </a:rPr>
              <a:t>so MLE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incorrectly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assigns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zero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parameters.</a:t>
            </a:r>
            <a:endParaRPr sz="2800">
              <a:latin typeface="Times New Roman"/>
              <a:cs typeface="Times New Roman"/>
            </a:endParaRPr>
          </a:p>
          <a:p>
            <a:pPr marL="355600" marR="56515" indent="-343535">
              <a:lnSpc>
                <a:spcPct val="8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If a new combination occurs </a:t>
            </a:r>
            <a:r>
              <a:rPr sz="2800" dirty="0">
                <a:latin typeface="Times New Roman"/>
                <a:cs typeface="Times New Roman"/>
              </a:rPr>
              <a:t>during </a:t>
            </a:r>
            <a:r>
              <a:rPr sz="2800" spc="-5" dirty="0">
                <a:latin typeface="Times New Roman"/>
                <a:cs typeface="Times New Roman"/>
              </a:rPr>
              <a:t>testing, it is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given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probability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zero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entire sequence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gets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probability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zero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(i.e.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infinite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perplexity).</a:t>
            </a:r>
            <a:endParaRPr sz="2800">
              <a:latin typeface="Times New Roman"/>
              <a:cs typeface="Times New Roman"/>
            </a:endParaRPr>
          </a:p>
          <a:p>
            <a:pPr marL="355600" marR="359410" indent="-343535">
              <a:lnSpc>
                <a:spcPct val="8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practice, parameters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smoothed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reassign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probability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unseen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events.</a:t>
            </a:r>
            <a:endParaRPr sz="2800">
              <a:latin typeface="Times New Roman"/>
              <a:cs typeface="Times New Roman"/>
            </a:endParaRPr>
          </a:p>
          <a:p>
            <a:pPr marL="756285" marR="402590" indent="-287020">
              <a:lnSpc>
                <a:spcPct val="80100"/>
              </a:lnSpc>
              <a:spcBef>
                <a:spcPts val="585"/>
              </a:spcBef>
              <a:tabLst>
                <a:tab pos="756285" algn="l"/>
              </a:tabLst>
            </a:pPr>
            <a:r>
              <a:rPr sz="2400" dirty="0">
                <a:solidFill>
                  <a:srgbClr val="00CC00"/>
                </a:solidFill>
                <a:latin typeface="Times New Roman"/>
                <a:cs typeface="Times New Roman"/>
              </a:rPr>
              <a:t>–	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Adding probability 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mass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to unseen events requires </a:t>
            </a:r>
            <a:r>
              <a:rPr sz="2400" spc="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removing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it</a:t>
            </a:r>
            <a:r>
              <a:rPr sz="24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from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 seen</a:t>
            </a:r>
            <a:r>
              <a:rPr sz="24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ones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(</a:t>
            </a:r>
            <a:r>
              <a:rPr sz="2400" b="1" i="1" dirty="0">
                <a:solidFill>
                  <a:srgbClr val="333399"/>
                </a:solidFill>
                <a:latin typeface="Times New Roman"/>
                <a:cs typeface="Times New Roman"/>
              </a:rPr>
              <a:t>discounting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)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order</a:t>
            </a:r>
            <a:r>
              <a:rPr sz="24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maintain</a:t>
            </a:r>
            <a:r>
              <a:rPr sz="24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joint</a:t>
            </a:r>
            <a:r>
              <a:rPr sz="24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distribution</a:t>
            </a:r>
            <a:r>
              <a:rPr sz="2400" spc="-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that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sums</a:t>
            </a:r>
            <a:r>
              <a:rPr sz="2400" spc="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to 1.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421589"/>
            <a:ext cx="5716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Laplace</a:t>
            </a:r>
            <a:r>
              <a:rPr spc="-30" dirty="0"/>
              <a:t> </a:t>
            </a:r>
            <a:r>
              <a:rPr spc="-5" dirty="0"/>
              <a:t>(Add-One)</a:t>
            </a:r>
            <a:r>
              <a:rPr spc="-25" dirty="0"/>
              <a:t> </a:t>
            </a:r>
            <a:r>
              <a:rPr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06728"/>
            <a:ext cx="7665084" cy="34397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smoothing.</a:t>
            </a:r>
            <a:endParaRPr sz="2800">
              <a:latin typeface="Times New Roman"/>
              <a:cs typeface="Times New Roman"/>
            </a:endParaRPr>
          </a:p>
          <a:p>
            <a:pPr marL="355600" marR="67310" indent="-343535">
              <a:lnSpc>
                <a:spcPct val="9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lack of </a:t>
            </a:r>
            <a:r>
              <a:rPr sz="2800" dirty="0">
                <a:latin typeface="Times New Roman"/>
                <a:cs typeface="Times New Roman"/>
              </a:rPr>
              <a:t>further </a:t>
            </a:r>
            <a:r>
              <a:rPr sz="2800" spc="-5" dirty="0">
                <a:latin typeface="Times New Roman"/>
                <a:cs typeface="Times New Roman"/>
              </a:rPr>
              <a:t>information, if a </a:t>
            </a:r>
            <a:r>
              <a:rPr sz="2800" dirty="0">
                <a:latin typeface="Times New Roman"/>
                <a:cs typeface="Times New Roman"/>
              </a:rPr>
              <a:t>random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Boolean variable X has been false in </a:t>
            </a:r>
            <a:r>
              <a:rPr sz="2800" spc="-10" dirty="0">
                <a:latin typeface="Times New Roman"/>
                <a:cs typeface="Times New Roman"/>
              </a:rPr>
              <a:t>all </a:t>
            </a: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observations so far then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estimate </a:t>
            </a:r>
            <a:r>
              <a:rPr sz="2800" dirty="0">
                <a:latin typeface="Times New Roman"/>
                <a:cs typeface="Times New Roman"/>
              </a:rPr>
              <a:t>for P(</a:t>
            </a:r>
            <a:r>
              <a:rPr sz="2800" i="1" dirty="0">
                <a:latin typeface="Times New Roman"/>
                <a:cs typeface="Times New Roman"/>
              </a:rPr>
              <a:t>X=true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should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1/(n+2).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030"/>
              </a:lnSpc>
              <a:spcBef>
                <a:spcPts val="71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He assumes that with two more trials, one might be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false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one false.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Performs relatively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poorly.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892" y="421589"/>
            <a:ext cx="4003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Advanced</a:t>
            </a:r>
            <a:r>
              <a:rPr spc="-75" dirty="0"/>
              <a:t> </a:t>
            </a:r>
            <a:r>
              <a:rPr dirty="0"/>
              <a:t>Smoothing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91157"/>
            <a:ext cx="6534784" cy="251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Many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advanced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techniques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been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developed to improve smoothing for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models.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Interpolation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Backoff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101" y="421589"/>
            <a:ext cx="37198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55" dirty="0"/>
              <a:t> </a:t>
            </a:r>
            <a:r>
              <a:rPr spc="-5" dirty="0"/>
              <a:t>Combination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91157"/>
            <a:ext cx="7606030" cy="4025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652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As N increases, the power (expressiveness)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an N-gram model increases, </a:t>
            </a:r>
            <a:r>
              <a:rPr sz="3200" b="1" i="1" dirty="0">
                <a:latin typeface="Times New Roman"/>
                <a:cs typeface="Times New Roman"/>
              </a:rPr>
              <a:t>but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ability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estimate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accurate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parameters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sparse data decreases (i.e.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smoothing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worse).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approach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to combine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results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multiple N-gram models of increasing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complexity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(i.e.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increasing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470" y="421589"/>
            <a:ext cx="2386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92681"/>
            <a:ext cx="7370445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Linearly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combine estimates 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N-gram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models 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increasing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order.</a:t>
            </a:r>
            <a:endParaRPr sz="2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2305"/>
              </a:spcBef>
            </a:pPr>
            <a:r>
              <a:rPr sz="2000" spc="-5" dirty="0">
                <a:latin typeface="Times New Roman"/>
                <a:cs typeface="Times New Roman"/>
              </a:rPr>
              <a:t>Interpolated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Trigram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242" y="4246117"/>
            <a:ext cx="390144" cy="434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242" y="4758258"/>
            <a:ext cx="390144" cy="4346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53140" y="2920793"/>
            <a:ext cx="87820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25" spc="112" baseline="-24691" dirty="0">
                <a:latin typeface="Times New Roman"/>
                <a:cs typeface="Times New Roman"/>
              </a:rPr>
              <a:t>1</a:t>
            </a:r>
            <a:r>
              <a:rPr sz="2300" i="1" spc="60" dirty="0">
                <a:latin typeface="Times New Roman"/>
                <a:cs typeface="Times New Roman"/>
              </a:rPr>
              <a:t>P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-75" dirty="0">
                <a:latin typeface="Times New Roman"/>
                <a:cs typeface="Times New Roman"/>
              </a:rPr>
              <a:t>w</a:t>
            </a:r>
            <a:r>
              <a:rPr sz="2025" i="1" spc="52" baseline="-24691" dirty="0">
                <a:latin typeface="Times New Roman"/>
                <a:cs typeface="Times New Roman"/>
              </a:rPr>
              <a:t>n</a:t>
            </a:r>
            <a:r>
              <a:rPr sz="2025" i="1" spc="-150" baseline="-24691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2557" y="2920793"/>
            <a:ext cx="608647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4585335" algn="l"/>
              </a:tabLst>
            </a:pPr>
            <a:r>
              <a:rPr sz="2300" i="1" spc="-925" dirty="0">
                <a:latin typeface="Times New Roman"/>
                <a:cs typeface="Times New Roman"/>
              </a:rPr>
              <a:t>P</a:t>
            </a:r>
            <a:r>
              <a:rPr sz="3450" spc="330" baseline="14492" dirty="0">
                <a:latin typeface="Times New Roman"/>
                <a:cs typeface="Times New Roman"/>
              </a:rPr>
              <a:t>ˆ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-80" dirty="0">
                <a:latin typeface="Times New Roman"/>
                <a:cs typeface="Times New Roman"/>
              </a:rPr>
              <a:t>w</a:t>
            </a:r>
            <a:r>
              <a:rPr sz="2025" i="1" spc="52" baseline="-24691" dirty="0">
                <a:latin typeface="Times New Roman"/>
                <a:cs typeface="Times New Roman"/>
              </a:rPr>
              <a:t>n</a:t>
            </a:r>
            <a:r>
              <a:rPr sz="2025" i="1" baseline="-24691" dirty="0">
                <a:latin typeface="Times New Roman"/>
                <a:cs typeface="Times New Roman"/>
              </a:rPr>
              <a:t> </a:t>
            </a:r>
            <a:r>
              <a:rPr sz="2025" i="1" spc="-120" baseline="-24691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|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i="1" spc="-75" dirty="0">
                <a:latin typeface="Times New Roman"/>
                <a:cs typeface="Times New Roman"/>
              </a:rPr>
              <a:t>w</a:t>
            </a:r>
            <a:r>
              <a:rPr sz="2025" i="1" spc="52" baseline="-24691" dirty="0">
                <a:latin typeface="Times New Roman"/>
                <a:cs typeface="Times New Roman"/>
              </a:rPr>
              <a:t>n</a:t>
            </a:r>
            <a:r>
              <a:rPr sz="2025" i="1" baseline="-24691" dirty="0">
                <a:latin typeface="Times New Roman"/>
                <a:cs typeface="Times New Roman"/>
              </a:rPr>
              <a:t>	</a:t>
            </a:r>
            <a:r>
              <a:rPr sz="2025" spc="52" baseline="-24691" dirty="0">
                <a:latin typeface="Times New Roman"/>
                <a:cs typeface="Times New Roman"/>
              </a:rPr>
              <a:t>2</a:t>
            </a:r>
            <a:r>
              <a:rPr sz="2025" spc="-292" baseline="-24691" dirty="0">
                <a:latin typeface="Times New Roman"/>
                <a:cs typeface="Times New Roman"/>
              </a:rPr>
              <a:t> </a:t>
            </a:r>
            <a:r>
              <a:rPr sz="2300" i="1" spc="60" dirty="0">
                <a:latin typeface="Times New Roman"/>
                <a:cs typeface="Times New Roman"/>
              </a:rPr>
              <a:t>P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-75" dirty="0">
                <a:latin typeface="Times New Roman"/>
                <a:cs typeface="Times New Roman"/>
              </a:rPr>
              <a:t>w</a:t>
            </a:r>
            <a:r>
              <a:rPr sz="2025" i="1" spc="52" baseline="-24691" dirty="0">
                <a:latin typeface="Times New Roman"/>
                <a:cs typeface="Times New Roman"/>
              </a:rPr>
              <a:t>n</a:t>
            </a:r>
            <a:r>
              <a:rPr sz="2025" i="1" baseline="-24691" dirty="0">
                <a:latin typeface="Times New Roman"/>
                <a:cs typeface="Times New Roman"/>
              </a:rPr>
              <a:t> </a:t>
            </a:r>
            <a:r>
              <a:rPr sz="2025" i="1" spc="-120" baseline="-24691" dirty="0">
                <a:latin typeface="Times New Roman"/>
                <a:cs typeface="Times New Roman"/>
              </a:rPr>
              <a:t> </a:t>
            </a:r>
            <a:r>
              <a:rPr sz="2300" spc="25" dirty="0">
                <a:latin typeface="Times New Roman"/>
                <a:cs typeface="Times New Roman"/>
              </a:rPr>
              <a:t>|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i="1" spc="-75" dirty="0">
                <a:latin typeface="Times New Roman"/>
                <a:cs typeface="Times New Roman"/>
              </a:rPr>
              <a:t>w</a:t>
            </a:r>
            <a:r>
              <a:rPr sz="2025" i="1" spc="52" baseline="-24691" dirty="0">
                <a:latin typeface="Times New Roman"/>
                <a:cs typeface="Times New Roman"/>
              </a:rPr>
              <a:t>n</a:t>
            </a:r>
            <a:r>
              <a:rPr sz="2025" i="1" baseline="-24691" dirty="0">
                <a:latin typeface="Times New Roman"/>
                <a:cs typeface="Times New Roman"/>
              </a:rPr>
              <a:t> </a:t>
            </a:r>
            <a:r>
              <a:rPr sz="2025" i="1" spc="44" baseline="-24691" dirty="0">
                <a:latin typeface="Times New Roman"/>
                <a:cs typeface="Times New Roman"/>
              </a:rPr>
              <a:t> </a:t>
            </a:r>
            <a:r>
              <a:rPr sz="2025" spc="217" baseline="-24691" dirty="0">
                <a:latin typeface="Times New Roman"/>
                <a:cs typeface="Times New Roman"/>
              </a:rPr>
              <a:t>1</a:t>
            </a:r>
            <a:r>
              <a:rPr sz="2300" spc="4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40457" y="2931806"/>
            <a:ext cx="553720" cy="361950"/>
            <a:chOff x="7140457" y="2931806"/>
            <a:chExt cx="553720" cy="3619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0395" y="2931806"/>
              <a:ext cx="343584" cy="3617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0457" y="2931806"/>
              <a:ext cx="343584" cy="36179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278791" y="2931806"/>
            <a:ext cx="553720" cy="361950"/>
            <a:chOff x="5278791" y="2931806"/>
            <a:chExt cx="553720" cy="3619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8488" y="2931806"/>
              <a:ext cx="343584" cy="3617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8791" y="2931806"/>
              <a:ext cx="343584" cy="36179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053659" y="2931806"/>
            <a:ext cx="567055" cy="361950"/>
            <a:chOff x="3053659" y="2931806"/>
            <a:chExt cx="567055" cy="3619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571" y="2931806"/>
              <a:ext cx="343584" cy="3617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3659" y="2931806"/>
              <a:ext cx="343584" cy="36179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5859" y="3129401"/>
            <a:ext cx="171202" cy="2111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3952" y="3129401"/>
            <a:ext cx="171202" cy="2111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05939" y="3129401"/>
            <a:ext cx="171202" cy="2111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00556" y="3129401"/>
            <a:ext cx="171202" cy="21119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1963" y="3129401"/>
            <a:ext cx="171202" cy="21119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989816" y="3523370"/>
            <a:ext cx="1771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94288" y="3510405"/>
            <a:ext cx="1019810" cy="503555"/>
            <a:chOff x="3094288" y="3510405"/>
            <a:chExt cx="1019810" cy="50355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2341" y="3534188"/>
              <a:ext cx="321132" cy="3742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4288" y="3510405"/>
              <a:ext cx="686909" cy="50322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20242" y="3903453"/>
            <a:ext cx="7264400" cy="25742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2185670" algn="ctr">
              <a:lnSpc>
                <a:spcPct val="100000"/>
              </a:lnSpc>
              <a:spcBef>
                <a:spcPts val="409"/>
              </a:spcBef>
            </a:pPr>
            <a:r>
              <a:rPr sz="1400" i="1" spc="-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  <a:p>
            <a:pPr marL="575945" indent="-538480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SzPct val="151351"/>
              <a:buChar char="•"/>
              <a:tabLst>
                <a:tab pos="575945" algn="l"/>
                <a:tab pos="576580" algn="l"/>
              </a:tabLst>
            </a:pPr>
            <a:r>
              <a:rPr sz="2775" spc="7" baseline="-21021" dirty="0">
                <a:latin typeface="Times New Roman"/>
                <a:cs typeface="Times New Roman"/>
              </a:rPr>
              <a:t>i</a:t>
            </a:r>
            <a:r>
              <a:rPr sz="2775" spc="-44" baseline="-21021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fixed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trained.</a:t>
            </a:r>
            <a:endParaRPr sz="2800">
              <a:latin typeface="Times New Roman"/>
              <a:cs typeface="Times New Roman"/>
            </a:endParaRPr>
          </a:p>
          <a:p>
            <a:pPr marL="381000" marR="43180" indent="-342900">
              <a:lnSpc>
                <a:spcPct val="99900"/>
              </a:lnSpc>
              <a:spcBef>
                <a:spcPts val="680"/>
              </a:spcBef>
              <a:buClr>
                <a:srgbClr val="FF0000"/>
              </a:buClr>
              <a:buSzPct val="151351"/>
              <a:buFont typeface="Times New Roman"/>
              <a:buChar char="•"/>
              <a:tabLst>
                <a:tab pos="575945" algn="l"/>
                <a:tab pos="576580" algn="l"/>
              </a:tabLst>
            </a:pPr>
            <a:r>
              <a:rPr dirty="0"/>
              <a:t>	</a:t>
            </a:r>
            <a:r>
              <a:rPr sz="2775" spc="7" baseline="-21021" dirty="0">
                <a:latin typeface="Times New Roman"/>
                <a:cs typeface="Times New Roman"/>
              </a:rPr>
              <a:t>i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depend on the </a:t>
            </a:r>
            <a:r>
              <a:rPr sz="2800" dirty="0">
                <a:latin typeface="Times New Roman"/>
                <a:cs typeface="Times New Roman"/>
              </a:rPr>
              <a:t>counts: </a:t>
            </a:r>
            <a:r>
              <a:rPr sz="2800" spc="-5" dirty="0">
                <a:latin typeface="Times New Roman"/>
                <a:cs typeface="Times New Roman"/>
              </a:rPr>
              <a:t>if we have a high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count of trigrams then we weigh </a:t>
            </a:r>
            <a:r>
              <a:rPr sz="2800" dirty="0">
                <a:latin typeface="Times New Roman"/>
                <a:cs typeface="Times New Roman"/>
              </a:rPr>
              <a:t>them </a:t>
            </a:r>
            <a:r>
              <a:rPr sz="2800" spc="-5" dirty="0">
                <a:latin typeface="Times New Roman"/>
                <a:cs typeface="Times New Roman"/>
              </a:rPr>
              <a:t>relatively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more otherwise </a:t>
            </a:r>
            <a:r>
              <a:rPr sz="2800" dirty="0">
                <a:latin typeface="Times New Roman"/>
                <a:cs typeface="Times New Roman"/>
              </a:rPr>
              <a:t>put </a:t>
            </a:r>
            <a:r>
              <a:rPr sz="2800" spc="-5" dirty="0">
                <a:latin typeface="Times New Roman"/>
                <a:cs typeface="Times New Roman"/>
              </a:rPr>
              <a:t>more weight on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bigram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unigrams.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9075" y="3726788"/>
            <a:ext cx="749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65641" y="3534188"/>
            <a:ext cx="275252" cy="37429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31822" y="2994399"/>
            <a:ext cx="3155315" cy="922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20"/>
              </a:spcBef>
              <a:tabLst>
                <a:tab pos="1299845" algn="l"/>
              </a:tabLst>
            </a:pPr>
            <a:r>
              <a:rPr sz="1350" spc="45" dirty="0">
                <a:latin typeface="Times New Roman"/>
                <a:cs typeface="Times New Roman"/>
              </a:rPr>
              <a:t>2</a:t>
            </a:r>
            <a:r>
              <a:rPr sz="1350" spc="15" dirty="0">
                <a:latin typeface="Times New Roman"/>
                <a:cs typeface="Times New Roman"/>
              </a:rPr>
              <a:t>,</a:t>
            </a:r>
            <a:r>
              <a:rPr sz="1350" spc="-215" dirty="0">
                <a:latin typeface="Times New Roman"/>
                <a:cs typeface="Times New Roman"/>
              </a:rPr>
              <a:t> </a:t>
            </a:r>
            <a:r>
              <a:rPr sz="3450" i="1" spc="-112" baseline="14492" dirty="0">
                <a:latin typeface="Times New Roman"/>
                <a:cs typeface="Times New Roman"/>
              </a:rPr>
              <a:t>w</a:t>
            </a:r>
            <a:r>
              <a:rPr sz="1350" i="1" spc="35" dirty="0">
                <a:latin typeface="Times New Roman"/>
                <a:cs typeface="Times New Roman"/>
              </a:rPr>
              <a:t>n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30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1</a:t>
            </a:r>
            <a:r>
              <a:rPr sz="3450" spc="67" baseline="14492" dirty="0">
                <a:latin typeface="Times New Roman"/>
                <a:cs typeface="Times New Roman"/>
              </a:rPr>
              <a:t>)</a:t>
            </a:r>
            <a:r>
              <a:rPr sz="3450" baseline="14492" dirty="0">
                <a:latin typeface="Times New Roman"/>
                <a:cs typeface="Times New Roman"/>
              </a:rPr>
              <a:t>	</a:t>
            </a:r>
            <a:r>
              <a:rPr sz="1350" spc="35" dirty="0">
                <a:latin typeface="Times New Roman"/>
                <a:cs typeface="Times New Roman"/>
              </a:rPr>
              <a:t>3</a:t>
            </a:r>
            <a:r>
              <a:rPr sz="1350" spc="-165" dirty="0">
                <a:latin typeface="Times New Roman"/>
                <a:cs typeface="Times New Roman"/>
              </a:rPr>
              <a:t> </a:t>
            </a:r>
            <a:r>
              <a:rPr sz="3450" spc="135" baseline="14492" dirty="0">
                <a:latin typeface="Times New Roman"/>
                <a:cs typeface="Times New Roman"/>
              </a:rPr>
              <a:t>(</a:t>
            </a:r>
            <a:r>
              <a:rPr sz="3450" i="1" spc="-112" baseline="14492" dirty="0">
                <a:latin typeface="Times New Roman"/>
                <a:cs typeface="Times New Roman"/>
              </a:rPr>
              <a:t>w</a:t>
            </a:r>
            <a:r>
              <a:rPr sz="1350" i="1" spc="35" dirty="0">
                <a:latin typeface="Times New Roman"/>
                <a:cs typeface="Times New Roman"/>
              </a:rPr>
              <a:t>n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-80" dirty="0">
                <a:latin typeface="Times New Roman"/>
                <a:cs typeface="Times New Roman"/>
              </a:rPr>
              <a:t> </a:t>
            </a:r>
            <a:r>
              <a:rPr sz="3450" spc="37" baseline="14492" dirty="0">
                <a:latin typeface="Times New Roman"/>
                <a:cs typeface="Times New Roman"/>
              </a:rPr>
              <a:t>|</a:t>
            </a:r>
            <a:r>
              <a:rPr sz="3450" spc="-195" baseline="14492" dirty="0">
                <a:latin typeface="Times New Roman"/>
                <a:cs typeface="Times New Roman"/>
              </a:rPr>
              <a:t> </a:t>
            </a:r>
            <a:r>
              <a:rPr sz="3450" i="1" spc="-112" baseline="14492" dirty="0">
                <a:latin typeface="Times New Roman"/>
                <a:cs typeface="Times New Roman"/>
              </a:rPr>
              <a:t>w</a:t>
            </a:r>
            <a:r>
              <a:rPr sz="1350" i="1" spc="35" dirty="0">
                <a:latin typeface="Times New Roman"/>
                <a:cs typeface="Times New Roman"/>
              </a:rPr>
              <a:t>n</a:t>
            </a:r>
            <a:r>
              <a:rPr sz="1350" i="1" dirty="0">
                <a:latin typeface="Times New Roman"/>
                <a:cs typeface="Times New Roman"/>
              </a:rPr>
              <a:t>  </a:t>
            </a:r>
            <a:r>
              <a:rPr sz="1350" i="1" spc="-165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2</a:t>
            </a:r>
            <a:r>
              <a:rPr sz="1350" spc="15" dirty="0">
                <a:latin typeface="Times New Roman"/>
                <a:cs typeface="Times New Roman"/>
              </a:rPr>
              <a:t>,</a:t>
            </a:r>
            <a:r>
              <a:rPr sz="1350" spc="-215" dirty="0">
                <a:latin typeface="Times New Roman"/>
                <a:cs typeface="Times New Roman"/>
              </a:rPr>
              <a:t> </a:t>
            </a:r>
            <a:r>
              <a:rPr sz="3450" i="1" spc="-112" baseline="14492" dirty="0">
                <a:latin typeface="Times New Roman"/>
                <a:cs typeface="Times New Roman"/>
              </a:rPr>
              <a:t>w</a:t>
            </a:r>
            <a:r>
              <a:rPr sz="1350" i="1" spc="35" dirty="0">
                <a:latin typeface="Times New Roman"/>
                <a:cs typeface="Times New Roman"/>
              </a:rPr>
              <a:t>n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30" dirty="0">
                <a:latin typeface="Times New Roman"/>
                <a:cs typeface="Times New Roman"/>
              </a:rPr>
              <a:t> </a:t>
            </a:r>
            <a:r>
              <a:rPr sz="1350" spc="145" dirty="0">
                <a:latin typeface="Times New Roman"/>
                <a:cs typeface="Times New Roman"/>
              </a:rPr>
              <a:t>1</a:t>
            </a:r>
            <a:r>
              <a:rPr sz="3450" spc="67" baseline="14492" dirty="0">
                <a:latin typeface="Times New Roman"/>
                <a:cs typeface="Times New Roman"/>
              </a:rPr>
              <a:t>)</a:t>
            </a:r>
            <a:endParaRPr sz="3450" baseline="14492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880"/>
              </a:spcBef>
            </a:pPr>
            <a:r>
              <a:rPr sz="2000" dirty="0">
                <a:latin typeface="Times New Roman"/>
                <a:cs typeface="Times New Roman"/>
              </a:rPr>
              <a:t>Where: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Natural</a:t>
            </a:r>
            <a:r>
              <a:rPr spc="-35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42389"/>
            <a:ext cx="7120890" cy="40017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behind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NLP: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computers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ability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process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human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55600" marR="76835" indent="-343535">
              <a:lnSpc>
                <a:spcPct val="100000"/>
              </a:lnSpc>
              <a:spcBef>
                <a:spcPts val="71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computers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perform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useful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tasks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involving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human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Dialogue</a:t>
            </a:r>
            <a:r>
              <a:rPr sz="2800" spc="-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lr>
                <a:srgbClr val="3333CC"/>
              </a:buClr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Cleverbot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Machine</a:t>
            </a:r>
            <a:r>
              <a:rPr sz="28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translation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Question</a:t>
            </a:r>
            <a:r>
              <a:rPr sz="28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answering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(Search</a:t>
            </a:r>
            <a:r>
              <a:rPr sz="2800" spc="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engines)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953" y="421589"/>
            <a:ext cx="1499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92681"/>
            <a:ext cx="754570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Only use lower-order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higher-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</a:t>
            </a:r>
            <a:r>
              <a:rPr sz="2800" dirty="0">
                <a:latin typeface="Times New Roman"/>
                <a:cs typeface="Times New Roman"/>
              </a:rPr>
              <a:t> 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unavailable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(i.e. count 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zero).</a:t>
            </a:r>
            <a:endParaRPr sz="2800">
              <a:latin typeface="Times New Roman"/>
              <a:cs typeface="Times New Roman"/>
            </a:endParaRPr>
          </a:p>
          <a:p>
            <a:pPr marL="355600" marR="180975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Recursively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back-off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weaker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until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available.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98259" y="3547271"/>
            <a:ext cx="514984" cy="867410"/>
            <a:chOff x="3198259" y="3547271"/>
            <a:chExt cx="514984" cy="867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316" y="4065523"/>
              <a:ext cx="293588" cy="3489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9316" y="3806389"/>
              <a:ext cx="293588" cy="3489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9316" y="3547271"/>
              <a:ext cx="293588" cy="3489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8259" y="3757521"/>
              <a:ext cx="335347" cy="34890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6872" y="3562606"/>
            <a:ext cx="335347" cy="34890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950150" y="3981972"/>
            <a:ext cx="183515" cy="402590"/>
            <a:chOff x="5950150" y="3981972"/>
            <a:chExt cx="183515" cy="40259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6420" y="3981972"/>
              <a:ext cx="167098" cy="2034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0150" y="4180874"/>
              <a:ext cx="167098" cy="20343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94434" y="4180874"/>
            <a:ext cx="167098" cy="20343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131700" y="3981972"/>
            <a:ext cx="183515" cy="402590"/>
            <a:chOff x="4131700" y="3981972"/>
            <a:chExt cx="183515" cy="40259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7969" y="3981972"/>
              <a:ext cx="167098" cy="203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1700" y="4180874"/>
              <a:ext cx="167098" cy="20343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75983" y="4180874"/>
            <a:ext cx="167098" cy="20343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40489" y="3753547"/>
            <a:ext cx="167098" cy="2034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96205" y="3753547"/>
            <a:ext cx="167098" cy="20343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061203" y="3554636"/>
            <a:ext cx="183515" cy="402590"/>
            <a:chOff x="5061203" y="3554636"/>
            <a:chExt cx="183515" cy="40259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7473" y="3554636"/>
              <a:ext cx="167098" cy="2034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1203" y="3753547"/>
              <a:ext cx="167098" cy="20343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05487" y="3753547"/>
            <a:ext cx="167098" cy="20343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607616" y="3748997"/>
            <a:ext cx="183515" cy="402590"/>
            <a:chOff x="2607616" y="3748997"/>
            <a:chExt cx="183515" cy="40259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23862" y="3748997"/>
              <a:ext cx="167098" cy="2034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07616" y="3947885"/>
              <a:ext cx="167098" cy="20343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51876" y="3947885"/>
            <a:ext cx="167098" cy="20343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280364" y="3745953"/>
            <a:ext cx="1906270" cy="415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05"/>
              </a:lnSpc>
              <a:spcBef>
                <a:spcPts val="95"/>
              </a:spcBef>
              <a:tabLst>
                <a:tab pos="438150" algn="l"/>
                <a:tab pos="886460" algn="l"/>
                <a:tab pos="1706880" algn="l"/>
              </a:tabLst>
            </a:pPr>
            <a:r>
              <a:rPr sz="2250" i="1" spc="25" dirty="0">
                <a:latin typeface="Times New Roman"/>
                <a:cs typeface="Times New Roman"/>
              </a:rPr>
              <a:t>P	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55" dirty="0">
                <a:latin typeface="Times New Roman"/>
                <a:cs typeface="Times New Roman"/>
              </a:rPr>
              <a:t>w	</a:t>
            </a:r>
            <a:r>
              <a:rPr sz="2250" spc="5" dirty="0">
                <a:latin typeface="Times New Roman"/>
                <a:cs typeface="Times New Roman"/>
              </a:rPr>
              <a:t>|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w</a:t>
            </a:r>
            <a:r>
              <a:rPr sz="1950" i="1" spc="44" baseline="42735" dirty="0">
                <a:latin typeface="Times New Roman"/>
                <a:cs typeface="Times New Roman"/>
              </a:rPr>
              <a:t>n  </a:t>
            </a:r>
            <a:r>
              <a:rPr sz="1950" spc="22" baseline="42735" dirty="0">
                <a:latin typeface="Times New Roman"/>
                <a:cs typeface="Times New Roman"/>
              </a:rPr>
              <a:t>1	</a:t>
            </a:r>
            <a:r>
              <a:rPr sz="2250" spc="1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18415" algn="ctr">
              <a:lnSpc>
                <a:spcPts val="965"/>
              </a:lnSpc>
              <a:tabLst>
                <a:tab pos="611505" algn="l"/>
                <a:tab pos="1068705" algn="l"/>
              </a:tabLst>
            </a:pPr>
            <a:r>
              <a:rPr sz="1300" i="1" spc="15" dirty="0">
                <a:latin typeface="Times New Roman"/>
                <a:cs typeface="Times New Roman"/>
              </a:rPr>
              <a:t>katz	n	n</a:t>
            </a:r>
            <a:r>
              <a:rPr sz="1300" i="1" spc="215" dirty="0">
                <a:latin typeface="Times New Roman"/>
                <a:cs typeface="Times New Roman"/>
              </a:rPr>
              <a:t> </a:t>
            </a:r>
            <a:r>
              <a:rPr sz="1300" i="1" spc="25" dirty="0">
                <a:latin typeface="Times New Roman"/>
                <a:cs typeface="Times New Roman"/>
              </a:rPr>
              <a:t>N </a:t>
            </a:r>
            <a:r>
              <a:rPr sz="1300" i="1" spc="135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4075" y="4168744"/>
            <a:ext cx="55181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15" dirty="0">
                <a:latin typeface="Times New Roman"/>
                <a:cs typeface="Times New Roman"/>
              </a:rPr>
              <a:t>n </a:t>
            </a:r>
            <a:r>
              <a:rPr sz="1300" i="1" spc="200" dirty="0">
                <a:latin typeface="Times New Roman"/>
                <a:cs typeface="Times New Roman"/>
              </a:rPr>
              <a:t> </a:t>
            </a:r>
            <a:r>
              <a:rPr sz="1300" i="1" spc="25" dirty="0">
                <a:latin typeface="Times New Roman"/>
                <a:cs typeface="Times New Roman"/>
              </a:rPr>
              <a:t>N </a:t>
            </a:r>
            <a:r>
              <a:rPr sz="1300" i="1" spc="275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26332" y="4168744"/>
            <a:ext cx="147129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79780" algn="l"/>
                <a:tab pos="1372870" algn="l"/>
              </a:tabLst>
            </a:pPr>
            <a:r>
              <a:rPr sz="1300" i="1" spc="15" dirty="0">
                <a:latin typeface="Times New Roman"/>
                <a:cs typeface="Times New Roman"/>
              </a:rPr>
              <a:t>n  </a:t>
            </a:r>
            <a:r>
              <a:rPr sz="1300" i="1" spc="-65" dirty="0">
                <a:latin typeface="Times New Roman"/>
                <a:cs typeface="Times New Roman"/>
              </a:rPr>
              <a:t> </a:t>
            </a:r>
            <a:r>
              <a:rPr sz="1300" i="1" spc="25" dirty="0">
                <a:latin typeface="Times New Roman"/>
                <a:cs typeface="Times New Roman"/>
              </a:rPr>
              <a:t>N</a:t>
            </a:r>
            <a:r>
              <a:rPr sz="1300" i="1" dirty="0">
                <a:latin typeface="Times New Roman"/>
                <a:cs typeface="Times New Roman"/>
              </a:rPr>
              <a:t>  </a:t>
            </a:r>
            <a:r>
              <a:rPr sz="1300" i="1" spc="-130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1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i="1" spc="75" dirty="0">
                <a:latin typeface="Times New Roman"/>
                <a:cs typeface="Times New Roman"/>
              </a:rPr>
              <a:t>k</a:t>
            </a:r>
            <a:r>
              <a:rPr sz="1300" i="1" spc="5" dirty="0">
                <a:latin typeface="Times New Roman"/>
                <a:cs typeface="Times New Roman"/>
              </a:rPr>
              <a:t>a</a:t>
            </a:r>
            <a:r>
              <a:rPr sz="1300" i="1" spc="-30" dirty="0">
                <a:latin typeface="Times New Roman"/>
                <a:cs typeface="Times New Roman"/>
              </a:rPr>
              <a:t>t</a:t>
            </a:r>
            <a:r>
              <a:rPr sz="1300" i="1" spc="10" dirty="0">
                <a:latin typeface="Times New Roman"/>
                <a:cs typeface="Times New Roman"/>
              </a:rPr>
              <a:t>z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1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97922" y="3741413"/>
            <a:ext cx="262572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0534" algn="l"/>
                <a:tab pos="2105025" algn="l"/>
              </a:tabLst>
            </a:pPr>
            <a:r>
              <a:rPr sz="1300" i="1" spc="15" dirty="0">
                <a:latin typeface="Times New Roman"/>
                <a:cs typeface="Times New Roman"/>
              </a:rPr>
              <a:t>n	n </a:t>
            </a:r>
            <a:r>
              <a:rPr sz="1300" i="1" spc="245" dirty="0">
                <a:latin typeface="Times New Roman"/>
                <a:cs typeface="Times New Roman"/>
              </a:rPr>
              <a:t> </a:t>
            </a:r>
            <a:r>
              <a:rPr sz="1300" i="1" spc="25" dirty="0">
                <a:latin typeface="Times New Roman"/>
                <a:cs typeface="Times New Roman"/>
              </a:rPr>
              <a:t>N </a:t>
            </a:r>
            <a:r>
              <a:rPr sz="1300" i="1" spc="175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1	</a:t>
            </a:r>
            <a:r>
              <a:rPr sz="1300" i="1" spc="15" dirty="0">
                <a:latin typeface="Times New Roman"/>
                <a:cs typeface="Times New Roman"/>
              </a:rPr>
              <a:t>n </a:t>
            </a:r>
            <a:r>
              <a:rPr sz="1300" i="1" spc="200" dirty="0">
                <a:latin typeface="Times New Roman"/>
                <a:cs typeface="Times New Roman"/>
              </a:rPr>
              <a:t> </a:t>
            </a:r>
            <a:r>
              <a:rPr sz="1300" i="1" spc="25" dirty="0">
                <a:latin typeface="Times New Roman"/>
                <a:cs typeface="Times New Roman"/>
              </a:rPr>
              <a:t>N </a:t>
            </a:r>
            <a:r>
              <a:rPr sz="1300" i="1" spc="130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12169" y="3978951"/>
            <a:ext cx="3449954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00075" algn="l"/>
                <a:tab pos="1048385" algn="l"/>
                <a:tab pos="1899285" algn="l"/>
                <a:tab pos="2258060" algn="l"/>
              </a:tabLst>
            </a:pPr>
            <a:r>
              <a:rPr sz="2250" spc="70" dirty="0">
                <a:latin typeface="Times New Roman"/>
                <a:cs typeface="Times New Roman"/>
              </a:rPr>
              <a:t>)</a:t>
            </a:r>
            <a:r>
              <a:rPr sz="2250" i="1" spc="70" dirty="0">
                <a:latin typeface="Times New Roman"/>
                <a:cs typeface="Times New Roman"/>
              </a:rPr>
              <a:t>P	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55" dirty="0">
                <a:latin typeface="Times New Roman"/>
                <a:cs typeface="Times New Roman"/>
              </a:rPr>
              <a:t>w	</a:t>
            </a:r>
            <a:r>
              <a:rPr sz="2250" spc="5" dirty="0">
                <a:latin typeface="Times New Roman"/>
                <a:cs typeface="Times New Roman"/>
              </a:rPr>
              <a:t>|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w</a:t>
            </a:r>
            <a:r>
              <a:rPr sz="1950" i="1" spc="44" baseline="42735" dirty="0">
                <a:latin typeface="Times New Roman"/>
                <a:cs typeface="Times New Roman"/>
              </a:rPr>
              <a:t>n  </a:t>
            </a:r>
            <a:r>
              <a:rPr sz="1950" spc="22" baseline="42735" dirty="0">
                <a:latin typeface="Times New Roman"/>
                <a:cs typeface="Times New Roman"/>
              </a:rPr>
              <a:t>1	</a:t>
            </a:r>
            <a:r>
              <a:rPr sz="2250" spc="10" dirty="0">
                <a:latin typeface="Times New Roman"/>
                <a:cs typeface="Times New Roman"/>
              </a:rPr>
              <a:t>)	</a:t>
            </a:r>
            <a:r>
              <a:rPr sz="2250" spc="35" dirty="0">
                <a:latin typeface="Times New Roman"/>
                <a:cs typeface="Times New Roman"/>
              </a:rPr>
              <a:t>otherwise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3734" y="3851101"/>
            <a:ext cx="63944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75" spc="75" baseline="-24691" dirty="0">
                <a:latin typeface="Times New Roman"/>
                <a:cs typeface="Times New Roman"/>
              </a:rPr>
              <a:t>(</a:t>
            </a:r>
            <a:r>
              <a:rPr sz="3375" i="1" spc="75" baseline="-24691" dirty="0">
                <a:latin typeface="Times New Roman"/>
                <a:cs typeface="Times New Roman"/>
              </a:rPr>
              <a:t>w</a:t>
            </a:r>
            <a:r>
              <a:rPr sz="1300" i="1" spc="50" dirty="0">
                <a:latin typeface="Times New Roman"/>
                <a:cs typeface="Times New Roman"/>
              </a:rPr>
              <a:t>n</a:t>
            </a:r>
            <a:r>
              <a:rPr sz="1300" i="1" spc="310" dirty="0">
                <a:latin typeface="Times New Roman"/>
                <a:cs typeface="Times New Roman"/>
              </a:rPr>
              <a:t> </a:t>
            </a: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83360" y="3551038"/>
            <a:ext cx="387794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888365" algn="l"/>
                <a:tab pos="1708785" algn="l"/>
                <a:tab pos="2063114" algn="l"/>
                <a:tab pos="3343910" algn="l"/>
                <a:tab pos="3693160" algn="l"/>
              </a:tabLst>
            </a:pPr>
            <a:r>
              <a:rPr sz="2250" i="1" spc="25" dirty="0">
                <a:latin typeface="Times New Roman"/>
                <a:cs typeface="Times New Roman"/>
              </a:rPr>
              <a:t>P</a:t>
            </a:r>
            <a:r>
              <a:rPr sz="2250" i="1" spc="-325" dirty="0">
                <a:latin typeface="Times New Roman"/>
                <a:cs typeface="Times New Roman"/>
              </a:rPr>
              <a:t> </a:t>
            </a:r>
            <a:r>
              <a:rPr sz="2250" spc="100" dirty="0">
                <a:latin typeface="Times New Roman"/>
                <a:cs typeface="Times New Roman"/>
              </a:rPr>
              <a:t>*(</a:t>
            </a:r>
            <a:r>
              <a:rPr sz="2250" i="1" spc="100" dirty="0">
                <a:latin typeface="Times New Roman"/>
                <a:cs typeface="Times New Roman"/>
              </a:rPr>
              <a:t>w	</a:t>
            </a:r>
            <a:r>
              <a:rPr sz="2250" spc="5" dirty="0">
                <a:latin typeface="Times New Roman"/>
                <a:cs typeface="Times New Roman"/>
              </a:rPr>
              <a:t>|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w</a:t>
            </a:r>
            <a:r>
              <a:rPr sz="1950" i="1" spc="44" baseline="42735" dirty="0">
                <a:latin typeface="Times New Roman"/>
                <a:cs typeface="Times New Roman"/>
              </a:rPr>
              <a:t>n </a:t>
            </a:r>
            <a:r>
              <a:rPr sz="1950" i="1" spc="52" baseline="42735" dirty="0">
                <a:latin typeface="Times New Roman"/>
                <a:cs typeface="Times New Roman"/>
              </a:rPr>
              <a:t> </a:t>
            </a:r>
            <a:r>
              <a:rPr sz="1950" spc="22" baseline="42735" dirty="0">
                <a:latin typeface="Times New Roman"/>
                <a:cs typeface="Times New Roman"/>
              </a:rPr>
              <a:t>1	</a:t>
            </a:r>
            <a:r>
              <a:rPr sz="2250" spc="10" dirty="0">
                <a:latin typeface="Times New Roman"/>
                <a:cs typeface="Times New Roman"/>
              </a:rPr>
              <a:t>)	</a:t>
            </a:r>
            <a:r>
              <a:rPr sz="2250" spc="-60" dirty="0">
                <a:latin typeface="Times New Roman"/>
                <a:cs typeface="Times New Roman"/>
              </a:rPr>
              <a:t>if</a:t>
            </a:r>
            <a:r>
              <a:rPr sz="2250" spc="240" dirty="0">
                <a:latin typeface="Times New Roman"/>
                <a:cs typeface="Times New Roman"/>
              </a:rPr>
              <a:t> </a:t>
            </a:r>
            <a:r>
              <a:rPr sz="2250" i="1" spc="70" dirty="0">
                <a:latin typeface="Times New Roman"/>
                <a:cs typeface="Times New Roman"/>
              </a:rPr>
              <a:t>C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70" dirty="0">
                <a:latin typeface="Times New Roman"/>
                <a:cs typeface="Times New Roman"/>
              </a:rPr>
              <a:t>w</a:t>
            </a:r>
            <a:r>
              <a:rPr sz="1950" i="1" spc="104" baseline="42735" dirty="0">
                <a:latin typeface="Times New Roman"/>
                <a:cs typeface="Times New Roman"/>
              </a:rPr>
              <a:t>n	</a:t>
            </a:r>
            <a:r>
              <a:rPr sz="2250" spc="10" dirty="0">
                <a:latin typeface="Times New Roman"/>
                <a:cs typeface="Times New Roman"/>
              </a:rPr>
              <a:t>)	</a:t>
            </a:r>
            <a:r>
              <a:rPr sz="2250" spc="2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8840" y="3990513"/>
            <a:ext cx="418913" cy="34890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04892" y="5390997"/>
            <a:ext cx="384048" cy="37338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182420" y="5012258"/>
            <a:ext cx="69710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spc="-10" dirty="0">
                <a:latin typeface="Times New Roman"/>
                <a:cs typeface="Times New Roman"/>
              </a:rPr>
              <a:t>P* </a:t>
            </a:r>
            <a:r>
              <a:rPr sz="2400" dirty="0">
                <a:latin typeface="Times New Roman"/>
                <a:cs typeface="Times New Roman"/>
              </a:rPr>
              <a:t>is a discounted probability </a:t>
            </a:r>
            <a:r>
              <a:rPr sz="2400" spc="-5" dirty="0">
                <a:latin typeface="Times New Roman"/>
                <a:cs typeface="Times New Roman"/>
              </a:rPr>
              <a:t>estimate </a:t>
            </a:r>
            <a:r>
              <a:rPr sz="2400" dirty="0">
                <a:latin typeface="Times New Roman"/>
                <a:cs typeface="Times New Roman"/>
              </a:rPr>
              <a:t>to reserve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mass </a:t>
            </a:r>
            <a:r>
              <a:rPr sz="2400" spc="-5" dirty="0">
                <a:latin typeface="Times New Roman"/>
                <a:cs typeface="Times New Roman"/>
              </a:rPr>
              <a:t>for unseen </a:t>
            </a:r>
            <a:r>
              <a:rPr sz="2400" dirty="0">
                <a:latin typeface="Times New Roman"/>
                <a:cs typeface="Times New Roman"/>
              </a:rPr>
              <a:t>events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’s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back-off </a:t>
            </a:r>
            <a:r>
              <a:rPr sz="2400" spc="-5" dirty="0">
                <a:latin typeface="Times New Roman"/>
                <a:cs typeface="Times New Roman"/>
              </a:rPr>
              <a:t>weights (see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details).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553" y="421589"/>
            <a:ext cx="1804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50010"/>
            <a:ext cx="7447915" cy="46348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836294" indent="-343535">
              <a:lnSpc>
                <a:spcPts val="3020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Language models assign a probability that 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sentence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 legal </a:t>
            </a:r>
            <a:r>
              <a:rPr sz="2800" dirty="0">
                <a:latin typeface="Times New Roman"/>
                <a:cs typeface="Times New Roman"/>
              </a:rPr>
              <a:t>string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  <a:p>
            <a:pPr marL="355600" marR="557530" indent="-343535">
              <a:lnSpc>
                <a:spcPts val="3020"/>
              </a:lnSpc>
              <a:spcBef>
                <a:spcPts val="68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are </a:t>
            </a:r>
            <a:r>
              <a:rPr sz="2800" dirty="0">
                <a:latin typeface="Times New Roman"/>
                <a:cs typeface="Times New Roman"/>
              </a:rPr>
              <a:t>useful </a:t>
            </a:r>
            <a:r>
              <a:rPr sz="2800" spc="-5" dirty="0">
                <a:latin typeface="Times New Roman"/>
                <a:cs typeface="Times New Roman"/>
              </a:rPr>
              <a:t>as a component of </a:t>
            </a:r>
            <a:r>
              <a:rPr sz="2800" spc="-10" dirty="0">
                <a:latin typeface="Times New Roman"/>
                <a:cs typeface="Times New Roman"/>
              </a:rPr>
              <a:t>many NLP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systems,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 as ASR,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OCR,</a:t>
            </a:r>
            <a:r>
              <a:rPr sz="2800" spc="-5" dirty="0">
                <a:latin typeface="Times New Roman"/>
                <a:cs typeface="Times New Roman"/>
              </a:rPr>
              <a:t> 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MT.</a:t>
            </a:r>
            <a:endParaRPr sz="2800">
              <a:latin typeface="Times New Roman"/>
              <a:cs typeface="Times New Roman"/>
            </a:endParaRPr>
          </a:p>
          <a:p>
            <a:pPr marL="355600" marR="722630" indent="-343535">
              <a:lnSpc>
                <a:spcPct val="90000"/>
              </a:lnSpc>
              <a:spcBef>
                <a:spcPts val="63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Simple N-gram models are easy to train on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unsupervised corpora and can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useful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estimates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sentence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likelihood.</a:t>
            </a:r>
            <a:endParaRPr sz="2800">
              <a:latin typeface="Times New Roman"/>
              <a:cs typeface="Times New Roman"/>
            </a:endParaRPr>
          </a:p>
          <a:p>
            <a:pPr marL="355600" marR="686435" indent="-343535">
              <a:lnSpc>
                <a:spcPts val="3020"/>
              </a:lnSpc>
              <a:spcBef>
                <a:spcPts val="72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MLE gives inaccurate parameters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models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trained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sparse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020"/>
              </a:lnSpc>
              <a:spcBef>
                <a:spcPts val="68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Smoothing techniques </a:t>
            </a:r>
            <a:r>
              <a:rPr sz="2800" dirty="0">
                <a:latin typeface="Times New Roman"/>
                <a:cs typeface="Times New Roman"/>
              </a:rPr>
              <a:t>adjust </a:t>
            </a:r>
            <a:r>
              <a:rPr sz="2800" spc="-5" dirty="0">
                <a:latin typeface="Times New Roman"/>
                <a:cs typeface="Times New Roman"/>
              </a:rPr>
              <a:t>parameter estimates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account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unseen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(but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impossible)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events.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/>
              <a:t>Natural</a:t>
            </a:r>
            <a:r>
              <a:rPr spc="-35" dirty="0"/>
              <a:t> </a:t>
            </a:r>
            <a:r>
              <a:rPr dirty="0"/>
              <a:t>Language</a:t>
            </a:r>
            <a:r>
              <a:rPr spc="-35" dirty="0"/>
              <a:t> </a:t>
            </a:r>
            <a:r>
              <a:rPr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94231"/>
            <a:ext cx="7068820" cy="38550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Knowledge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the important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about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language: Is a </a:t>
            </a:r>
            <a:r>
              <a:rPr sz="3200" spc="-5" dirty="0">
                <a:latin typeface="Times New Roman"/>
                <a:cs typeface="Times New Roman"/>
              </a:rPr>
              <a:t>string </a:t>
            </a:r>
            <a:r>
              <a:rPr sz="3200" dirty="0">
                <a:latin typeface="Times New Roman"/>
                <a:cs typeface="Times New Roman"/>
              </a:rPr>
              <a:t>a valid member of 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not?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Word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Sentence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00CC00"/>
              </a:buClr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Phrase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solidFill>
                  <a:srgbClr val="00CC00"/>
                </a:solidFill>
                <a:latin typeface="Times New Roman"/>
                <a:cs typeface="Times New Roman"/>
              </a:rPr>
              <a:t>–</a:t>
            </a:r>
            <a:r>
              <a:rPr sz="2800" spc="105" dirty="0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…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5792" y="421589"/>
            <a:ext cx="33166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Language</a:t>
            </a:r>
            <a:r>
              <a:rPr spc="-8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42389"/>
            <a:ext cx="7611745" cy="46602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84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Formal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grammars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(e.g.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regular,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context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free)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 a hard “binary” </a:t>
            </a:r>
            <a:r>
              <a:rPr sz="3200" spc="5" dirty="0">
                <a:latin typeface="Times New Roman"/>
                <a:cs typeface="Times New Roman"/>
              </a:rPr>
              <a:t>model </a:t>
            </a:r>
            <a:r>
              <a:rPr sz="3200" dirty="0">
                <a:latin typeface="Times New Roman"/>
                <a:cs typeface="Times New Roman"/>
              </a:rPr>
              <a:t>of the legal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sentences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a language.</a:t>
            </a:r>
            <a:endParaRPr sz="3200">
              <a:latin typeface="Times New Roman"/>
              <a:cs typeface="Times New Roman"/>
            </a:endParaRPr>
          </a:p>
          <a:p>
            <a:pPr marL="355600" marR="630555" indent="-343535">
              <a:lnSpc>
                <a:spcPct val="9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For NLP, a </a:t>
            </a:r>
            <a:r>
              <a:rPr sz="3200" b="1" i="1" dirty="0">
                <a:latin typeface="Times New Roman"/>
                <a:cs typeface="Times New Roman"/>
              </a:rPr>
              <a:t>probabilistic </a:t>
            </a:r>
            <a:r>
              <a:rPr sz="3200" dirty="0">
                <a:latin typeface="Times New Roman"/>
                <a:cs typeface="Times New Roman"/>
              </a:rPr>
              <a:t>model of 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 that gives a probability that 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a member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language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more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useful.</a:t>
            </a:r>
            <a:endParaRPr sz="3200">
              <a:latin typeface="Times New Roman"/>
              <a:cs typeface="Times New Roman"/>
            </a:endParaRPr>
          </a:p>
          <a:p>
            <a:pPr marL="355600" marR="46355" indent="-343535">
              <a:lnSpc>
                <a:spcPct val="90000"/>
              </a:lnSpc>
              <a:spcBef>
                <a:spcPts val="76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correct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probability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distribution,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probability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sentences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1.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985" y="421589"/>
            <a:ext cx="4816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Uses</a:t>
            </a:r>
            <a:r>
              <a:rPr spc="-4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Language</a:t>
            </a:r>
            <a:r>
              <a:rPr spc="-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1304913"/>
            <a:ext cx="7852409" cy="47186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Speech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  <a:p>
            <a:pPr marL="756285" marR="169545" lvl="1" indent="-287020">
              <a:lnSpc>
                <a:spcPts val="2600"/>
              </a:lnSpc>
              <a:spcBef>
                <a:spcPts val="62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“I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ate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cherry”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more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likely</a:t>
            </a:r>
            <a:r>
              <a:rPr sz="24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sentence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than</a:t>
            </a:r>
            <a:r>
              <a:rPr sz="24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“Eye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eight </a:t>
            </a:r>
            <a:r>
              <a:rPr sz="2400" spc="-58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uh</a:t>
            </a:r>
            <a:r>
              <a:rPr sz="24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Jerry”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OCR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&amp; Handwriting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recognition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More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probable</a:t>
            </a:r>
            <a:r>
              <a:rPr sz="24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sentences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are</a:t>
            </a:r>
            <a:r>
              <a:rPr sz="24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more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likely</a:t>
            </a:r>
            <a:r>
              <a:rPr sz="2400" spc="-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correct</a:t>
            </a:r>
            <a:r>
              <a:rPr sz="2400" spc="-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readings.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Machine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translation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More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likely</a:t>
            </a:r>
            <a:r>
              <a:rPr sz="2400" spc="-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sentences</a:t>
            </a:r>
            <a:r>
              <a:rPr sz="24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are</a:t>
            </a:r>
            <a:r>
              <a:rPr sz="24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probably</a:t>
            </a:r>
            <a:r>
              <a:rPr sz="24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better</a:t>
            </a:r>
            <a:r>
              <a:rPr sz="24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translations.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Generation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More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likely</a:t>
            </a:r>
            <a:r>
              <a:rPr sz="2400" spc="-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sentences</a:t>
            </a:r>
            <a:r>
              <a:rPr sz="24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are</a:t>
            </a:r>
            <a:r>
              <a:rPr sz="24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probably</a:t>
            </a:r>
            <a:r>
              <a:rPr sz="24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better</a:t>
            </a:r>
            <a:r>
              <a:rPr sz="2400" spc="-4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NL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generations.</a:t>
            </a:r>
            <a:endParaRPr sz="2400">
              <a:latin typeface="Times New Roman"/>
              <a:cs typeface="Times New Roman"/>
            </a:endParaRPr>
          </a:p>
          <a:p>
            <a:pPr marL="342265" marR="2293620" indent="-342265" algn="r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Char char="•"/>
              <a:tabLst>
                <a:tab pos="3422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Context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sensitive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spelling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correction</a:t>
            </a:r>
            <a:endParaRPr sz="2800">
              <a:latin typeface="Times New Roman"/>
              <a:cs typeface="Times New Roman"/>
            </a:endParaRPr>
          </a:p>
          <a:p>
            <a:pPr marL="286385" marR="2320290" lvl="1" indent="-286385" algn="r">
              <a:lnSpc>
                <a:spcPct val="100000"/>
              </a:lnSpc>
              <a:spcBef>
                <a:spcPts val="305"/>
              </a:spcBef>
              <a:buClr>
                <a:srgbClr val="00CC00"/>
              </a:buClr>
              <a:buChar char="–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“Their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 problems</a:t>
            </a:r>
            <a:r>
              <a:rPr sz="24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wit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 this</a:t>
            </a:r>
            <a:r>
              <a:rPr sz="24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sentence.”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501" y="421589"/>
            <a:ext cx="41783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Completion 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91157"/>
            <a:ext cx="7621905" cy="358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956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predicting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sentence.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  <a:tab pos="523113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Please</a:t>
            </a:r>
            <a:r>
              <a:rPr sz="28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turn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off</a:t>
            </a:r>
            <a:r>
              <a:rPr sz="2800" spc="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your</a:t>
            </a:r>
            <a:r>
              <a:rPr sz="28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Times New Roman"/>
                <a:cs typeface="Times New Roman"/>
              </a:rPr>
              <a:t>cell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333399"/>
                </a:solidFill>
                <a:uFill>
                  <a:solidFill>
                    <a:srgbClr val="3232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99"/>
                </a:solidFill>
                <a:uFill>
                  <a:solidFill>
                    <a:srgbClr val="323298"/>
                  </a:solidFill>
                </a:uFill>
                <a:latin typeface="Times New Roman"/>
                <a:cs typeface="Times New Roman"/>
              </a:rPr>
              <a:t>	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00CC00"/>
              </a:buClr>
              <a:buChar char="–"/>
              <a:tabLst>
                <a:tab pos="756920" algn="l"/>
                <a:tab pos="5302250" algn="l"/>
              </a:tabLst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Your</a:t>
            </a:r>
            <a:r>
              <a:rPr sz="28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program</a:t>
            </a:r>
            <a:r>
              <a:rPr sz="28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does</a:t>
            </a:r>
            <a:r>
              <a:rPr sz="28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not</a:t>
            </a:r>
            <a:r>
              <a:rPr sz="28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333399"/>
                </a:solidFill>
                <a:uFill>
                  <a:solidFill>
                    <a:srgbClr val="32329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dirty="0">
                <a:solidFill>
                  <a:srgbClr val="333399"/>
                </a:solidFill>
                <a:uFill>
                  <a:solidFill>
                    <a:srgbClr val="323298"/>
                  </a:solidFill>
                </a:uFill>
                <a:latin typeface="Times New Roman"/>
                <a:cs typeface="Times New Roman"/>
              </a:rPr>
              <a:t>	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3200" i="1" dirty="0">
                <a:latin typeface="Times New Roman"/>
                <a:cs typeface="Times New Roman"/>
              </a:rPr>
              <a:t>Predictive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text input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 can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guess what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you are typing and give choices on how to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complete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857" y="421589"/>
            <a:ext cx="30372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N-Gram</a:t>
            </a:r>
            <a:r>
              <a:rPr spc="-80" dirty="0"/>
              <a:t> </a:t>
            </a:r>
            <a:r>
              <a:rPr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8290" y="2839847"/>
            <a:ext cx="335279" cy="3733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0316" y="5565343"/>
            <a:ext cx="335279" cy="373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540" y="1319301"/>
            <a:ext cx="7697470" cy="46266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Estimate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 given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P(phone</a:t>
            </a:r>
            <a:r>
              <a:rPr sz="2000" spc="-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|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Please</a:t>
            </a:r>
            <a:r>
              <a:rPr sz="20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turn</a:t>
            </a:r>
            <a:r>
              <a:rPr sz="20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off</a:t>
            </a:r>
            <a:r>
              <a:rPr sz="2000" spc="-3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cell)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ts val="2735"/>
              </a:lnSpc>
              <a:spcBef>
                <a:spcPts val="27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parameters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exponentially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  <a:tab pos="4271010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N-gram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dirty="0">
                <a:latin typeface="Times New Roman"/>
                <a:cs typeface="Times New Roman"/>
              </a:rPr>
              <a:t> only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	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context.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Unigram:</a:t>
            </a:r>
            <a:r>
              <a:rPr sz="2000" spc="4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P(phone)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Bigram:</a:t>
            </a:r>
            <a:r>
              <a:rPr sz="2000" spc="4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99"/>
                </a:solidFill>
                <a:latin typeface="Times New Roman"/>
                <a:cs typeface="Times New Roman"/>
              </a:rPr>
              <a:t>P(phone</a:t>
            </a:r>
            <a:r>
              <a:rPr sz="2000" spc="-5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|</a:t>
            </a:r>
            <a:r>
              <a:rPr sz="2000" spc="-1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cell)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CC00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Trigram:</a:t>
            </a:r>
            <a:r>
              <a:rPr sz="2000" spc="44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333399"/>
                </a:solidFill>
                <a:latin typeface="Times New Roman"/>
                <a:cs typeface="Times New Roman"/>
              </a:rPr>
              <a:t>P(phone</a:t>
            </a:r>
            <a:r>
              <a:rPr sz="2000" spc="-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|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your</a:t>
            </a:r>
            <a:r>
              <a:rPr sz="2000" spc="-2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Times New Roman"/>
                <a:cs typeface="Times New Roman"/>
              </a:rPr>
              <a:t>cell)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0100"/>
              </a:lnSpc>
              <a:spcBef>
                <a:spcPts val="56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  <a:tab pos="1428115" algn="l"/>
                <a:tab pos="473329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i="1" spc="-5" dirty="0">
                <a:latin typeface="Times New Roman"/>
                <a:cs typeface="Times New Roman"/>
              </a:rPr>
              <a:t>Markov assumption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presumption </a:t>
            </a:r>
            <a:r>
              <a:rPr sz="2400" dirty="0">
                <a:latin typeface="Times New Roman"/>
                <a:cs typeface="Times New Roman"/>
              </a:rPr>
              <a:t>that the future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 of a </a:t>
            </a:r>
            <a:r>
              <a:rPr sz="2400" spc="-5" dirty="0">
                <a:latin typeface="Times New Roman"/>
                <a:cs typeface="Times New Roman"/>
              </a:rPr>
              <a:t>dynamical </a:t>
            </a:r>
            <a:r>
              <a:rPr sz="2400" dirty="0">
                <a:latin typeface="Times New Roman"/>
                <a:cs typeface="Times New Roman"/>
              </a:rPr>
              <a:t>system only depends on its recent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history.	In particular, in a </a:t>
            </a:r>
            <a:r>
              <a:rPr sz="2400" b="1" i="1" spc="-5" dirty="0">
                <a:latin typeface="Times New Roman"/>
                <a:cs typeface="Times New Roman"/>
              </a:rPr>
              <a:t>kth-order Markov </a:t>
            </a:r>
            <a:r>
              <a:rPr sz="2400" b="1" i="1" dirty="0">
                <a:latin typeface="Times New Roman"/>
                <a:cs typeface="Times New Roman"/>
              </a:rPr>
              <a:t>model</a:t>
            </a:r>
            <a:r>
              <a:rPr sz="2400" dirty="0">
                <a:latin typeface="Times New Roman"/>
                <a:cs typeface="Times New Roman"/>
              </a:rPr>
              <a:t>,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k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N-gram model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(N	</a:t>
            </a:r>
            <a:r>
              <a:rPr sz="2400" dirty="0">
                <a:latin typeface="Times New Roman"/>
                <a:cs typeface="Times New Roman"/>
              </a:rPr>
              <a:t>1)-order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Markov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model.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3897" y="421589"/>
            <a:ext cx="4700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N-Gram</a:t>
            </a:r>
            <a:r>
              <a:rPr spc="-30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spc="-5" dirty="0"/>
              <a:t>Formulas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91157"/>
            <a:ext cx="3048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Word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sequences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561970"/>
            <a:ext cx="4401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Chain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rule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probability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9932" y="1945457"/>
            <a:ext cx="93980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i="1" spc="-20" dirty="0">
                <a:latin typeface="Times New Roman"/>
                <a:cs typeface="Times New Roman"/>
              </a:rPr>
              <a:t>w</a:t>
            </a:r>
            <a:r>
              <a:rPr sz="2250" spc="-30" baseline="-24074" dirty="0">
                <a:latin typeface="Times New Roman"/>
                <a:cs typeface="Times New Roman"/>
              </a:rPr>
              <a:t>1</a:t>
            </a:r>
            <a:r>
              <a:rPr sz="2600" spc="-20" dirty="0">
                <a:latin typeface="Times New Roman"/>
                <a:cs typeface="Times New Roman"/>
              </a:rPr>
              <a:t>...</a:t>
            </a:r>
            <a:r>
              <a:rPr sz="2600" i="1" spc="-20" dirty="0">
                <a:latin typeface="Times New Roman"/>
                <a:cs typeface="Times New Roman"/>
              </a:rPr>
              <a:t>w</a:t>
            </a:r>
            <a:r>
              <a:rPr sz="2250" i="1" spc="-30" baseline="-24074" dirty="0">
                <a:latin typeface="Times New Roman"/>
                <a:cs typeface="Times New Roman"/>
              </a:rPr>
              <a:t>n</a:t>
            </a:r>
            <a:endParaRPr sz="2250" baseline="-2407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8440" y="1796850"/>
            <a:ext cx="4095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00" i="1" spc="97" baseline="-24572" dirty="0">
                <a:latin typeface="Times New Roman"/>
                <a:cs typeface="Times New Roman"/>
              </a:rPr>
              <a:t>w</a:t>
            </a:r>
            <a:r>
              <a:rPr sz="1500" i="1" spc="6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8320" y="2166346"/>
            <a:ext cx="123189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1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373" y="1956822"/>
            <a:ext cx="349530" cy="40595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70159" y="3079161"/>
            <a:ext cx="27368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00" dirty="0">
                <a:latin typeface="Times New Roman"/>
                <a:cs typeface="Times New Roman"/>
              </a:rPr>
              <a:t>1</a:t>
            </a:r>
            <a:r>
              <a:rPr sz="1300" spc="-175" dirty="0">
                <a:latin typeface="Times New Roman"/>
                <a:cs typeface="Times New Roman"/>
              </a:rPr>
              <a:t> </a:t>
            </a:r>
            <a:r>
              <a:rPr sz="3300" spc="15" baseline="-25252" dirty="0">
                <a:latin typeface="Times New Roman"/>
                <a:cs typeface="Times New Roman"/>
              </a:rPr>
              <a:t>)</a:t>
            </a:r>
            <a:endParaRPr sz="3300" baseline="-25252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6470" y="3208260"/>
            <a:ext cx="167033" cy="20121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677016" y="3143467"/>
            <a:ext cx="923925" cy="664210"/>
            <a:chOff x="6677016" y="3143467"/>
            <a:chExt cx="923925" cy="66421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0000" y="3606094"/>
              <a:ext cx="167033" cy="2012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9856" y="3143467"/>
              <a:ext cx="711047" cy="5170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7016" y="3216852"/>
              <a:ext cx="292319" cy="34452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596" y="3208260"/>
            <a:ext cx="167033" cy="20121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4494" y="3216852"/>
            <a:ext cx="292319" cy="34452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08894" y="3205294"/>
            <a:ext cx="5567045" cy="4102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ts val="2050"/>
              </a:lnSpc>
              <a:spcBef>
                <a:spcPts val="114"/>
              </a:spcBef>
              <a:tabLst>
                <a:tab pos="1055370" algn="l"/>
                <a:tab pos="2345690" algn="l"/>
                <a:tab pos="3453129" algn="l"/>
                <a:tab pos="4819650" algn="l"/>
              </a:tabLst>
            </a:pP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80" dirty="0">
                <a:latin typeface="Times New Roman"/>
                <a:cs typeface="Times New Roman"/>
              </a:rPr>
              <a:t>w</a:t>
            </a:r>
            <a:r>
              <a:rPr sz="1950" i="1" baseline="42735" dirty="0">
                <a:latin typeface="Times New Roman"/>
                <a:cs typeface="Times New Roman"/>
              </a:rPr>
              <a:t>n</a:t>
            </a:r>
            <a:r>
              <a:rPr sz="1950" i="1" spc="-82" baseline="427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25" dirty="0">
                <a:latin typeface="Times New Roman"/>
                <a:cs typeface="Times New Roman"/>
              </a:rPr>
              <a:t>w</a:t>
            </a:r>
            <a:r>
              <a:rPr sz="2200" i="1" spc="3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)</a:t>
            </a: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25" dirty="0">
                <a:latin typeface="Times New Roman"/>
                <a:cs typeface="Times New Roman"/>
              </a:rPr>
              <a:t>w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|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w</a:t>
            </a:r>
            <a:r>
              <a:rPr sz="2200" i="1" spc="35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)</a:t>
            </a: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2200" spc="100" dirty="0">
                <a:latin typeface="Times New Roman"/>
                <a:cs typeface="Times New Roman"/>
              </a:rPr>
              <a:t>(</a:t>
            </a:r>
            <a:r>
              <a:rPr sz="2200" i="1" spc="25" dirty="0">
                <a:latin typeface="Times New Roman"/>
                <a:cs typeface="Times New Roman"/>
              </a:rPr>
              <a:t>w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|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w</a:t>
            </a:r>
            <a:r>
              <a:rPr sz="1950" baseline="42735" dirty="0">
                <a:latin typeface="Times New Roman"/>
                <a:cs typeface="Times New Roman"/>
              </a:rPr>
              <a:t>2</a:t>
            </a:r>
            <a:r>
              <a:rPr sz="1950" spc="-120" baseline="4273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)</a:t>
            </a:r>
            <a:r>
              <a:rPr sz="2200" spc="-60" dirty="0">
                <a:latin typeface="Times New Roman"/>
                <a:cs typeface="Times New Roman"/>
              </a:rPr>
              <a:t>.</a:t>
            </a:r>
            <a:r>
              <a:rPr sz="2200" spc="-55" dirty="0">
                <a:latin typeface="Times New Roman"/>
                <a:cs typeface="Times New Roman"/>
              </a:rPr>
              <a:t>.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r>
              <a:rPr sz="2200" spc="-355" dirty="0">
                <a:latin typeface="Times New Roman"/>
                <a:cs typeface="Times New Roman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2200" spc="100" dirty="0">
                <a:latin typeface="Times New Roman"/>
                <a:cs typeface="Times New Roman"/>
              </a:rPr>
              <a:t>(</a:t>
            </a:r>
            <a:r>
              <a:rPr sz="2200" i="1" spc="25" dirty="0">
                <a:latin typeface="Times New Roman"/>
                <a:cs typeface="Times New Roman"/>
              </a:rPr>
              <a:t>w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|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w</a:t>
            </a:r>
            <a:r>
              <a:rPr sz="1950" i="1" baseline="42735" dirty="0">
                <a:latin typeface="Times New Roman"/>
                <a:cs typeface="Times New Roman"/>
              </a:rPr>
              <a:t>n </a:t>
            </a:r>
            <a:r>
              <a:rPr sz="1950" i="1" spc="112" baseline="42735" dirty="0">
                <a:latin typeface="Times New Roman"/>
                <a:cs typeface="Times New Roman"/>
              </a:rPr>
              <a:t> </a:t>
            </a:r>
            <a:r>
              <a:rPr sz="1950" baseline="42735" dirty="0">
                <a:latin typeface="Times New Roman"/>
                <a:cs typeface="Times New Roman"/>
              </a:rPr>
              <a:t>1</a:t>
            </a:r>
            <a:r>
              <a:rPr sz="1950" spc="-270" baseline="427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513080">
              <a:lnSpc>
                <a:spcPts val="969"/>
              </a:lnSpc>
              <a:tabLst>
                <a:tab pos="1505585" algn="l"/>
                <a:tab pos="2186940" algn="l"/>
                <a:tab pos="2623185" algn="l"/>
                <a:tab pos="3299460" algn="l"/>
                <a:tab pos="3730625" algn="l"/>
                <a:tab pos="4653915" algn="l"/>
                <a:tab pos="5096510" algn="l"/>
              </a:tabLst>
            </a:pPr>
            <a:r>
              <a:rPr sz="1300" dirty="0">
                <a:latin typeface="Times New Roman"/>
                <a:cs typeface="Times New Roman"/>
              </a:rPr>
              <a:t>1	1	2	1	3	1	</a:t>
            </a:r>
            <a:r>
              <a:rPr sz="1300" i="1" dirty="0">
                <a:latin typeface="Times New Roman"/>
                <a:cs typeface="Times New Roman"/>
              </a:rPr>
              <a:t>n	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2922" y="3033326"/>
            <a:ext cx="10858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32311" y="3594541"/>
            <a:ext cx="28638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dirty="0">
                <a:latin typeface="Times New Roman"/>
                <a:cs typeface="Times New Roman"/>
              </a:rPr>
              <a:t>k</a:t>
            </a:r>
            <a:r>
              <a:rPr sz="1300" i="1" spc="4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35274" y="3205294"/>
            <a:ext cx="1120140" cy="4102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2050"/>
              </a:lnSpc>
              <a:spcBef>
                <a:spcPts val="114"/>
              </a:spcBef>
              <a:tabLst>
                <a:tab pos="683260" algn="l"/>
              </a:tabLst>
            </a:pP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2200" spc="100" dirty="0">
                <a:latin typeface="Times New Roman"/>
                <a:cs typeface="Times New Roman"/>
              </a:rPr>
              <a:t>(</a:t>
            </a:r>
            <a:r>
              <a:rPr sz="2200" i="1" spc="25" dirty="0">
                <a:latin typeface="Times New Roman"/>
                <a:cs typeface="Times New Roman"/>
              </a:rPr>
              <a:t>w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|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i="1" spc="75" dirty="0">
                <a:latin typeface="Times New Roman"/>
                <a:cs typeface="Times New Roman"/>
              </a:rPr>
              <a:t>w</a:t>
            </a:r>
            <a:r>
              <a:rPr sz="1950" i="1" baseline="42735" dirty="0">
                <a:latin typeface="Times New Roman"/>
                <a:cs typeface="Times New Roman"/>
              </a:rPr>
              <a:t>k</a:t>
            </a:r>
            <a:endParaRPr sz="1950" baseline="42735">
              <a:latin typeface="Times New Roman"/>
              <a:cs typeface="Times New Roman"/>
            </a:endParaRPr>
          </a:p>
          <a:p>
            <a:pPr marL="518795">
              <a:lnSpc>
                <a:spcPts val="969"/>
              </a:lnSpc>
              <a:tabLst>
                <a:tab pos="960755" algn="l"/>
              </a:tabLst>
            </a:pPr>
            <a:r>
              <a:rPr sz="1300" i="1" dirty="0">
                <a:latin typeface="Times New Roman"/>
                <a:cs typeface="Times New Roman"/>
              </a:rPr>
              <a:t>k	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4766" y="5588131"/>
            <a:ext cx="12065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00" spc="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2787" y="5579525"/>
            <a:ext cx="10858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1464" y="5787716"/>
            <a:ext cx="168009" cy="201215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97541" y="5591097"/>
            <a:ext cx="184785" cy="398145"/>
            <a:chOff x="4297541" y="5591097"/>
            <a:chExt cx="184785" cy="39814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3787" y="5591097"/>
              <a:ext cx="168009" cy="2012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541" y="5787716"/>
              <a:ext cx="168009" cy="20121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670114" y="5526305"/>
            <a:ext cx="925194" cy="664210"/>
            <a:chOff x="2670114" y="5526305"/>
            <a:chExt cx="925194" cy="66421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2207" y="5988932"/>
              <a:ext cx="168009" cy="2012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2157" y="5526305"/>
              <a:ext cx="712601" cy="5170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0114" y="5599689"/>
              <a:ext cx="293154" cy="34452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924481" y="5977378"/>
            <a:ext cx="285115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dirty="0">
                <a:latin typeface="Times New Roman"/>
                <a:cs typeface="Times New Roman"/>
              </a:rPr>
              <a:t>k</a:t>
            </a:r>
            <a:r>
              <a:rPr sz="1300" i="1" spc="4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46884" y="5776155"/>
            <a:ext cx="237490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97000" algn="l"/>
                <a:tab pos="1856105" algn="l"/>
                <a:tab pos="2058035" algn="l"/>
              </a:tabLst>
            </a:pPr>
            <a:r>
              <a:rPr sz="1300" dirty="0">
                <a:latin typeface="Times New Roman"/>
                <a:cs typeface="Times New Roman"/>
              </a:rPr>
              <a:t>1	</a:t>
            </a:r>
            <a:r>
              <a:rPr sz="1300" i="1" dirty="0">
                <a:latin typeface="Times New Roman"/>
                <a:cs typeface="Times New Roman"/>
              </a:rPr>
              <a:t>k	k	N</a:t>
            </a:r>
            <a:r>
              <a:rPr sz="1300" i="1" spc="4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59788" y="5588131"/>
            <a:ext cx="248348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417320" algn="l"/>
                <a:tab pos="2047239" algn="l"/>
              </a:tabLst>
            </a:pPr>
            <a:r>
              <a:rPr sz="2200" i="1" spc="75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75" dirty="0">
                <a:latin typeface="Times New Roman"/>
                <a:cs typeface="Times New Roman"/>
              </a:rPr>
              <a:t>w</a:t>
            </a:r>
            <a:r>
              <a:rPr sz="1950" i="1" baseline="42735" dirty="0">
                <a:latin typeface="Times New Roman"/>
                <a:cs typeface="Times New Roman"/>
              </a:rPr>
              <a:t>n</a:t>
            </a:r>
            <a:r>
              <a:rPr sz="1950" i="1" spc="-89" baseline="427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i="1" spc="75" dirty="0">
                <a:latin typeface="Times New Roman"/>
                <a:cs typeface="Times New Roman"/>
              </a:rPr>
              <a:t>P</a:t>
            </a:r>
            <a:r>
              <a:rPr sz="2200" spc="95" dirty="0">
                <a:latin typeface="Times New Roman"/>
                <a:cs typeface="Times New Roman"/>
              </a:rPr>
              <a:t>(</a:t>
            </a:r>
            <a:r>
              <a:rPr sz="2200" i="1" spc="25" dirty="0">
                <a:latin typeface="Times New Roman"/>
                <a:cs typeface="Times New Roman"/>
              </a:rPr>
              <a:t>w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|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75" dirty="0">
                <a:latin typeface="Times New Roman"/>
                <a:cs typeface="Times New Roman"/>
              </a:rPr>
              <a:t>w</a:t>
            </a:r>
            <a:r>
              <a:rPr sz="1950" i="1" baseline="42735" dirty="0">
                <a:latin typeface="Times New Roman"/>
                <a:cs typeface="Times New Roman"/>
              </a:rPr>
              <a:t>k</a:t>
            </a:r>
            <a:endParaRPr sz="1950" baseline="42735">
              <a:latin typeface="Times New Roman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2780" y="4585979"/>
            <a:ext cx="166247" cy="201215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2700940" y="4324567"/>
            <a:ext cx="923925" cy="664210"/>
            <a:chOff x="2700940" y="4324567"/>
            <a:chExt cx="923925" cy="664210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3459" y="4787194"/>
              <a:ext cx="166247" cy="20121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3365" y="4324567"/>
              <a:ext cx="711173" cy="51708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0940" y="4397952"/>
              <a:ext cx="293243" cy="34452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764540" y="3732352"/>
            <a:ext cx="4065270" cy="704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381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Bigram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approximation</a:t>
            </a:r>
            <a:endParaRPr sz="3200">
              <a:latin typeface="Times New Roman"/>
              <a:cs typeface="Times New Roman"/>
            </a:endParaRPr>
          </a:p>
          <a:p>
            <a:pPr marL="586105" algn="ctr">
              <a:lnSpc>
                <a:spcPts val="1530"/>
              </a:lnSpc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4540" y="4775641"/>
            <a:ext cx="4108450" cy="862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04085">
              <a:lnSpc>
                <a:spcPts val="1290"/>
              </a:lnSpc>
              <a:spcBef>
                <a:spcPts val="90"/>
              </a:spcBef>
            </a:pPr>
            <a:r>
              <a:rPr sz="1300" i="1" dirty="0">
                <a:latin typeface="Times New Roman"/>
                <a:cs typeface="Times New Roman"/>
              </a:rPr>
              <a:t>k</a:t>
            </a:r>
            <a:r>
              <a:rPr sz="1300" i="1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55600" indent="-343535">
              <a:lnSpc>
                <a:spcPts val="3570"/>
              </a:lnSpc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N-gram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approximation</a:t>
            </a:r>
            <a:endParaRPr sz="3200">
              <a:latin typeface="Times New Roman"/>
              <a:cs typeface="Times New Roman"/>
            </a:endParaRPr>
          </a:p>
          <a:p>
            <a:pPr marL="2252345">
              <a:lnSpc>
                <a:spcPct val="100000"/>
              </a:lnSpc>
              <a:spcBef>
                <a:spcPts val="185"/>
              </a:spcBef>
            </a:pPr>
            <a:r>
              <a:rPr sz="1300" i="1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76534" y="4574418"/>
            <a:ext cx="2133600" cy="22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1445" algn="l"/>
                <a:tab pos="1860550" algn="l"/>
              </a:tabLst>
            </a:pPr>
            <a:r>
              <a:rPr sz="1300" dirty="0">
                <a:latin typeface="Times New Roman"/>
                <a:cs typeface="Times New Roman"/>
              </a:rPr>
              <a:t>1	</a:t>
            </a:r>
            <a:r>
              <a:rPr sz="1300" i="1" dirty="0">
                <a:latin typeface="Times New Roman"/>
                <a:cs typeface="Times New Roman"/>
              </a:rPr>
              <a:t>k	k</a:t>
            </a:r>
            <a:r>
              <a:rPr sz="1300" i="1" spc="4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88177" y="4386394"/>
            <a:ext cx="276098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420495" algn="l"/>
                <a:tab pos="2053589" algn="l"/>
                <a:tab pos="2627630" algn="l"/>
              </a:tabLst>
            </a:pPr>
            <a:r>
              <a:rPr sz="2200" i="1" spc="65" dirty="0">
                <a:latin typeface="Times New Roman"/>
                <a:cs typeface="Times New Roman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(</a:t>
            </a:r>
            <a:r>
              <a:rPr sz="2200" i="1" spc="65" dirty="0">
                <a:latin typeface="Times New Roman"/>
                <a:cs typeface="Times New Roman"/>
              </a:rPr>
              <a:t>w</a:t>
            </a:r>
            <a:r>
              <a:rPr sz="1950" i="1" spc="97" baseline="42735" dirty="0">
                <a:latin typeface="Times New Roman"/>
                <a:cs typeface="Times New Roman"/>
              </a:rPr>
              <a:t>n</a:t>
            </a:r>
            <a:r>
              <a:rPr sz="1950" i="1" spc="-75" baseline="4273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)	</a:t>
            </a:r>
            <a:r>
              <a:rPr sz="2200" i="1" spc="65" dirty="0">
                <a:latin typeface="Times New Roman"/>
                <a:cs typeface="Times New Roman"/>
              </a:rPr>
              <a:t>P</a:t>
            </a:r>
            <a:r>
              <a:rPr sz="2200" spc="65" dirty="0">
                <a:latin typeface="Times New Roman"/>
                <a:cs typeface="Times New Roman"/>
              </a:rPr>
              <a:t>(</a:t>
            </a:r>
            <a:r>
              <a:rPr sz="2200" i="1" spc="65" dirty="0">
                <a:latin typeface="Times New Roman"/>
                <a:cs typeface="Times New Roman"/>
              </a:rPr>
              <a:t>w	</a:t>
            </a:r>
            <a:r>
              <a:rPr sz="2200" spc="5" dirty="0">
                <a:latin typeface="Times New Roman"/>
                <a:cs typeface="Times New Roman"/>
              </a:rPr>
              <a:t>|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w	</a:t>
            </a:r>
            <a:r>
              <a:rPr sz="2200" spc="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8008" y="421589"/>
            <a:ext cx="4431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Estimating</a:t>
            </a:r>
            <a:r>
              <a:rPr dirty="0"/>
              <a:t> </a:t>
            </a:r>
            <a:r>
              <a:rPr spc="-5" dirty="0"/>
              <a:t>Probabilities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50010"/>
            <a:ext cx="747395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30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N-gram conditional probabilities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estimated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 raw text based </a:t>
            </a:r>
            <a:r>
              <a:rPr sz="2800" dirty="0">
                <a:latin typeface="Times New Roman"/>
                <a:cs typeface="Times New Roman"/>
              </a:rPr>
              <a:t>on the </a:t>
            </a:r>
            <a:r>
              <a:rPr sz="2800" b="1" i="1" spc="-5" dirty="0">
                <a:latin typeface="Times New Roman"/>
                <a:cs typeface="Times New Roman"/>
              </a:rPr>
              <a:t>relative frequency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sequences.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2970" y="3169514"/>
            <a:ext cx="168728" cy="2022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313837" y="2758133"/>
            <a:ext cx="1419225" cy="347980"/>
            <a:chOff x="5313837" y="2758133"/>
            <a:chExt cx="1419225" cy="347980"/>
          </a:xfrm>
        </p:grpSpPr>
        <p:sp>
          <p:nvSpPr>
            <p:cNvPr id="6" name="object 6"/>
            <p:cNvSpPr/>
            <p:nvPr/>
          </p:nvSpPr>
          <p:spPr>
            <a:xfrm>
              <a:off x="5542488" y="2972493"/>
              <a:ext cx="1190625" cy="0"/>
            </a:xfrm>
            <a:custGeom>
              <a:avLst/>
              <a:gdLst/>
              <a:ahLst/>
              <a:cxnLst/>
              <a:rect l="l" t="t" r="r" b="b"/>
              <a:pathLst>
                <a:path w="1190625">
                  <a:moveTo>
                    <a:pt x="0" y="0"/>
                  </a:moveTo>
                  <a:lnTo>
                    <a:pt x="1190523" y="0"/>
                  </a:lnTo>
                </a:path>
              </a:pathLst>
            </a:custGeom>
            <a:ln w="121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8757" y="2768531"/>
              <a:ext cx="168728" cy="2022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837" y="2758133"/>
              <a:ext cx="295567" cy="34782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86090" y="3157391"/>
            <a:ext cx="28638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i="1" spc="5" dirty="0">
                <a:latin typeface="Times New Roman"/>
                <a:cs typeface="Times New Roman"/>
              </a:rPr>
              <a:t>n</a:t>
            </a:r>
            <a:r>
              <a:rPr sz="1300" i="1" spc="32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4547" y="2968451"/>
            <a:ext cx="902969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94385" algn="l"/>
              </a:tabLst>
            </a:pPr>
            <a:r>
              <a:rPr sz="2200" i="1" spc="185" dirty="0">
                <a:latin typeface="Times New Roman"/>
                <a:cs typeface="Times New Roman"/>
              </a:rPr>
              <a:t>C</a:t>
            </a:r>
            <a:r>
              <a:rPr sz="2200" spc="110" dirty="0">
                <a:latin typeface="Times New Roman"/>
                <a:cs typeface="Times New Roman"/>
              </a:rPr>
              <a:t>(</a:t>
            </a:r>
            <a:r>
              <a:rPr sz="2200" i="1" spc="30" dirty="0">
                <a:latin typeface="Times New Roman"/>
                <a:cs typeface="Times New Roman"/>
              </a:rPr>
              <a:t>w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4863" y="2567470"/>
            <a:ext cx="1242060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i="1" spc="70" dirty="0">
                <a:latin typeface="Times New Roman"/>
                <a:cs typeface="Times New Roman"/>
              </a:rPr>
              <a:t>C</a:t>
            </a:r>
            <a:r>
              <a:rPr sz="2200" spc="70" dirty="0">
                <a:latin typeface="Times New Roman"/>
                <a:cs typeface="Times New Roman"/>
              </a:rPr>
              <a:t>(</a:t>
            </a:r>
            <a:r>
              <a:rPr sz="2200" i="1" spc="70" dirty="0">
                <a:latin typeface="Times New Roman"/>
                <a:cs typeface="Times New Roman"/>
              </a:rPr>
              <a:t>w</a:t>
            </a:r>
            <a:r>
              <a:rPr sz="1950" i="1" spc="104" baseline="-23504" dirty="0">
                <a:latin typeface="Times New Roman"/>
                <a:cs typeface="Times New Roman"/>
              </a:rPr>
              <a:t>n</a:t>
            </a:r>
            <a:r>
              <a:rPr sz="1950" i="1" spc="532" baseline="-23504" dirty="0">
                <a:latin typeface="Times New Roman"/>
                <a:cs typeface="Times New Roman"/>
              </a:rPr>
              <a:t> </a:t>
            </a:r>
            <a:r>
              <a:rPr sz="1950" spc="15" baseline="-23504" dirty="0">
                <a:latin typeface="Times New Roman"/>
                <a:cs typeface="Times New Roman"/>
              </a:rPr>
              <a:t>1</a:t>
            </a:r>
            <a:r>
              <a:rPr sz="2200" i="1" spc="10" dirty="0">
                <a:latin typeface="Times New Roman"/>
                <a:cs typeface="Times New Roman"/>
              </a:rPr>
              <a:t>w</a:t>
            </a:r>
            <a:r>
              <a:rPr sz="1950" i="1" spc="15" baseline="-23504" dirty="0">
                <a:latin typeface="Times New Roman"/>
                <a:cs typeface="Times New Roman"/>
              </a:rPr>
              <a:t>n</a:t>
            </a:r>
            <a:r>
              <a:rPr sz="1950" i="1" spc="-104" baseline="-23504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5894" y="2948232"/>
            <a:ext cx="168728" cy="20222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895638" y="2747148"/>
            <a:ext cx="1390015" cy="366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i="1" spc="100" dirty="0">
                <a:latin typeface="Times New Roman"/>
                <a:cs typeface="Times New Roman"/>
              </a:rPr>
              <a:t>P</a:t>
            </a:r>
            <a:r>
              <a:rPr sz="2200" spc="110" dirty="0">
                <a:latin typeface="Times New Roman"/>
                <a:cs typeface="Times New Roman"/>
              </a:rPr>
              <a:t>(</a:t>
            </a:r>
            <a:r>
              <a:rPr sz="2200" i="1" spc="-30" dirty="0">
                <a:latin typeface="Times New Roman"/>
                <a:cs typeface="Times New Roman"/>
              </a:rPr>
              <a:t>w</a:t>
            </a:r>
            <a:r>
              <a:rPr sz="1950" i="1" spc="7" baseline="-23504" dirty="0">
                <a:latin typeface="Times New Roman"/>
                <a:cs typeface="Times New Roman"/>
              </a:rPr>
              <a:t>n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-30" baseline="-2350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|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w</a:t>
            </a:r>
            <a:r>
              <a:rPr sz="1950" i="1" spc="7" baseline="-23504" dirty="0">
                <a:latin typeface="Times New Roman"/>
                <a:cs typeface="Times New Roman"/>
              </a:rPr>
              <a:t>n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127" baseline="-23504" dirty="0">
                <a:latin typeface="Times New Roman"/>
                <a:cs typeface="Times New Roman"/>
              </a:rPr>
              <a:t> </a:t>
            </a:r>
            <a:r>
              <a:rPr sz="1950" spc="7" baseline="-23504" dirty="0">
                <a:latin typeface="Times New Roman"/>
                <a:cs typeface="Times New Roman"/>
              </a:rPr>
              <a:t>1</a:t>
            </a:r>
            <a:r>
              <a:rPr sz="1950" spc="-262" baseline="-23504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2491" y="3699955"/>
            <a:ext cx="27622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950" spc="37" baseline="-23504" dirty="0">
                <a:latin typeface="Times New Roman"/>
                <a:cs typeface="Times New Roman"/>
              </a:rPr>
              <a:t>1</a:t>
            </a:r>
            <a:r>
              <a:rPr sz="1950" spc="-307" baseline="-23504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0242" y="4126484"/>
            <a:ext cx="168062" cy="2046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404223" y="3520964"/>
            <a:ext cx="412115" cy="810260"/>
            <a:chOff x="6404223" y="3520964"/>
            <a:chExt cx="412115" cy="8102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493" y="3926335"/>
              <a:ext cx="168062" cy="204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6242" y="4126484"/>
              <a:ext cx="168062" cy="2046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7751" y="3721108"/>
              <a:ext cx="168062" cy="2046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0473" y="3520964"/>
              <a:ext cx="168062" cy="2046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4223" y="3721108"/>
              <a:ext cx="168062" cy="20466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5404" y="3902647"/>
            <a:ext cx="168062" cy="2046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992016" y="3702503"/>
            <a:ext cx="184785" cy="405130"/>
            <a:chOff x="4992016" y="3702503"/>
            <a:chExt cx="184785" cy="40513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8244" y="3702503"/>
              <a:ext cx="168062" cy="2046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2016" y="3902647"/>
              <a:ext cx="168062" cy="2046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1384" y="3710960"/>
            <a:ext cx="334957" cy="350682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64540" y="4075039"/>
            <a:ext cx="7562215" cy="15436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R="1358900" algn="r">
              <a:lnSpc>
                <a:spcPct val="100000"/>
              </a:lnSpc>
              <a:spcBef>
                <a:spcPts val="425"/>
              </a:spcBef>
            </a:pPr>
            <a:r>
              <a:rPr sz="1300" i="1" spc="25" dirty="0">
                <a:latin typeface="Times New Roman"/>
                <a:cs typeface="Times New Roman"/>
              </a:rPr>
              <a:t>n</a:t>
            </a:r>
            <a:r>
              <a:rPr sz="1300" i="1" spc="195" dirty="0">
                <a:latin typeface="Times New Roman"/>
                <a:cs typeface="Times New Roman"/>
              </a:rPr>
              <a:t> </a:t>
            </a:r>
            <a:r>
              <a:rPr sz="1300" i="1" spc="35" dirty="0">
                <a:latin typeface="Times New Roman"/>
                <a:cs typeface="Times New Roman"/>
              </a:rPr>
              <a:t>N </a:t>
            </a:r>
            <a:r>
              <a:rPr sz="1300" i="1" spc="105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0000"/>
              </a:lnSpc>
              <a:spcBef>
                <a:spcPts val="994"/>
              </a:spcBef>
              <a:buClr>
                <a:srgbClr val="FF0000"/>
              </a:buClr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consistent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probabilistic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model, append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unique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start (&lt;s&gt;)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(&lt;/s&gt;)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symbol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every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sentence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additional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words.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4124" y="3708981"/>
            <a:ext cx="144526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6255" algn="l"/>
                <a:tab pos="1207135" algn="l"/>
                <a:tab pos="1431925" algn="l"/>
              </a:tabLst>
            </a:pPr>
            <a:r>
              <a:rPr sz="1300" i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300" i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sz="1300" i="1" u="sng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sz="130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1300" i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02231" y="3690376"/>
            <a:ext cx="28702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25" dirty="0">
                <a:latin typeface="Times New Roman"/>
                <a:cs typeface="Times New Roman"/>
              </a:rPr>
              <a:t>n</a:t>
            </a:r>
            <a:r>
              <a:rPr sz="1300" i="1" spc="290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86525" y="3890520"/>
            <a:ext cx="14033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3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21153" y="3923783"/>
            <a:ext cx="119189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54735" algn="l"/>
              </a:tabLst>
            </a:pPr>
            <a:r>
              <a:rPr sz="2250" i="1" spc="70" dirty="0">
                <a:latin typeface="Times New Roman"/>
                <a:cs typeface="Times New Roman"/>
              </a:rPr>
              <a:t>C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70" dirty="0">
                <a:latin typeface="Times New Roman"/>
                <a:cs typeface="Times New Roman"/>
              </a:rPr>
              <a:t>w</a:t>
            </a:r>
            <a:r>
              <a:rPr sz="1950" i="1" spc="104" baseline="42735" dirty="0">
                <a:latin typeface="Times New Roman"/>
                <a:cs typeface="Times New Roman"/>
              </a:rPr>
              <a:t>n</a:t>
            </a:r>
            <a:r>
              <a:rPr sz="1950" i="1" spc="555" baseline="42735" dirty="0">
                <a:latin typeface="Times New Roman"/>
                <a:cs typeface="Times New Roman"/>
              </a:rPr>
              <a:t> </a:t>
            </a:r>
            <a:r>
              <a:rPr sz="1950" spc="37" baseline="42735" dirty="0">
                <a:latin typeface="Times New Roman"/>
                <a:cs typeface="Times New Roman"/>
              </a:rPr>
              <a:t>1	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78569" y="3518416"/>
            <a:ext cx="14763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42035" algn="l"/>
              </a:tabLst>
            </a:pPr>
            <a:r>
              <a:rPr sz="2250" i="1" spc="70" dirty="0">
                <a:latin typeface="Times New Roman"/>
                <a:cs typeface="Times New Roman"/>
              </a:rPr>
              <a:t>C</a:t>
            </a:r>
            <a:r>
              <a:rPr sz="2250" spc="70" dirty="0">
                <a:latin typeface="Times New Roman"/>
                <a:cs typeface="Times New Roman"/>
              </a:rPr>
              <a:t>(</a:t>
            </a:r>
            <a:r>
              <a:rPr sz="2250" i="1" spc="70" dirty="0">
                <a:latin typeface="Times New Roman"/>
                <a:cs typeface="Times New Roman"/>
              </a:rPr>
              <a:t>w</a:t>
            </a:r>
            <a:r>
              <a:rPr sz="1950" i="1" spc="104" baseline="42735" dirty="0">
                <a:latin typeface="Times New Roman"/>
                <a:cs typeface="Times New Roman"/>
              </a:rPr>
              <a:t>n</a:t>
            </a:r>
            <a:r>
              <a:rPr sz="1950" i="1" spc="562" baseline="42735" dirty="0">
                <a:latin typeface="Times New Roman"/>
                <a:cs typeface="Times New Roman"/>
              </a:rPr>
              <a:t> </a:t>
            </a:r>
            <a:r>
              <a:rPr sz="1950" spc="37" baseline="42735" dirty="0">
                <a:latin typeface="Times New Roman"/>
                <a:cs typeface="Times New Roman"/>
              </a:rPr>
              <a:t>1	</a:t>
            </a:r>
            <a:r>
              <a:rPr sz="2250" i="1" spc="45" dirty="0">
                <a:latin typeface="Times New Roman"/>
                <a:cs typeface="Times New Roman"/>
              </a:rPr>
              <a:t>w</a:t>
            </a:r>
            <a:r>
              <a:rPr sz="2250" i="1" spc="16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36255" y="3699955"/>
            <a:ext cx="108712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50" i="1" spc="50" dirty="0">
                <a:latin typeface="Times New Roman"/>
                <a:cs typeface="Times New Roman"/>
              </a:rPr>
              <a:t>P</a:t>
            </a:r>
            <a:r>
              <a:rPr sz="2250" spc="80" dirty="0">
                <a:latin typeface="Times New Roman"/>
                <a:cs typeface="Times New Roman"/>
              </a:rPr>
              <a:t>(</a:t>
            </a:r>
            <a:r>
              <a:rPr sz="2250" i="1" spc="-85" dirty="0">
                <a:latin typeface="Times New Roman"/>
                <a:cs typeface="Times New Roman"/>
              </a:rPr>
              <a:t>w</a:t>
            </a:r>
            <a:r>
              <a:rPr sz="1950" i="1" spc="37" baseline="-23504" dirty="0">
                <a:latin typeface="Times New Roman"/>
                <a:cs typeface="Times New Roman"/>
              </a:rPr>
              <a:t>n</a:t>
            </a:r>
            <a:r>
              <a:rPr sz="1950" i="1" baseline="-23504" dirty="0">
                <a:latin typeface="Times New Roman"/>
                <a:cs typeface="Times New Roman"/>
              </a:rPr>
              <a:t> </a:t>
            </a:r>
            <a:r>
              <a:rPr sz="1950" i="1" spc="-82" baseline="-23504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|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250" i="1" spc="-85" dirty="0">
                <a:latin typeface="Times New Roman"/>
                <a:cs typeface="Times New Roman"/>
              </a:rPr>
              <a:t>w</a:t>
            </a:r>
            <a:r>
              <a:rPr sz="1950" i="1" spc="37" baseline="-23504" dirty="0">
                <a:latin typeface="Times New Roman"/>
                <a:cs typeface="Times New Roman"/>
              </a:rPr>
              <a:t>n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81173" y="2756153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Bigram: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73300" y="3713479"/>
            <a:ext cx="114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N-gram: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1583</Words>
  <Application>Microsoft Macintosh PowerPoint</Application>
  <PresentationFormat>On-screen Show (4:3)</PresentationFormat>
  <Paragraphs>189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MT</vt:lpstr>
      <vt:lpstr>Calibri</vt:lpstr>
      <vt:lpstr>Times New Roman</vt:lpstr>
      <vt:lpstr>Office Theme</vt:lpstr>
      <vt:lpstr>NATURAL LANGUAGE PROCESSING    CHAPTER 23</vt:lpstr>
      <vt:lpstr>Natural Language Processing</vt:lpstr>
      <vt:lpstr>Natural Language Processing</vt:lpstr>
      <vt:lpstr>Language Models</vt:lpstr>
      <vt:lpstr>Uses of Language Models</vt:lpstr>
      <vt:lpstr>Completion Prediction</vt:lpstr>
      <vt:lpstr>N-Gram Models</vt:lpstr>
      <vt:lpstr>N-Gram Model Formulas</vt:lpstr>
      <vt:lpstr>Estimating Probabilities</vt:lpstr>
      <vt:lpstr>N-gram character models</vt:lpstr>
      <vt:lpstr>Train and Test Corpora</vt:lpstr>
      <vt:lpstr>Unknown Words</vt:lpstr>
      <vt:lpstr>Perplexity</vt:lpstr>
      <vt:lpstr>Sample Perplexity Evaluation</vt:lpstr>
      <vt:lpstr>Smoothing</vt:lpstr>
      <vt:lpstr>Laplace (Add-One) Smoothing</vt:lpstr>
      <vt:lpstr>Advanced Smoothing</vt:lpstr>
      <vt:lpstr>Model Combination</vt:lpstr>
      <vt:lpstr>Interpolation</vt:lpstr>
      <vt:lpstr>Backoff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  CHAPTER 23</dc:title>
  <cp:lastModifiedBy>Aliya Mousa Abdullah Aleryani</cp:lastModifiedBy>
  <cp:revision>1</cp:revision>
  <dcterms:created xsi:type="dcterms:W3CDTF">2023-06-02T08:51:08Z</dcterms:created>
  <dcterms:modified xsi:type="dcterms:W3CDTF">2023-06-02T09:00:09Z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2023-06-02T00:00:00Z</vt:filetime>
  </property>
</Properties>
</file>