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1"/>
  </p:notesMasterIdLst>
  <p:handoutMasterIdLst>
    <p:handoutMasterId r:id="rId32"/>
  </p:handoutMasterIdLst>
  <p:sldIdLst>
    <p:sldId id="342" r:id="rId2"/>
    <p:sldId id="257" r:id="rId3"/>
    <p:sldId id="298" r:id="rId4"/>
    <p:sldId id="299" r:id="rId5"/>
    <p:sldId id="309" r:id="rId6"/>
    <p:sldId id="329" r:id="rId7"/>
    <p:sldId id="262" r:id="rId8"/>
    <p:sldId id="261" r:id="rId9"/>
    <p:sldId id="285" r:id="rId10"/>
    <p:sldId id="336" r:id="rId11"/>
    <p:sldId id="264" r:id="rId12"/>
    <p:sldId id="337" r:id="rId13"/>
    <p:sldId id="304" r:id="rId14"/>
    <p:sldId id="339" r:id="rId15"/>
    <p:sldId id="330" r:id="rId16"/>
    <p:sldId id="328" r:id="rId17"/>
    <p:sldId id="325" r:id="rId18"/>
    <p:sldId id="326" r:id="rId19"/>
    <p:sldId id="340" r:id="rId20"/>
    <p:sldId id="324" r:id="rId21"/>
    <p:sldId id="259" r:id="rId22"/>
    <p:sldId id="293" r:id="rId23"/>
    <p:sldId id="286" r:id="rId24"/>
    <p:sldId id="334" r:id="rId25"/>
    <p:sldId id="269" r:id="rId26"/>
    <p:sldId id="272" r:id="rId27"/>
    <p:sldId id="343" r:id="rId28"/>
    <p:sldId id="341" r:id="rId29"/>
    <p:sldId id="344" r:id="rId30"/>
  </p:sldIdLst>
  <p:sldSz cx="12192000" cy="6858000"/>
  <p:notesSz cx="7099300" cy="10234613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071"/>
    <a:srgbClr val="DE68FF"/>
    <a:srgbClr val="FF9786"/>
    <a:srgbClr val="D3000F"/>
    <a:srgbClr val="FFFF00"/>
    <a:srgbClr val="3333FF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6441" autoAdjust="0"/>
  </p:normalViewPr>
  <p:slideViewPr>
    <p:cSldViewPr snapToGrid="0">
      <p:cViewPr varScale="1">
        <p:scale>
          <a:sx n="92" d="100"/>
          <a:sy n="92" d="100"/>
        </p:scale>
        <p:origin x="12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“sort this list”  or “add these two numbers”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5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4.png"/><Relationship Id="rId5" Type="http://schemas.openxmlformats.org/officeDocument/2006/relationships/tags" Target="../tags/tag26.xml"/><Relationship Id="rId10" Type="http://schemas.openxmlformats.org/officeDocument/2006/relationships/image" Target="../media/image2.png"/><Relationship Id="rId4" Type="http://schemas.openxmlformats.org/officeDocument/2006/relationships/tags" Target="../tags/tag25.xml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0.xml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tags" Target="../tags/tag32.xml"/><Relationship Id="rId10" Type="http://schemas.openxmlformats.org/officeDocument/2006/relationships/image" Target="../media/image29.png"/><Relationship Id="rId4" Type="http://schemas.openxmlformats.org/officeDocument/2006/relationships/tags" Target="../tags/tag31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8.png"/><Relationship Id="rId17" Type="http://schemas.openxmlformats.org/officeDocument/2006/relationships/image" Target="../media/image36.png"/><Relationship Id="rId2" Type="http://schemas.openxmlformats.org/officeDocument/2006/relationships/tags" Target="../tags/tag34.xml"/><Relationship Id="rId16" Type="http://schemas.openxmlformats.org/officeDocument/2006/relationships/image" Target="../media/image35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1.png"/><Relationship Id="rId5" Type="http://schemas.openxmlformats.org/officeDocument/2006/relationships/tags" Target="../tags/tag37.xml"/><Relationship Id="rId15" Type="http://schemas.openxmlformats.org/officeDocument/2006/relationships/image" Target="../media/image3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8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45.xml"/><Relationship Id="rId7" Type="http://schemas.openxmlformats.org/officeDocument/2006/relationships/image" Target="../media/image40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43.png"/><Relationship Id="rId18" Type="http://schemas.openxmlformats.org/officeDocument/2006/relationships/image" Target="../media/image47.png"/><Relationship Id="rId3" Type="http://schemas.openxmlformats.org/officeDocument/2006/relationships/tags" Target="../tags/tag49.xml"/><Relationship Id="rId21" Type="http://schemas.openxmlformats.org/officeDocument/2006/relationships/image" Target="../media/image49.png"/><Relationship Id="rId7" Type="http://schemas.openxmlformats.org/officeDocument/2006/relationships/tags" Target="../tags/tag53.xml"/><Relationship Id="rId12" Type="http://schemas.openxmlformats.org/officeDocument/2006/relationships/image" Target="../media/image42.png"/><Relationship Id="rId17" Type="http://schemas.openxmlformats.org/officeDocument/2006/relationships/image" Target="../media/image46.png"/><Relationship Id="rId2" Type="http://schemas.openxmlformats.org/officeDocument/2006/relationships/tags" Target="../tags/tag48.xml"/><Relationship Id="rId16" Type="http://schemas.openxmlformats.org/officeDocument/2006/relationships/image" Target="../media/image18.png"/><Relationship Id="rId20" Type="http://schemas.openxmlformats.org/officeDocument/2006/relationships/image" Target="../media/image48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15" Type="http://schemas.openxmlformats.org/officeDocument/2006/relationships/image" Target="../media/image45.png"/><Relationship Id="rId10" Type="http://schemas.openxmlformats.org/officeDocument/2006/relationships/tags" Target="../tags/tag56.xml"/><Relationship Id="rId19" Type="http://schemas.openxmlformats.org/officeDocument/2006/relationships/image" Target="../media/image33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0.png"/><Relationship Id="rId18" Type="http://schemas.openxmlformats.org/officeDocument/2006/relationships/image" Target="../media/image46.png"/><Relationship Id="rId3" Type="http://schemas.openxmlformats.org/officeDocument/2006/relationships/tags" Target="../tags/tag59.xml"/><Relationship Id="rId21" Type="http://schemas.openxmlformats.org/officeDocument/2006/relationships/image" Target="../media/image48.png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8.png"/><Relationship Id="rId2" Type="http://schemas.openxmlformats.org/officeDocument/2006/relationships/tags" Target="../tags/tag58.xml"/><Relationship Id="rId16" Type="http://schemas.openxmlformats.org/officeDocument/2006/relationships/image" Target="../media/image45.png"/><Relationship Id="rId20" Type="http://schemas.openxmlformats.org/officeDocument/2006/relationships/image" Target="../media/image33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image" Target="../media/image44.png"/><Relationship Id="rId23" Type="http://schemas.openxmlformats.org/officeDocument/2006/relationships/image" Target="../media/image51.png"/><Relationship Id="rId10" Type="http://schemas.openxmlformats.org/officeDocument/2006/relationships/tags" Target="../tags/tag66.xml"/><Relationship Id="rId19" Type="http://schemas.openxmlformats.org/officeDocument/2006/relationships/image" Target="../media/image47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43.png"/><Relationship Id="rId22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70.xml"/><Relationship Id="rId7" Type="http://schemas.openxmlformats.org/officeDocument/2006/relationships/image" Target="../media/image49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tags" Target="../tags/tag75.xml"/><Relationship Id="rId21" Type="http://schemas.openxmlformats.org/officeDocument/2006/relationships/image" Target="../media/image63.png"/><Relationship Id="rId7" Type="http://schemas.openxmlformats.org/officeDocument/2006/relationships/tags" Target="../tags/tag79.xml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tags" Target="../tags/tag74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15" Type="http://schemas.openxmlformats.org/officeDocument/2006/relationships/image" Target="../media/image57.png"/><Relationship Id="rId23" Type="http://schemas.openxmlformats.org/officeDocument/2006/relationships/image" Target="../media/image65.emf"/><Relationship Id="rId10" Type="http://schemas.openxmlformats.org/officeDocument/2006/relationships/tags" Target="../tags/tag82.xml"/><Relationship Id="rId19" Type="http://schemas.openxmlformats.org/officeDocument/2006/relationships/image" Target="../media/image61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age:Thomasbayes.jpg" TargetMode="External"/><Relationship Id="rId3" Type="http://schemas.openxmlformats.org/officeDocument/2006/relationships/tags" Target="../tags/tag85.xml"/><Relationship Id="rId7" Type="http://schemas.openxmlformats.org/officeDocument/2006/relationships/image" Target="../media/image69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3.png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3.png"/><Relationship Id="rId17" Type="http://schemas.openxmlformats.org/officeDocument/2006/relationships/image" Target="../media/image10.png"/><Relationship Id="rId2" Type="http://schemas.openxmlformats.org/officeDocument/2006/relationships/tags" Target="../tags/tag5.xml"/><Relationship Id="rId16" Type="http://schemas.openxmlformats.org/officeDocument/2006/relationships/image" Target="../media/image9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2.png"/><Relationship Id="rId5" Type="http://schemas.openxmlformats.org/officeDocument/2006/relationships/tags" Target="../tags/tag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6.png"/><Relationship Id="rId5" Type="http://schemas.openxmlformats.org/officeDocument/2006/relationships/tags" Target="../tags/tag17.xml"/><Relationship Id="rId10" Type="http://schemas.openxmlformats.org/officeDocument/2006/relationships/image" Target="../media/image15.png"/><Relationship Id="rId4" Type="http://schemas.openxmlformats.org/officeDocument/2006/relationships/tags" Target="../tags/tag16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69A-CD48-2129-B928-387DDFC0C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4578"/>
            <a:ext cx="12192000" cy="2155822"/>
          </a:xfrm>
        </p:spPr>
        <p:txBody>
          <a:bodyPr/>
          <a:lstStyle/>
          <a:p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" pitchFamily="2" charset="0"/>
              </a:rPr>
              <a:t>Chapter12</a:t>
            </a:r>
            <a:b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" pitchFamily="2" charset="0"/>
              </a:rPr>
            </a:b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" pitchFamily="2" charset="0"/>
              </a:rPr>
              <a:t>Quantifying Uncertainty</a:t>
            </a:r>
            <a:b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Helvetica" pitchFamily="2" charset="0"/>
              </a:rPr>
            </a:b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20B4B-DA59-E82D-DC3E-17629685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P(+x,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P(+x)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OR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81603"/>
              </p:ext>
            </p:extLst>
          </p:nvPr>
        </p:nvGraphicFramePr>
        <p:xfrm>
          <a:off x="8364122" y="2116487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0293" y="1620874"/>
            <a:ext cx="1149651" cy="298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7012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61746" y="1452563"/>
            <a:ext cx="7825053" cy="4525962"/>
          </a:xfrm>
        </p:spPr>
        <p:txBody>
          <a:bodyPr/>
          <a:lstStyle/>
          <a:p>
            <a:pPr eaLnBrk="1" hangingPunct="1"/>
            <a:r>
              <a:rPr lang="en-US" sz="2000" dirty="0"/>
              <a:t>Marginal distributions are sub-tables which eliminate variables </a:t>
            </a:r>
          </a:p>
          <a:p>
            <a:pPr eaLnBrk="1" hangingPunct="1"/>
            <a:r>
              <a:rPr lang="en-US" sz="2000" dirty="0"/>
              <a:t>Marginalization (summing out): Combine collapsed rows by adding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99939"/>
              </p:ext>
            </p:extLst>
          </p:nvPr>
        </p:nvGraphicFramePr>
        <p:xfrm>
          <a:off x="343549" y="330081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5498"/>
              </p:ext>
            </p:extLst>
          </p:nvPr>
        </p:nvGraphicFramePr>
        <p:xfrm>
          <a:off x="7148913" y="27197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96924"/>
              </p:ext>
            </p:extLst>
          </p:nvPr>
        </p:nvGraphicFramePr>
        <p:xfrm>
          <a:off x="7148913" y="45485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700875" y="34225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700875" y="499332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48" name="Picture 6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7" y="2842024"/>
            <a:ext cx="11779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6" name="Picture 9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3" y="3671826"/>
            <a:ext cx="24336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7" name="Picture 9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63" y="2314974"/>
            <a:ext cx="7318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8" name="Picture 9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75" y="5223516"/>
            <a:ext cx="24622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3" y="4143774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31" name="Picture 9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" y="6110686"/>
            <a:ext cx="57165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Marginal Distributions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26394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3849"/>
              </p:ext>
            </p:extLst>
          </p:nvPr>
        </p:nvGraphicFramePr>
        <p:xfrm>
          <a:off x="7119884" y="19142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76043"/>
              </p:ext>
            </p:extLst>
          </p:nvPr>
        </p:nvGraphicFramePr>
        <p:xfrm>
          <a:off x="7119884" y="37430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671846" y="261704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671846" y="41877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0532" y="2866286"/>
            <a:ext cx="2582940" cy="6121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7863" y="1509434"/>
            <a:ext cx="791580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479" y="4417976"/>
            <a:ext cx="2551748" cy="567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0918" y="3338234"/>
            <a:ext cx="761332" cy="298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292786"/>
            <a:ext cx="8562975" cy="4680978"/>
          </a:xfrm>
        </p:spPr>
        <p:txBody>
          <a:bodyPr/>
          <a:lstStyle/>
          <a:p>
            <a:pPr eaLnBrk="1" hangingPunct="1"/>
            <a:r>
              <a:rPr lang="en-US" sz="2400" dirty="0"/>
              <a:t>A simple relation between joint and conditional probabilities</a:t>
            </a:r>
          </a:p>
          <a:p>
            <a:pPr lvl="1" eaLnBrk="1" hangingPunct="1"/>
            <a:r>
              <a:rPr lang="en-US" sz="2000" dirty="0">
                <a:solidFill>
                  <a:schemeClr val="accent2"/>
                </a:solidFill>
              </a:rPr>
              <a:t>In fact, this is taken as the </a:t>
            </a:r>
            <a:r>
              <a:rPr lang="en-US" sz="2000" i="1" dirty="0">
                <a:solidFill>
                  <a:schemeClr val="accent2"/>
                </a:solidFill>
              </a:rPr>
              <a:t>definition</a:t>
            </a:r>
            <a:r>
              <a:rPr lang="en-US" sz="2000" dirty="0">
                <a:solidFill>
                  <a:schemeClr val="accent2"/>
                </a:solidFill>
              </a:rPr>
              <a:t> of a conditional probability</a:t>
            </a:r>
          </a:p>
        </p:txBody>
      </p:sp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740025"/>
            <a:ext cx="237331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22584"/>
              </p:ext>
            </p:extLst>
          </p:nvPr>
        </p:nvGraphicFramePr>
        <p:xfrm>
          <a:off x="762000" y="4576763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43" name="Group 21"/>
          <p:cNvGrpSpPr>
            <a:grpSpLocks/>
          </p:cNvGrpSpPr>
          <p:nvPr/>
        </p:nvGrpSpPr>
        <p:grpSpPr bwMode="auto">
          <a:xfrm>
            <a:off x="6021149" y="2655489"/>
            <a:ext cx="2197100" cy="1272154"/>
            <a:chOff x="5105400" y="2512724"/>
            <a:chExt cx="2895600" cy="1676400"/>
          </a:xfrm>
        </p:grpSpPr>
        <p:sp>
          <p:nvSpPr>
            <p:cNvPr id="13347" name="Oval 33"/>
            <p:cNvSpPr>
              <a:spLocks noChangeArrowheads="1"/>
            </p:cNvSpPr>
            <p:nvPr/>
          </p:nvSpPr>
          <p:spPr bwMode="auto"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4"/>
            <p:cNvSpPr>
              <a:spLocks noChangeArrowheads="1"/>
            </p:cNvSpPr>
            <p:nvPr/>
          </p:nvSpPr>
          <p:spPr bwMode="auto"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191000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8332" y="4885634"/>
            <a:ext cx="3269608" cy="3135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7969" y="2256706"/>
            <a:ext cx="3174853" cy="215464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2170" y="3957739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9786"/>
                </a:solidFill>
                <a:latin typeface="Calibri"/>
                <a:cs typeface="Calibri"/>
              </a:rPr>
              <a:t>P(b)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678" y="3951376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  <a:latin typeface="Calibri"/>
                <a:cs typeface="Calibri"/>
              </a:rPr>
              <a:t>P(a)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7902" y="2289341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P(</a:t>
            </a:r>
            <a:r>
              <a:rPr lang="en-US" sz="2000" i="1" dirty="0" err="1">
                <a:solidFill>
                  <a:srgbClr val="E57071"/>
                </a:solidFill>
                <a:latin typeface="Calibri"/>
                <a:cs typeface="Calibri"/>
              </a:rPr>
              <a:t>a,b</a:t>
            </a:r>
            <a:r>
              <a:rPr lang="en-US" sz="2000" i="1" dirty="0">
                <a:solidFill>
                  <a:srgbClr val="E57071"/>
                </a:solidFill>
                <a:latin typeface="Calibri"/>
                <a:cs typeface="Calibri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883" y="4686487"/>
            <a:ext cx="2836647" cy="731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6" name="Picture 1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15" y="4702804"/>
            <a:ext cx="836064" cy="6569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5435" y="4923246"/>
            <a:ext cx="82113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662" y="5802804"/>
            <a:ext cx="5643434" cy="29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8" name="Picture 2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759" y="6306751"/>
            <a:ext cx="1701988" cy="253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023" y="6311728"/>
            <a:ext cx="80620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4784956" y="5704129"/>
            <a:ext cx="6020880" cy="997942"/>
          </a:xfrm>
          <a:prstGeom prst="wedgeRectCallout">
            <a:avLst>
              <a:gd name="adj1" fmla="val -1035"/>
              <a:gd name="adj2" fmla="val -81872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Conditional Probabilities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0885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209143" y="1341782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P(+x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P(-y |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5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Conditional Distributions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1"/>
                </a:solidFill>
                <a:ea typeface="ＭＳ Ｐゴシック" pitchFamily="34" charset="-128"/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61942"/>
              </p:ext>
            </p:extLst>
          </p:nvPr>
        </p:nvGraphicFramePr>
        <p:xfrm>
          <a:off x="8479064" y="355872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55355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40011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5115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89" y="3134859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16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Conditional Distributions</a:t>
            </a:r>
          </a:p>
        </p:txBody>
      </p:sp>
      <p:sp>
        <p:nvSpPr>
          <p:cNvPr id="45117" name="TextBox 56"/>
          <p:cNvSpPr txBox="1">
            <a:spLocks noChangeArrowheads="1"/>
          </p:cNvSpPr>
          <p:nvPr/>
        </p:nvSpPr>
        <p:spPr bwMode="auto">
          <a:xfrm>
            <a:off x="8890227" y="2507796"/>
            <a:ext cx="2587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2"/>
                </a:solidFill>
                <a:latin typeface="Calibri"/>
                <a:cs typeface="Calibri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17487"/>
              </p:ext>
            </p:extLst>
          </p:nvPr>
        </p:nvGraphicFramePr>
        <p:xfrm>
          <a:off x="303920" y="310214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729" y="4777781"/>
            <a:ext cx="1909108" cy="217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0" name="Picture 29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693" y="5202189"/>
            <a:ext cx="3963475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51684" name="Picture 105168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641" y="4628880"/>
            <a:ext cx="1960986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51687" name="Picture 105168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787" y="5820987"/>
            <a:ext cx="1846854" cy="486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61715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4886" y="1985833"/>
            <a:ext cx="1954844" cy="223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815" y="2414780"/>
            <a:ext cx="4058427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1" name="Picture 2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84" y="1831680"/>
            <a:ext cx="2018590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82" y="2968286"/>
            <a:ext cx="1891099" cy="488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22060"/>
              </p:ext>
            </p:extLst>
          </p:nvPr>
        </p:nvGraphicFramePr>
        <p:xfrm>
          <a:off x="10246121" y="365996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19800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791013" y="3971222"/>
            <a:ext cx="5772525" cy="317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77132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92277"/>
              </p:ext>
            </p:extLst>
          </p:nvPr>
        </p:nvGraphicFramePr>
        <p:xfrm>
          <a:off x="303920" y="330086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1689" name="Group 1051688"/>
          <p:cNvGrpSpPr/>
          <p:nvPr/>
        </p:nvGrpSpPr>
        <p:grpSpPr bwMode="auto">
          <a:xfrm>
            <a:off x="4685939" y="5619332"/>
            <a:ext cx="3357110" cy="990267"/>
            <a:chOff x="3830658" y="4628880"/>
            <a:chExt cx="5101206" cy="1477080"/>
          </a:xfrm>
        </p:grpSpPr>
        <p:pic>
          <p:nvPicPr>
            <p:cNvPr id="27" name="Picture 26" descr="txp_fig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30658" y="4759927"/>
              <a:ext cx="2046540" cy="1953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30" name="Picture 29" descr="txp_fig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78325" y="5133446"/>
              <a:ext cx="3553539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051684" name="Picture 1051683" descr="txp_fig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81865" y="4628880"/>
              <a:ext cx="1758164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051687" name="Picture 1051686" descr="txp_fig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5099" y="5678047"/>
              <a:ext cx="1655837" cy="4279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81587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 bwMode="auto">
          <a:xfrm>
            <a:off x="4636141" y="1261440"/>
            <a:ext cx="3605608" cy="1008935"/>
            <a:chOff x="3711749" y="2025130"/>
            <a:chExt cx="5117028" cy="1431867"/>
          </a:xfrm>
        </p:grpSpPr>
        <p:pic>
          <p:nvPicPr>
            <p:cNvPr id="6" name="Picture 5" descr="txp_fig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11749" y="2160935"/>
              <a:ext cx="1722173" cy="1965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8" name="Picture 17" descr="txp_fig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53396" y="2538828"/>
              <a:ext cx="357538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1" name="Picture 20" descr="txp_fig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0372" y="2025130"/>
              <a:ext cx="177833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4" name="Picture 23" descr="txp_fig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42091" y="3026454"/>
              <a:ext cx="1666015" cy="4305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8837"/>
              </p:ext>
            </p:extLst>
          </p:nvPr>
        </p:nvGraphicFramePr>
        <p:xfrm>
          <a:off x="10246121" y="3729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26712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421632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88458"/>
              </p:ext>
            </p:extLst>
          </p:nvPr>
        </p:nvGraphicFramePr>
        <p:xfrm>
          <a:off x="5308484" y="378445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4172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337805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82004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2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17996"/>
              </p:ext>
            </p:extLst>
          </p:nvPr>
        </p:nvGraphicFramePr>
        <p:xfrm>
          <a:off x="303920" y="255782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07283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825"/>
              </p:ext>
            </p:extLst>
          </p:nvPr>
        </p:nvGraphicFramePr>
        <p:xfrm>
          <a:off x="10246121" y="298604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252408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47328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19968"/>
              </p:ext>
            </p:extLst>
          </p:nvPr>
        </p:nvGraphicFramePr>
        <p:xfrm>
          <a:off x="5308484" y="304141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342965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02828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263501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07700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396725" y="4987081"/>
            <a:ext cx="9607409" cy="5857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Why does this work? Sum of selection is P(evidence)!  (P(T=c), here)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</p:txBody>
      </p:sp>
      <p:pic>
        <p:nvPicPr>
          <p:cNvPr id="31" name="Picture 6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52" y="56743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53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06258"/>
              </p:ext>
            </p:extLst>
          </p:nvPr>
        </p:nvGraphicFramePr>
        <p:xfrm>
          <a:off x="303920" y="29714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822" y="2486483"/>
            <a:ext cx="1235379" cy="3208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886929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38022" y="3843299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441931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SELECT</a:t>
            </a:r>
            <a:r>
              <a:rPr lang="en-US" sz="2000" dirty="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989421" y="2490651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NORMALIZE </a:t>
            </a:r>
            <a:r>
              <a:rPr lang="en-US" sz="2000" dirty="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 | Y=-y) ?</a:t>
            </a:r>
          </a:p>
        </p:txBody>
      </p:sp>
    </p:spTree>
    <p:extLst>
      <p:ext uri="{BB962C8B-B14F-4D97-AF65-F5344CB8AC3E}">
        <p14:creationId xmlns:p14="http://schemas.microsoft.com/office/powerpoint/2010/main" val="206448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Topics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8988" y="1397000"/>
            <a:ext cx="6502411" cy="5078097"/>
          </a:xfrm>
        </p:spPr>
        <p:txBody>
          <a:bodyPr/>
          <a:lstStyle/>
          <a:p>
            <a:pPr marL="0" indent="0" eaLnBrk="1" hangingPunct="1">
              <a:buNone/>
            </a:pPr>
            <a:endParaRPr lang="en-US" sz="2800" dirty="0"/>
          </a:p>
          <a:p>
            <a:pPr lvl="8"/>
            <a:endParaRPr lang="en-US" sz="300" dirty="0"/>
          </a:p>
          <a:p>
            <a:pPr lvl="1"/>
            <a:r>
              <a:rPr lang="en-GB" sz="2400" dirty="0"/>
              <a:t>Acting under Uncertainty</a:t>
            </a:r>
          </a:p>
          <a:p>
            <a:pPr lvl="1" eaLnBrk="1" hangingPunct="1"/>
            <a:r>
              <a:rPr lang="en-US" sz="2400" dirty="0"/>
              <a:t>Random Variables</a:t>
            </a:r>
          </a:p>
          <a:p>
            <a:pPr lvl="1" eaLnBrk="1" hangingPunct="1"/>
            <a:r>
              <a:rPr lang="en-US" sz="2400" dirty="0"/>
              <a:t>Joint and Marginal Distributions</a:t>
            </a:r>
          </a:p>
          <a:p>
            <a:pPr lvl="1" eaLnBrk="1" hangingPunct="1"/>
            <a:r>
              <a:rPr lang="en-US" sz="2400" dirty="0"/>
              <a:t>Conditional Distribution</a:t>
            </a:r>
          </a:p>
          <a:p>
            <a:pPr lvl="1" eaLnBrk="1" hangingPunct="1"/>
            <a:r>
              <a:rPr lang="en-US" sz="2400" dirty="0"/>
              <a:t>Bayes’ Rule</a:t>
            </a:r>
          </a:p>
          <a:p>
            <a:pPr lvl="1" eaLnBrk="1" hangingPunct="1"/>
            <a:r>
              <a:rPr lang="en-US" sz="2400" dirty="0"/>
              <a:t>Inference</a:t>
            </a:r>
          </a:p>
          <a:p>
            <a:pPr marL="457176" lvl="1" indent="0" eaLnBrk="1" hangingPunct="1">
              <a:buNone/>
            </a:pPr>
            <a:endParaRPr lang="en-US" sz="2400" dirty="0"/>
          </a:p>
          <a:p>
            <a:pPr lvl="1" eaLnBrk="1" hangingPunct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29" y="1301896"/>
            <a:ext cx="4704859" cy="47429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91720" y="1360415"/>
            <a:ext cx="84709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(Dictionary) To bring or restore to a normal condition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Step 1: Compute Z = sum over all entries</a:t>
            </a:r>
          </a:p>
          <a:p>
            <a:pPr lvl="1"/>
            <a:r>
              <a:rPr lang="en-US" sz="2000" dirty="0"/>
              <a:t>Step 2: Divide every entry by Z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 1</a:t>
            </a:r>
          </a:p>
          <a:p>
            <a:pPr lvl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 Normalize</a:t>
            </a:r>
          </a:p>
        </p:txBody>
      </p:sp>
      <p:sp>
        <p:nvSpPr>
          <p:cNvPr id="1051690" name="Rectangular Callout 1051689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name="adj1" fmla="val -43217"/>
              <a:gd name="adj2" fmla="val -164407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entries sum to ONE</a:t>
            </a:r>
          </a:p>
        </p:txBody>
      </p:sp>
      <p:sp>
        <p:nvSpPr>
          <p:cNvPr id="1051691" name="Rounded Rectangle 1051690"/>
          <p:cNvSpPr/>
          <p:nvPr/>
        </p:nvSpPr>
        <p:spPr>
          <a:xfrm>
            <a:off x="5338993" y="1442880"/>
            <a:ext cx="2220261" cy="4060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49899"/>
              </p:ext>
            </p:extLst>
          </p:nvPr>
        </p:nvGraphicFramePr>
        <p:xfrm>
          <a:off x="578911" y="48522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417387" y="5468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692" name="TextBox 1051691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= 0.5</a:t>
            </a:r>
          </a:p>
        </p:txBody>
      </p:sp>
      <p:graphicFrame>
        <p:nvGraphicFramePr>
          <p:cNvPr id="5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55321"/>
              </p:ext>
            </p:extLst>
          </p:nvPr>
        </p:nvGraphicFramePr>
        <p:xfrm>
          <a:off x="3729096" y="4875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862165" y="4286255"/>
            <a:ext cx="5195946" cy="13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Example 2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48457"/>
              </p:ext>
            </p:extLst>
          </p:nvPr>
        </p:nvGraphicFramePr>
        <p:xfrm>
          <a:off x="6031680" y="479904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608552" y="562973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graphicFrame>
        <p:nvGraphicFramePr>
          <p:cNvPr id="6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62727"/>
              </p:ext>
            </p:extLst>
          </p:nvPr>
        </p:nvGraphicFramePr>
        <p:xfrm>
          <a:off x="9803883" y="479592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90" grpId="0" animBg="1"/>
      <p:bldP spid="1051691" grpId="0" animBg="1"/>
      <p:bldP spid="50" grpId="0" animBg="1"/>
      <p:bldP spid="1051692" grpId="0"/>
      <p:bldP spid="55" grpId="0"/>
      <p:bldP spid="56" grpId="0" animBg="1"/>
      <p:bldP spid="57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6854237" cy="4773049"/>
          </a:xfrm>
        </p:spPr>
        <p:txBody>
          <a:bodyPr/>
          <a:lstStyle/>
          <a:p>
            <a:pPr eaLnBrk="1" hangingPunct="1"/>
            <a:r>
              <a:rPr lang="en-US" sz="2400" dirty="0"/>
              <a:t>Probabilistic inference: compute a desired probability from other known probabilities (e.g. conditional from joint)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We generally compute conditional probabilities </a:t>
            </a:r>
          </a:p>
          <a:p>
            <a:pPr lvl="1" eaLnBrk="1" hangingPunct="1"/>
            <a:r>
              <a:rPr lang="en-US" sz="2000" dirty="0"/>
              <a:t>P(on time | no reported accidents) = 0.90</a:t>
            </a:r>
          </a:p>
          <a:p>
            <a:pPr lvl="1" eaLnBrk="1" hangingPunct="1"/>
            <a:r>
              <a:rPr lang="en-US" sz="2000" dirty="0"/>
              <a:t>These represent the agent’s </a:t>
            </a:r>
            <a:r>
              <a:rPr lang="en-US" sz="2000" i="1" dirty="0"/>
              <a:t>beliefs</a:t>
            </a:r>
            <a:r>
              <a:rPr lang="en-US" sz="2000" dirty="0"/>
              <a:t> given the evidence</a:t>
            </a:r>
            <a:endParaRPr lang="en-US" sz="2000" i="1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Probabilities change with new evidence:</a:t>
            </a:r>
          </a:p>
          <a:p>
            <a:pPr lvl="1" eaLnBrk="1" hangingPunct="1"/>
            <a:r>
              <a:rPr lang="en-US" sz="2000" dirty="0"/>
              <a:t>P(on time | no accidents, 5 a.m.) = 0.95</a:t>
            </a:r>
          </a:p>
          <a:p>
            <a:pPr lvl="1" eaLnBrk="1" hangingPunct="1"/>
            <a:r>
              <a:rPr lang="en-US" sz="2000" dirty="0"/>
              <a:t>P(on time | no accidents, 5 a.m., raining) = 0.80</a:t>
            </a:r>
          </a:p>
          <a:p>
            <a:pPr lvl="1" eaLnBrk="1" hangingPunct="1"/>
            <a:r>
              <a:rPr lang="en-US" sz="2000" dirty="0"/>
              <a:t>Observing new evidence causes </a:t>
            </a:r>
            <a:r>
              <a:rPr lang="en-US" sz="2000" i="1" dirty="0"/>
              <a:t>beliefs to be updated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6" y="1295018"/>
            <a:ext cx="5110454" cy="47286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/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latin typeface="Calibri" pitchFamily="34" charset="0"/>
                <a:cs typeface="Calibri" pitchFamily="34" charset="0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 dirty="0">
                <a:latin typeface="Calibri" pitchFamily="34" charset="0"/>
                <a:cs typeface="Calibri" pitchFamily="34" charset="0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We want: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/>
              <a:t>Step 3: Normalize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0" grpId="0" animBg="1"/>
      <p:bldP spid="18447" grpId="0"/>
      <p:bldP spid="17" grpId="0"/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P(W)?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winter)?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74790"/>
              </p:ext>
            </p:extLst>
          </p:nvPr>
        </p:nvGraphicFramePr>
        <p:xfrm>
          <a:off x="7852551" y="1515801"/>
          <a:ext cx="3484335" cy="4785360"/>
        </p:xfrm>
        <a:graphic>
          <a:graphicData uri="http://schemas.openxmlformats.org/drawingml/2006/table">
            <a:tbl>
              <a:tblPr/>
              <a:tblGrid>
                <a:gridCol w="103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18" y="1628745"/>
            <a:ext cx="7963334" cy="46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7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94560" y="1600200"/>
            <a:ext cx="799224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8" tooltip="Thomas Bayes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Example: Diagnostic probability from causal probability: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Example:</a:t>
            </a:r>
          </a:p>
          <a:p>
            <a:pPr marL="400031" lvl="1" indent="0">
              <a:buNone/>
            </a:pPr>
            <a:r>
              <a:rPr lang="en-GB" sz="2400" dirty="0"/>
              <a:t>A doctor knows that the disease meningitis causes a patient to have a stiff neck,</a:t>
            </a:r>
          </a:p>
          <a:p>
            <a:pPr marL="400031" lvl="1" indent="0">
              <a:buNone/>
            </a:pPr>
            <a:r>
              <a:rPr lang="en-GB" sz="2400" dirty="0"/>
              <a:t>say, 70% of the time. The doctor also knows some unconditional facts: the prior probability that any patient has meningitis is 1/50,000 and the prior probability that any patient has a stiff neck is 1%.</a:t>
            </a:r>
          </a:p>
          <a:p>
            <a:pPr marL="0" indent="0" eaLnBrk="1" hangingPunct="1">
              <a:buNone/>
            </a:pPr>
            <a:endParaRPr lang="en-US" sz="2400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98" y="2006610"/>
            <a:ext cx="5445919" cy="7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FD6F-02C6-5C43-527F-7191B3AB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2A5E6-24B8-C312-B954-6BE86A181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400" dirty="0">
                    <a:solidFill>
                      <a:srgbClr val="070707"/>
                    </a:solidFill>
                    <a:effectLst/>
                    <a:latin typeface="+mn-lt"/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70707"/>
                    </a:solidFill>
                    <a:effectLst/>
                    <a:latin typeface="+mn-lt"/>
                  </a:rPr>
                  <a:t>Let </a:t>
                </a:r>
                <a:r>
                  <a:rPr lang="en-GB" sz="2400" b="1" i="1" dirty="0">
                    <a:solidFill>
                      <a:srgbClr val="0070C0"/>
                    </a:solidFill>
                    <a:effectLst/>
                    <a:latin typeface="+mn-lt"/>
                  </a:rPr>
                  <a:t>s</a:t>
                </a:r>
                <a:r>
                  <a:rPr lang="en-GB" sz="2400" i="1" dirty="0">
                    <a:solidFill>
                      <a:srgbClr val="0070C0"/>
                    </a:solidFill>
                    <a:effectLst/>
                    <a:latin typeface="+mn-lt"/>
                  </a:rPr>
                  <a:t> </a:t>
                </a:r>
                <a:r>
                  <a:rPr lang="en-GB" sz="2400" dirty="0">
                    <a:solidFill>
                      <a:srgbClr val="070707"/>
                    </a:solidFill>
                    <a:effectLst/>
                    <a:latin typeface="+mn-lt"/>
                  </a:rPr>
                  <a:t>be the proposition that the patient has a stiff neck, </a:t>
                </a:r>
              </a:p>
              <a:p>
                <a:pPr marL="0" indent="0">
                  <a:buNone/>
                </a:pPr>
                <a:r>
                  <a:rPr lang="en-GB" sz="2400" b="1" i="1" dirty="0">
                    <a:solidFill>
                      <a:srgbClr val="0070C0"/>
                    </a:solidFill>
                    <a:effectLst/>
                    <a:latin typeface="+mn-lt"/>
                  </a:rPr>
                  <a:t>m</a:t>
                </a:r>
                <a:r>
                  <a:rPr lang="en-GB" sz="2400" dirty="0">
                    <a:solidFill>
                      <a:srgbClr val="070707"/>
                    </a:solidFill>
                    <a:effectLst/>
                    <a:latin typeface="+mn-lt"/>
                  </a:rPr>
                  <a:t> be the proposition that the patient has meningitis, we have:</a:t>
                </a:r>
              </a:p>
              <a:p>
                <a:pPr marL="800060" lvl="2" indent="0">
                  <a:buNone/>
                </a:pPr>
                <a:r>
                  <a:rPr lang="en-GB" sz="2000" dirty="0">
                    <a:solidFill>
                      <a:srgbClr val="070707"/>
                    </a:solidFill>
                    <a:effectLst/>
                    <a:latin typeface="+mn-lt"/>
                  </a:rPr>
                  <a:t>P(</a:t>
                </a:r>
                <a:r>
                  <a:rPr lang="en-GB" sz="2000" dirty="0" err="1">
                    <a:solidFill>
                      <a:srgbClr val="070707"/>
                    </a:solidFill>
                    <a:effectLst/>
                    <a:latin typeface="+mn-lt"/>
                  </a:rPr>
                  <a:t>s|m</a:t>
                </a:r>
                <a:r>
                  <a:rPr lang="en-GB" sz="2000" dirty="0">
                    <a:solidFill>
                      <a:srgbClr val="070707"/>
                    </a:solidFill>
                    <a:effectLst/>
                    <a:latin typeface="+mn-lt"/>
                  </a:rPr>
                  <a:t>) = 0.7</a:t>
                </a:r>
              </a:p>
              <a:p>
                <a:pPr marL="800060" lvl="2" indent="0">
                  <a:buNone/>
                </a:pPr>
                <a:r>
                  <a:rPr lang="en-GB" sz="2000" dirty="0">
                    <a:solidFill>
                      <a:srgbClr val="070707"/>
                    </a:solidFill>
                    <a:effectLst/>
                    <a:latin typeface="+mn-lt"/>
                  </a:rPr>
                  <a:t>P(m) = 1/50,000</a:t>
                </a:r>
              </a:p>
              <a:p>
                <a:pPr marL="800060" lvl="2" indent="0">
                  <a:buNone/>
                </a:pPr>
                <a:r>
                  <a:rPr lang="en-GB" sz="2000" dirty="0">
                    <a:solidFill>
                      <a:srgbClr val="070707"/>
                    </a:solidFill>
                    <a:effectLst/>
                    <a:latin typeface="+mn-lt"/>
                  </a:rPr>
                  <a:t>P(s) = 0.01</a:t>
                </a:r>
              </a:p>
              <a:p>
                <a:pPr marL="800060" lvl="2" indent="0">
                  <a:buNone/>
                </a:pPr>
                <a:r>
                  <a:rPr lang="en-GB" sz="2000" dirty="0">
                    <a:solidFill>
                      <a:srgbClr val="070707"/>
                    </a:solidFill>
                    <a:effectLst/>
                    <a:latin typeface="+mn-lt"/>
                  </a:rPr>
                  <a:t>P(</a:t>
                </a:r>
                <a:r>
                  <a:rPr lang="en-GB" sz="2000" dirty="0" err="1">
                    <a:solidFill>
                      <a:srgbClr val="070707"/>
                    </a:solidFill>
                    <a:effectLst/>
                    <a:latin typeface="+mn-lt"/>
                  </a:rPr>
                  <a:t>m|s</a:t>
                </a:r>
                <a:r>
                  <a:rPr lang="en-GB" sz="2000" dirty="0">
                    <a:solidFill>
                      <a:srgbClr val="070707"/>
                    </a:solidFill>
                    <a:effectLst/>
                    <a:latin typeface="+mn-lt"/>
                  </a:rPr>
                  <a:t>)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solidFill>
                          <a:srgbClr val="070707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dirty="0" smtClean="0">
                            <a:solidFill>
                              <a:srgbClr val="07070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dirty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000" i="1" dirty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 dirty="0" err="1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000" i="1" dirty="0" err="1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000" i="1" dirty="0" err="1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2000" i="1" dirty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GB" sz="2000" i="1" dirty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000" i="1" dirty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 dirty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2000" i="1" dirty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b="0" i="1" dirty="0" smtClean="0">
                            <a:solidFill>
                              <a:srgbClr val="07070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000" b="0" i="1" dirty="0" smtClean="0">
                            <a:solidFill>
                              <a:srgbClr val="070707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dirty="0" smtClean="0">
                            <a:solidFill>
                              <a:srgbClr val="07070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000" b="0" i="1" dirty="0" smtClean="0">
                            <a:solidFill>
                              <a:srgbClr val="070707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000" dirty="0">
                    <a:solidFill>
                      <a:srgbClr val="070707"/>
                    </a:solidFill>
                    <a:effectLst/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dirty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dirty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dirty="0" smtClean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  <m:r>
                          <a:rPr lang="en-GB" sz="2000" i="1" dirty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) (</m:t>
                        </m:r>
                        <m:r>
                          <a:rPr lang="en-GB" sz="2000" b="0" i="1" dirty="0" smtClean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1/50,000</m:t>
                        </m:r>
                        <m:r>
                          <a:rPr lang="en-GB" sz="2000" i="1" dirty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b="0" i="1" dirty="0" smtClean="0">
                            <a:solidFill>
                              <a:srgbClr val="070707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den>
                    </m:f>
                    <m:r>
                      <a:rPr lang="en-GB" sz="2000" i="1" dirty="0">
                        <a:solidFill>
                          <a:srgbClr val="07070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solidFill>
                      <a:srgbClr val="070707"/>
                    </a:solidFill>
                    <a:effectLst/>
                    <a:latin typeface="+mn-lt"/>
                  </a:rPr>
                  <a:t>= 0.0014=</a:t>
                </a:r>
                <a:r>
                  <a:rPr lang="en-GB" sz="2000" dirty="0">
                    <a:latin typeface="+mn-lt"/>
                  </a:rPr>
                  <a:t> 0.14%</a:t>
                </a:r>
              </a:p>
              <a:p>
                <a:pPr marL="800060" lvl="2" indent="0">
                  <a:buNone/>
                </a:pPr>
                <a:endParaRPr lang="en-GB" sz="2000" dirty="0">
                  <a:solidFill>
                    <a:srgbClr val="070707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2A5E6-24B8-C312-B954-6BE86A181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3" t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C7BD3-71BF-0FB0-639E-1A32A784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P(W | dry) ? 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07432"/>
              </p:ext>
            </p:extLst>
          </p:nvPr>
        </p:nvGraphicFramePr>
        <p:xfrm>
          <a:off x="2232236" y="22634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91431"/>
              </p:ext>
            </p:extLst>
          </p:nvPr>
        </p:nvGraphicFramePr>
        <p:xfrm>
          <a:off x="4442036" y="17586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49" y="13077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6" y="18713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6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5760-9B79-F1CE-E076-23349364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02A0-BEA3-96C1-18BC-A87F9918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070707"/>
                </a:solidFill>
                <a:effectLst/>
                <a:latin typeface="+mn-lt"/>
              </a:rPr>
              <a:t>Probabilities express the agent’s inability to reach a definite decision regarding the truth of a sentence. </a:t>
            </a:r>
          </a:p>
          <a:p>
            <a:r>
              <a:rPr lang="en-GB" sz="2400" dirty="0">
                <a:solidFill>
                  <a:srgbClr val="070707"/>
                </a:solidFill>
                <a:effectLst/>
                <a:latin typeface="+mn-lt"/>
              </a:rPr>
              <a:t>Probabilities summarize the agent’s beliefs relative to the evidence.</a:t>
            </a:r>
          </a:p>
          <a:p>
            <a:r>
              <a:rPr lang="en-GB" sz="2400" dirty="0">
                <a:solidFill>
                  <a:srgbClr val="070707"/>
                </a:solidFill>
                <a:effectLst/>
                <a:latin typeface="+mn-lt"/>
              </a:rPr>
              <a:t>The full joint probability distribution specifies the probability of each complete assignment of values to random variables. </a:t>
            </a:r>
          </a:p>
          <a:p>
            <a:r>
              <a:rPr lang="en-GB" sz="2400" dirty="0">
                <a:solidFill>
                  <a:srgbClr val="070707"/>
                </a:solidFill>
                <a:effectLst/>
                <a:latin typeface="+mn-lt"/>
              </a:rPr>
              <a:t>Bayes’ rule allows unknown probabilities to be computed from known conditional probabilities, usually in the causal direction.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6D23E-041D-871F-A8EE-38176A4F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GB" dirty="0">
                <a:solidFill>
                  <a:srgbClr val="565656"/>
                </a:solidFill>
                <a:latin typeface="Helvetica" pitchFamily="2" charset="0"/>
              </a:rPr>
            </a:br>
            <a:r>
              <a:rPr lang="en-GB" dirty="0">
                <a:solidFill>
                  <a:srgbClr val="565656"/>
                </a:solidFill>
                <a:effectLst/>
                <a:latin typeface="Helvetica" pitchFamily="2" charset="0"/>
              </a:rPr>
              <a:t>Acting under Uncertainty</a:t>
            </a:r>
            <a:br>
              <a:rPr lang="en-GB" dirty="0">
                <a:solidFill>
                  <a:srgbClr val="565656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967676" y="1500583"/>
            <a:ext cx="9801924" cy="4525963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Uncertainty arises because of both laziness and ignorance. It is inescapable in complex, nondeterministic, or partially observable environments.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General situation: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Observed variables (evidence)</a:t>
            </a:r>
            <a:r>
              <a:rPr lang="en-US" sz="2000" dirty="0"/>
              <a:t>: Agent knows certain things about the state of the world (e.g., sensor readings or symptoms)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Unobserved variables</a:t>
            </a:r>
            <a:r>
              <a:rPr lang="en-US" sz="2000" dirty="0"/>
              <a:t>: Agent needs to reason about other aspects (e.g. where an object is or what disease is present)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Model</a:t>
            </a:r>
            <a:r>
              <a:rPr lang="en-US" sz="2000" dirty="0"/>
              <a:t>: Agent knows something about how the known variables relate to the unknown variables</a:t>
            </a:r>
            <a:endParaRPr lang="en-US" sz="2400" dirty="0"/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Probabilistic reasoning gives us a framework for managing our beliefs and knowledge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013" y="1421905"/>
            <a:ext cx="7669413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random variable is some aspect of the world about which we (may) have uncertainty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= Is it raining?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= Is it hot or cold?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= How long will it take to drive to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= Where is the ghost?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denote random variables with capital letters</a:t>
            </a:r>
          </a:p>
          <a:p>
            <a:pPr lvl="2">
              <a:lnSpc>
                <a:spcPct val="90000"/>
              </a:lnSpc>
            </a:pP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Like variables in a CSP, random variables have domains</a:t>
            </a:r>
          </a:p>
          <a:p>
            <a:pPr lvl="8">
              <a:lnSpc>
                <a:spcPct val="90000"/>
              </a:lnSpc>
            </a:pP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 in {true, false}   (often write as {+r, </a:t>
            </a:r>
            <a:r>
              <a:rPr lang="en-US" sz="2000" dirty="0">
                <a:sym typeface="Symbol" pitchFamily="18" charset="2"/>
              </a:rPr>
              <a:t>-</a:t>
            </a:r>
            <a:r>
              <a:rPr lang="en-US" sz="2000" dirty="0"/>
              <a:t>r})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 in {hot, cold}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 in [0, </a:t>
            </a:r>
            <a:r>
              <a:rPr lang="en-US" sz="2000" dirty="0">
                <a:sym typeface="Symbol" pitchFamily="18" charset="2"/>
              </a:rPr>
              <a:t>)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 in possible locations, maybe {(0,0), (0,1), …}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20" y="1332374"/>
            <a:ext cx="4094076" cy="412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Associate a probability with each value</a:t>
            </a:r>
          </a:p>
          <a:p>
            <a:endParaRPr lang="en-US" sz="2400" dirty="0"/>
          </a:p>
          <a:p>
            <a:pPr lvl="1"/>
            <a:r>
              <a:rPr lang="en-US" sz="2000" dirty="0"/>
              <a:t>Temperature: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9658"/>
              </p:ext>
            </p:extLst>
          </p:nvPr>
        </p:nvGraphicFramePr>
        <p:xfrm>
          <a:off x="3527323" y="3884723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96137"/>
              </p:ext>
            </p:extLst>
          </p:nvPr>
        </p:nvGraphicFramePr>
        <p:xfrm>
          <a:off x="9748222" y="3636086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3235290"/>
            <a:ext cx="2544888" cy="2382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4" y="3352677"/>
            <a:ext cx="3211282" cy="214085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99477" y="1244840"/>
            <a:ext cx="4709342" cy="1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Weather: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17598" y="1500630"/>
            <a:ext cx="4535502" cy="3137521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/>
              <a:t>	Shorthand notation: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OK </a:t>
            </a:r>
            <a:r>
              <a:rPr lang="en-US" sz="2400" i="1" dirty="0"/>
              <a:t>if</a:t>
            </a:r>
            <a:r>
              <a:rPr lang="en-US" sz="2400" dirty="0"/>
              <a:t> all domain entries are unique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Unobserved random variables have distributions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  <a:p>
            <a:r>
              <a:rPr lang="en-US" sz="2400" dirty="0"/>
              <a:t>A distribution is a TABLE of probabilities of values</a:t>
            </a:r>
          </a:p>
          <a:p>
            <a:pPr lvl="8"/>
            <a:endParaRPr lang="en-US" sz="1200" dirty="0"/>
          </a:p>
          <a:p>
            <a:r>
              <a:rPr lang="en-US" sz="2400" dirty="0"/>
              <a:t>A probability (lower case value) is a single number</a:t>
            </a:r>
          </a:p>
          <a:p>
            <a:pPr lvl="2"/>
            <a:endParaRPr lang="en-US" sz="1600" dirty="0"/>
          </a:p>
          <a:p>
            <a:endParaRPr lang="en-US" sz="2400" dirty="0"/>
          </a:p>
          <a:p>
            <a:r>
              <a:rPr lang="en-US" sz="2400" dirty="0"/>
              <a:t>Must have:                                                 and</a:t>
            </a: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7655"/>
              </p:ext>
            </p:extLst>
          </p:nvPr>
        </p:nvGraphicFramePr>
        <p:xfrm>
          <a:off x="1360963" y="221614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183831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40016"/>
              </p:ext>
            </p:extLst>
          </p:nvPr>
        </p:nvGraphicFramePr>
        <p:xfrm>
          <a:off x="3410425" y="2216140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13" y="1844665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33" y="5504778"/>
            <a:ext cx="2851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064" y="6118003"/>
            <a:ext cx="2583980" cy="298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588" y="6045653"/>
            <a:ext cx="2492511" cy="567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7" name="Picture 16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3848" y="3327456"/>
            <a:ext cx="3627379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3387" y="2289137"/>
            <a:ext cx="3179555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015" y="2815765"/>
            <a:ext cx="3373612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830" y="3922124"/>
            <a:ext cx="328405" cy="597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4229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Joint Distributions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1314" y="1339380"/>
            <a:ext cx="7924642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i="1" dirty="0"/>
              <a:t>joint distribution</a:t>
            </a:r>
            <a:r>
              <a:rPr lang="en-US" sz="2400" dirty="0"/>
              <a:t> over a set of random variables: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specifies a real number for each assignment (or </a:t>
            </a:r>
            <a:r>
              <a:rPr lang="en-US" sz="2400" i="1" dirty="0"/>
              <a:t>outcome</a:t>
            </a:r>
            <a:r>
              <a:rPr lang="en-US" sz="2400" dirty="0"/>
              <a:t>): </a:t>
            </a:r>
          </a:p>
          <a:p>
            <a:pPr lvl="2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5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Must obey: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lvl="7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Size of distribution if n variables with domain sizes d?</a:t>
            </a:r>
          </a:p>
          <a:p>
            <a:pPr lvl="4">
              <a:lnSpc>
                <a:spcPct val="80000"/>
              </a:lnSpc>
            </a:pPr>
            <a:endParaRPr lang="en-US" sz="1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For all but the smallest distributions, impractical to write out!</a:t>
            </a:r>
          </a:p>
        </p:txBody>
      </p:sp>
      <p:pic>
        <p:nvPicPr>
          <p:cNvPr id="9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61" y="1416259"/>
            <a:ext cx="1803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710" y="2388049"/>
            <a:ext cx="4867275" cy="298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246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22" y="2937118"/>
            <a:ext cx="2445348" cy="3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22" y="3760065"/>
            <a:ext cx="28368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5" y="4366718"/>
            <a:ext cx="43592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07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11521"/>
              </p:ext>
            </p:extLst>
          </p:nvPr>
        </p:nvGraphicFramePr>
        <p:xfrm>
          <a:off x="8747249" y="3210126"/>
          <a:ext cx="2354953" cy="1981200"/>
        </p:xfrm>
        <a:graphic>
          <a:graphicData uri="http://schemas.openxmlformats.org/drawingml/2006/table">
            <a:tbl>
              <a:tblPr/>
              <a:tblGrid>
                <a:gridCol w="7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182" y="274294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3388" y="1568450"/>
            <a:ext cx="5278437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A probabilistic model is a joint distribution over a set of random variables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(Random) variables with domains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Assignments are called </a:t>
            </a:r>
            <a:r>
              <a:rPr lang="en-US" sz="1800" i="1" dirty="0"/>
              <a:t>outcomes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Joint distributions: say whether assignments (outcomes) are likely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Normalized:</a:t>
            </a:r>
            <a:r>
              <a:rPr lang="en-US" sz="1800" dirty="0"/>
              <a:t> sum to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Variables with 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Constraints: state whether assignments are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Ideally: only certain variables directly interact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endParaRPr lang="en-US" sz="1600" dirty="0"/>
          </a:p>
        </p:txBody>
      </p:sp>
      <p:graphicFrame>
        <p:nvGraphicFramePr>
          <p:cNvPr id="100990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3060"/>
              </p:ext>
            </p:extLst>
          </p:nvPr>
        </p:nvGraphicFramePr>
        <p:xfrm>
          <a:off x="5773738" y="19081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9906" name="Group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9398"/>
              </p:ext>
            </p:extLst>
          </p:nvPr>
        </p:nvGraphicFramePr>
        <p:xfrm>
          <a:off x="5765800" y="455612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97" name="TextBox 6"/>
          <p:cNvSpPr txBox="1">
            <a:spLocks noChangeArrowheads="1"/>
          </p:cNvSpPr>
          <p:nvPr/>
        </p:nvSpPr>
        <p:spPr bwMode="auto">
          <a:xfrm>
            <a:off x="5989638" y="1425575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Distribution over T,W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0275" y="4089400"/>
            <a:ext cx="238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</a:rPr>
              <a:t>Constraint over T,W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7" y="4420499"/>
            <a:ext cx="2621134" cy="2039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47" y="1807215"/>
            <a:ext cx="2962741" cy="2087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An </a:t>
            </a:r>
            <a:r>
              <a:rPr lang="en-US" sz="2800" i="1" dirty="0"/>
              <a:t>event</a:t>
            </a:r>
            <a:r>
              <a:rPr lang="en-US" sz="2800" dirty="0"/>
              <a:t> is a set E of outcomes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2800" dirty="0"/>
          </a:p>
          <a:p>
            <a:pPr marL="3657417" lvl="8" indent="0">
              <a:lnSpc>
                <a:spcPct val="80000"/>
              </a:lnSpc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From a joint distribution, we can calculate the probability of any event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AND sunny?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Probability that it’s hot OR sunny?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Typically, the events we care about are </a:t>
            </a:r>
            <a:r>
              <a:rPr lang="en-US" sz="2800" i="1" dirty="0"/>
              <a:t>partial assignments</a:t>
            </a:r>
            <a:r>
              <a:rPr lang="en-US" sz="2800" dirty="0"/>
              <a:t>, like P(T=hot)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01872"/>
              </p:ext>
            </p:extLst>
          </p:nvPr>
        </p:nvGraphicFramePr>
        <p:xfrm>
          <a:off x="8226236" y="345180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94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7" y="2131330"/>
            <a:ext cx="4049019" cy="62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77" y="295618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hot) = P(T = hot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96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cold) = P(T = cold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04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dots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X_1, X_2, \ldots X_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=x_1, X_2=x_2, \ldots X_n=x_n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30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1, x_2, \ldots x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9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\ge 0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87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_{(x_1, x_2, \ldots x_n)} P(x_1, x_2, \ldots x_n)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1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 = \sum_{(x_1 \ldots x_n) \in E}P(x_1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162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 = \sum_{s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98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s) = \sum_{t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93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= x_1) = \sum_{x_2} P(X_1 = x_1, X_2 = 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191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 = \sum_{y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= \sum_{x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045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) = \frac{P(a, b)}{P(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248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s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874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=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5}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65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169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W = s ,T = c) + P(W = r,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36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2 + 0.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430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5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8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70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ain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827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859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 \ \, P(X=x) \g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844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x P(X=x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8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) = P(W=rain),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1947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48743</TotalTime>
  <Words>1692</Words>
  <Application>Microsoft Macintosh PowerPoint</Application>
  <PresentationFormat>Widescreen</PresentationFormat>
  <Paragraphs>695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Helvetica</vt:lpstr>
      <vt:lpstr>Wingdings</vt:lpstr>
      <vt:lpstr>dan-berkeley-nlp-v1</vt:lpstr>
      <vt:lpstr>Chapter12 Quantifying Uncertainty </vt:lpstr>
      <vt:lpstr>Topics</vt:lpstr>
      <vt:lpstr> Acting under Uncertainty </vt:lpstr>
      <vt:lpstr>Random Variables</vt:lpstr>
      <vt:lpstr>Probability Distributions</vt:lpstr>
      <vt:lpstr>Probability Distributions</vt:lpstr>
      <vt:lpstr>Joint Distributions</vt:lpstr>
      <vt:lpstr>Probabilistic Models</vt:lpstr>
      <vt:lpstr>Events</vt:lpstr>
      <vt:lpstr>Quiz: Events</vt:lpstr>
      <vt:lpstr>Marginal Distributions</vt:lpstr>
      <vt:lpstr>Quiz: Marginal Distributions</vt:lpstr>
      <vt:lpstr>Conditional Probabilities</vt:lpstr>
      <vt:lpstr>Quiz: Conditional Probabilities</vt:lpstr>
      <vt:lpstr>Conditional Distributions</vt:lpstr>
      <vt:lpstr>Normalization Trick</vt:lpstr>
      <vt:lpstr>Normalization Trick</vt:lpstr>
      <vt:lpstr>Normalization Trick</vt:lpstr>
      <vt:lpstr>Quiz: Normalization Trick</vt:lpstr>
      <vt:lpstr>To Normalize</vt:lpstr>
      <vt:lpstr>Probabilistic Inference</vt:lpstr>
      <vt:lpstr>Inference by Enumeration</vt:lpstr>
      <vt:lpstr>Inference by Enumeration</vt:lpstr>
      <vt:lpstr>Bayes Rule</vt:lpstr>
      <vt:lpstr>Bayes’ Rule</vt:lpstr>
      <vt:lpstr>Inference with Bayes’ Rule</vt:lpstr>
      <vt:lpstr>Inference with Bayes’ Rule</vt:lpstr>
      <vt:lpstr>Quiz: Bayes’ Rule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Aliya Mousa Abdullah Aleryani</cp:lastModifiedBy>
  <cp:revision>2614</cp:revision>
  <cp:lastPrinted>2014-02-27T08:03:23Z</cp:lastPrinted>
  <dcterms:created xsi:type="dcterms:W3CDTF">2004-08-27T04:16:05Z</dcterms:created>
  <dcterms:modified xsi:type="dcterms:W3CDTF">2023-05-20T10:26:38Z</dcterms:modified>
</cp:coreProperties>
</file>