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0" autoAdjust="0"/>
    <p:restoredTop sz="94660"/>
  </p:normalViewPr>
  <p:slideViewPr>
    <p:cSldViewPr snapToGrid="0">
      <p:cViewPr>
        <p:scale>
          <a:sx n="66" d="100"/>
          <a:sy n="66" d="100"/>
        </p:scale>
        <p:origin x="7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62034-F834-4820-A119-CD298F3DD66A}" type="datetimeFigureOut">
              <a:rPr lang="en-US" smtClean="0"/>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139D-AFE8-485C-8502-6B0EAAE5568C}" type="slidenum">
              <a:rPr lang="en-US" smtClean="0"/>
              <a:t>‹#›</a:t>
            </a:fld>
            <a:endParaRPr lang="en-US"/>
          </a:p>
        </p:txBody>
      </p:sp>
    </p:spTree>
    <p:extLst>
      <p:ext uri="{BB962C8B-B14F-4D97-AF65-F5344CB8AC3E}">
        <p14:creationId xmlns:p14="http://schemas.microsoft.com/office/powerpoint/2010/main" val="3849906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FE7372-8AAD-4F9A-BFC0-B215C902D550}" type="datetime1">
              <a:rPr lang="en-US" smtClean="0"/>
              <a:t>6/4/2023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E3AC598-E03F-413A-97C1-9CCB85E58D1E}"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15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FFF82-AF3F-4BFB-9AF2-4C5777DE0685}" type="datetime1">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88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F1294-9B18-4EAD-B6C6-D748BA13585C}" type="datetime1">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85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C075D-5D5E-40A6-AFA3-92747DAB48C9}" type="datetime1">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12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3DCB67-E529-486D-A3E9-931848B9C310}" type="datetime1">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484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43CE9-B35F-40B2-940C-827803BFC814}" type="datetime1">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1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34B0E4-17F8-4FF2-A31F-239D38ED1AD3}" type="datetime1">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AC598-E03F-413A-97C1-9CCB85E58D1E}"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81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734E2C-B2A7-403B-A44D-CC8EE27C68FB}" type="datetime1">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85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F0A11-347D-4DF2-AD2C-EA7FDC068A0A}" type="datetime1">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AC598-E03F-413A-97C1-9CCB85E58D1E}" type="slidenum">
              <a:rPr lang="en-US" smtClean="0"/>
              <a:t>‹#›</a:t>
            </a:fld>
            <a:endParaRPr lang="en-US"/>
          </a:p>
        </p:txBody>
      </p:sp>
    </p:spTree>
    <p:extLst>
      <p:ext uri="{BB962C8B-B14F-4D97-AF65-F5344CB8AC3E}">
        <p14:creationId xmlns:p14="http://schemas.microsoft.com/office/powerpoint/2010/main" val="36778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0D16D4-A90E-4498-90BA-764FD50D847F}" type="datetime1">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60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A5B486B3-4560-46BF-875A-BEF5BF6698CB}" type="datetime1">
              <a:rPr lang="en-US" smtClean="0"/>
              <a:t>6/4/2023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422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B46488-64CB-42E8-B1EC-E8DA3F3D1330}" type="datetime1">
              <a:rPr lang="en-US" smtClean="0"/>
              <a:t>6/4/2023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E3AC598-E03F-413A-97C1-9CCB85E58D1E}"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08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3D7EE5-A6ED-4B3C-8F8E-0754825BBD96}"/>
              </a:ext>
            </a:extLst>
          </p:cNvPr>
          <p:cNvSpPr>
            <a:spLocks noGrp="1"/>
          </p:cNvSpPr>
          <p:nvPr>
            <p:ph type="ctrTitle"/>
          </p:nvPr>
        </p:nvSpPr>
        <p:spPr/>
        <p:txBody>
          <a:bodyPr>
            <a:normAutofit/>
          </a:bodyPr>
          <a:lstStyle/>
          <a:p>
            <a:r>
              <a:rPr lang="en-US" sz="4000" dirty="0"/>
              <a:t>Chapter 5:</a:t>
            </a:r>
          </a:p>
        </p:txBody>
      </p:sp>
      <p:sp>
        <p:nvSpPr>
          <p:cNvPr id="5" name="Subtitle 4">
            <a:extLst>
              <a:ext uri="{FF2B5EF4-FFF2-40B4-BE49-F238E27FC236}">
                <a16:creationId xmlns:a16="http://schemas.microsoft.com/office/drawing/2014/main" id="{C5F278BA-D776-42C3-8365-ABFB7DF4AF51}"/>
              </a:ext>
            </a:extLst>
          </p:cNvPr>
          <p:cNvSpPr>
            <a:spLocks noGrp="1"/>
          </p:cNvSpPr>
          <p:nvPr>
            <p:ph type="subTitle" idx="1"/>
          </p:nvPr>
        </p:nvSpPr>
        <p:spPr/>
        <p:txBody>
          <a:bodyPr>
            <a:normAutofit fontScale="62500" lnSpcReduction="20000"/>
          </a:bodyPr>
          <a:lstStyle/>
          <a:p>
            <a:r>
              <a:rPr lang="en-US" sz="4800" dirty="0"/>
              <a:t>8086 instruction set &amp; Programming</a:t>
            </a:r>
          </a:p>
        </p:txBody>
      </p:sp>
    </p:spTree>
    <p:extLst>
      <p:ext uri="{BB962C8B-B14F-4D97-AF65-F5344CB8AC3E}">
        <p14:creationId xmlns:p14="http://schemas.microsoft.com/office/powerpoint/2010/main" val="130563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C8FA-43E3-47B8-8350-ACC33F8813BB}"/>
              </a:ext>
            </a:extLst>
          </p:cNvPr>
          <p:cNvSpPr>
            <a:spLocks noGrp="1"/>
          </p:cNvSpPr>
          <p:nvPr>
            <p:ph type="title"/>
          </p:nvPr>
        </p:nvSpPr>
        <p:spPr>
          <a:xfrm>
            <a:off x="1534696" y="804519"/>
            <a:ext cx="9520158" cy="637419"/>
          </a:xfrm>
        </p:spPr>
        <p:txBody>
          <a:bodyPr/>
          <a:lstStyle/>
          <a:p>
            <a:endParaRPr lang="en-US" dirty="0"/>
          </a:p>
        </p:txBody>
      </p:sp>
      <p:sp>
        <p:nvSpPr>
          <p:cNvPr id="3" name="Content Placeholder 2">
            <a:extLst>
              <a:ext uri="{FF2B5EF4-FFF2-40B4-BE49-F238E27FC236}">
                <a16:creationId xmlns:a16="http://schemas.microsoft.com/office/drawing/2014/main" id="{0AFE1517-2A2A-43D9-BBEF-AB000DF1CE9A}"/>
              </a:ext>
            </a:extLst>
          </p:cNvPr>
          <p:cNvSpPr>
            <a:spLocks noGrp="1"/>
          </p:cNvSpPr>
          <p:nvPr>
            <p:ph idx="1"/>
          </p:nvPr>
        </p:nvSpPr>
        <p:spPr>
          <a:xfrm>
            <a:off x="1534696" y="1441938"/>
            <a:ext cx="9754628" cy="4900247"/>
          </a:xfrm>
        </p:spPr>
        <p:txBody>
          <a:bodyPr>
            <a:normAutofit fontScale="92500" lnSpcReduction="20000"/>
          </a:bodyPr>
          <a:lstStyle/>
          <a:p>
            <a:pPr marL="0" indent="0">
              <a:buNone/>
              <a:defRPr/>
            </a:pPr>
            <a:r>
              <a:rPr lang="en-US" b="1" dirty="0"/>
              <a:t>SEGMENT</a:t>
            </a:r>
            <a:endParaRPr lang="en-US" dirty="0"/>
          </a:p>
          <a:p>
            <a:pPr>
              <a:defRPr/>
            </a:pPr>
            <a:r>
              <a:rPr lang="en-US" dirty="0"/>
              <a:t>Used to indicate that the start of a logical segment.</a:t>
            </a:r>
          </a:p>
          <a:p>
            <a:pPr>
              <a:defRPr/>
            </a:pPr>
            <a:r>
              <a:rPr lang="en-US" dirty="0"/>
              <a:t>Preceding the segment directive is the name you want to give to the segment.</a:t>
            </a:r>
          </a:p>
          <a:p>
            <a:pPr marL="0" indent="0">
              <a:buNone/>
              <a:defRPr/>
            </a:pPr>
            <a:r>
              <a:rPr lang="en-US" b="1" dirty="0"/>
              <a:t>SHORT</a:t>
            </a:r>
            <a:endParaRPr lang="en-US" dirty="0"/>
          </a:p>
          <a:p>
            <a:pPr>
              <a:defRPr/>
            </a:pPr>
            <a:r>
              <a:rPr lang="en-US" dirty="0"/>
              <a:t>Used to tell the assembler that only a 1-byte displacement is needed to code a jump instruction.</a:t>
            </a:r>
          </a:p>
          <a:p>
            <a:pPr>
              <a:defRPr/>
            </a:pPr>
            <a:r>
              <a:rPr lang="en-US" dirty="0"/>
              <a:t>If the jump destination is after the jump instruction in the program, the assembler will automatically reserve 2 bytes for the displacement.</a:t>
            </a:r>
          </a:p>
          <a:p>
            <a:pPr marL="0" indent="0">
              <a:buNone/>
              <a:defRPr/>
            </a:pPr>
            <a:r>
              <a:rPr lang="en-US" b="1" dirty="0"/>
              <a:t>TYPE</a:t>
            </a:r>
            <a:endParaRPr lang="en-US" dirty="0"/>
          </a:p>
          <a:p>
            <a:pPr>
              <a:defRPr/>
            </a:pPr>
            <a:r>
              <a:rPr lang="en-US" dirty="0"/>
              <a:t>Tells the assembler to determine the type of a specified variable.</a:t>
            </a:r>
          </a:p>
          <a:p>
            <a:pPr>
              <a:defRPr/>
            </a:pPr>
            <a:r>
              <a:rPr lang="en-US" dirty="0"/>
              <a:t>The TYPE operator can be used in instruction such as ADD BX, TYPE WORD_ARRAY, where we want to increment BX to point to the next word in an array of words.</a:t>
            </a:r>
          </a:p>
          <a:p>
            <a:endParaRPr lang="en-US" dirty="0"/>
          </a:p>
        </p:txBody>
      </p:sp>
      <p:sp>
        <p:nvSpPr>
          <p:cNvPr id="4" name="Slide Number Placeholder 3">
            <a:extLst>
              <a:ext uri="{FF2B5EF4-FFF2-40B4-BE49-F238E27FC236}">
                <a16:creationId xmlns:a16="http://schemas.microsoft.com/office/drawing/2014/main" id="{5EF051A0-650A-4400-930B-D925497CDC44}"/>
              </a:ext>
            </a:extLst>
          </p:cNvPr>
          <p:cNvSpPr>
            <a:spLocks noGrp="1"/>
          </p:cNvSpPr>
          <p:nvPr>
            <p:ph type="sldNum" sz="quarter" idx="12"/>
          </p:nvPr>
        </p:nvSpPr>
        <p:spPr/>
        <p:txBody>
          <a:bodyPr/>
          <a:lstStyle/>
          <a:p>
            <a:fld id="{2E3AC598-E03F-413A-97C1-9CCB85E58D1E}" type="slidenum">
              <a:rPr lang="en-US" smtClean="0"/>
              <a:t>10</a:t>
            </a:fld>
            <a:endParaRPr lang="en-US"/>
          </a:p>
        </p:txBody>
      </p:sp>
    </p:spTree>
    <p:extLst>
      <p:ext uri="{BB962C8B-B14F-4D97-AF65-F5344CB8AC3E}">
        <p14:creationId xmlns:p14="http://schemas.microsoft.com/office/powerpoint/2010/main" val="183257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3F7A-22F7-4848-9ADE-687193345B65}"/>
              </a:ext>
            </a:extLst>
          </p:cNvPr>
          <p:cNvSpPr>
            <a:spLocks noGrp="1"/>
          </p:cNvSpPr>
          <p:nvPr>
            <p:ph type="title"/>
          </p:nvPr>
        </p:nvSpPr>
        <p:spPr>
          <a:xfrm>
            <a:off x="1534696" y="804520"/>
            <a:ext cx="9520158" cy="778096"/>
          </a:xfrm>
        </p:spPr>
        <p:txBody>
          <a:bodyPr/>
          <a:lstStyle/>
          <a:p>
            <a:r>
              <a:rPr lang="en-US" dirty="0"/>
              <a:t>8086 Instruction-set</a:t>
            </a:r>
          </a:p>
        </p:txBody>
      </p:sp>
      <p:sp>
        <p:nvSpPr>
          <p:cNvPr id="3" name="Content Placeholder 2">
            <a:extLst>
              <a:ext uri="{FF2B5EF4-FFF2-40B4-BE49-F238E27FC236}">
                <a16:creationId xmlns:a16="http://schemas.microsoft.com/office/drawing/2014/main" id="{C5595422-C6AF-45A1-8B89-9D809FC03517}"/>
              </a:ext>
            </a:extLst>
          </p:cNvPr>
          <p:cNvSpPr>
            <a:spLocks noGrp="1"/>
          </p:cNvSpPr>
          <p:nvPr>
            <p:ph idx="1"/>
          </p:nvPr>
        </p:nvSpPr>
        <p:spPr>
          <a:xfrm>
            <a:off x="1534696" y="1793631"/>
            <a:ext cx="9520158" cy="4126523"/>
          </a:xfrm>
        </p:spPr>
        <p:txBody>
          <a:bodyPr>
            <a:normAutofit fontScale="92500" lnSpcReduction="10000"/>
          </a:bodyPr>
          <a:lstStyle/>
          <a:p>
            <a:r>
              <a:rPr lang="en-US" dirty="0"/>
              <a:t>The 8086 microprocessor supports 8 types of instructions:</a:t>
            </a:r>
          </a:p>
          <a:p>
            <a:r>
              <a:rPr lang="en-US" dirty="0"/>
              <a:t>Data Transfer Instructions </a:t>
            </a:r>
          </a:p>
          <a:p>
            <a:r>
              <a:rPr lang="en-US" dirty="0"/>
              <a:t> Arithmetic Instructions </a:t>
            </a:r>
          </a:p>
          <a:p>
            <a:r>
              <a:rPr lang="en-US" dirty="0"/>
              <a:t>Bit Manipulation Instructions </a:t>
            </a:r>
          </a:p>
          <a:p>
            <a:r>
              <a:rPr lang="en-US" dirty="0"/>
              <a:t>String Instructions </a:t>
            </a:r>
          </a:p>
          <a:p>
            <a:r>
              <a:rPr lang="en-US" dirty="0"/>
              <a:t>Program Execution Transfer Instructions (Branch &amp; Loop Instructions)  </a:t>
            </a:r>
          </a:p>
          <a:p>
            <a:r>
              <a:rPr lang="en-US" dirty="0"/>
              <a:t>Processor Control Instructions </a:t>
            </a:r>
          </a:p>
          <a:p>
            <a:r>
              <a:rPr lang="en-US" dirty="0"/>
              <a:t>Iteration Control Instructions </a:t>
            </a:r>
          </a:p>
          <a:p>
            <a:r>
              <a:rPr lang="en-US" dirty="0"/>
              <a:t>Interrupt Instructions</a:t>
            </a:r>
          </a:p>
        </p:txBody>
      </p:sp>
      <p:sp>
        <p:nvSpPr>
          <p:cNvPr id="4" name="Slide Number Placeholder 3">
            <a:extLst>
              <a:ext uri="{FF2B5EF4-FFF2-40B4-BE49-F238E27FC236}">
                <a16:creationId xmlns:a16="http://schemas.microsoft.com/office/drawing/2014/main" id="{29859A22-BF61-4F15-8CBE-35FAAE411CCF}"/>
              </a:ext>
            </a:extLst>
          </p:cNvPr>
          <p:cNvSpPr>
            <a:spLocks noGrp="1"/>
          </p:cNvSpPr>
          <p:nvPr>
            <p:ph type="sldNum" sz="quarter" idx="12"/>
          </p:nvPr>
        </p:nvSpPr>
        <p:spPr/>
        <p:txBody>
          <a:bodyPr/>
          <a:lstStyle/>
          <a:p>
            <a:fld id="{2E3AC598-E03F-413A-97C1-9CCB85E58D1E}" type="slidenum">
              <a:rPr lang="en-US" smtClean="0"/>
              <a:t>11</a:t>
            </a:fld>
            <a:endParaRPr lang="en-US"/>
          </a:p>
        </p:txBody>
      </p:sp>
    </p:spTree>
    <p:extLst>
      <p:ext uri="{BB962C8B-B14F-4D97-AF65-F5344CB8AC3E}">
        <p14:creationId xmlns:p14="http://schemas.microsoft.com/office/powerpoint/2010/main" val="2683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FB0A-2417-476C-B42B-3F8F55F1AF35}"/>
              </a:ext>
            </a:extLst>
          </p:cNvPr>
          <p:cNvSpPr>
            <a:spLocks noGrp="1"/>
          </p:cNvSpPr>
          <p:nvPr>
            <p:ph type="title"/>
          </p:nvPr>
        </p:nvSpPr>
        <p:spPr>
          <a:xfrm>
            <a:off x="1534696" y="586155"/>
            <a:ext cx="9520158" cy="597876"/>
          </a:xfrm>
        </p:spPr>
        <p:txBody>
          <a:bodyPr/>
          <a:lstStyle/>
          <a:p>
            <a:r>
              <a:rPr lang="en-US" dirty="0"/>
              <a:t>Data Transfer Instructions</a:t>
            </a:r>
          </a:p>
        </p:txBody>
      </p:sp>
      <p:sp>
        <p:nvSpPr>
          <p:cNvPr id="3" name="Content Placeholder 2">
            <a:extLst>
              <a:ext uri="{FF2B5EF4-FFF2-40B4-BE49-F238E27FC236}">
                <a16:creationId xmlns:a16="http://schemas.microsoft.com/office/drawing/2014/main" id="{7D03D935-E024-42DA-A30B-3A67C022A462}"/>
              </a:ext>
            </a:extLst>
          </p:cNvPr>
          <p:cNvSpPr>
            <a:spLocks noGrp="1"/>
          </p:cNvSpPr>
          <p:nvPr>
            <p:ph idx="1"/>
          </p:nvPr>
        </p:nvSpPr>
        <p:spPr>
          <a:xfrm>
            <a:off x="1534696" y="1477108"/>
            <a:ext cx="9789796" cy="4794738"/>
          </a:xfrm>
        </p:spPr>
        <p:txBody>
          <a:bodyPr>
            <a:normAutofit fontScale="92500" lnSpcReduction="20000"/>
          </a:bodyPr>
          <a:lstStyle/>
          <a:p>
            <a:r>
              <a:rPr lang="en-US" dirty="0"/>
              <a:t>These instructions are used to transfer the data from the source operand to the destination operand. </a:t>
            </a:r>
          </a:p>
          <a:p>
            <a:r>
              <a:rPr lang="en-US" dirty="0"/>
              <a:t>Following are the list of instructions under this group:</a:t>
            </a:r>
          </a:p>
          <a:p>
            <a:r>
              <a:rPr lang="en-US" dirty="0"/>
              <a:t>Instruction to transfer a word</a:t>
            </a:r>
          </a:p>
          <a:p>
            <a:r>
              <a:rPr lang="en-US" dirty="0"/>
              <a:t>MOV: Used to copy the byte or word from the provided source to the provided destination.</a:t>
            </a:r>
          </a:p>
          <a:p>
            <a:r>
              <a:rPr lang="en-US" dirty="0"/>
              <a:t> PPUSH: Used to put a word at the top of the stack.</a:t>
            </a:r>
          </a:p>
          <a:p>
            <a:r>
              <a:rPr lang="en-US" dirty="0"/>
              <a:t> POP: Used to get a word from the top of the stack to the provided location.</a:t>
            </a:r>
          </a:p>
          <a:p>
            <a:r>
              <a:rPr lang="en-US" dirty="0"/>
              <a:t> PUSHA: Used to put all the registers into the stack.</a:t>
            </a:r>
          </a:p>
          <a:p>
            <a:r>
              <a:rPr lang="en-US" dirty="0"/>
              <a:t> POPA: Used to get words from the stack to all registers.</a:t>
            </a:r>
          </a:p>
          <a:p>
            <a:r>
              <a:rPr lang="en-US" dirty="0"/>
              <a:t> XCHG: Used to exchange the data from two locations.</a:t>
            </a:r>
          </a:p>
          <a:p>
            <a:r>
              <a:rPr lang="en-US" dirty="0"/>
              <a:t> XLAT: Used to translate a byte in AL using a table in the memory.</a:t>
            </a:r>
          </a:p>
        </p:txBody>
      </p:sp>
      <p:sp>
        <p:nvSpPr>
          <p:cNvPr id="4" name="Slide Number Placeholder 3">
            <a:extLst>
              <a:ext uri="{FF2B5EF4-FFF2-40B4-BE49-F238E27FC236}">
                <a16:creationId xmlns:a16="http://schemas.microsoft.com/office/drawing/2014/main" id="{13C62865-0F7B-45FC-BE47-81401E60CB8C}"/>
              </a:ext>
            </a:extLst>
          </p:cNvPr>
          <p:cNvSpPr>
            <a:spLocks noGrp="1"/>
          </p:cNvSpPr>
          <p:nvPr>
            <p:ph type="sldNum" sz="quarter" idx="12"/>
          </p:nvPr>
        </p:nvSpPr>
        <p:spPr/>
        <p:txBody>
          <a:bodyPr/>
          <a:lstStyle/>
          <a:p>
            <a:fld id="{2E3AC598-E03F-413A-97C1-9CCB85E58D1E}" type="slidenum">
              <a:rPr lang="en-US" smtClean="0"/>
              <a:t>12</a:t>
            </a:fld>
            <a:endParaRPr lang="en-US"/>
          </a:p>
        </p:txBody>
      </p:sp>
    </p:spTree>
    <p:extLst>
      <p:ext uri="{BB962C8B-B14F-4D97-AF65-F5344CB8AC3E}">
        <p14:creationId xmlns:p14="http://schemas.microsoft.com/office/powerpoint/2010/main" val="261336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3A5C-48FC-4154-A5D5-4689A375490E}"/>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4BE71D8B-F267-4A3C-8950-D6B3B6628983}"/>
              </a:ext>
            </a:extLst>
          </p:cNvPr>
          <p:cNvSpPr>
            <a:spLocks noGrp="1"/>
          </p:cNvSpPr>
          <p:nvPr>
            <p:ph idx="1"/>
          </p:nvPr>
        </p:nvSpPr>
        <p:spPr>
          <a:xfrm>
            <a:off x="1534696" y="1594338"/>
            <a:ext cx="9520158" cy="4067908"/>
          </a:xfrm>
        </p:spPr>
        <p:txBody>
          <a:bodyPr>
            <a:normAutofit lnSpcReduction="10000"/>
          </a:bodyPr>
          <a:lstStyle/>
          <a:p>
            <a:pPr marL="0" indent="0">
              <a:buNone/>
            </a:pPr>
            <a:r>
              <a:rPr lang="en-US" sz="2200" b="1" dirty="0"/>
              <a:t>Instructions for input &amp; output</a:t>
            </a:r>
          </a:p>
          <a:p>
            <a:r>
              <a:rPr lang="en-US" dirty="0"/>
              <a:t>IN: Used to read a byte or word from the provided port to the accumulator.</a:t>
            </a:r>
          </a:p>
          <a:p>
            <a:r>
              <a:rPr lang="en-US" dirty="0"/>
              <a:t> OUT: Used to send out a byte or word from the accumulator to the provided port.</a:t>
            </a:r>
          </a:p>
          <a:p>
            <a:pPr marL="0" indent="0">
              <a:buNone/>
            </a:pPr>
            <a:r>
              <a:rPr lang="en-US" sz="2200" b="1" dirty="0"/>
              <a:t>Instructions to transfer the address</a:t>
            </a:r>
          </a:p>
          <a:p>
            <a:r>
              <a:rPr lang="en-US" dirty="0"/>
              <a:t> LEA: Used to load the address of operand into the provided register.</a:t>
            </a:r>
          </a:p>
          <a:p>
            <a:r>
              <a:rPr lang="en-US" dirty="0"/>
              <a:t> LDS: Used to load DS register and other provided register from the memory</a:t>
            </a:r>
          </a:p>
          <a:p>
            <a:r>
              <a:rPr lang="en-US" dirty="0"/>
              <a:t> LES: Used to load ES register and other provided register from the memory. OUT:</a:t>
            </a:r>
          </a:p>
        </p:txBody>
      </p:sp>
      <p:sp>
        <p:nvSpPr>
          <p:cNvPr id="4" name="Slide Number Placeholder 3">
            <a:extLst>
              <a:ext uri="{FF2B5EF4-FFF2-40B4-BE49-F238E27FC236}">
                <a16:creationId xmlns:a16="http://schemas.microsoft.com/office/drawing/2014/main" id="{A21C28F6-1585-4187-8F10-AFB579C8AAD3}"/>
              </a:ext>
            </a:extLst>
          </p:cNvPr>
          <p:cNvSpPr>
            <a:spLocks noGrp="1"/>
          </p:cNvSpPr>
          <p:nvPr>
            <p:ph type="sldNum" sz="quarter" idx="12"/>
          </p:nvPr>
        </p:nvSpPr>
        <p:spPr/>
        <p:txBody>
          <a:bodyPr/>
          <a:lstStyle/>
          <a:p>
            <a:fld id="{2E3AC598-E03F-413A-97C1-9CCB85E58D1E}" type="slidenum">
              <a:rPr lang="en-US" smtClean="0"/>
              <a:t>13</a:t>
            </a:fld>
            <a:endParaRPr lang="en-US"/>
          </a:p>
        </p:txBody>
      </p:sp>
    </p:spTree>
    <p:extLst>
      <p:ext uri="{BB962C8B-B14F-4D97-AF65-F5344CB8AC3E}">
        <p14:creationId xmlns:p14="http://schemas.microsoft.com/office/powerpoint/2010/main" val="173349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7BE0-3D66-4CAC-AE97-B6163513239A}"/>
              </a:ext>
            </a:extLst>
          </p:cNvPr>
          <p:cNvSpPr>
            <a:spLocks noGrp="1"/>
          </p:cNvSpPr>
          <p:nvPr>
            <p:ph type="title"/>
          </p:nvPr>
        </p:nvSpPr>
        <p:spPr/>
        <p:txBody>
          <a:bodyPr/>
          <a:lstStyle/>
          <a:p>
            <a:r>
              <a:rPr lang="en-US" dirty="0"/>
              <a:t>Instructions to transfer flag registers</a:t>
            </a:r>
          </a:p>
        </p:txBody>
      </p:sp>
      <p:sp>
        <p:nvSpPr>
          <p:cNvPr id="3" name="Content Placeholder 2">
            <a:extLst>
              <a:ext uri="{FF2B5EF4-FFF2-40B4-BE49-F238E27FC236}">
                <a16:creationId xmlns:a16="http://schemas.microsoft.com/office/drawing/2014/main" id="{20CABD86-86B5-4817-B38F-266F551AF12E}"/>
              </a:ext>
            </a:extLst>
          </p:cNvPr>
          <p:cNvSpPr>
            <a:spLocks noGrp="1"/>
          </p:cNvSpPr>
          <p:nvPr>
            <p:ph idx="1"/>
          </p:nvPr>
        </p:nvSpPr>
        <p:spPr/>
        <p:txBody>
          <a:bodyPr/>
          <a:lstStyle/>
          <a:p>
            <a:r>
              <a:rPr lang="en-US" dirty="0"/>
              <a:t>LAHF: Used to load AH with the low byte of the flag register.</a:t>
            </a:r>
          </a:p>
          <a:p>
            <a:r>
              <a:rPr lang="en-US" dirty="0"/>
              <a:t>SAHF: Used to store AH register to low byte of the flag register.</a:t>
            </a:r>
          </a:p>
          <a:p>
            <a:r>
              <a:rPr lang="en-US" dirty="0"/>
              <a:t>PUSHF: Used to copy the flag register at the top of the stack.</a:t>
            </a:r>
          </a:p>
          <a:p>
            <a:r>
              <a:rPr lang="en-US" dirty="0"/>
              <a:t>POPF: Used to copy a word at the top of the stack to the flag register.</a:t>
            </a:r>
          </a:p>
        </p:txBody>
      </p:sp>
      <p:sp>
        <p:nvSpPr>
          <p:cNvPr id="4" name="Slide Number Placeholder 3">
            <a:extLst>
              <a:ext uri="{FF2B5EF4-FFF2-40B4-BE49-F238E27FC236}">
                <a16:creationId xmlns:a16="http://schemas.microsoft.com/office/drawing/2014/main" id="{EB79CBF7-0EE0-488F-80C6-8D5924E828F2}"/>
              </a:ext>
            </a:extLst>
          </p:cNvPr>
          <p:cNvSpPr>
            <a:spLocks noGrp="1"/>
          </p:cNvSpPr>
          <p:nvPr>
            <p:ph type="sldNum" sz="quarter" idx="12"/>
          </p:nvPr>
        </p:nvSpPr>
        <p:spPr/>
        <p:txBody>
          <a:bodyPr/>
          <a:lstStyle/>
          <a:p>
            <a:fld id="{2E3AC598-E03F-413A-97C1-9CCB85E58D1E}" type="slidenum">
              <a:rPr lang="en-US" smtClean="0"/>
              <a:t>14</a:t>
            </a:fld>
            <a:endParaRPr lang="en-US"/>
          </a:p>
        </p:txBody>
      </p:sp>
    </p:spTree>
    <p:extLst>
      <p:ext uri="{BB962C8B-B14F-4D97-AF65-F5344CB8AC3E}">
        <p14:creationId xmlns:p14="http://schemas.microsoft.com/office/powerpoint/2010/main" val="31098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4532-5FEE-4E2E-93F4-A54F61F9021A}"/>
              </a:ext>
            </a:extLst>
          </p:cNvPr>
          <p:cNvSpPr>
            <a:spLocks noGrp="1"/>
          </p:cNvSpPr>
          <p:nvPr>
            <p:ph type="title"/>
          </p:nvPr>
        </p:nvSpPr>
        <p:spPr>
          <a:xfrm>
            <a:off x="1534696" y="804519"/>
            <a:ext cx="9520158" cy="613973"/>
          </a:xfrm>
        </p:spPr>
        <p:txBody>
          <a:bodyPr/>
          <a:lstStyle/>
          <a:p>
            <a:r>
              <a:rPr lang="en-US" dirty="0"/>
              <a:t>Arithmetic Instructions</a:t>
            </a:r>
          </a:p>
        </p:txBody>
      </p:sp>
      <p:sp>
        <p:nvSpPr>
          <p:cNvPr id="3" name="Content Placeholder 2">
            <a:extLst>
              <a:ext uri="{FF2B5EF4-FFF2-40B4-BE49-F238E27FC236}">
                <a16:creationId xmlns:a16="http://schemas.microsoft.com/office/drawing/2014/main" id="{C7CB0D62-1E7F-4DCE-92DD-142751A0034A}"/>
              </a:ext>
            </a:extLst>
          </p:cNvPr>
          <p:cNvSpPr>
            <a:spLocks noGrp="1"/>
          </p:cNvSpPr>
          <p:nvPr>
            <p:ph idx="1"/>
          </p:nvPr>
        </p:nvSpPr>
        <p:spPr>
          <a:xfrm>
            <a:off x="1534696" y="1512277"/>
            <a:ext cx="9520158" cy="4541203"/>
          </a:xfrm>
        </p:spPr>
        <p:txBody>
          <a:bodyPr>
            <a:normAutofit/>
          </a:bodyPr>
          <a:lstStyle/>
          <a:p>
            <a:r>
              <a:rPr lang="en-US" dirty="0"/>
              <a:t>These instructions are used to perform arithmetic operations like addition, subtraction, multiplication, division, etc. </a:t>
            </a:r>
          </a:p>
          <a:p>
            <a:r>
              <a:rPr lang="en-US" dirty="0"/>
              <a:t>Following is the list of instructions under this group:</a:t>
            </a:r>
          </a:p>
          <a:p>
            <a:r>
              <a:rPr lang="en-US" b="1" dirty="0"/>
              <a:t>Instructions to perform addition</a:t>
            </a:r>
          </a:p>
          <a:p>
            <a:r>
              <a:rPr lang="en-US" dirty="0"/>
              <a:t> ADD: Used to add the provided byte to byte/word to word.</a:t>
            </a:r>
          </a:p>
          <a:p>
            <a:r>
              <a:rPr lang="en-US" dirty="0"/>
              <a:t> ADC: Used to add with carry.</a:t>
            </a:r>
          </a:p>
          <a:p>
            <a:r>
              <a:rPr lang="en-US" dirty="0"/>
              <a:t> INC: Used to increment the provided byte/word by 1.</a:t>
            </a:r>
          </a:p>
          <a:p>
            <a:r>
              <a:rPr lang="en-US" dirty="0"/>
              <a:t> AAA: Used to adjust ASCII after addition.</a:t>
            </a:r>
          </a:p>
          <a:p>
            <a:r>
              <a:rPr lang="en-US" dirty="0"/>
              <a:t> DAA: Used to adjust the decimal after the addition/subtraction operation.</a:t>
            </a:r>
          </a:p>
        </p:txBody>
      </p:sp>
      <p:sp>
        <p:nvSpPr>
          <p:cNvPr id="4" name="Slide Number Placeholder 3">
            <a:extLst>
              <a:ext uri="{FF2B5EF4-FFF2-40B4-BE49-F238E27FC236}">
                <a16:creationId xmlns:a16="http://schemas.microsoft.com/office/drawing/2014/main" id="{82C2FA48-55BD-4173-8F05-F3E0146D7C97}"/>
              </a:ext>
            </a:extLst>
          </p:cNvPr>
          <p:cNvSpPr>
            <a:spLocks noGrp="1"/>
          </p:cNvSpPr>
          <p:nvPr>
            <p:ph type="sldNum" sz="quarter" idx="12"/>
          </p:nvPr>
        </p:nvSpPr>
        <p:spPr/>
        <p:txBody>
          <a:bodyPr/>
          <a:lstStyle/>
          <a:p>
            <a:fld id="{2E3AC598-E03F-413A-97C1-9CCB85E58D1E}" type="slidenum">
              <a:rPr lang="en-US" smtClean="0"/>
              <a:t>15</a:t>
            </a:fld>
            <a:endParaRPr lang="en-US"/>
          </a:p>
        </p:txBody>
      </p:sp>
    </p:spTree>
    <p:extLst>
      <p:ext uri="{BB962C8B-B14F-4D97-AF65-F5344CB8AC3E}">
        <p14:creationId xmlns:p14="http://schemas.microsoft.com/office/powerpoint/2010/main" val="170656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C73C-E887-4B40-B952-08A9F2FCCB63}"/>
              </a:ext>
            </a:extLst>
          </p:cNvPr>
          <p:cNvSpPr>
            <a:spLocks noGrp="1"/>
          </p:cNvSpPr>
          <p:nvPr>
            <p:ph type="title"/>
          </p:nvPr>
        </p:nvSpPr>
        <p:spPr>
          <a:xfrm>
            <a:off x="1534696" y="804520"/>
            <a:ext cx="9520158" cy="813266"/>
          </a:xfrm>
        </p:spPr>
        <p:txBody>
          <a:bodyPr>
            <a:normAutofit fontScale="90000"/>
          </a:bodyPr>
          <a:lstStyle/>
          <a:p>
            <a:r>
              <a:rPr lang="en-US" dirty="0"/>
              <a:t>Instructions to perform subtraction</a:t>
            </a:r>
            <a:br>
              <a:rPr lang="en-US" dirty="0"/>
            </a:br>
            <a:endParaRPr lang="en-US" dirty="0"/>
          </a:p>
        </p:txBody>
      </p:sp>
      <p:sp>
        <p:nvSpPr>
          <p:cNvPr id="3" name="Content Placeholder 2">
            <a:extLst>
              <a:ext uri="{FF2B5EF4-FFF2-40B4-BE49-F238E27FC236}">
                <a16:creationId xmlns:a16="http://schemas.microsoft.com/office/drawing/2014/main" id="{DC667403-814F-4BF2-94B9-9B341A5E2EE7}"/>
              </a:ext>
            </a:extLst>
          </p:cNvPr>
          <p:cNvSpPr>
            <a:spLocks noGrp="1"/>
          </p:cNvSpPr>
          <p:nvPr>
            <p:ph idx="1"/>
          </p:nvPr>
        </p:nvSpPr>
        <p:spPr>
          <a:xfrm>
            <a:off x="1534696" y="1617786"/>
            <a:ext cx="9520158" cy="4435694"/>
          </a:xfrm>
        </p:spPr>
        <p:txBody>
          <a:bodyPr>
            <a:normAutofit/>
          </a:bodyPr>
          <a:lstStyle/>
          <a:p>
            <a:r>
              <a:rPr lang="en-US" dirty="0"/>
              <a:t>SUB: Used to subtract the byte from byte/word from word.</a:t>
            </a:r>
          </a:p>
          <a:p>
            <a:r>
              <a:rPr lang="en-US" dirty="0"/>
              <a:t> SBB: Used to perform subtraction with borrow.</a:t>
            </a:r>
          </a:p>
          <a:p>
            <a:r>
              <a:rPr lang="en-US" dirty="0"/>
              <a:t> DEC: Used to decrement the provided byte/word by 1.</a:t>
            </a:r>
          </a:p>
          <a:p>
            <a:r>
              <a:rPr lang="en-US" dirty="0"/>
              <a:t> NPG: Used to negate each bit of the provided byte/word and add 1/2’s</a:t>
            </a:r>
          </a:p>
          <a:p>
            <a:r>
              <a:rPr lang="en-US" dirty="0"/>
              <a:t>complement.</a:t>
            </a:r>
          </a:p>
          <a:p>
            <a:r>
              <a:rPr lang="en-US" dirty="0"/>
              <a:t> CMP: Used to compare 2 provided byte/word.</a:t>
            </a:r>
          </a:p>
          <a:p>
            <a:r>
              <a:rPr lang="en-US" dirty="0"/>
              <a:t> AAS: Used to adjust ASCII codes after subtraction.</a:t>
            </a:r>
          </a:p>
          <a:p>
            <a:r>
              <a:rPr lang="en-US" dirty="0"/>
              <a:t> DAS: Used to adjust decimal after subtraction.</a:t>
            </a:r>
          </a:p>
        </p:txBody>
      </p:sp>
      <p:sp>
        <p:nvSpPr>
          <p:cNvPr id="4" name="Slide Number Placeholder 3">
            <a:extLst>
              <a:ext uri="{FF2B5EF4-FFF2-40B4-BE49-F238E27FC236}">
                <a16:creationId xmlns:a16="http://schemas.microsoft.com/office/drawing/2014/main" id="{1D58C736-F3F8-4E5B-9832-794E105E1D71}"/>
              </a:ext>
            </a:extLst>
          </p:cNvPr>
          <p:cNvSpPr>
            <a:spLocks noGrp="1"/>
          </p:cNvSpPr>
          <p:nvPr>
            <p:ph type="sldNum" sz="quarter" idx="12"/>
          </p:nvPr>
        </p:nvSpPr>
        <p:spPr/>
        <p:txBody>
          <a:bodyPr/>
          <a:lstStyle/>
          <a:p>
            <a:fld id="{2E3AC598-E03F-413A-97C1-9CCB85E58D1E}" type="slidenum">
              <a:rPr lang="en-US" smtClean="0"/>
              <a:t>16</a:t>
            </a:fld>
            <a:endParaRPr lang="en-US"/>
          </a:p>
        </p:txBody>
      </p:sp>
    </p:spTree>
    <p:extLst>
      <p:ext uri="{BB962C8B-B14F-4D97-AF65-F5344CB8AC3E}">
        <p14:creationId xmlns:p14="http://schemas.microsoft.com/office/powerpoint/2010/main" val="144252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FE47-9B07-4190-A613-402D1915015C}"/>
              </a:ext>
            </a:extLst>
          </p:cNvPr>
          <p:cNvSpPr>
            <a:spLocks noGrp="1"/>
          </p:cNvSpPr>
          <p:nvPr>
            <p:ph type="title"/>
          </p:nvPr>
        </p:nvSpPr>
        <p:spPr/>
        <p:txBody>
          <a:bodyPr/>
          <a:lstStyle/>
          <a:p>
            <a:r>
              <a:rPr lang="en-US" dirty="0"/>
              <a:t>Instruction to perform multiplication</a:t>
            </a:r>
          </a:p>
        </p:txBody>
      </p:sp>
      <p:sp>
        <p:nvSpPr>
          <p:cNvPr id="3" name="Content Placeholder 2">
            <a:extLst>
              <a:ext uri="{FF2B5EF4-FFF2-40B4-BE49-F238E27FC236}">
                <a16:creationId xmlns:a16="http://schemas.microsoft.com/office/drawing/2014/main" id="{F861CFB5-0360-4FBE-8600-C3E3AC8D902D}"/>
              </a:ext>
            </a:extLst>
          </p:cNvPr>
          <p:cNvSpPr>
            <a:spLocks noGrp="1"/>
          </p:cNvSpPr>
          <p:nvPr>
            <p:ph idx="1"/>
          </p:nvPr>
        </p:nvSpPr>
        <p:spPr/>
        <p:txBody>
          <a:bodyPr/>
          <a:lstStyle/>
          <a:p>
            <a:r>
              <a:rPr lang="en-US" dirty="0"/>
              <a:t> MUL: Used to multiply unsigned byte by byte/word by word.</a:t>
            </a:r>
          </a:p>
          <a:p>
            <a:r>
              <a:rPr lang="en-US" dirty="0"/>
              <a:t> IMUL: Used to multiply signed byte by byte/word by word.</a:t>
            </a:r>
          </a:p>
          <a:p>
            <a:r>
              <a:rPr lang="en-US" dirty="0"/>
              <a:t> AAM: Used to adjust ASCII codes after multiplication. </a:t>
            </a:r>
          </a:p>
        </p:txBody>
      </p:sp>
      <p:sp>
        <p:nvSpPr>
          <p:cNvPr id="4" name="Slide Number Placeholder 3">
            <a:extLst>
              <a:ext uri="{FF2B5EF4-FFF2-40B4-BE49-F238E27FC236}">
                <a16:creationId xmlns:a16="http://schemas.microsoft.com/office/drawing/2014/main" id="{4882DDA4-1104-47CC-8896-108F2D8EEEED}"/>
              </a:ext>
            </a:extLst>
          </p:cNvPr>
          <p:cNvSpPr>
            <a:spLocks noGrp="1"/>
          </p:cNvSpPr>
          <p:nvPr>
            <p:ph type="sldNum" sz="quarter" idx="12"/>
          </p:nvPr>
        </p:nvSpPr>
        <p:spPr/>
        <p:txBody>
          <a:bodyPr/>
          <a:lstStyle/>
          <a:p>
            <a:fld id="{2E3AC598-E03F-413A-97C1-9CCB85E58D1E}" type="slidenum">
              <a:rPr lang="en-US" smtClean="0"/>
              <a:t>17</a:t>
            </a:fld>
            <a:endParaRPr lang="en-US"/>
          </a:p>
        </p:txBody>
      </p:sp>
    </p:spTree>
    <p:extLst>
      <p:ext uri="{BB962C8B-B14F-4D97-AF65-F5344CB8AC3E}">
        <p14:creationId xmlns:p14="http://schemas.microsoft.com/office/powerpoint/2010/main" val="374589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BC06-F136-42DD-970F-3F5AA9424604}"/>
              </a:ext>
            </a:extLst>
          </p:cNvPr>
          <p:cNvSpPr>
            <a:spLocks noGrp="1"/>
          </p:cNvSpPr>
          <p:nvPr>
            <p:ph type="title"/>
          </p:nvPr>
        </p:nvSpPr>
        <p:spPr/>
        <p:txBody>
          <a:bodyPr/>
          <a:lstStyle/>
          <a:p>
            <a:r>
              <a:rPr lang="en-US" dirty="0"/>
              <a:t>Instructions to perform division</a:t>
            </a:r>
          </a:p>
        </p:txBody>
      </p:sp>
      <p:sp>
        <p:nvSpPr>
          <p:cNvPr id="3" name="Content Placeholder 2">
            <a:extLst>
              <a:ext uri="{FF2B5EF4-FFF2-40B4-BE49-F238E27FC236}">
                <a16:creationId xmlns:a16="http://schemas.microsoft.com/office/drawing/2014/main" id="{DE5EBDAF-7870-4754-A174-88D299080ED5}"/>
              </a:ext>
            </a:extLst>
          </p:cNvPr>
          <p:cNvSpPr>
            <a:spLocks noGrp="1"/>
          </p:cNvSpPr>
          <p:nvPr>
            <p:ph idx="1"/>
          </p:nvPr>
        </p:nvSpPr>
        <p:spPr>
          <a:xfrm>
            <a:off x="1534696" y="2015732"/>
            <a:ext cx="9520158" cy="3787191"/>
          </a:xfrm>
        </p:spPr>
        <p:txBody>
          <a:bodyPr>
            <a:normAutofit fontScale="92500"/>
          </a:bodyPr>
          <a:lstStyle/>
          <a:p>
            <a:r>
              <a:rPr lang="en-US" dirty="0"/>
              <a:t> DIV: Used to divide the unsigned word by byte or unsigned double word by word.</a:t>
            </a:r>
          </a:p>
          <a:p>
            <a:r>
              <a:rPr lang="en-US" dirty="0"/>
              <a:t> IDIV: Used to divide the signed word by byte or signed double word by word.</a:t>
            </a:r>
          </a:p>
          <a:p>
            <a:r>
              <a:rPr lang="en-US" dirty="0"/>
              <a:t> AAD: Used to adjust ASCII codes after division.</a:t>
            </a:r>
          </a:p>
          <a:p>
            <a:r>
              <a:rPr lang="en-US" dirty="0"/>
              <a:t> CBW: Used to fill the upper byte of the word with the copies of sign bit of the lower</a:t>
            </a:r>
          </a:p>
          <a:p>
            <a:r>
              <a:rPr lang="en-US" dirty="0"/>
              <a:t>byte.</a:t>
            </a:r>
          </a:p>
          <a:p>
            <a:r>
              <a:rPr lang="en-US" dirty="0"/>
              <a:t> CWD: Used to fill the upper word of the double word with the sign bit of the lower</a:t>
            </a:r>
          </a:p>
          <a:p>
            <a:r>
              <a:rPr lang="en-US" dirty="0"/>
              <a:t>word. </a:t>
            </a:r>
          </a:p>
        </p:txBody>
      </p:sp>
      <p:sp>
        <p:nvSpPr>
          <p:cNvPr id="4" name="Slide Number Placeholder 3">
            <a:extLst>
              <a:ext uri="{FF2B5EF4-FFF2-40B4-BE49-F238E27FC236}">
                <a16:creationId xmlns:a16="http://schemas.microsoft.com/office/drawing/2014/main" id="{AF62430C-DE6C-4EEE-B4DA-9832981B170C}"/>
              </a:ext>
            </a:extLst>
          </p:cNvPr>
          <p:cNvSpPr>
            <a:spLocks noGrp="1"/>
          </p:cNvSpPr>
          <p:nvPr>
            <p:ph type="sldNum" sz="quarter" idx="12"/>
          </p:nvPr>
        </p:nvSpPr>
        <p:spPr/>
        <p:txBody>
          <a:bodyPr/>
          <a:lstStyle/>
          <a:p>
            <a:fld id="{2E3AC598-E03F-413A-97C1-9CCB85E58D1E}" type="slidenum">
              <a:rPr lang="en-US" smtClean="0"/>
              <a:t>18</a:t>
            </a:fld>
            <a:endParaRPr lang="en-US"/>
          </a:p>
        </p:txBody>
      </p:sp>
    </p:spTree>
    <p:extLst>
      <p:ext uri="{BB962C8B-B14F-4D97-AF65-F5344CB8AC3E}">
        <p14:creationId xmlns:p14="http://schemas.microsoft.com/office/powerpoint/2010/main" val="79731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9EA3-7DE9-40B7-ABC5-72FBD5EE1E3E}"/>
              </a:ext>
            </a:extLst>
          </p:cNvPr>
          <p:cNvSpPr>
            <a:spLocks noGrp="1"/>
          </p:cNvSpPr>
          <p:nvPr>
            <p:ph type="title"/>
          </p:nvPr>
        </p:nvSpPr>
        <p:spPr>
          <a:xfrm>
            <a:off x="1534696" y="539263"/>
            <a:ext cx="9520158" cy="679937"/>
          </a:xfrm>
        </p:spPr>
        <p:txBody>
          <a:bodyPr/>
          <a:lstStyle/>
          <a:p>
            <a:r>
              <a:rPr lang="en-US" dirty="0"/>
              <a:t>Bit Manipulation Instructions</a:t>
            </a:r>
          </a:p>
        </p:txBody>
      </p:sp>
      <p:sp>
        <p:nvSpPr>
          <p:cNvPr id="3" name="Content Placeholder 2">
            <a:extLst>
              <a:ext uri="{FF2B5EF4-FFF2-40B4-BE49-F238E27FC236}">
                <a16:creationId xmlns:a16="http://schemas.microsoft.com/office/drawing/2014/main" id="{15A504B3-00F4-4E21-9B36-0859FF9E9CC5}"/>
              </a:ext>
            </a:extLst>
          </p:cNvPr>
          <p:cNvSpPr>
            <a:spLocks noGrp="1"/>
          </p:cNvSpPr>
          <p:nvPr>
            <p:ph idx="1"/>
          </p:nvPr>
        </p:nvSpPr>
        <p:spPr>
          <a:xfrm>
            <a:off x="1312985" y="1430215"/>
            <a:ext cx="9988061" cy="4783015"/>
          </a:xfrm>
        </p:spPr>
        <p:txBody>
          <a:bodyPr>
            <a:normAutofit fontScale="92500" lnSpcReduction="20000"/>
          </a:bodyPr>
          <a:lstStyle/>
          <a:p>
            <a:r>
              <a:rPr lang="en-US" dirty="0"/>
              <a:t>These instructions are used to perform operations where data bits are involved, i.e. operations like logical, shift, etc. </a:t>
            </a:r>
          </a:p>
          <a:p>
            <a:r>
              <a:rPr lang="en-US" dirty="0"/>
              <a:t>Following is the list of instructions under this group:</a:t>
            </a:r>
          </a:p>
          <a:p>
            <a:pPr marL="0" indent="0">
              <a:buNone/>
            </a:pPr>
            <a:r>
              <a:rPr lang="en-US" sz="2200" b="1" dirty="0"/>
              <a:t>Instructions to perform logical operation</a:t>
            </a:r>
          </a:p>
          <a:p>
            <a:pPr marL="0" indent="0">
              <a:buNone/>
            </a:pPr>
            <a:r>
              <a:rPr lang="en-US" b="1" dirty="0"/>
              <a:t>NOT</a:t>
            </a:r>
            <a:r>
              <a:rPr lang="en-US" dirty="0"/>
              <a:t>: Used to invert each bit of a byte or word.</a:t>
            </a:r>
          </a:p>
          <a:p>
            <a:pPr marL="0" indent="0">
              <a:buNone/>
            </a:pPr>
            <a:r>
              <a:rPr lang="en-US" b="1" dirty="0"/>
              <a:t>AND</a:t>
            </a:r>
            <a:r>
              <a:rPr lang="en-US" dirty="0"/>
              <a:t>: Used for adding each bit in a byte/word with the corresponding bit in another byte/word.</a:t>
            </a:r>
          </a:p>
          <a:p>
            <a:pPr marL="0" indent="0">
              <a:buNone/>
            </a:pPr>
            <a:r>
              <a:rPr lang="en-US" b="1" dirty="0"/>
              <a:t>OR</a:t>
            </a:r>
            <a:r>
              <a:rPr lang="en-US" dirty="0"/>
              <a:t>: Used to multiply each bit in a byte/word with the corresponding bit in another</a:t>
            </a:r>
          </a:p>
          <a:p>
            <a:pPr marL="0" indent="0">
              <a:buNone/>
            </a:pPr>
            <a:r>
              <a:rPr lang="en-US" dirty="0"/>
              <a:t>byte/word.</a:t>
            </a:r>
          </a:p>
          <a:p>
            <a:pPr marL="0" indent="0">
              <a:buNone/>
            </a:pPr>
            <a:r>
              <a:rPr lang="en-US" b="1" dirty="0"/>
              <a:t>XOR</a:t>
            </a:r>
            <a:r>
              <a:rPr lang="en-US" dirty="0"/>
              <a:t>: Used to perform Exclusive-OR operation over each bit in a byte/word with</a:t>
            </a:r>
          </a:p>
          <a:p>
            <a:pPr marL="0" indent="0">
              <a:buNone/>
            </a:pPr>
            <a:r>
              <a:rPr lang="en-US" dirty="0"/>
              <a:t>the corresponding bit in another byte/word.</a:t>
            </a:r>
          </a:p>
          <a:p>
            <a:pPr marL="0" indent="0">
              <a:buNone/>
            </a:pPr>
            <a:r>
              <a:rPr lang="en-US" b="1" dirty="0"/>
              <a:t>TEST</a:t>
            </a:r>
            <a:r>
              <a:rPr lang="en-US" dirty="0"/>
              <a:t>: Used to add operands to update flags, without affecting operands.</a:t>
            </a:r>
          </a:p>
        </p:txBody>
      </p:sp>
      <p:sp>
        <p:nvSpPr>
          <p:cNvPr id="4" name="Slide Number Placeholder 3">
            <a:extLst>
              <a:ext uri="{FF2B5EF4-FFF2-40B4-BE49-F238E27FC236}">
                <a16:creationId xmlns:a16="http://schemas.microsoft.com/office/drawing/2014/main" id="{31162692-F3EC-4EAD-8E3D-AC4217AFEB5A}"/>
              </a:ext>
            </a:extLst>
          </p:cNvPr>
          <p:cNvSpPr>
            <a:spLocks noGrp="1"/>
          </p:cNvSpPr>
          <p:nvPr>
            <p:ph type="sldNum" sz="quarter" idx="12"/>
          </p:nvPr>
        </p:nvSpPr>
        <p:spPr/>
        <p:txBody>
          <a:bodyPr/>
          <a:lstStyle/>
          <a:p>
            <a:fld id="{2E3AC598-E03F-413A-97C1-9CCB85E58D1E}" type="slidenum">
              <a:rPr lang="en-US" smtClean="0"/>
              <a:t>19</a:t>
            </a:fld>
            <a:endParaRPr lang="en-US"/>
          </a:p>
        </p:txBody>
      </p:sp>
    </p:spTree>
    <p:extLst>
      <p:ext uri="{BB962C8B-B14F-4D97-AF65-F5344CB8AC3E}">
        <p14:creationId xmlns:p14="http://schemas.microsoft.com/office/powerpoint/2010/main" val="194006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F166-A3B5-443E-B3E9-07316D30D7CB}"/>
              </a:ext>
            </a:extLst>
          </p:cNvPr>
          <p:cNvSpPr>
            <a:spLocks noGrp="1"/>
          </p:cNvSpPr>
          <p:nvPr>
            <p:ph type="title"/>
          </p:nvPr>
        </p:nvSpPr>
        <p:spPr/>
        <p:txBody>
          <a:bodyPr/>
          <a:lstStyle/>
          <a:p>
            <a:r>
              <a:rPr lang="en-US" dirty="0"/>
              <a:t>Course Content</a:t>
            </a:r>
          </a:p>
        </p:txBody>
      </p:sp>
      <p:sp>
        <p:nvSpPr>
          <p:cNvPr id="3" name="Content Placeholder 2">
            <a:extLst>
              <a:ext uri="{FF2B5EF4-FFF2-40B4-BE49-F238E27FC236}">
                <a16:creationId xmlns:a16="http://schemas.microsoft.com/office/drawing/2014/main" id="{1AEC982D-3BAF-4825-8C93-B5B2B3B28B03}"/>
              </a:ext>
            </a:extLst>
          </p:cNvPr>
          <p:cNvSpPr>
            <a:spLocks noGrp="1"/>
          </p:cNvSpPr>
          <p:nvPr>
            <p:ph idx="1"/>
          </p:nvPr>
        </p:nvSpPr>
        <p:spPr/>
        <p:txBody>
          <a:bodyPr/>
          <a:lstStyle/>
          <a:p>
            <a:r>
              <a:rPr lang="en-US" dirty="0"/>
              <a:t>Directives</a:t>
            </a:r>
          </a:p>
          <a:p>
            <a:r>
              <a:rPr lang="en-US" dirty="0"/>
              <a:t>8086 Instruction-set</a:t>
            </a:r>
          </a:p>
          <a:p>
            <a:r>
              <a:rPr lang="en-US" dirty="0"/>
              <a:t>Arithmetic operations</a:t>
            </a:r>
          </a:p>
          <a:p>
            <a:r>
              <a:rPr lang="en-US" dirty="0"/>
              <a:t>logic operations and branch operations</a:t>
            </a:r>
          </a:p>
          <a:p>
            <a:r>
              <a:rPr lang="en-US" dirty="0"/>
              <a:t>DOS INT 21</a:t>
            </a:r>
          </a:p>
          <a:p>
            <a:r>
              <a:rPr lang="en-US" dirty="0"/>
              <a:t>Programming techniques- looping, counting and indexing</a:t>
            </a:r>
          </a:p>
          <a:p>
            <a:r>
              <a:rPr lang="en-US" dirty="0"/>
              <a:t>Additional data transfer and 16-bit instructions</a:t>
            </a:r>
          </a:p>
          <a:p>
            <a:endParaRPr lang="en-US" dirty="0"/>
          </a:p>
        </p:txBody>
      </p:sp>
      <p:sp>
        <p:nvSpPr>
          <p:cNvPr id="4" name="Slide Number Placeholder 3">
            <a:extLst>
              <a:ext uri="{FF2B5EF4-FFF2-40B4-BE49-F238E27FC236}">
                <a16:creationId xmlns:a16="http://schemas.microsoft.com/office/drawing/2014/main" id="{860E3720-B1C9-48E4-B1D1-41EDECE517B8}"/>
              </a:ext>
            </a:extLst>
          </p:cNvPr>
          <p:cNvSpPr>
            <a:spLocks noGrp="1"/>
          </p:cNvSpPr>
          <p:nvPr>
            <p:ph type="sldNum" sz="quarter" idx="12"/>
          </p:nvPr>
        </p:nvSpPr>
        <p:spPr/>
        <p:txBody>
          <a:bodyPr/>
          <a:lstStyle/>
          <a:p>
            <a:fld id="{2E3AC598-E03F-413A-97C1-9CCB85E58D1E}" type="slidenum">
              <a:rPr lang="en-US" smtClean="0"/>
              <a:t>2</a:t>
            </a:fld>
            <a:endParaRPr lang="en-US"/>
          </a:p>
        </p:txBody>
      </p:sp>
    </p:spTree>
    <p:extLst>
      <p:ext uri="{BB962C8B-B14F-4D97-AF65-F5344CB8AC3E}">
        <p14:creationId xmlns:p14="http://schemas.microsoft.com/office/powerpoint/2010/main" val="423806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8FBD-DFF0-4ADC-8005-62F1B37651AA}"/>
              </a:ext>
            </a:extLst>
          </p:cNvPr>
          <p:cNvSpPr>
            <a:spLocks noGrp="1"/>
          </p:cNvSpPr>
          <p:nvPr>
            <p:ph type="title"/>
          </p:nvPr>
        </p:nvSpPr>
        <p:spPr/>
        <p:txBody>
          <a:bodyPr/>
          <a:lstStyle/>
          <a:p>
            <a:r>
              <a:rPr lang="en-US" dirty="0"/>
              <a:t>Instructions to perform shift operations</a:t>
            </a:r>
          </a:p>
        </p:txBody>
      </p:sp>
      <p:sp>
        <p:nvSpPr>
          <p:cNvPr id="3" name="Content Placeholder 2">
            <a:extLst>
              <a:ext uri="{FF2B5EF4-FFF2-40B4-BE49-F238E27FC236}">
                <a16:creationId xmlns:a16="http://schemas.microsoft.com/office/drawing/2014/main" id="{4A65873C-A203-40D6-AFA0-3DB6FCF7F2B7}"/>
              </a:ext>
            </a:extLst>
          </p:cNvPr>
          <p:cNvSpPr>
            <a:spLocks noGrp="1"/>
          </p:cNvSpPr>
          <p:nvPr>
            <p:ph idx="1"/>
          </p:nvPr>
        </p:nvSpPr>
        <p:spPr/>
        <p:txBody>
          <a:bodyPr/>
          <a:lstStyle/>
          <a:p>
            <a:r>
              <a:rPr lang="en-US" dirty="0"/>
              <a:t>SHL/SAL: Used to shift bits of a byte/word towards left and put zero(S) in LSBs.</a:t>
            </a:r>
          </a:p>
          <a:p>
            <a:r>
              <a:rPr lang="en-US" dirty="0"/>
              <a:t> SHR: Used to shift bits of a byte/word towards the right and put zero(S) in MSBs.</a:t>
            </a:r>
          </a:p>
          <a:p>
            <a:r>
              <a:rPr lang="en-US" dirty="0"/>
              <a:t> SAR: Used to shift bits of a byte/word towards the right and copy the old MSB into the new MSB. </a:t>
            </a:r>
          </a:p>
        </p:txBody>
      </p:sp>
      <p:sp>
        <p:nvSpPr>
          <p:cNvPr id="4" name="Slide Number Placeholder 3">
            <a:extLst>
              <a:ext uri="{FF2B5EF4-FFF2-40B4-BE49-F238E27FC236}">
                <a16:creationId xmlns:a16="http://schemas.microsoft.com/office/drawing/2014/main" id="{9D0D181E-144C-4D05-98FF-B207804695AB}"/>
              </a:ext>
            </a:extLst>
          </p:cNvPr>
          <p:cNvSpPr>
            <a:spLocks noGrp="1"/>
          </p:cNvSpPr>
          <p:nvPr>
            <p:ph type="sldNum" sz="quarter" idx="12"/>
          </p:nvPr>
        </p:nvSpPr>
        <p:spPr/>
        <p:txBody>
          <a:bodyPr/>
          <a:lstStyle/>
          <a:p>
            <a:fld id="{2E3AC598-E03F-413A-97C1-9CCB85E58D1E}" type="slidenum">
              <a:rPr lang="en-US" smtClean="0"/>
              <a:t>20</a:t>
            </a:fld>
            <a:endParaRPr lang="en-US"/>
          </a:p>
        </p:txBody>
      </p:sp>
    </p:spTree>
    <p:extLst>
      <p:ext uri="{BB962C8B-B14F-4D97-AF65-F5344CB8AC3E}">
        <p14:creationId xmlns:p14="http://schemas.microsoft.com/office/powerpoint/2010/main" val="108936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B9E6-F473-4F8B-AFD2-81CD3039B97B}"/>
              </a:ext>
            </a:extLst>
          </p:cNvPr>
          <p:cNvSpPr>
            <a:spLocks noGrp="1"/>
          </p:cNvSpPr>
          <p:nvPr>
            <p:ph type="title"/>
          </p:nvPr>
        </p:nvSpPr>
        <p:spPr/>
        <p:txBody>
          <a:bodyPr/>
          <a:lstStyle/>
          <a:p>
            <a:r>
              <a:rPr lang="en-US" dirty="0"/>
              <a:t>Instructions to perform rotate operations</a:t>
            </a:r>
          </a:p>
        </p:txBody>
      </p:sp>
      <p:sp>
        <p:nvSpPr>
          <p:cNvPr id="3" name="Content Placeholder 2">
            <a:extLst>
              <a:ext uri="{FF2B5EF4-FFF2-40B4-BE49-F238E27FC236}">
                <a16:creationId xmlns:a16="http://schemas.microsoft.com/office/drawing/2014/main" id="{6B829ECD-C4C6-4EC8-96E6-35E2B1F90F7A}"/>
              </a:ext>
            </a:extLst>
          </p:cNvPr>
          <p:cNvSpPr>
            <a:spLocks noGrp="1"/>
          </p:cNvSpPr>
          <p:nvPr>
            <p:ph idx="1"/>
          </p:nvPr>
        </p:nvSpPr>
        <p:spPr>
          <a:xfrm>
            <a:off x="1534695" y="2015732"/>
            <a:ext cx="10047705" cy="3951314"/>
          </a:xfrm>
        </p:spPr>
        <p:txBody>
          <a:bodyPr>
            <a:normAutofit/>
          </a:bodyPr>
          <a:lstStyle/>
          <a:p>
            <a:r>
              <a:rPr lang="en-US" dirty="0"/>
              <a:t>ROL: Used to rotate bits of byte/word towards the left, i.e. MSB to LSB and to Carry Flag [CF].</a:t>
            </a:r>
          </a:p>
          <a:p>
            <a:r>
              <a:rPr lang="en-US" dirty="0"/>
              <a:t> ROR: Used to rotate bits of byte/word towards the right, i.e. LSB to MSB and to Carry Flag [CF].</a:t>
            </a:r>
          </a:p>
          <a:p>
            <a:r>
              <a:rPr lang="en-US" dirty="0"/>
              <a:t> RCR: Used to rotate bits of byte/word towards the right, i.e. LSB to CF and CF to MSB.</a:t>
            </a:r>
          </a:p>
          <a:p>
            <a:r>
              <a:rPr lang="en-US" dirty="0"/>
              <a:t>RCL: Used to rotate bits of byte/word towards the left, i.e. MSB to CF and CF to LSB.</a:t>
            </a:r>
          </a:p>
        </p:txBody>
      </p:sp>
      <p:sp>
        <p:nvSpPr>
          <p:cNvPr id="4" name="Slide Number Placeholder 3">
            <a:extLst>
              <a:ext uri="{FF2B5EF4-FFF2-40B4-BE49-F238E27FC236}">
                <a16:creationId xmlns:a16="http://schemas.microsoft.com/office/drawing/2014/main" id="{D0CB2D2B-4896-4D30-8027-C9AC0D77E5D0}"/>
              </a:ext>
            </a:extLst>
          </p:cNvPr>
          <p:cNvSpPr>
            <a:spLocks noGrp="1"/>
          </p:cNvSpPr>
          <p:nvPr>
            <p:ph type="sldNum" sz="quarter" idx="12"/>
          </p:nvPr>
        </p:nvSpPr>
        <p:spPr/>
        <p:txBody>
          <a:bodyPr/>
          <a:lstStyle/>
          <a:p>
            <a:fld id="{2E3AC598-E03F-413A-97C1-9CCB85E58D1E}" type="slidenum">
              <a:rPr lang="en-US" smtClean="0"/>
              <a:t>21</a:t>
            </a:fld>
            <a:endParaRPr lang="en-US"/>
          </a:p>
        </p:txBody>
      </p:sp>
    </p:spTree>
    <p:extLst>
      <p:ext uri="{BB962C8B-B14F-4D97-AF65-F5344CB8AC3E}">
        <p14:creationId xmlns:p14="http://schemas.microsoft.com/office/powerpoint/2010/main" val="72295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4DCC-EBBE-4C74-868D-69ACD17C7C82}"/>
              </a:ext>
            </a:extLst>
          </p:cNvPr>
          <p:cNvSpPr>
            <a:spLocks noGrp="1"/>
          </p:cNvSpPr>
          <p:nvPr>
            <p:ph type="title"/>
          </p:nvPr>
        </p:nvSpPr>
        <p:spPr>
          <a:xfrm>
            <a:off x="1534696" y="804519"/>
            <a:ext cx="9520158" cy="789819"/>
          </a:xfrm>
        </p:spPr>
        <p:txBody>
          <a:bodyPr/>
          <a:lstStyle/>
          <a:p>
            <a:r>
              <a:rPr lang="en-US" dirty="0"/>
              <a:t>String Instructions </a:t>
            </a:r>
          </a:p>
        </p:txBody>
      </p:sp>
      <p:sp>
        <p:nvSpPr>
          <p:cNvPr id="3" name="Content Placeholder 2">
            <a:extLst>
              <a:ext uri="{FF2B5EF4-FFF2-40B4-BE49-F238E27FC236}">
                <a16:creationId xmlns:a16="http://schemas.microsoft.com/office/drawing/2014/main" id="{B9D58D4D-16F0-4529-AD9A-AEC60DEB5933}"/>
              </a:ext>
            </a:extLst>
          </p:cNvPr>
          <p:cNvSpPr>
            <a:spLocks noGrp="1"/>
          </p:cNvSpPr>
          <p:nvPr>
            <p:ph idx="1"/>
          </p:nvPr>
        </p:nvSpPr>
        <p:spPr>
          <a:xfrm>
            <a:off x="1534696" y="1781909"/>
            <a:ext cx="9520158" cy="4271572"/>
          </a:xfrm>
        </p:spPr>
        <p:txBody>
          <a:bodyPr>
            <a:normAutofit lnSpcReduction="10000"/>
          </a:bodyPr>
          <a:lstStyle/>
          <a:p>
            <a:pPr marL="0" indent="0">
              <a:buNone/>
            </a:pPr>
            <a:r>
              <a:rPr lang="en-US" dirty="0"/>
              <a:t>String is a group of bytes/words and their memory is always allocated in a sequential order. </a:t>
            </a:r>
          </a:p>
          <a:p>
            <a:pPr marL="0" indent="0">
              <a:buNone/>
            </a:pPr>
            <a:r>
              <a:rPr lang="en-US" dirty="0"/>
              <a:t>Following is the list of instructions under this group: </a:t>
            </a:r>
          </a:p>
          <a:p>
            <a:r>
              <a:rPr lang="en-US" dirty="0"/>
              <a:t> REP: Used to repeat the given instruction till CX≠0.</a:t>
            </a:r>
          </a:p>
          <a:p>
            <a:r>
              <a:rPr lang="en-US" dirty="0"/>
              <a:t> REPE/REPZ: Used to repeat the given instruction until CX=0 or zero flag ZF=1.</a:t>
            </a:r>
          </a:p>
          <a:p>
            <a:r>
              <a:rPr lang="en-US" dirty="0"/>
              <a:t> REPNE/REPNZ: Used to repeat the given instruction until CX=0 or zero flag ZF=1.</a:t>
            </a:r>
          </a:p>
          <a:p>
            <a:r>
              <a:rPr lang="en-US" dirty="0"/>
              <a:t> MOVS/MOVSB/MOVSW: Used to move the byte/word from one string to another.</a:t>
            </a:r>
          </a:p>
          <a:p>
            <a:r>
              <a:rPr lang="en-US" dirty="0"/>
              <a:t> COMS/COMPSB/COMPSW: Used to compare two string bytes/words. </a:t>
            </a:r>
          </a:p>
        </p:txBody>
      </p:sp>
      <p:sp>
        <p:nvSpPr>
          <p:cNvPr id="4" name="Slide Number Placeholder 3">
            <a:extLst>
              <a:ext uri="{FF2B5EF4-FFF2-40B4-BE49-F238E27FC236}">
                <a16:creationId xmlns:a16="http://schemas.microsoft.com/office/drawing/2014/main" id="{E83D2F72-9FC4-47EE-BB2B-3387FD57A04C}"/>
              </a:ext>
            </a:extLst>
          </p:cNvPr>
          <p:cNvSpPr>
            <a:spLocks noGrp="1"/>
          </p:cNvSpPr>
          <p:nvPr>
            <p:ph type="sldNum" sz="quarter" idx="12"/>
          </p:nvPr>
        </p:nvSpPr>
        <p:spPr/>
        <p:txBody>
          <a:bodyPr/>
          <a:lstStyle/>
          <a:p>
            <a:fld id="{2E3AC598-E03F-413A-97C1-9CCB85E58D1E}" type="slidenum">
              <a:rPr lang="en-US" smtClean="0"/>
              <a:t>22</a:t>
            </a:fld>
            <a:endParaRPr lang="en-US"/>
          </a:p>
        </p:txBody>
      </p:sp>
    </p:spTree>
    <p:extLst>
      <p:ext uri="{BB962C8B-B14F-4D97-AF65-F5344CB8AC3E}">
        <p14:creationId xmlns:p14="http://schemas.microsoft.com/office/powerpoint/2010/main" val="154833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960B-E583-450A-859F-0DB44F710CCB}"/>
              </a:ext>
            </a:extLst>
          </p:cNvPr>
          <p:cNvSpPr>
            <a:spLocks noGrp="1"/>
          </p:cNvSpPr>
          <p:nvPr>
            <p:ph type="title"/>
          </p:nvPr>
        </p:nvSpPr>
        <p:spPr/>
        <p:txBody>
          <a:bodyPr/>
          <a:lstStyle/>
          <a:p>
            <a:r>
              <a:rPr lang="en-US" dirty="0"/>
              <a:t>String Instructions cont..</a:t>
            </a:r>
          </a:p>
        </p:txBody>
      </p:sp>
      <p:sp>
        <p:nvSpPr>
          <p:cNvPr id="3" name="Content Placeholder 2">
            <a:extLst>
              <a:ext uri="{FF2B5EF4-FFF2-40B4-BE49-F238E27FC236}">
                <a16:creationId xmlns:a16="http://schemas.microsoft.com/office/drawing/2014/main" id="{2016B904-D660-4DFF-A94D-AA6BC664CCC7}"/>
              </a:ext>
            </a:extLst>
          </p:cNvPr>
          <p:cNvSpPr>
            <a:spLocks noGrp="1"/>
          </p:cNvSpPr>
          <p:nvPr>
            <p:ph idx="1"/>
          </p:nvPr>
        </p:nvSpPr>
        <p:spPr>
          <a:xfrm>
            <a:off x="1534696" y="2015732"/>
            <a:ext cx="9871858" cy="3892699"/>
          </a:xfrm>
        </p:spPr>
        <p:txBody>
          <a:bodyPr>
            <a:normAutofit/>
          </a:bodyPr>
          <a:lstStyle/>
          <a:p>
            <a:r>
              <a:rPr lang="en-US" dirty="0"/>
              <a:t>INS/INSB/INSW: Used as an input string/byte/word from the I/O port to the</a:t>
            </a:r>
          </a:p>
          <a:p>
            <a:pPr marL="0" indent="0">
              <a:buNone/>
            </a:pPr>
            <a:r>
              <a:rPr lang="en-US" dirty="0"/>
              <a:t>provided memory location.</a:t>
            </a:r>
          </a:p>
          <a:p>
            <a:r>
              <a:rPr lang="en-US" dirty="0"/>
              <a:t> OUTS/OUTSB/OUTSW: Used as an output string/byte/word from the provided</a:t>
            </a:r>
          </a:p>
          <a:p>
            <a:pPr marL="0" indent="0">
              <a:buNone/>
            </a:pPr>
            <a:r>
              <a:rPr lang="en-US" dirty="0"/>
              <a:t>memory location to the I/O port.</a:t>
            </a:r>
          </a:p>
          <a:p>
            <a:r>
              <a:rPr lang="en-US" dirty="0"/>
              <a:t> SCAS/SCASB/SCASW: Used to scan a string and compare its byte with a byte in</a:t>
            </a:r>
          </a:p>
          <a:p>
            <a:pPr marL="0" indent="0">
              <a:buNone/>
            </a:pPr>
            <a:r>
              <a:rPr lang="en-US" dirty="0"/>
              <a:t>AL or string word with a word in AX.</a:t>
            </a:r>
          </a:p>
          <a:p>
            <a:r>
              <a:rPr lang="en-US" dirty="0"/>
              <a:t> LODS/LODSB/LODSW: Used to store the string byte into AL or string word into</a:t>
            </a:r>
          </a:p>
          <a:p>
            <a:pPr marL="0" indent="0">
              <a:buNone/>
            </a:pPr>
            <a:r>
              <a:rPr lang="en-US" dirty="0"/>
              <a:t>AX. </a:t>
            </a:r>
          </a:p>
        </p:txBody>
      </p:sp>
      <p:sp>
        <p:nvSpPr>
          <p:cNvPr id="4" name="Slide Number Placeholder 3">
            <a:extLst>
              <a:ext uri="{FF2B5EF4-FFF2-40B4-BE49-F238E27FC236}">
                <a16:creationId xmlns:a16="http://schemas.microsoft.com/office/drawing/2014/main" id="{244CF5C8-72F9-4EC5-975D-0CF85E86B487}"/>
              </a:ext>
            </a:extLst>
          </p:cNvPr>
          <p:cNvSpPr>
            <a:spLocks noGrp="1"/>
          </p:cNvSpPr>
          <p:nvPr>
            <p:ph type="sldNum" sz="quarter" idx="12"/>
          </p:nvPr>
        </p:nvSpPr>
        <p:spPr/>
        <p:txBody>
          <a:bodyPr/>
          <a:lstStyle/>
          <a:p>
            <a:fld id="{2E3AC598-E03F-413A-97C1-9CCB85E58D1E}" type="slidenum">
              <a:rPr lang="en-US" smtClean="0"/>
              <a:t>23</a:t>
            </a:fld>
            <a:endParaRPr lang="en-US"/>
          </a:p>
        </p:txBody>
      </p:sp>
    </p:spTree>
    <p:extLst>
      <p:ext uri="{BB962C8B-B14F-4D97-AF65-F5344CB8AC3E}">
        <p14:creationId xmlns:p14="http://schemas.microsoft.com/office/powerpoint/2010/main" val="400124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6EDF-3E08-46A5-A530-DBB08C49A840}"/>
              </a:ext>
            </a:extLst>
          </p:cNvPr>
          <p:cNvSpPr>
            <a:spLocks noGrp="1"/>
          </p:cNvSpPr>
          <p:nvPr>
            <p:ph type="title"/>
          </p:nvPr>
        </p:nvSpPr>
        <p:spPr/>
        <p:txBody>
          <a:bodyPr/>
          <a:lstStyle/>
          <a:p>
            <a:r>
              <a:rPr lang="en-US" dirty="0"/>
              <a:t>Program Execution Transfer Instructions</a:t>
            </a:r>
            <a:br>
              <a:rPr lang="en-US" dirty="0"/>
            </a:br>
            <a:r>
              <a:rPr lang="en-US" dirty="0"/>
              <a:t> (Branch &amp; Loop Instructions)</a:t>
            </a:r>
          </a:p>
        </p:txBody>
      </p:sp>
      <p:sp>
        <p:nvSpPr>
          <p:cNvPr id="3" name="Content Placeholder 2">
            <a:extLst>
              <a:ext uri="{FF2B5EF4-FFF2-40B4-BE49-F238E27FC236}">
                <a16:creationId xmlns:a16="http://schemas.microsoft.com/office/drawing/2014/main" id="{CEB083F0-9E3F-45A7-BBD5-3E3AEC81DF27}"/>
              </a:ext>
            </a:extLst>
          </p:cNvPr>
          <p:cNvSpPr>
            <a:spLocks noGrp="1"/>
          </p:cNvSpPr>
          <p:nvPr>
            <p:ph idx="1"/>
          </p:nvPr>
        </p:nvSpPr>
        <p:spPr/>
        <p:txBody>
          <a:bodyPr/>
          <a:lstStyle/>
          <a:p>
            <a:pPr marL="0" indent="0">
              <a:buNone/>
            </a:pPr>
            <a:r>
              <a:rPr lang="en-US" dirty="0"/>
              <a:t>These instructions are used to transfer/branch the instructions during an execution. It includes the following instructions:</a:t>
            </a:r>
          </a:p>
          <a:p>
            <a:pPr marL="0" indent="0">
              <a:buNone/>
            </a:pPr>
            <a:r>
              <a:rPr lang="en-US" dirty="0"/>
              <a:t>Instructions to transfer the instruction during an execution without any condition:</a:t>
            </a:r>
          </a:p>
          <a:p>
            <a:r>
              <a:rPr lang="en-US" dirty="0"/>
              <a:t>CALL: Used to call a procedure and save their return address to the stack.</a:t>
            </a:r>
          </a:p>
          <a:p>
            <a:r>
              <a:rPr lang="en-US" dirty="0"/>
              <a:t>RET: Used to return from the procedure to the main program.</a:t>
            </a:r>
          </a:p>
          <a:p>
            <a:r>
              <a:rPr lang="en-US" dirty="0"/>
              <a:t>JMP: Used to jump to the provided address to proceed to the next instruction. </a:t>
            </a:r>
          </a:p>
        </p:txBody>
      </p:sp>
      <p:sp>
        <p:nvSpPr>
          <p:cNvPr id="4" name="Slide Number Placeholder 3">
            <a:extLst>
              <a:ext uri="{FF2B5EF4-FFF2-40B4-BE49-F238E27FC236}">
                <a16:creationId xmlns:a16="http://schemas.microsoft.com/office/drawing/2014/main" id="{7225E89F-55B4-43E0-948C-0633792F8084}"/>
              </a:ext>
            </a:extLst>
          </p:cNvPr>
          <p:cNvSpPr>
            <a:spLocks noGrp="1"/>
          </p:cNvSpPr>
          <p:nvPr>
            <p:ph type="sldNum" sz="quarter" idx="12"/>
          </p:nvPr>
        </p:nvSpPr>
        <p:spPr/>
        <p:txBody>
          <a:bodyPr/>
          <a:lstStyle/>
          <a:p>
            <a:fld id="{2E3AC598-E03F-413A-97C1-9CCB85E58D1E}" type="slidenum">
              <a:rPr lang="en-US" smtClean="0"/>
              <a:t>24</a:t>
            </a:fld>
            <a:endParaRPr lang="en-US"/>
          </a:p>
        </p:txBody>
      </p:sp>
    </p:spTree>
    <p:extLst>
      <p:ext uri="{BB962C8B-B14F-4D97-AF65-F5344CB8AC3E}">
        <p14:creationId xmlns:p14="http://schemas.microsoft.com/office/powerpoint/2010/main" val="3342585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E53A-ADDC-4649-83A9-95EDD78F1B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46E7C2-56BF-4AF9-9BB4-258679CA613D}"/>
              </a:ext>
            </a:extLst>
          </p:cNvPr>
          <p:cNvSpPr>
            <a:spLocks noGrp="1"/>
          </p:cNvSpPr>
          <p:nvPr>
            <p:ph idx="1"/>
          </p:nvPr>
        </p:nvSpPr>
        <p:spPr>
          <a:xfrm>
            <a:off x="1534696" y="1853754"/>
            <a:ext cx="9520158" cy="4199727"/>
          </a:xfrm>
        </p:spPr>
        <p:txBody>
          <a:bodyPr>
            <a:normAutofit/>
          </a:bodyPr>
          <a:lstStyle/>
          <a:p>
            <a:pPr marL="0" indent="0">
              <a:buNone/>
            </a:pPr>
            <a:r>
              <a:rPr lang="en-US" dirty="0"/>
              <a:t>Instructions to transfer the instruction during an execution with some conditions:</a:t>
            </a:r>
          </a:p>
          <a:p>
            <a:r>
              <a:rPr lang="en-US" dirty="0"/>
              <a:t> JA/JNBE: Used to jump if above/not below/equal instruction satisfies.</a:t>
            </a:r>
          </a:p>
          <a:p>
            <a:r>
              <a:rPr lang="en-US" dirty="0"/>
              <a:t> JAE/JNB: Used to jump if above/not below instruction satisfies.</a:t>
            </a:r>
          </a:p>
          <a:p>
            <a:r>
              <a:rPr lang="en-US" dirty="0"/>
              <a:t> JBE/JNA: Used to jump if below/equal/ not above instruction satisfies.</a:t>
            </a:r>
          </a:p>
          <a:p>
            <a:r>
              <a:rPr lang="en-US" dirty="0"/>
              <a:t> JC: Used to jump if carry flag CF=1 </a:t>
            </a:r>
          </a:p>
          <a:p>
            <a:r>
              <a:rPr lang="en-US" dirty="0"/>
              <a:t> JE/JZ: Used to jump if equal/zero flag ZF=1</a:t>
            </a:r>
          </a:p>
          <a:p>
            <a:r>
              <a:rPr lang="en-US" dirty="0"/>
              <a:t> JG/JNLE: Used to jump if greater/not less than/equal instruction satisfies.</a:t>
            </a:r>
          </a:p>
          <a:p>
            <a:r>
              <a:rPr lang="en-US" dirty="0"/>
              <a:t> JGE/JNL: Used to jump if greater than/equal/not less than instruction satisfies. </a:t>
            </a:r>
          </a:p>
        </p:txBody>
      </p:sp>
      <p:sp>
        <p:nvSpPr>
          <p:cNvPr id="4" name="Slide Number Placeholder 3">
            <a:extLst>
              <a:ext uri="{FF2B5EF4-FFF2-40B4-BE49-F238E27FC236}">
                <a16:creationId xmlns:a16="http://schemas.microsoft.com/office/drawing/2014/main" id="{47B3B1FD-A296-45FA-A9C7-8B141E0EF699}"/>
              </a:ext>
            </a:extLst>
          </p:cNvPr>
          <p:cNvSpPr>
            <a:spLocks noGrp="1"/>
          </p:cNvSpPr>
          <p:nvPr>
            <p:ph type="sldNum" sz="quarter" idx="12"/>
          </p:nvPr>
        </p:nvSpPr>
        <p:spPr/>
        <p:txBody>
          <a:bodyPr/>
          <a:lstStyle/>
          <a:p>
            <a:fld id="{2E3AC598-E03F-413A-97C1-9CCB85E58D1E}" type="slidenum">
              <a:rPr lang="en-US" smtClean="0"/>
              <a:t>25</a:t>
            </a:fld>
            <a:endParaRPr lang="en-US"/>
          </a:p>
        </p:txBody>
      </p:sp>
    </p:spTree>
    <p:extLst>
      <p:ext uri="{BB962C8B-B14F-4D97-AF65-F5344CB8AC3E}">
        <p14:creationId xmlns:p14="http://schemas.microsoft.com/office/powerpoint/2010/main" val="3500399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AA51-1120-40E2-BCCE-56974EA86CD2}"/>
              </a:ext>
            </a:extLst>
          </p:cNvPr>
          <p:cNvSpPr>
            <a:spLocks noGrp="1"/>
          </p:cNvSpPr>
          <p:nvPr>
            <p:ph type="title"/>
          </p:nvPr>
        </p:nvSpPr>
        <p:spPr>
          <a:xfrm>
            <a:off x="1534696" y="804519"/>
            <a:ext cx="9520158" cy="613973"/>
          </a:xfrm>
        </p:spPr>
        <p:txBody>
          <a:bodyPr/>
          <a:lstStyle/>
          <a:p>
            <a:endParaRPr lang="en-US" dirty="0"/>
          </a:p>
        </p:txBody>
      </p:sp>
      <p:sp>
        <p:nvSpPr>
          <p:cNvPr id="3" name="Content Placeholder 2">
            <a:extLst>
              <a:ext uri="{FF2B5EF4-FFF2-40B4-BE49-F238E27FC236}">
                <a16:creationId xmlns:a16="http://schemas.microsoft.com/office/drawing/2014/main" id="{C48D3C5D-807E-4D3A-924C-CCB06602A766}"/>
              </a:ext>
            </a:extLst>
          </p:cNvPr>
          <p:cNvSpPr>
            <a:spLocks noGrp="1"/>
          </p:cNvSpPr>
          <p:nvPr>
            <p:ph idx="1"/>
          </p:nvPr>
        </p:nvSpPr>
        <p:spPr>
          <a:xfrm>
            <a:off x="1534696" y="1676400"/>
            <a:ext cx="9520158" cy="4466492"/>
          </a:xfrm>
        </p:spPr>
        <p:txBody>
          <a:bodyPr>
            <a:normAutofit fontScale="92500" lnSpcReduction="10000"/>
          </a:bodyPr>
          <a:lstStyle/>
          <a:p>
            <a:r>
              <a:rPr lang="en-US" dirty="0"/>
              <a:t> JL/JNGE: Used to jump if less than/not greater than/equal instruction satisfies.</a:t>
            </a:r>
          </a:p>
          <a:p>
            <a:r>
              <a:rPr lang="en-US" dirty="0"/>
              <a:t> JLE/JNG: Used to jump if less than/equal/if not greater than instruction satisfies.</a:t>
            </a:r>
          </a:p>
          <a:p>
            <a:r>
              <a:rPr lang="en-US" dirty="0"/>
              <a:t> JNC: Used to jump if no carry flag (CF=0)</a:t>
            </a:r>
          </a:p>
          <a:p>
            <a:r>
              <a:rPr lang="en-US" dirty="0"/>
              <a:t> JNE/JNZ: Used to jump if not equal/zero flag ZF=0</a:t>
            </a:r>
          </a:p>
          <a:p>
            <a:r>
              <a:rPr lang="en-US" dirty="0"/>
              <a:t> JNO: Used to jump if no overflow flag OF=0</a:t>
            </a:r>
          </a:p>
          <a:p>
            <a:r>
              <a:rPr lang="en-US" dirty="0"/>
              <a:t> JNP/JPO: Used to jump if not parity/parity odd PF=0</a:t>
            </a:r>
          </a:p>
          <a:p>
            <a:r>
              <a:rPr lang="en-US" dirty="0"/>
              <a:t> JNS: Used to jump if not sign SF=0</a:t>
            </a:r>
          </a:p>
          <a:p>
            <a:r>
              <a:rPr lang="en-US" dirty="0"/>
              <a:t> JO: Used to jump if overflow flag OF=1</a:t>
            </a:r>
          </a:p>
          <a:p>
            <a:r>
              <a:rPr lang="en-US" dirty="0"/>
              <a:t> JP/JPE: Used to jump if parity/parity even PF=1</a:t>
            </a:r>
          </a:p>
          <a:p>
            <a:r>
              <a:rPr lang="en-US" dirty="0"/>
              <a:t> JS: Used to jump if sign flag SF=1 </a:t>
            </a:r>
          </a:p>
        </p:txBody>
      </p:sp>
      <p:sp>
        <p:nvSpPr>
          <p:cNvPr id="4" name="Slide Number Placeholder 3">
            <a:extLst>
              <a:ext uri="{FF2B5EF4-FFF2-40B4-BE49-F238E27FC236}">
                <a16:creationId xmlns:a16="http://schemas.microsoft.com/office/drawing/2014/main" id="{413AA818-A63A-473A-8E03-6910910F87A4}"/>
              </a:ext>
            </a:extLst>
          </p:cNvPr>
          <p:cNvSpPr>
            <a:spLocks noGrp="1"/>
          </p:cNvSpPr>
          <p:nvPr>
            <p:ph type="sldNum" sz="quarter" idx="12"/>
          </p:nvPr>
        </p:nvSpPr>
        <p:spPr/>
        <p:txBody>
          <a:bodyPr/>
          <a:lstStyle/>
          <a:p>
            <a:fld id="{2E3AC598-E03F-413A-97C1-9CCB85E58D1E}" type="slidenum">
              <a:rPr lang="en-US" smtClean="0"/>
              <a:t>26</a:t>
            </a:fld>
            <a:endParaRPr lang="en-US"/>
          </a:p>
        </p:txBody>
      </p:sp>
    </p:spTree>
    <p:extLst>
      <p:ext uri="{BB962C8B-B14F-4D97-AF65-F5344CB8AC3E}">
        <p14:creationId xmlns:p14="http://schemas.microsoft.com/office/powerpoint/2010/main" val="352987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1D1E-1D2D-45D9-B0E4-2735ED121C5C}"/>
              </a:ext>
            </a:extLst>
          </p:cNvPr>
          <p:cNvSpPr>
            <a:spLocks noGrp="1"/>
          </p:cNvSpPr>
          <p:nvPr>
            <p:ph type="title"/>
          </p:nvPr>
        </p:nvSpPr>
        <p:spPr>
          <a:xfrm>
            <a:off x="1534696" y="804519"/>
            <a:ext cx="9520158" cy="672589"/>
          </a:xfrm>
        </p:spPr>
        <p:txBody>
          <a:bodyPr/>
          <a:lstStyle/>
          <a:p>
            <a:r>
              <a:rPr lang="en-US" dirty="0"/>
              <a:t>Processor Control Instructions</a:t>
            </a:r>
          </a:p>
        </p:txBody>
      </p:sp>
      <p:sp>
        <p:nvSpPr>
          <p:cNvPr id="3" name="Content Placeholder 2">
            <a:extLst>
              <a:ext uri="{FF2B5EF4-FFF2-40B4-BE49-F238E27FC236}">
                <a16:creationId xmlns:a16="http://schemas.microsoft.com/office/drawing/2014/main" id="{A936567A-D4E6-4BEA-A283-F5BB02FB35A6}"/>
              </a:ext>
            </a:extLst>
          </p:cNvPr>
          <p:cNvSpPr>
            <a:spLocks noGrp="1"/>
          </p:cNvSpPr>
          <p:nvPr>
            <p:ph idx="1"/>
          </p:nvPr>
        </p:nvSpPr>
        <p:spPr>
          <a:xfrm>
            <a:off x="1534696" y="1664678"/>
            <a:ext cx="9520158" cy="4388804"/>
          </a:xfrm>
        </p:spPr>
        <p:txBody>
          <a:bodyPr>
            <a:normAutofit fontScale="92500" lnSpcReduction="10000"/>
          </a:bodyPr>
          <a:lstStyle/>
          <a:p>
            <a:pPr marL="0" indent="0">
              <a:buNone/>
            </a:pPr>
            <a:r>
              <a:rPr lang="en-US" dirty="0"/>
              <a:t>These instructions are used to control the processor action by setting/resetting the flag values.</a:t>
            </a:r>
          </a:p>
          <a:p>
            <a:pPr marL="0" indent="0">
              <a:buNone/>
            </a:pPr>
            <a:r>
              <a:rPr lang="en-US" dirty="0"/>
              <a:t>Following are the instructions under this group:</a:t>
            </a:r>
          </a:p>
          <a:p>
            <a:r>
              <a:rPr lang="en-US" dirty="0"/>
              <a:t> STC: Used to set carry flag CF to 1</a:t>
            </a:r>
          </a:p>
          <a:p>
            <a:r>
              <a:rPr lang="en-US" dirty="0"/>
              <a:t> CLC: Used to clear/reset carry flag CF to 0</a:t>
            </a:r>
          </a:p>
          <a:p>
            <a:r>
              <a:rPr lang="en-US" dirty="0"/>
              <a:t> CMC: Used to put complement at the state of carry flag CF.</a:t>
            </a:r>
          </a:p>
          <a:p>
            <a:r>
              <a:rPr lang="en-US" dirty="0"/>
              <a:t> STD: Used to set the direction flag DF to 1</a:t>
            </a:r>
          </a:p>
          <a:p>
            <a:r>
              <a:rPr lang="en-US" dirty="0"/>
              <a:t> CLD: Used to clear/reset the direction flag DF to 0</a:t>
            </a:r>
          </a:p>
          <a:p>
            <a:r>
              <a:rPr lang="en-US" dirty="0"/>
              <a:t> STI: Used to set the interrupt enable flag to 1, i.e., enable INTR input.</a:t>
            </a:r>
          </a:p>
          <a:p>
            <a:r>
              <a:rPr lang="en-US" dirty="0"/>
              <a:t> CLI: Used to clear the interrupt enable flag to 0, i.e., disable INTR input. </a:t>
            </a:r>
          </a:p>
        </p:txBody>
      </p:sp>
      <p:sp>
        <p:nvSpPr>
          <p:cNvPr id="4" name="Slide Number Placeholder 3">
            <a:extLst>
              <a:ext uri="{FF2B5EF4-FFF2-40B4-BE49-F238E27FC236}">
                <a16:creationId xmlns:a16="http://schemas.microsoft.com/office/drawing/2014/main" id="{48AED831-A5F7-444A-B7A3-51A0AECF2B5A}"/>
              </a:ext>
            </a:extLst>
          </p:cNvPr>
          <p:cNvSpPr>
            <a:spLocks noGrp="1"/>
          </p:cNvSpPr>
          <p:nvPr>
            <p:ph type="sldNum" sz="quarter" idx="12"/>
          </p:nvPr>
        </p:nvSpPr>
        <p:spPr/>
        <p:txBody>
          <a:bodyPr/>
          <a:lstStyle/>
          <a:p>
            <a:fld id="{2E3AC598-E03F-413A-97C1-9CCB85E58D1E}" type="slidenum">
              <a:rPr lang="en-US" smtClean="0"/>
              <a:t>27</a:t>
            </a:fld>
            <a:endParaRPr lang="en-US"/>
          </a:p>
        </p:txBody>
      </p:sp>
    </p:spTree>
    <p:extLst>
      <p:ext uri="{BB962C8B-B14F-4D97-AF65-F5344CB8AC3E}">
        <p14:creationId xmlns:p14="http://schemas.microsoft.com/office/powerpoint/2010/main" val="45876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9316-10F5-47BE-BABB-9DB90B564C29}"/>
              </a:ext>
            </a:extLst>
          </p:cNvPr>
          <p:cNvSpPr>
            <a:spLocks noGrp="1"/>
          </p:cNvSpPr>
          <p:nvPr>
            <p:ph type="title"/>
          </p:nvPr>
        </p:nvSpPr>
        <p:spPr/>
        <p:txBody>
          <a:bodyPr/>
          <a:lstStyle/>
          <a:p>
            <a:r>
              <a:rPr lang="en-US" dirty="0"/>
              <a:t>Iteration Control Instructions</a:t>
            </a:r>
          </a:p>
        </p:txBody>
      </p:sp>
      <p:sp>
        <p:nvSpPr>
          <p:cNvPr id="3" name="Content Placeholder 2">
            <a:extLst>
              <a:ext uri="{FF2B5EF4-FFF2-40B4-BE49-F238E27FC236}">
                <a16:creationId xmlns:a16="http://schemas.microsoft.com/office/drawing/2014/main" id="{EC3A9079-D153-4E53-941D-7B058056F1B6}"/>
              </a:ext>
            </a:extLst>
          </p:cNvPr>
          <p:cNvSpPr>
            <a:spLocks noGrp="1"/>
          </p:cNvSpPr>
          <p:nvPr>
            <p:ph idx="1"/>
          </p:nvPr>
        </p:nvSpPr>
        <p:spPr>
          <a:xfrm>
            <a:off x="1534695" y="2015732"/>
            <a:ext cx="10082873" cy="3857530"/>
          </a:xfrm>
        </p:spPr>
        <p:txBody>
          <a:bodyPr>
            <a:normAutofit/>
          </a:bodyPr>
          <a:lstStyle/>
          <a:p>
            <a:pPr marL="0" indent="0">
              <a:buNone/>
            </a:pPr>
            <a:r>
              <a:rPr lang="en-US" dirty="0"/>
              <a:t>These instructions are used to execute the given instructions for number of times. </a:t>
            </a:r>
          </a:p>
          <a:p>
            <a:pPr marL="0" indent="0">
              <a:buNone/>
            </a:pPr>
            <a:r>
              <a:rPr lang="en-US" dirty="0"/>
              <a:t>Following is the list of instructions under this group:</a:t>
            </a:r>
          </a:p>
          <a:p>
            <a:pPr marL="0" indent="0">
              <a:buNone/>
            </a:pPr>
            <a:r>
              <a:rPr lang="en-US" dirty="0"/>
              <a:t>LOOP: Used to loop a group of instructions until the condition satisfies, i.e., CX=0</a:t>
            </a:r>
          </a:p>
          <a:p>
            <a:pPr marL="0" indent="0">
              <a:buNone/>
            </a:pPr>
            <a:r>
              <a:rPr lang="en-US" dirty="0"/>
              <a:t>LOOPE/LOOPZ: Used to loop a group of instructions till it satisfies ZF=1 &amp; CX=0</a:t>
            </a:r>
          </a:p>
          <a:p>
            <a:pPr marL="0" indent="0">
              <a:buNone/>
            </a:pPr>
            <a:r>
              <a:rPr lang="en-US" dirty="0"/>
              <a:t>LOOPNE/LOOPNZ: Used to loop a group of instructions till it satisfies ZF=0 &amp; CX=0</a:t>
            </a:r>
          </a:p>
          <a:p>
            <a:pPr marL="0" indent="0">
              <a:buNone/>
            </a:pPr>
            <a:r>
              <a:rPr lang="en-US" dirty="0"/>
              <a:t>JCXZ: Used to jump to the provided address if CX=0 </a:t>
            </a:r>
          </a:p>
        </p:txBody>
      </p:sp>
      <p:sp>
        <p:nvSpPr>
          <p:cNvPr id="4" name="Slide Number Placeholder 3">
            <a:extLst>
              <a:ext uri="{FF2B5EF4-FFF2-40B4-BE49-F238E27FC236}">
                <a16:creationId xmlns:a16="http://schemas.microsoft.com/office/drawing/2014/main" id="{1E67492E-B8CB-46AC-ADB7-366FF90D91AC}"/>
              </a:ext>
            </a:extLst>
          </p:cNvPr>
          <p:cNvSpPr>
            <a:spLocks noGrp="1"/>
          </p:cNvSpPr>
          <p:nvPr>
            <p:ph type="sldNum" sz="quarter" idx="12"/>
          </p:nvPr>
        </p:nvSpPr>
        <p:spPr/>
        <p:txBody>
          <a:bodyPr/>
          <a:lstStyle/>
          <a:p>
            <a:fld id="{2E3AC598-E03F-413A-97C1-9CCB85E58D1E}" type="slidenum">
              <a:rPr lang="en-US" smtClean="0"/>
              <a:t>28</a:t>
            </a:fld>
            <a:endParaRPr lang="en-US"/>
          </a:p>
        </p:txBody>
      </p:sp>
    </p:spTree>
    <p:extLst>
      <p:ext uri="{BB962C8B-B14F-4D97-AF65-F5344CB8AC3E}">
        <p14:creationId xmlns:p14="http://schemas.microsoft.com/office/powerpoint/2010/main" val="3099692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8781-90AA-4FC8-B7BE-BDDBCC0DB743}"/>
              </a:ext>
            </a:extLst>
          </p:cNvPr>
          <p:cNvSpPr>
            <a:spLocks noGrp="1"/>
          </p:cNvSpPr>
          <p:nvPr>
            <p:ph type="title"/>
          </p:nvPr>
        </p:nvSpPr>
        <p:spPr/>
        <p:txBody>
          <a:bodyPr/>
          <a:lstStyle/>
          <a:p>
            <a:r>
              <a:rPr lang="en-US" dirty="0"/>
              <a:t>Interrupt Instructions </a:t>
            </a:r>
          </a:p>
        </p:txBody>
      </p:sp>
      <p:sp>
        <p:nvSpPr>
          <p:cNvPr id="3" name="Content Placeholder 2">
            <a:extLst>
              <a:ext uri="{FF2B5EF4-FFF2-40B4-BE49-F238E27FC236}">
                <a16:creationId xmlns:a16="http://schemas.microsoft.com/office/drawing/2014/main" id="{F18BEAE7-7B86-463C-BD6A-E2200E0AFC0A}"/>
              </a:ext>
            </a:extLst>
          </p:cNvPr>
          <p:cNvSpPr>
            <a:spLocks noGrp="1"/>
          </p:cNvSpPr>
          <p:nvPr>
            <p:ph idx="1"/>
          </p:nvPr>
        </p:nvSpPr>
        <p:spPr/>
        <p:txBody>
          <a:bodyPr/>
          <a:lstStyle/>
          <a:p>
            <a:pPr marL="0" indent="0">
              <a:buNone/>
            </a:pPr>
            <a:r>
              <a:rPr lang="en-US" dirty="0"/>
              <a:t>These instructions are used to call the interrupt during program execution. </a:t>
            </a:r>
          </a:p>
          <a:p>
            <a:pPr marL="0" indent="0">
              <a:buNone/>
            </a:pPr>
            <a:r>
              <a:rPr lang="en-US" dirty="0"/>
              <a:t> INT: Used to interrupt the program during execution and calling service specified.</a:t>
            </a:r>
          </a:p>
          <a:p>
            <a:pPr marL="0" indent="0">
              <a:buNone/>
            </a:pPr>
            <a:r>
              <a:rPr lang="en-US" dirty="0"/>
              <a:t> INTO: Used to interrupt the program during execution if OF=1</a:t>
            </a:r>
          </a:p>
          <a:p>
            <a:pPr marL="0" indent="0">
              <a:buNone/>
            </a:pPr>
            <a:r>
              <a:rPr lang="en-US" dirty="0"/>
              <a:t> IRET: Used to return from interrupt service to the main program </a:t>
            </a:r>
          </a:p>
        </p:txBody>
      </p:sp>
      <p:sp>
        <p:nvSpPr>
          <p:cNvPr id="4" name="Slide Number Placeholder 3">
            <a:extLst>
              <a:ext uri="{FF2B5EF4-FFF2-40B4-BE49-F238E27FC236}">
                <a16:creationId xmlns:a16="http://schemas.microsoft.com/office/drawing/2014/main" id="{43FD0010-9F42-4CE2-917E-BD924A34EC52}"/>
              </a:ext>
            </a:extLst>
          </p:cNvPr>
          <p:cNvSpPr>
            <a:spLocks noGrp="1"/>
          </p:cNvSpPr>
          <p:nvPr>
            <p:ph type="sldNum" sz="quarter" idx="12"/>
          </p:nvPr>
        </p:nvSpPr>
        <p:spPr/>
        <p:txBody>
          <a:bodyPr/>
          <a:lstStyle/>
          <a:p>
            <a:fld id="{2E3AC598-E03F-413A-97C1-9CCB85E58D1E}" type="slidenum">
              <a:rPr lang="en-US" smtClean="0"/>
              <a:t>29</a:t>
            </a:fld>
            <a:endParaRPr lang="en-US"/>
          </a:p>
        </p:txBody>
      </p:sp>
    </p:spTree>
    <p:extLst>
      <p:ext uri="{BB962C8B-B14F-4D97-AF65-F5344CB8AC3E}">
        <p14:creationId xmlns:p14="http://schemas.microsoft.com/office/powerpoint/2010/main" val="422177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E960-BEEC-400E-B932-A455E6B058B0}"/>
              </a:ext>
            </a:extLst>
          </p:cNvPr>
          <p:cNvSpPr>
            <a:spLocks noGrp="1"/>
          </p:cNvSpPr>
          <p:nvPr>
            <p:ph type="title"/>
          </p:nvPr>
        </p:nvSpPr>
        <p:spPr>
          <a:xfrm>
            <a:off x="1534696" y="804519"/>
            <a:ext cx="9520158" cy="801543"/>
          </a:xfrm>
        </p:spPr>
        <p:txBody>
          <a:bodyPr/>
          <a:lstStyle/>
          <a:p>
            <a:r>
              <a:rPr lang="en-US" dirty="0"/>
              <a:t>Directives</a:t>
            </a:r>
          </a:p>
        </p:txBody>
      </p:sp>
      <p:sp>
        <p:nvSpPr>
          <p:cNvPr id="3" name="Content Placeholder 2">
            <a:extLst>
              <a:ext uri="{FF2B5EF4-FFF2-40B4-BE49-F238E27FC236}">
                <a16:creationId xmlns:a16="http://schemas.microsoft.com/office/drawing/2014/main" id="{808ECC71-0A88-4F88-A816-106809404D5B}"/>
              </a:ext>
            </a:extLst>
          </p:cNvPr>
          <p:cNvSpPr>
            <a:spLocks noGrp="1"/>
          </p:cNvSpPr>
          <p:nvPr>
            <p:ph idx="1"/>
          </p:nvPr>
        </p:nvSpPr>
        <p:spPr>
          <a:xfrm>
            <a:off x="1534695" y="1875692"/>
            <a:ext cx="9754627" cy="4384431"/>
          </a:xfrm>
        </p:spPr>
        <p:txBody>
          <a:bodyPr>
            <a:normAutofit fontScale="62500" lnSpcReduction="20000"/>
          </a:bodyPr>
          <a:lstStyle/>
          <a:p>
            <a:pPr marL="0" indent="0">
              <a:buNone/>
              <a:defRPr/>
            </a:pPr>
            <a:r>
              <a:rPr lang="en-US" sz="2900" b="1" dirty="0"/>
              <a:t>Assume</a:t>
            </a:r>
            <a:endParaRPr lang="en-US" sz="2900" dirty="0"/>
          </a:p>
          <a:p>
            <a:pPr>
              <a:defRPr/>
            </a:pPr>
            <a:r>
              <a:rPr lang="en-US" sz="2900" dirty="0"/>
              <a:t>Used to tell the assembler the name of the logical segment it should use for a specified segment.</a:t>
            </a:r>
          </a:p>
          <a:p>
            <a:pPr>
              <a:defRPr/>
            </a:pPr>
            <a:r>
              <a:rPr lang="en-US" sz="2900" dirty="0"/>
              <a:t>You must tell the assembler that what to assume for any segment you use in the program.</a:t>
            </a:r>
          </a:p>
          <a:p>
            <a:pPr>
              <a:defRPr/>
            </a:pPr>
            <a:r>
              <a:rPr lang="en-US" sz="2900" dirty="0"/>
              <a:t>Example, ASSUME: CODE tells the assembler that the instructions for the program are in segment named CODE.</a:t>
            </a:r>
          </a:p>
          <a:p>
            <a:pPr marL="0" indent="0">
              <a:buNone/>
              <a:defRPr/>
            </a:pPr>
            <a:r>
              <a:rPr lang="en-US" sz="2900" b="1" dirty="0"/>
              <a:t>DB – Defined Byte</a:t>
            </a:r>
            <a:endParaRPr lang="en-US" sz="2900" dirty="0"/>
          </a:p>
          <a:p>
            <a:pPr>
              <a:defRPr/>
            </a:pPr>
            <a:r>
              <a:rPr lang="en-US" sz="2900" dirty="0"/>
              <a:t>Used to declare a byte type variable or to set aside one or more locations of type byte in memory.</a:t>
            </a:r>
          </a:p>
          <a:p>
            <a:pPr>
              <a:defRPr/>
            </a:pPr>
            <a:r>
              <a:rPr lang="en-US" sz="2900" dirty="0"/>
              <a:t>Example, PRICES DB 49H, 98H, 29H: Declare array of 3 bytes named PRICES and initialize 3 bytes as shown. </a:t>
            </a:r>
          </a:p>
          <a:p>
            <a:endParaRPr lang="en-US" dirty="0"/>
          </a:p>
        </p:txBody>
      </p:sp>
      <p:sp>
        <p:nvSpPr>
          <p:cNvPr id="4" name="Slide Number Placeholder 3">
            <a:extLst>
              <a:ext uri="{FF2B5EF4-FFF2-40B4-BE49-F238E27FC236}">
                <a16:creationId xmlns:a16="http://schemas.microsoft.com/office/drawing/2014/main" id="{43B53554-93DD-4D96-B342-DE18CB853A06}"/>
              </a:ext>
            </a:extLst>
          </p:cNvPr>
          <p:cNvSpPr>
            <a:spLocks noGrp="1"/>
          </p:cNvSpPr>
          <p:nvPr>
            <p:ph type="sldNum" sz="quarter" idx="12"/>
          </p:nvPr>
        </p:nvSpPr>
        <p:spPr/>
        <p:txBody>
          <a:bodyPr/>
          <a:lstStyle/>
          <a:p>
            <a:fld id="{2E3AC598-E03F-413A-97C1-9CCB85E58D1E}" type="slidenum">
              <a:rPr lang="en-US" smtClean="0"/>
              <a:t>3</a:t>
            </a:fld>
            <a:endParaRPr lang="en-US"/>
          </a:p>
        </p:txBody>
      </p:sp>
    </p:spTree>
    <p:extLst>
      <p:ext uri="{BB962C8B-B14F-4D97-AF65-F5344CB8AC3E}">
        <p14:creationId xmlns:p14="http://schemas.microsoft.com/office/powerpoint/2010/main" val="4078877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D5C-3160-463B-B433-13888F9945AA}"/>
              </a:ext>
            </a:extLst>
          </p:cNvPr>
          <p:cNvSpPr>
            <a:spLocks noGrp="1"/>
          </p:cNvSpPr>
          <p:nvPr>
            <p:ph type="title"/>
          </p:nvPr>
        </p:nvSpPr>
        <p:spPr/>
        <p:txBody>
          <a:bodyPr/>
          <a:lstStyle/>
          <a:p>
            <a:r>
              <a:rPr lang="en-US" dirty="0"/>
              <a:t>DOS INT 21</a:t>
            </a:r>
          </a:p>
        </p:txBody>
      </p:sp>
      <p:sp>
        <p:nvSpPr>
          <p:cNvPr id="3" name="Content Placeholder 2">
            <a:extLst>
              <a:ext uri="{FF2B5EF4-FFF2-40B4-BE49-F238E27FC236}">
                <a16:creationId xmlns:a16="http://schemas.microsoft.com/office/drawing/2014/main" id="{8460A40E-609D-40AB-A38A-1F2E9FA19270}"/>
              </a:ext>
            </a:extLst>
          </p:cNvPr>
          <p:cNvSpPr>
            <a:spLocks noGrp="1"/>
          </p:cNvSpPr>
          <p:nvPr>
            <p:ph idx="1"/>
          </p:nvPr>
        </p:nvSpPr>
        <p:spPr/>
        <p:txBody>
          <a:bodyPr>
            <a:normAutofit fontScale="92500" lnSpcReduction="10000"/>
          </a:bodyPr>
          <a:lstStyle/>
          <a:p>
            <a:pPr marL="0" indent="0">
              <a:buNone/>
            </a:pPr>
            <a:r>
              <a:rPr lang="en-US" dirty="0"/>
              <a:t>The INT instruction is somewhat like a FAR call. </a:t>
            </a:r>
          </a:p>
          <a:p>
            <a:pPr marL="0" indent="0">
              <a:buNone/>
            </a:pPr>
            <a:r>
              <a:rPr lang="en-US" dirty="0"/>
              <a:t>– Saves CS:IP and the flags on the stack and goes to the subroutine associated with that interrupt. </a:t>
            </a:r>
          </a:p>
          <a:p>
            <a:pPr marL="0" indent="0">
              <a:buNone/>
            </a:pPr>
            <a:r>
              <a:rPr lang="en-US" dirty="0"/>
              <a:t>Use INT 21H function calls to:</a:t>
            </a:r>
          </a:p>
          <a:p>
            <a:r>
              <a:rPr lang="en-US" dirty="0"/>
              <a:t>– Input characters from the keyboard.</a:t>
            </a:r>
          </a:p>
          <a:p>
            <a:r>
              <a:rPr lang="en-US" dirty="0"/>
              <a:t>– Output characters to the screen.</a:t>
            </a:r>
          </a:p>
          <a:p>
            <a:r>
              <a:rPr lang="en-US" dirty="0"/>
              <a:t>– Input or output strings.</a:t>
            </a:r>
          </a:p>
          <a:p>
            <a:pPr marL="0" indent="0">
              <a:buNone/>
            </a:pPr>
            <a:r>
              <a:rPr lang="en-US" dirty="0"/>
              <a:t>Ex: INT xx ; the interrupt xx can be 00 – FF H</a:t>
            </a:r>
          </a:p>
          <a:p>
            <a:endParaRPr lang="en-US" dirty="0"/>
          </a:p>
        </p:txBody>
      </p:sp>
      <p:sp>
        <p:nvSpPr>
          <p:cNvPr id="4" name="Slide Number Placeholder 3">
            <a:extLst>
              <a:ext uri="{FF2B5EF4-FFF2-40B4-BE49-F238E27FC236}">
                <a16:creationId xmlns:a16="http://schemas.microsoft.com/office/drawing/2014/main" id="{2F616B08-7C56-4687-9B8C-8DD76974E18C}"/>
              </a:ext>
            </a:extLst>
          </p:cNvPr>
          <p:cNvSpPr>
            <a:spLocks noGrp="1"/>
          </p:cNvSpPr>
          <p:nvPr>
            <p:ph type="sldNum" sz="quarter" idx="12"/>
          </p:nvPr>
        </p:nvSpPr>
        <p:spPr/>
        <p:txBody>
          <a:bodyPr/>
          <a:lstStyle/>
          <a:p>
            <a:fld id="{2E3AC598-E03F-413A-97C1-9CCB85E58D1E}" type="slidenum">
              <a:rPr lang="en-US" smtClean="0"/>
              <a:t>30</a:t>
            </a:fld>
            <a:endParaRPr lang="en-US"/>
          </a:p>
        </p:txBody>
      </p:sp>
    </p:spTree>
    <p:extLst>
      <p:ext uri="{BB962C8B-B14F-4D97-AF65-F5344CB8AC3E}">
        <p14:creationId xmlns:p14="http://schemas.microsoft.com/office/powerpoint/2010/main" val="2901962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60C5-18FA-47DD-94AE-D639DD37807A}"/>
              </a:ext>
            </a:extLst>
          </p:cNvPr>
          <p:cNvSpPr>
            <a:spLocks noGrp="1"/>
          </p:cNvSpPr>
          <p:nvPr>
            <p:ph type="title"/>
          </p:nvPr>
        </p:nvSpPr>
        <p:spPr>
          <a:xfrm>
            <a:off x="1534696" y="804519"/>
            <a:ext cx="9520158" cy="590527"/>
          </a:xfrm>
        </p:spPr>
        <p:txBody>
          <a:bodyPr/>
          <a:lstStyle/>
          <a:p>
            <a:endParaRPr lang="en-US" dirty="0"/>
          </a:p>
        </p:txBody>
      </p:sp>
      <p:sp>
        <p:nvSpPr>
          <p:cNvPr id="3" name="Content Placeholder 2">
            <a:extLst>
              <a:ext uri="{FF2B5EF4-FFF2-40B4-BE49-F238E27FC236}">
                <a16:creationId xmlns:a16="http://schemas.microsoft.com/office/drawing/2014/main" id="{3DFC8DAD-CB7A-44BB-A4F7-C0325C98EBB7}"/>
              </a:ext>
            </a:extLst>
          </p:cNvPr>
          <p:cNvSpPr>
            <a:spLocks noGrp="1"/>
          </p:cNvSpPr>
          <p:nvPr>
            <p:ph idx="1"/>
          </p:nvPr>
        </p:nvSpPr>
        <p:spPr>
          <a:xfrm>
            <a:off x="1534696" y="1735016"/>
            <a:ext cx="9520158" cy="4318466"/>
          </a:xfrm>
        </p:spPr>
        <p:txBody>
          <a:bodyPr>
            <a:normAutofit/>
          </a:bodyPr>
          <a:lstStyle/>
          <a:p>
            <a:r>
              <a:rPr lang="en-US" dirty="0"/>
              <a:t>In x86 processors, 256 interrupts, numbered 00 to FF. </a:t>
            </a:r>
          </a:p>
          <a:p>
            <a:pPr marL="0" indent="0">
              <a:buNone/>
            </a:pPr>
            <a:r>
              <a:rPr lang="en-US" dirty="0"/>
              <a:t>• INT 10H and INT 21H are the most widely used with various functions selected by the value in the AH register. </a:t>
            </a:r>
          </a:p>
          <a:p>
            <a:pPr marL="0" indent="0">
              <a:buNone/>
            </a:pPr>
            <a:r>
              <a:rPr lang="en-US" dirty="0"/>
              <a:t>INT 10H subroutines are burned into the ROM BIOS. – Used to communicate with the computer's screen video.</a:t>
            </a:r>
          </a:p>
          <a:p>
            <a:pPr marL="0" indent="0">
              <a:buNone/>
            </a:pPr>
            <a:r>
              <a:rPr lang="en-US" dirty="0"/>
              <a:t>• Manipulation of screen text/graphics can be done via INT 10H.</a:t>
            </a:r>
          </a:p>
          <a:p>
            <a:pPr marL="0" indent="0">
              <a:buNone/>
            </a:pPr>
            <a:r>
              <a:rPr lang="en-US" dirty="0"/>
              <a:t>• Among the functions associated with INT 10H are changing character or background color, clearing the screen, and changing the location of the cursor. – Chosen by putting a specific value in register AH.</a:t>
            </a:r>
          </a:p>
        </p:txBody>
      </p:sp>
      <p:sp>
        <p:nvSpPr>
          <p:cNvPr id="4" name="Slide Number Placeholder 3">
            <a:extLst>
              <a:ext uri="{FF2B5EF4-FFF2-40B4-BE49-F238E27FC236}">
                <a16:creationId xmlns:a16="http://schemas.microsoft.com/office/drawing/2014/main" id="{E2324330-BBC9-482D-98C1-9525DCDD1C8F}"/>
              </a:ext>
            </a:extLst>
          </p:cNvPr>
          <p:cNvSpPr>
            <a:spLocks noGrp="1"/>
          </p:cNvSpPr>
          <p:nvPr>
            <p:ph type="sldNum" sz="quarter" idx="12"/>
          </p:nvPr>
        </p:nvSpPr>
        <p:spPr/>
        <p:txBody>
          <a:bodyPr/>
          <a:lstStyle/>
          <a:p>
            <a:fld id="{2E3AC598-E03F-413A-97C1-9CCB85E58D1E}" type="slidenum">
              <a:rPr lang="en-US" smtClean="0"/>
              <a:t>31</a:t>
            </a:fld>
            <a:endParaRPr lang="en-US"/>
          </a:p>
        </p:txBody>
      </p:sp>
    </p:spTree>
    <p:extLst>
      <p:ext uri="{BB962C8B-B14F-4D97-AF65-F5344CB8AC3E}">
        <p14:creationId xmlns:p14="http://schemas.microsoft.com/office/powerpoint/2010/main" val="3858468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ADEA-5C62-4603-A3F5-0FA701BC8EF1}"/>
              </a:ext>
            </a:extLst>
          </p:cNvPr>
          <p:cNvSpPr>
            <a:spLocks noGrp="1"/>
          </p:cNvSpPr>
          <p:nvPr>
            <p:ph type="title"/>
          </p:nvPr>
        </p:nvSpPr>
        <p:spPr/>
        <p:txBody>
          <a:bodyPr/>
          <a:lstStyle/>
          <a:p>
            <a:r>
              <a:rPr lang="en-US" dirty="0"/>
              <a:t>DOS INTERRUPT 21H</a:t>
            </a:r>
          </a:p>
        </p:txBody>
      </p:sp>
      <p:sp>
        <p:nvSpPr>
          <p:cNvPr id="3" name="Content Placeholder 2">
            <a:extLst>
              <a:ext uri="{FF2B5EF4-FFF2-40B4-BE49-F238E27FC236}">
                <a16:creationId xmlns:a16="http://schemas.microsoft.com/office/drawing/2014/main" id="{CFDB97B1-CB42-446F-8136-84A14317A009}"/>
              </a:ext>
            </a:extLst>
          </p:cNvPr>
          <p:cNvSpPr>
            <a:spLocks noGrp="1"/>
          </p:cNvSpPr>
          <p:nvPr>
            <p:ph idx="1"/>
          </p:nvPr>
        </p:nvSpPr>
        <p:spPr/>
        <p:txBody>
          <a:bodyPr/>
          <a:lstStyle/>
          <a:p>
            <a:r>
              <a:rPr lang="en-US" dirty="0"/>
              <a:t>This section uses information inputted from the keyboard, and displayed on the screen. </a:t>
            </a:r>
          </a:p>
          <a:p>
            <a:r>
              <a:rPr lang="en-US" dirty="0"/>
              <a:t>A much more dynamic way of processing information.</a:t>
            </a:r>
          </a:p>
          <a:p>
            <a:r>
              <a:rPr lang="en-US" dirty="0"/>
              <a:t>When the OS is loaded, INT 21H can be invoked to perform some extremely useful functions. </a:t>
            </a:r>
          </a:p>
          <a:p>
            <a:r>
              <a:rPr lang="en-US" dirty="0"/>
              <a:t>Commonly referred to as DOS INT 21H function calls.</a:t>
            </a:r>
          </a:p>
          <a:p>
            <a:endParaRPr lang="en-US" dirty="0"/>
          </a:p>
        </p:txBody>
      </p:sp>
      <p:sp>
        <p:nvSpPr>
          <p:cNvPr id="4" name="Slide Number Placeholder 3">
            <a:extLst>
              <a:ext uri="{FF2B5EF4-FFF2-40B4-BE49-F238E27FC236}">
                <a16:creationId xmlns:a16="http://schemas.microsoft.com/office/drawing/2014/main" id="{46A093FD-DC4D-4E58-9D94-4CA36B99E83D}"/>
              </a:ext>
            </a:extLst>
          </p:cNvPr>
          <p:cNvSpPr>
            <a:spLocks noGrp="1"/>
          </p:cNvSpPr>
          <p:nvPr>
            <p:ph type="sldNum" sz="quarter" idx="12"/>
          </p:nvPr>
        </p:nvSpPr>
        <p:spPr/>
        <p:txBody>
          <a:bodyPr/>
          <a:lstStyle/>
          <a:p>
            <a:fld id="{2E3AC598-E03F-413A-97C1-9CCB85E58D1E}" type="slidenum">
              <a:rPr lang="en-US" smtClean="0"/>
              <a:t>32</a:t>
            </a:fld>
            <a:endParaRPr lang="en-US"/>
          </a:p>
        </p:txBody>
      </p:sp>
    </p:spTree>
    <p:extLst>
      <p:ext uri="{BB962C8B-B14F-4D97-AF65-F5344CB8AC3E}">
        <p14:creationId xmlns:p14="http://schemas.microsoft.com/office/powerpoint/2010/main" val="1366864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06C1-8118-443F-AAE3-F82E71183775}"/>
              </a:ext>
            </a:extLst>
          </p:cNvPr>
          <p:cNvSpPr>
            <a:spLocks noGrp="1"/>
          </p:cNvSpPr>
          <p:nvPr>
            <p:ph type="title"/>
          </p:nvPr>
        </p:nvSpPr>
        <p:spPr/>
        <p:txBody>
          <a:bodyPr/>
          <a:lstStyle/>
          <a:p>
            <a:r>
              <a:rPr lang="en-US" dirty="0"/>
              <a:t>DOS INTERRUPT 21H Option 09 outputting a data string on the monitor</a:t>
            </a:r>
          </a:p>
        </p:txBody>
      </p:sp>
      <p:sp>
        <p:nvSpPr>
          <p:cNvPr id="3" name="Content Placeholder 2">
            <a:extLst>
              <a:ext uri="{FF2B5EF4-FFF2-40B4-BE49-F238E27FC236}">
                <a16:creationId xmlns:a16="http://schemas.microsoft.com/office/drawing/2014/main" id="{ACBD0633-876E-4F8F-B00E-ADD63EC1BA37}"/>
              </a:ext>
            </a:extLst>
          </p:cNvPr>
          <p:cNvSpPr>
            <a:spLocks noGrp="1"/>
          </p:cNvSpPr>
          <p:nvPr>
            <p:ph idx="1"/>
          </p:nvPr>
        </p:nvSpPr>
        <p:spPr>
          <a:xfrm>
            <a:off x="1534695" y="2015732"/>
            <a:ext cx="9989090" cy="3752022"/>
          </a:xfrm>
        </p:spPr>
        <p:txBody>
          <a:bodyPr/>
          <a:lstStyle/>
          <a:p>
            <a:r>
              <a:rPr lang="en-US" dirty="0"/>
              <a:t>INT 21H can send a set of ASCII data to the monitor.</a:t>
            </a:r>
          </a:p>
          <a:p>
            <a:r>
              <a:rPr lang="en-US" dirty="0"/>
              <a:t>Set AH = 09 and DX = offset address of the ASCII data. </a:t>
            </a:r>
          </a:p>
          <a:p>
            <a:r>
              <a:rPr lang="en-US" dirty="0"/>
              <a:t>Displays ASCII data string pointed at by DX until it encounters the dollar sign "$".</a:t>
            </a:r>
          </a:p>
          <a:p>
            <a:r>
              <a:rPr lang="en-US" dirty="0"/>
              <a:t>The data segment and code segment, to display the message "The earth is but one country" : </a:t>
            </a:r>
          </a:p>
          <a:p>
            <a:endParaRPr lang="en-US" dirty="0"/>
          </a:p>
        </p:txBody>
      </p:sp>
      <p:pic>
        <p:nvPicPr>
          <p:cNvPr id="4" name="Picture 3">
            <a:extLst>
              <a:ext uri="{FF2B5EF4-FFF2-40B4-BE49-F238E27FC236}">
                <a16:creationId xmlns:a16="http://schemas.microsoft.com/office/drawing/2014/main" id="{EF8B28F4-6C2E-41B5-A813-7D2AA7122E0D}"/>
              </a:ext>
            </a:extLst>
          </p:cNvPr>
          <p:cNvPicPr>
            <a:picLocks noChangeAspect="1"/>
          </p:cNvPicPr>
          <p:nvPr/>
        </p:nvPicPr>
        <p:blipFill>
          <a:blip r:embed="rId2"/>
          <a:stretch>
            <a:fillRect/>
          </a:stretch>
        </p:blipFill>
        <p:spPr>
          <a:xfrm>
            <a:off x="1746737" y="4220308"/>
            <a:ext cx="9155725" cy="1922584"/>
          </a:xfrm>
          <a:prstGeom prst="rect">
            <a:avLst/>
          </a:prstGeom>
        </p:spPr>
      </p:pic>
      <p:sp>
        <p:nvSpPr>
          <p:cNvPr id="5" name="Slide Number Placeholder 4">
            <a:extLst>
              <a:ext uri="{FF2B5EF4-FFF2-40B4-BE49-F238E27FC236}">
                <a16:creationId xmlns:a16="http://schemas.microsoft.com/office/drawing/2014/main" id="{521C31DE-7871-491A-93F9-26CCBADD2500}"/>
              </a:ext>
            </a:extLst>
          </p:cNvPr>
          <p:cNvSpPr>
            <a:spLocks noGrp="1"/>
          </p:cNvSpPr>
          <p:nvPr>
            <p:ph type="sldNum" sz="quarter" idx="12"/>
          </p:nvPr>
        </p:nvSpPr>
        <p:spPr/>
        <p:txBody>
          <a:bodyPr/>
          <a:lstStyle/>
          <a:p>
            <a:fld id="{2E3AC598-E03F-413A-97C1-9CCB85E58D1E}" type="slidenum">
              <a:rPr lang="en-US" smtClean="0"/>
              <a:t>33</a:t>
            </a:fld>
            <a:endParaRPr lang="en-US"/>
          </a:p>
        </p:txBody>
      </p:sp>
    </p:spTree>
    <p:extLst>
      <p:ext uri="{BB962C8B-B14F-4D97-AF65-F5344CB8AC3E}">
        <p14:creationId xmlns:p14="http://schemas.microsoft.com/office/powerpoint/2010/main" val="3320034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0714-EB25-4C15-A45D-C2C1167A7103}"/>
              </a:ext>
            </a:extLst>
          </p:cNvPr>
          <p:cNvSpPr>
            <a:spLocks noGrp="1"/>
          </p:cNvSpPr>
          <p:nvPr>
            <p:ph type="title"/>
          </p:nvPr>
        </p:nvSpPr>
        <p:spPr/>
        <p:txBody>
          <a:bodyPr/>
          <a:lstStyle/>
          <a:p>
            <a:r>
              <a:rPr lang="en-US" dirty="0"/>
              <a:t>DOS INTERRUPT 21H Option 02 outputting a single character</a:t>
            </a:r>
          </a:p>
        </p:txBody>
      </p:sp>
      <p:sp>
        <p:nvSpPr>
          <p:cNvPr id="3" name="Content Placeholder 2">
            <a:extLst>
              <a:ext uri="{FF2B5EF4-FFF2-40B4-BE49-F238E27FC236}">
                <a16:creationId xmlns:a16="http://schemas.microsoft.com/office/drawing/2014/main" id="{E9012BD4-612B-4646-A1FE-F4D0A0F1CB26}"/>
              </a:ext>
            </a:extLst>
          </p:cNvPr>
          <p:cNvSpPr>
            <a:spLocks noGrp="1"/>
          </p:cNvSpPr>
          <p:nvPr>
            <p:ph idx="1"/>
          </p:nvPr>
        </p:nvSpPr>
        <p:spPr/>
        <p:txBody>
          <a:bodyPr/>
          <a:lstStyle/>
          <a:p>
            <a:r>
              <a:rPr lang="en-US" dirty="0"/>
              <a:t>To output only a single character, 02 is put in AH, and DL is loaded with the character to be displayed. </a:t>
            </a:r>
          </a:p>
          <a:p>
            <a:r>
              <a:rPr lang="en-US" dirty="0"/>
              <a:t> The following displays the letter "J" : </a:t>
            </a:r>
          </a:p>
          <a:p>
            <a:pPr marL="0" indent="0">
              <a:buNone/>
            </a:pPr>
            <a:endParaRPr lang="en-US" dirty="0"/>
          </a:p>
        </p:txBody>
      </p:sp>
      <p:pic>
        <p:nvPicPr>
          <p:cNvPr id="4" name="Picture 3">
            <a:extLst>
              <a:ext uri="{FF2B5EF4-FFF2-40B4-BE49-F238E27FC236}">
                <a16:creationId xmlns:a16="http://schemas.microsoft.com/office/drawing/2014/main" id="{9AEBCFE8-8034-4CB3-BCB9-83E49B7F90CC}"/>
              </a:ext>
            </a:extLst>
          </p:cNvPr>
          <p:cNvPicPr>
            <a:picLocks noChangeAspect="1"/>
          </p:cNvPicPr>
          <p:nvPr/>
        </p:nvPicPr>
        <p:blipFill>
          <a:blip r:embed="rId2"/>
          <a:stretch>
            <a:fillRect/>
          </a:stretch>
        </p:blipFill>
        <p:spPr>
          <a:xfrm>
            <a:off x="1658082" y="3428999"/>
            <a:ext cx="9518503" cy="1740877"/>
          </a:xfrm>
          <a:prstGeom prst="rect">
            <a:avLst/>
          </a:prstGeom>
        </p:spPr>
      </p:pic>
      <p:sp>
        <p:nvSpPr>
          <p:cNvPr id="5" name="Slide Number Placeholder 4">
            <a:extLst>
              <a:ext uri="{FF2B5EF4-FFF2-40B4-BE49-F238E27FC236}">
                <a16:creationId xmlns:a16="http://schemas.microsoft.com/office/drawing/2014/main" id="{FB62900D-4FE6-4F95-A51A-33D94809D3AC}"/>
              </a:ext>
            </a:extLst>
          </p:cNvPr>
          <p:cNvSpPr>
            <a:spLocks noGrp="1"/>
          </p:cNvSpPr>
          <p:nvPr>
            <p:ph type="sldNum" sz="quarter" idx="12"/>
          </p:nvPr>
        </p:nvSpPr>
        <p:spPr/>
        <p:txBody>
          <a:bodyPr/>
          <a:lstStyle/>
          <a:p>
            <a:fld id="{2E3AC598-E03F-413A-97C1-9CCB85E58D1E}" type="slidenum">
              <a:rPr lang="en-US" smtClean="0"/>
              <a:t>34</a:t>
            </a:fld>
            <a:endParaRPr lang="en-US"/>
          </a:p>
        </p:txBody>
      </p:sp>
    </p:spTree>
    <p:extLst>
      <p:ext uri="{BB962C8B-B14F-4D97-AF65-F5344CB8AC3E}">
        <p14:creationId xmlns:p14="http://schemas.microsoft.com/office/powerpoint/2010/main" val="3625754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7707-5777-431C-935A-A761DD57BFE7}"/>
              </a:ext>
            </a:extLst>
          </p:cNvPr>
          <p:cNvSpPr>
            <a:spLocks noGrp="1"/>
          </p:cNvSpPr>
          <p:nvPr>
            <p:ph type="title"/>
          </p:nvPr>
        </p:nvSpPr>
        <p:spPr/>
        <p:txBody>
          <a:bodyPr/>
          <a:lstStyle/>
          <a:p>
            <a:r>
              <a:rPr lang="en-US" dirty="0"/>
              <a:t>DOS INTERRUPT 21H Option 01 inputting a single character, with echo </a:t>
            </a:r>
          </a:p>
        </p:txBody>
      </p:sp>
      <p:sp>
        <p:nvSpPr>
          <p:cNvPr id="3" name="Content Placeholder 2">
            <a:extLst>
              <a:ext uri="{FF2B5EF4-FFF2-40B4-BE49-F238E27FC236}">
                <a16:creationId xmlns:a16="http://schemas.microsoft.com/office/drawing/2014/main" id="{E4039905-9067-4AD5-B040-18E732D1C3F0}"/>
              </a:ext>
            </a:extLst>
          </p:cNvPr>
          <p:cNvSpPr>
            <a:spLocks noGrp="1"/>
          </p:cNvSpPr>
          <p:nvPr>
            <p:ph idx="1"/>
          </p:nvPr>
        </p:nvSpPr>
        <p:spPr/>
        <p:txBody>
          <a:bodyPr/>
          <a:lstStyle/>
          <a:p>
            <a:r>
              <a:rPr lang="en-US" dirty="0"/>
              <a:t>This functions waits until a character is input from the keyboard, then echoes it to the monitor. </a:t>
            </a:r>
          </a:p>
          <a:p>
            <a:r>
              <a:rPr lang="en-US" dirty="0"/>
              <a:t> After the interrupt, the input character will be in AL. </a:t>
            </a:r>
          </a:p>
          <a:p>
            <a:endParaRPr lang="en-US" dirty="0"/>
          </a:p>
        </p:txBody>
      </p:sp>
      <p:pic>
        <p:nvPicPr>
          <p:cNvPr id="4" name="Picture 3">
            <a:extLst>
              <a:ext uri="{FF2B5EF4-FFF2-40B4-BE49-F238E27FC236}">
                <a16:creationId xmlns:a16="http://schemas.microsoft.com/office/drawing/2014/main" id="{A9F7984B-9A39-4A07-ABA7-D2AF22DEB44F}"/>
              </a:ext>
            </a:extLst>
          </p:cNvPr>
          <p:cNvPicPr>
            <a:picLocks noChangeAspect="1"/>
          </p:cNvPicPr>
          <p:nvPr/>
        </p:nvPicPr>
        <p:blipFill>
          <a:blip r:embed="rId2"/>
          <a:stretch>
            <a:fillRect/>
          </a:stretch>
        </p:blipFill>
        <p:spPr>
          <a:xfrm>
            <a:off x="1756995" y="3727938"/>
            <a:ext cx="8835835" cy="1230923"/>
          </a:xfrm>
          <a:prstGeom prst="rect">
            <a:avLst/>
          </a:prstGeom>
        </p:spPr>
      </p:pic>
      <p:sp>
        <p:nvSpPr>
          <p:cNvPr id="5" name="Slide Number Placeholder 4">
            <a:extLst>
              <a:ext uri="{FF2B5EF4-FFF2-40B4-BE49-F238E27FC236}">
                <a16:creationId xmlns:a16="http://schemas.microsoft.com/office/drawing/2014/main" id="{C033D91D-EEEB-45A8-AF71-125BACDB9112}"/>
              </a:ext>
            </a:extLst>
          </p:cNvPr>
          <p:cNvSpPr>
            <a:spLocks noGrp="1"/>
          </p:cNvSpPr>
          <p:nvPr>
            <p:ph type="sldNum" sz="quarter" idx="12"/>
          </p:nvPr>
        </p:nvSpPr>
        <p:spPr/>
        <p:txBody>
          <a:bodyPr/>
          <a:lstStyle/>
          <a:p>
            <a:fld id="{2E3AC598-E03F-413A-97C1-9CCB85E58D1E}" type="slidenum">
              <a:rPr lang="en-US" smtClean="0"/>
              <a:t>35</a:t>
            </a:fld>
            <a:endParaRPr lang="en-US"/>
          </a:p>
        </p:txBody>
      </p:sp>
    </p:spTree>
    <p:extLst>
      <p:ext uri="{BB962C8B-B14F-4D97-AF65-F5344CB8AC3E}">
        <p14:creationId xmlns:p14="http://schemas.microsoft.com/office/powerpoint/2010/main" val="1333911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3400-7EA4-47B8-B657-5BB4773E059D}"/>
              </a:ext>
            </a:extLst>
          </p:cNvPr>
          <p:cNvSpPr>
            <a:spLocks noGrp="1"/>
          </p:cNvSpPr>
          <p:nvPr>
            <p:ph type="title"/>
          </p:nvPr>
        </p:nvSpPr>
        <p:spPr/>
        <p:txBody>
          <a:bodyPr/>
          <a:lstStyle/>
          <a:p>
            <a:r>
              <a:rPr lang="en-US" dirty="0"/>
              <a:t>Programming techniques- looping, counting and indexing.</a:t>
            </a:r>
          </a:p>
        </p:txBody>
      </p:sp>
      <p:sp>
        <p:nvSpPr>
          <p:cNvPr id="3" name="Content Placeholder 2">
            <a:extLst>
              <a:ext uri="{FF2B5EF4-FFF2-40B4-BE49-F238E27FC236}">
                <a16:creationId xmlns:a16="http://schemas.microsoft.com/office/drawing/2014/main" id="{EDC3598C-72BD-4DB6-BFA0-F9EB79E5E699}"/>
              </a:ext>
            </a:extLst>
          </p:cNvPr>
          <p:cNvSpPr>
            <a:spLocks noGrp="1"/>
          </p:cNvSpPr>
          <p:nvPr>
            <p:ph idx="1"/>
          </p:nvPr>
        </p:nvSpPr>
        <p:spPr/>
        <p:txBody>
          <a:bodyPr/>
          <a:lstStyle/>
          <a:p>
            <a:pPr marL="0" indent="0">
              <a:buNone/>
            </a:pPr>
            <a:r>
              <a:rPr lang="en-US" b="1" dirty="0"/>
              <a:t>Looping:</a:t>
            </a:r>
            <a:endParaRPr lang="en-US" dirty="0"/>
          </a:p>
          <a:p>
            <a:r>
              <a:rPr lang="en-US" dirty="0"/>
              <a:t>The programming technique used to instruct the microprocessor to repeat tasks is called looping. This task is accomplished by using jump instructions.</a:t>
            </a:r>
          </a:p>
          <a:p>
            <a:r>
              <a:rPr lang="en-US" dirty="0"/>
              <a:t>Loops are of 2 types:</a:t>
            </a:r>
          </a:p>
          <a:p>
            <a:r>
              <a:rPr lang="en-US" dirty="0"/>
              <a:t>Continuous(repeats a task continuously)</a:t>
            </a:r>
          </a:p>
          <a:p>
            <a:r>
              <a:rPr lang="en-US" dirty="0"/>
              <a:t>Conditional(repeats a task until certain data conditions are met)</a:t>
            </a:r>
          </a:p>
          <a:p>
            <a:endParaRPr lang="en-US" dirty="0"/>
          </a:p>
        </p:txBody>
      </p:sp>
      <p:sp>
        <p:nvSpPr>
          <p:cNvPr id="4" name="Slide Number Placeholder 3">
            <a:extLst>
              <a:ext uri="{FF2B5EF4-FFF2-40B4-BE49-F238E27FC236}">
                <a16:creationId xmlns:a16="http://schemas.microsoft.com/office/drawing/2014/main" id="{C1192CDA-8D46-4FA6-A3C3-045CA0A7A9FD}"/>
              </a:ext>
            </a:extLst>
          </p:cNvPr>
          <p:cNvSpPr>
            <a:spLocks noGrp="1"/>
          </p:cNvSpPr>
          <p:nvPr>
            <p:ph type="sldNum" sz="quarter" idx="12"/>
          </p:nvPr>
        </p:nvSpPr>
        <p:spPr/>
        <p:txBody>
          <a:bodyPr/>
          <a:lstStyle/>
          <a:p>
            <a:fld id="{2E3AC598-E03F-413A-97C1-9CCB85E58D1E}" type="slidenum">
              <a:rPr lang="en-US" smtClean="0"/>
              <a:t>36</a:t>
            </a:fld>
            <a:endParaRPr lang="en-US"/>
          </a:p>
        </p:txBody>
      </p:sp>
    </p:spTree>
    <p:extLst>
      <p:ext uri="{BB962C8B-B14F-4D97-AF65-F5344CB8AC3E}">
        <p14:creationId xmlns:p14="http://schemas.microsoft.com/office/powerpoint/2010/main" val="3667213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C85E-D8E1-4F56-9FC5-A52BCEA8C9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4AF584-C557-4E37-B4A4-B10EC21BE395}"/>
              </a:ext>
            </a:extLst>
          </p:cNvPr>
          <p:cNvSpPr>
            <a:spLocks noGrp="1"/>
          </p:cNvSpPr>
          <p:nvPr>
            <p:ph idx="1"/>
          </p:nvPr>
        </p:nvSpPr>
        <p:spPr/>
        <p:txBody>
          <a:bodyPr/>
          <a:lstStyle/>
          <a:p>
            <a:r>
              <a:rPr lang="en-US" dirty="0"/>
              <a:t>Continuous Loop: Repeats a task continuously. A continuous loop is set up by using the unconditional jump instruction. A program with a continuous loop does not stop repeating the tasks until the system is reset.</a:t>
            </a:r>
          </a:p>
          <a:p>
            <a:r>
              <a:rPr lang="en-US" dirty="0"/>
              <a:t>Conditional Loop: A conditional loop is set up by a conditional jump instructions. These instructions check flags(Z,CY,P,S) and repeat the tasks if the conditions are satisfied. These loops include counting and indexing.</a:t>
            </a:r>
            <a:br>
              <a:rPr lang="en-US" dirty="0"/>
            </a:br>
            <a:endParaRPr lang="en-US" dirty="0"/>
          </a:p>
        </p:txBody>
      </p:sp>
      <p:sp>
        <p:nvSpPr>
          <p:cNvPr id="4" name="Slide Number Placeholder 3">
            <a:extLst>
              <a:ext uri="{FF2B5EF4-FFF2-40B4-BE49-F238E27FC236}">
                <a16:creationId xmlns:a16="http://schemas.microsoft.com/office/drawing/2014/main" id="{B03ACC7C-207C-447B-BB61-2402699ABDA2}"/>
              </a:ext>
            </a:extLst>
          </p:cNvPr>
          <p:cNvSpPr>
            <a:spLocks noGrp="1"/>
          </p:cNvSpPr>
          <p:nvPr>
            <p:ph type="sldNum" sz="quarter" idx="12"/>
          </p:nvPr>
        </p:nvSpPr>
        <p:spPr/>
        <p:txBody>
          <a:bodyPr/>
          <a:lstStyle/>
          <a:p>
            <a:fld id="{2E3AC598-E03F-413A-97C1-9CCB85E58D1E}" type="slidenum">
              <a:rPr lang="en-US" smtClean="0"/>
              <a:t>37</a:t>
            </a:fld>
            <a:endParaRPr lang="en-US"/>
          </a:p>
        </p:txBody>
      </p:sp>
    </p:spTree>
    <p:extLst>
      <p:ext uri="{BB962C8B-B14F-4D97-AF65-F5344CB8AC3E}">
        <p14:creationId xmlns:p14="http://schemas.microsoft.com/office/powerpoint/2010/main" val="359975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0C91-E3FF-4490-8E44-10FA4A3C9CAC}"/>
              </a:ext>
            </a:extLst>
          </p:cNvPr>
          <p:cNvSpPr>
            <a:spLocks noGrp="1"/>
          </p:cNvSpPr>
          <p:nvPr>
            <p:ph type="title"/>
          </p:nvPr>
        </p:nvSpPr>
        <p:spPr/>
        <p:txBody>
          <a:bodyPr/>
          <a:lstStyle/>
          <a:p>
            <a:r>
              <a:rPr lang="en-US" dirty="0"/>
              <a:t>Conditional Loop And Counter</a:t>
            </a:r>
          </a:p>
        </p:txBody>
      </p:sp>
      <p:sp>
        <p:nvSpPr>
          <p:cNvPr id="3" name="Content Placeholder 2">
            <a:extLst>
              <a:ext uri="{FF2B5EF4-FFF2-40B4-BE49-F238E27FC236}">
                <a16:creationId xmlns:a16="http://schemas.microsoft.com/office/drawing/2014/main" id="{C650424D-D45D-4688-95DC-7B4E3B894DE8}"/>
              </a:ext>
            </a:extLst>
          </p:cNvPr>
          <p:cNvSpPr>
            <a:spLocks noGrp="1"/>
          </p:cNvSpPr>
          <p:nvPr>
            <p:ph idx="1"/>
          </p:nvPr>
        </p:nvSpPr>
        <p:spPr/>
        <p:txBody>
          <a:bodyPr/>
          <a:lstStyle/>
          <a:p>
            <a:r>
              <a:rPr lang="en-US" dirty="0"/>
              <a:t>A counter is a typical application of the conditional loop.</a:t>
            </a:r>
          </a:p>
          <a:p>
            <a:r>
              <a:rPr lang="en-US" dirty="0"/>
              <a:t>A microprocessor needs a counter, flag to accomplish the looping task.</a:t>
            </a:r>
          </a:p>
          <a:p>
            <a:r>
              <a:rPr lang="en-US" dirty="0"/>
              <a:t>Counter is set up by loading an appropriate count in a register.</a:t>
            </a:r>
          </a:p>
          <a:p>
            <a:r>
              <a:rPr lang="en-US" dirty="0"/>
              <a:t>Counting is performed by either increment or decrement the counter. </a:t>
            </a:r>
          </a:p>
          <a:p>
            <a:r>
              <a:rPr lang="en-US" dirty="0"/>
              <a:t>Loop is set up by a conditional jump instruction.</a:t>
            </a:r>
          </a:p>
          <a:p>
            <a:r>
              <a:rPr lang="en-US" dirty="0"/>
              <a:t>End of counting is indicated by a flag.</a:t>
            </a:r>
          </a:p>
        </p:txBody>
      </p:sp>
      <p:sp>
        <p:nvSpPr>
          <p:cNvPr id="4" name="Slide Number Placeholder 3">
            <a:extLst>
              <a:ext uri="{FF2B5EF4-FFF2-40B4-BE49-F238E27FC236}">
                <a16:creationId xmlns:a16="http://schemas.microsoft.com/office/drawing/2014/main" id="{84A2FEA1-A453-4E8F-A08E-1A6C4435F143}"/>
              </a:ext>
            </a:extLst>
          </p:cNvPr>
          <p:cNvSpPr>
            <a:spLocks noGrp="1"/>
          </p:cNvSpPr>
          <p:nvPr>
            <p:ph type="sldNum" sz="quarter" idx="12"/>
          </p:nvPr>
        </p:nvSpPr>
        <p:spPr/>
        <p:txBody>
          <a:bodyPr/>
          <a:lstStyle/>
          <a:p>
            <a:fld id="{2E3AC598-E03F-413A-97C1-9CCB85E58D1E}" type="slidenum">
              <a:rPr lang="en-US" smtClean="0"/>
              <a:t>38</a:t>
            </a:fld>
            <a:endParaRPr lang="en-US"/>
          </a:p>
        </p:txBody>
      </p:sp>
    </p:spTree>
    <p:extLst>
      <p:ext uri="{BB962C8B-B14F-4D97-AF65-F5344CB8AC3E}">
        <p14:creationId xmlns:p14="http://schemas.microsoft.com/office/powerpoint/2010/main" val="926645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8CF7-CBCB-4A86-85A4-749BDBF82709}"/>
              </a:ext>
            </a:extLst>
          </p:cNvPr>
          <p:cNvSpPr>
            <a:spLocks noGrp="1"/>
          </p:cNvSpPr>
          <p:nvPr>
            <p:ph type="title"/>
          </p:nvPr>
        </p:nvSpPr>
        <p:spPr/>
        <p:txBody>
          <a:bodyPr/>
          <a:lstStyle/>
          <a:p>
            <a:r>
              <a:rPr lang="en-US" dirty="0"/>
              <a:t>Conditional Loop, Counter And Indexing:</a:t>
            </a:r>
          </a:p>
        </p:txBody>
      </p:sp>
      <p:sp>
        <p:nvSpPr>
          <p:cNvPr id="3" name="Content Placeholder 2">
            <a:extLst>
              <a:ext uri="{FF2B5EF4-FFF2-40B4-BE49-F238E27FC236}">
                <a16:creationId xmlns:a16="http://schemas.microsoft.com/office/drawing/2014/main" id="{C2928DB6-FDBA-4C85-A5C0-631E76819D28}"/>
              </a:ext>
            </a:extLst>
          </p:cNvPr>
          <p:cNvSpPr>
            <a:spLocks noGrp="1"/>
          </p:cNvSpPr>
          <p:nvPr>
            <p:ph idx="1"/>
          </p:nvPr>
        </p:nvSpPr>
        <p:spPr/>
        <p:txBody>
          <a:bodyPr/>
          <a:lstStyle/>
          <a:p>
            <a:r>
              <a:rPr lang="en-US" dirty="0"/>
              <a:t>Another type of loop which includes counter and indexing .</a:t>
            </a:r>
          </a:p>
          <a:p>
            <a:r>
              <a:rPr lang="en-US" dirty="0"/>
              <a:t>Indexing: Pointing of referencing objects with sequential numbers. Data bytes are stored in memory locations and those data bytes are referred to by their memory locations.</a:t>
            </a:r>
          </a:p>
          <a:p>
            <a:r>
              <a:rPr lang="en-US" dirty="0"/>
              <a:t> Example: Steps to add ten bytes of data stored in memory locations starting </a:t>
            </a:r>
            <a:r>
              <a:rPr lang="en-US" dirty="0" err="1"/>
              <a:t>ata</a:t>
            </a:r>
            <a:r>
              <a:rPr lang="en-US" dirty="0"/>
              <a:t> given location and display the sum.</a:t>
            </a:r>
          </a:p>
        </p:txBody>
      </p:sp>
      <p:sp>
        <p:nvSpPr>
          <p:cNvPr id="4" name="Slide Number Placeholder 3">
            <a:extLst>
              <a:ext uri="{FF2B5EF4-FFF2-40B4-BE49-F238E27FC236}">
                <a16:creationId xmlns:a16="http://schemas.microsoft.com/office/drawing/2014/main" id="{EB504F63-5BE9-4F2E-BD2D-91092EDE5225}"/>
              </a:ext>
            </a:extLst>
          </p:cNvPr>
          <p:cNvSpPr>
            <a:spLocks noGrp="1"/>
          </p:cNvSpPr>
          <p:nvPr>
            <p:ph type="sldNum" sz="quarter" idx="12"/>
          </p:nvPr>
        </p:nvSpPr>
        <p:spPr/>
        <p:txBody>
          <a:bodyPr/>
          <a:lstStyle/>
          <a:p>
            <a:fld id="{2E3AC598-E03F-413A-97C1-9CCB85E58D1E}" type="slidenum">
              <a:rPr lang="en-US" smtClean="0"/>
              <a:t>39</a:t>
            </a:fld>
            <a:endParaRPr lang="en-US"/>
          </a:p>
        </p:txBody>
      </p:sp>
    </p:spTree>
    <p:extLst>
      <p:ext uri="{BB962C8B-B14F-4D97-AF65-F5344CB8AC3E}">
        <p14:creationId xmlns:p14="http://schemas.microsoft.com/office/powerpoint/2010/main" val="307377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0778-54BD-49C3-97AA-5063673E732D}"/>
              </a:ext>
            </a:extLst>
          </p:cNvPr>
          <p:cNvSpPr>
            <a:spLocks noGrp="1"/>
          </p:cNvSpPr>
          <p:nvPr>
            <p:ph type="title"/>
          </p:nvPr>
        </p:nvSpPr>
        <p:spPr>
          <a:xfrm>
            <a:off x="1534696" y="804519"/>
            <a:ext cx="9520158" cy="637419"/>
          </a:xfrm>
        </p:spPr>
        <p:txBody>
          <a:bodyPr/>
          <a:lstStyle/>
          <a:p>
            <a:endParaRPr lang="en-US" dirty="0"/>
          </a:p>
        </p:txBody>
      </p:sp>
      <p:sp>
        <p:nvSpPr>
          <p:cNvPr id="3" name="Content Placeholder 2">
            <a:extLst>
              <a:ext uri="{FF2B5EF4-FFF2-40B4-BE49-F238E27FC236}">
                <a16:creationId xmlns:a16="http://schemas.microsoft.com/office/drawing/2014/main" id="{B800ED0F-5950-481C-8180-701465784264}"/>
              </a:ext>
            </a:extLst>
          </p:cNvPr>
          <p:cNvSpPr>
            <a:spLocks noGrp="1"/>
          </p:cNvSpPr>
          <p:nvPr>
            <p:ph idx="1"/>
          </p:nvPr>
        </p:nvSpPr>
        <p:spPr>
          <a:xfrm>
            <a:off x="1534696" y="1699847"/>
            <a:ext cx="9520158" cy="4353634"/>
          </a:xfrm>
        </p:spPr>
        <p:txBody>
          <a:bodyPr>
            <a:normAutofit fontScale="92500" lnSpcReduction="20000"/>
          </a:bodyPr>
          <a:lstStyle/>
          <a:p>
            <a:pPr marL="0" indent="0">
              <a:buNone/>
              <a:defRPr/>
            </a:pPr>
            <a:r>
              <a:rPr lang="en-US" b="1" dirty="0"/>
              <a:t>DD – Define Double Word</a:t>
            </a:r>
            <a:endParaRPr lang="en-US" dirty="0"/>
          </a:p>
          <a:p>
            <a:pPr>
              <a:defRPr/>
            </a:pPr>
            <a:r>
              <a:rPr lang="en-US" dirty="0"/>
              <a:t>Used to declare a variable of type doubleword or to reserve a memory location which can be accessed as doubleword.</a:t>
            </a:r>
          </a:p>
          <a:p>
            <a:pPr marL="0" indent="0">
              <a:buNone/>
              <a:defRPr/>
            </a:pPr>
            <a:r>
              <a:rPr lang="en-US" b="1" dirty="0"/>
              <a:t>DQ – Define Quadword</a:t>
            </a:r>
            <a:endParaRPr lang="en-US" dirty="0"/>
          </a:p>
          <a:p>
            <a:pPr>
              <a:defRPr/>
            </a:pPr>
            <a:r>
              <a:rPr lang="en-US" dirty="0"/>
              <a:t>Used to tell the assembler to declare the variable as 4 words of storage in memory.</a:t>
            </a:r>
          </a:p>
          <a:p>
            <a:pPr marL="0" indent="0">
              <a:buNone/>
              <a:defRPr/>
            </a:pPr>
            <a:r>
              <a:rPr lang="en-US" b="1" dirty="0"/>
              <a:t>DT – Define Ten bytes</a:t>
            </a:r>
            <a:endParaRPr lang="en-US" dirty="0"/>
          </a:p>
          <a:p>
            <a:pPr>
              <a:defRPr/>
            </a:pPr>
            <a:r>
              <a:rPr lang="en-US" dirty="0"/>
              <a:t>Used to tell the assembler to declare the variable which is 10 bytes in length or reserve 10 bytes of storage in memory.</a:t>
            </a:r>
          </a:p>
          <a:p>
            <a:pPr marL="0" indent="0">
              <a:buNone/>
              <a:defRPr/>
            </a:pPr>
            <a:r>
              <a:rPr lang="en-US" b="1" dirty="0"/>
              <a:t>DW – Define Word</a:t>
            </a:r>
            <a:endParaRPr lang="en-US" dirty="0"/>
          </a:p>
          <a:p>
            <a:pPr>
              <a:defRPr/>
            </a:pPr>
            <a:r>
              <a:rPr lang="en-US" dirty="0"/>
              <a:t>Used to tell the assembler to define a variable type as word or reserve word in memory.</a:t>
            </a:r>
          </a:p>
          <a:p>
            <a:endParaRPr lang="en-US" dirty="0"/>
          </a:p>
        </p:txBody>
      </p:sp>
      <p:sp>
        <p:nvSpPr>
          <p:cNvPr id="4" name="Slide Number Placeholder 3">
            <a:extLst>
              <a:ext uri="{FF2B5EF4-FFF2-40B4-BE49-F238E27FC236}">
                <a16:creationId xmlns:a16="http://schemas.microsoft.com/office/drawing/2014/main" id="{D61BF196-2BD2-49BB-A1F6-490EA2532875}"/>
              </a:ext>
            </a:extLst>
          </p:cNvPr>
          <p:cNvSpPr>
            <a:spLocks noGrp="1"/>
          </p:cNvSpPr>
          <p:nvPr>
            <p:ph type="sldNum" sz="quarter" idx="12"/>
          </p:nvPr>
        </p:nvSpPr>
        <p:spPr/>
        <p:txBody>
          <a:bodyPr/>
          <a:lstStyle/>
          <a:p>
            <a:fld id="{2E3AC598-E03F-413A-97C1-9CCB85E58D1E}" type="slidenum">
              <a:rPr lang="en-US" smtClean="0"/>
              <a:t>4</a:t>
            </a:fld>
            <a:endParaRPr lang="en-US"/>
          </a:p>
        </p:txBody>
      </p:sp>
    </p:spTree>
    <p:extLst>
      <p:ext uri="{BB962C8B-B14F-4D97-AF65-F5344CB8AC3E}">
        <p14:creationId xmlns:p14="http://schemas.microsoft.com/office/powerpoint/2010/main" val="2977275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2CC2-DD00-4551-9AF8-F9DC16785B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FEDA5B-F0AC-4416-ADEB-DE414B67B305}"/>
              </a:ext>
            </a:extLst>
          </p:cNvPr>
          <p:cNvSpPr>
            <a:spLocks noGrp="1"/>
          </p:cNvSpPr>
          <p:nvPr>
            <p:ph idx="1"/>
          </p:nvPr>
        </p:nvSpPr>
        <p:spPr>
          <a:xfrm>
            <a:off x="1534696" y="2015732"/>
            <a:ext cx="9520158" cy="3939591"/>
          </a:xfrm>
        </p:spPr>
        <p:txBody>
          <a:bodyPr>
            <a:normAutofit/>
          </a:bodyPr>
          <a:lstStyle/>
          <a:p>
            <a:r>
              <a:rPr lang="en-US" dirty="0"/>
              <a:t>The microprocessor needs</a:t>
            </a:r>
          </a:p>
          <a:p>
            <a:r>
              <a:rPr lang="en-US" dirty="0"/>
              <a:t> A counter to count 10 data bytes.</a:t>
            </a:r>
          </a:p>
          <a:p>
            <a:r>
              <a:rPr lang="en-US" dirty="0"/>
              <a:t> An index or a memory pointer to locate where data bytes are stored.</a:t>
            </a:r>
          </a:p>
          <a:p>
            <a:r>
              <a:rPr lang="en-US" dirty="0"/>
              <a:t> To transfer data from a memory location to the microprocessor(ALU)</a:t>
            </a:r>
          </a:p>
          <a:p>
            <a:r>
              <a:rPr lang="en-US" dirty="0"/>
              <a:t> To perform addition</a:t>
            </a:r>
          </a:p>
          <a:p>
            <a:r>
              <a:rPr lang="en-US" dirty="0"/>
              <a:t> Registers for temporary storage of partial answers</a:t>
            </a:r>
          </a:p>
          <a:p>
            <a:r>
              <a:rPr lang="en-US" dirty="0"/>
              <a:t> A flag to indicate the completion of the stack</a:t>
            </a:r>
          </a:p>
          <a:p>
            <a:r>
              <a:rPr lang="en-US" dirty="0"/>
              <a:t> To store or output the result.</a:t>
            </a:r>
          </a:p>
        </p:txBody>
      </p:sp>
      <p:sp>
        <p:nvSpPr>
          <p:cNvPr id="4" name="Slide Number Placeholder 3">
            <a:extLst>
              <a:ext uri="{FF2B5EF4-FFF2-40B4-BE49-F238E27FC236}">
                <a16:creationId xmlns:a16="http://schemas.microsoft.com/office/drawing/2014/main" id="{F57DFB91-3C35-4512-9A1D-B7DBEF056FD8}"/>
              </a:ext>
            </a:extLst>
          </p:cNvPr>
          <p:cNvSpPr>
            <a:spLocks noGrp="1"/>
          </p:cNvSpPr>
          <p:nvPr>
            <p:ph type="sldNum" sz="quarter" idx="12"/>
          </p:nvPr>
        </p:nvSpPr>
        <p:spPr/>
        <p:txBody>
          <a:bodyPr/>
          <a:lstStyle/>
          <a:p>
            <a:fld id="{2E3AC598-E03F-413A-97C1-9CCB85E58D1E}" type="slidenum">
              <a:rPr lang="en-US" smtClean="0"/>
              <a:t>40</a:t>
            </a:fld>
            <a:endParaRPr lang="en-US"/>
          </a:p>
        </p:txBody>
      </p:sp>
    </p:spTree>
    <p:extLst>
      <p:ext uri="{BB962C8B-B14F-4D97-AF65-F5344CB8AC3E}">
        <p14:creationId xmlns:p14="http://schemas.microsoft.com/office/powerpoint/2010/main" val="4108594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9C0923-FA2D-42CD-9680-1179F31C935B}"/>
              </a:ext>
            </a:extLst>
          </p:cNvPr>
          <p:cNvPicPr>
            <a:picLocks noGrp="1" noChangeAspect="1"/>
          </p:cNvPicPr>
          <p:nvPr>
            <p:ph idx="4294967295"/>
          </p:nvPr>
        </p:nvPicPr>
        <p:blipFill>
          <a:blip r:embed="rId2"/>
          <a:stretch>
            <a:fillRect/>
          </a:stretch>
        </p:blipFill>
        <p:spPr>
          <a:xfrm>
            <a:off x="4038600" y="526927"/>
            <a:ext cx="4114799" cy="5533904"/>
          </a:xfrm>
          <a:prstGeom prst="rect">
            <a:avLst/>
          </a:prstGeom>
        </p:spPr>
      </p:pic>
      <p:sp>
        <p:nvSpPr>
          <p:cNvPr id="5" name="Slide Number Placeholder 4">
            <a:extLst>
              <a:ext uri="{FF2B5EF4-FFF2-40B4-BE49-F238E27FC236}">
                <a16:creationId xmlns:a16="http://schemas.microsoft.com/office/drawing/2014/main" id="{F7AEFDC7-1A8F-4E0D-AF38-5FE14BB5A2D1}"/>
              </a:ext>
            </a:extLst>
          </p:cNvPr>
          <p:cNvSpPr>
            <a:spLocks noGrp="1"/>
          </p:cNvSpPr>
          <p:nvPr>
            <p:ph type="sldNum" sz="quarter" idx="12"/>
          </p:nvPr>
        </p:nvSpPr>
        <p:spPr/>
        <p:txBody>
          <a:bodyPr/>
          <a:lstStyle/>
          <a:p>
            <a:fld id="{2E3AC598-E03F-413A-97C1-9CCB85E58D1E}" type="slidenum">
              <a:rPr lang="en-US" smtClean="0"/>
              <a:t>41</a:t>
            </a:fld>
            <a:endParaRPr lang="en-US"/>
          </a:p>
        </p:txBody>
      </p:sp>
    </p:spTree>
    <p:extLst>
      <p:ext uri="{BB962C8B-B14F-4D97-AF65-F5344CB8AC3E}">
        <p14:creationId xmlns:p14="http://schemas.microsoft.com/office/powerpoint/2010/main" val="3052364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1501-D923-499C-B8D3-E1AE4CE391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0142C-C532-4B82-8400-AA2D75605A86}"/>
              </a:ext>
            </a:extLst>
          </p:cNvPr>
          <p:cNvSpPr>
            <a:spLocks noGrp="1"/>
          </p:cNvSpPr>
          <p:nvPr>
            <p:ph idx="1"/>
          </p:nvPr>
        </p:nvSpPr>
        <p:spPr>
          <a:xfrm>
            <a:off x="1534696" y="2015732"/>
            <a:ext cx="9520158" cy="3740299"/>
          </a:xfrm>
        </p:spPr>
        <p:txBody>
          <a:bodyPr/>
          <a:lstStyle/>
          <a:p>
            <a:pPr marL="0" indent="0">
              <a:buNone/>
            </a:pPr>
            <a:r>
              <a:rPr lang="en-US" dirty="0"/>
              <a:t>1. The initialization section establishes the starting values of loop counters for counting how many times loop is executed, Address registers for indexing which give pointers to memory locations and other variables.</a:t>
            </a:r>
          </a:p>
          <a:p>
            <a:pPr marL="0" indent="0">
              <a:buNone/>
            </a:pPr>
            <a:r>
              <a:rPr lang="en-US" dirty="0"/>
              <a:t>2. The actual data manipulation occurs in the processing section. This is the section which does the work. </a:t>
            </a:r>
          </a:p>
          <a:p>
            <a:pPr marL="0" indent="0">
              <a:buNone/>
            </a:pPr>
            <a:r>
              <a:rPr lang="en-US" dirty="0"/>
              <a:t>3. The loop control section updates counters, indices (pointers) for the next iteration.</a:t>
            </a:r>
          </a:p>
          <a:p>
            <a:pPr marL="0" indent="0">
              <a:buNone/>
            </a:pPr>
            <a:r>
              <a:rPr lang="en-US" dirty="0"/>
              <a:t>4. The result section analyzes and stores the results.</a:t>
            </a:r>
          </a:p>
        </p:txBody>
      </p:sp>
      <p:sp>
        <p:nvSpPr>
          <p:cNvPr id="4" name="Slide Number Placeholder 3">
            <a:extLst>
              <a:ext uri="{FF2B5EF4-FFF2-40B4-BE49-F238E27FC236}">
                <a16:creationId xmlns:a16="http://schemas.microsoft.com/office/drawing/2014/main" id="{C2F76A65-AAA7-4952-AAAF-72066F528BBB}"/>
              </a:ext>
            </a:extLst>
          </p:cNvPr>
          <p:cNvSpPr>
            <a:spLocks noGrp="1"/>
          </p:cNvSpPr>
          <p:nvPr>
            <p:ph type="sldNum" sz="quarter" idx="12"/>
          </p:nvPr>
        </p:nvSpPr>
        <p:spPr/>
        <p:txBody>
          <a:bodyPr/>
          <a:lstStyle/>
          <a:p>
            <a:fld id="{2E3AC598-E03F-413A-97C1-9CCB85E58D1E}" type="slidenum">
              <a:rPr lang="en-US" smtClean="0"/>
              <a:t>42</a:t>
            </a:fld>
            <a:endParaRPr lang="en-US"/>
          </a:p>
        </p:txBody>
      </p:sp>
    </p:spTree>
    <p:extLst>
      <p:ext uri="{BB962C8B-B14F-4D97-AF65-F5344CB8AC3E}">
        <p14:creationId xmlns:p14="http://schemas.microsoft.com/office/powerpoint/2010/main" val="3458319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DF22-C394-4023-9907-DC0F82F97ECD}"/>
              </a:ext>
            </a:extLst>
          </p:cNvPr>
          <p:cNvSpPr>
            <a:spLocks noGrp="1"/>
          </p:cNvSpPr>
          <p:nvPr>
            <p:ph type="title"/>
          </p:nvPr>
        </p:nvSpPr>
        <p:spPr/>
        <p:txBody>
          <a:bodyPr/>
          <a:lstStyle/>
          <a:p>
            <a:r>
              <a:rPr lang="en-US" dirty="0"/>
              <a:t>Additional data transfer and 16-bit instructions.</a:t>
            </a:r>
          </a:p>
        </p:txBody>
      </p:sp>
      <p:sp>
        <p:nvSpPr>
          <p:cNvPr id="3" name="Content Placeholder 2">
            <a:extLst>
              <a:ext uri="{FF2B5EF4-FFF2-40B4-BE49-F238E27FC236}">
                <a16:creationId xmlns:a16="http://schemas.microsoft.com/office/drawing/2014/main" id="{738D411B-8023-4907-A185-BA5376282F33}"/>
              </a:ext>
            </a:extLst>
          </p:cNvPr>
          <p:cNvSpPr>
            <a:spLocks noGrp="1"/>
          </p:cNvSpPr>
          <p:nvPr>
            <p:ph idx="1"/>
          </p:nvPr>
        </p:nvSpPr>
        <p:spPr/>
        <p:txBody>
          <a:bodyPr/>
          <a:lstStyle/>
          <a:p>
            <a:pPr marL="0" indent="0">
              <a:buNone/>
            </a:pPr>
            <a:r>
              <a:rPr lang="en-US" dirty="0"/>
              <a:t>16 BIT DATA TRANSFER TO REGISTER PAIR (LXI)</a:t>
            </a:r>
          </a:p>
          <a:p>
            <a:pPr marL="0" indent="0">
              <a:buNone/>
            </a:pPr>
            <a:r>
              <a:rPr lang="en-US" dirty="0"/>
              <a:t>Load register pair immediate</a:t>
            </a:r>
          </a:p>
          <a:p>
            <a:pPr marL="0" indent="0">
              <a:buNone/>
            </a:pPr>
            <a:r>
              <a:rPr lang="en-US" dirty="0"/>
              <a:t>• LXI Reg. pair, 16-bit data.</a:t>
            </a:r>
          </a:p>
          <a:p>
            <a:pPr marL="0" indent="0">
              <a:buNone/>
            </a:pPr>
            <a:r>
              <a:rPr lang="en-US" dirty="0"/>
              <a:t>• The instruction loads 16-bit data in the register pair</a:t>
            </a:r>
          </a:p>
          <a:p>
            <a:pPr marL="0" indent="0">
              <a:buNone/>
            </a:pPr>
            <a:r>
              <a:rPr lang="en-US" dirty="0"/>
              <a:t>designated in the operand.</a:t>
            </a:r>
          </a:p>
          <a:p>
            <a:pPr marL="0" indent="0">
              <a:buNone/>
            </a:pPr>
            <a:r>
              <a:rPr lang="en-US" dirty="0"/>
              <a:t>• Example: LXI H, 2034H or LXI H, XYZ</a:t>
            </a:r>
          </a:p>
        </p:txBody>
      </p:sp>
      <p:sp>
        <p:nvSpPr>
          <p:cNvPr id="4" name="Slide Number Placeholder 3">
            <a:extLst>
              <a:ext uri="{FF2B5EF4-FFF2-40B4-BE49-F238E27FC236}">
                <a16:creationId xmlns:a16="http://schemas.microsoft.com/office/drawing/2014/main" id="{CBD033A9-0FCF-47A4-A24F-7FC5DABF3233}"/>
              </a:ext>
            </a:extLst>
          </p:cNvPr>
          <p:cNvSpPr>
            <a:spLocks noGrp="1"/>
          </p:cNvSpPr>
          <p:nvPr>
            <p:ph type="sldNum" sz="quarter" idx="12"/>
          </p:nvPr>
        </p:nvSpPr>
        <p:spPr/>
        <p:txBody>
          <a:bodyPr/>
          <a:lstStyle/>
          <a:p>
            <a:fld id="{2E3AC598-E03F-413A-97C1-9CCB85E58D1E}" type="slidenum">
              <a:rPr lang="en-US" smtClean="0"/>
              <a:t>43</a:t>
            </a:fld>
            <a:endParaRPr lang="en-US"/>
          </a:p>
        </p:txBody>
      </p:sp>
    </p:spTree>
    <p:extLst>
      <p:ext uri="{BB962C8B-B14F-4D97-AF65-F5344CB8AC3E}">
        <p14:creationId xmlns:p14="http://schemas.microsoft.com/office/powerpoint/2010/main" val="3165068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C61-A9CD-43A4-85E2-C72B9D91CD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A12F3C-23C4-45D3-AF71-F0AE28AA627D}"/>
              </a:ext>
            </a:extLst>
          </p:cNvPr>
          <p:cNvSpPr>
            <a:spLocks noGrp="1"/>
          </p:cNvSpPr>
          <p:nvPr>
            <p:ph idx="1"/>
          </p:nvPr>
        </p:nvSpPr>
        <p:spPr/>
        <p:txBody>
          <a:bodyPr>
            <a:normAutofit/>
          </a:bodyPr>
          <a:lstStyle/>
          <a:p>
            <a:r>
              <a:rPr lang="en-US" dirty="0"/>
              <a:t>Load H and L registers direct</a:t>
            </a:r>
          </a:p>
          <a:p>
            <a:r>
              <a:rPr lang="en-US" dirty="0"/>
              <a:t> LHLD 16-bit address</a:t>
            </a:r>
          </a:p>
          <a:p>
            <a:r>
              <a:rPr lang="en-US" dirty="0"/>
              <a:t> The instruction copies the contents of the memory location pointed out by the 16-bit address into register L and copies</a:t>
            </a:r>
          </a:p>
          <a:p>
            <a:r>
              <a:rPr lang="en-US" dirty="0"/>
              <a:t> the contents of the next memory location into register H.</a:t>
            </a:r>
          </a:p>
          <a:p>
            <a:r>
              <a:rPr lang="en-US" dirty="0"/>
              <a:t> The contents of source memory locations are not altered.</a:t>
            </a:r>
          </a:p>
          <a:p>
            <a:pPr marL="0" indent="0">
              <a:buNone/>
            </a:pPr>
            <a:r>
              <a:rPr lang="en-US" dirty="0"/>
              <a:t>Example: LHLD 2040H</a:t>
            </a:r>
          </a:p>
        </p:txBody>
      </p:sp>
      <p:sp>
        <p:nvSpPr>
          <p:cNvPr id="4" name="Slide Number Placeholder 3">
            <a:extLst>
              <a:ext uri="{FF2B5EF4-FFF2-40B4-BE49-F238E27FC236}">
                <a16:creationId xmlns:a16="http://schemas.microsoft.com/office/drawing/2014/main" id="{0A420461-D53E-4962-8CF2-CC39CEE71822}"/>
              </a:ext>
            </a:extLst>
          </p:cNvPr>
          <p:cNvSpPr>
            <a:spLocks noGrp="1"/>
          </p:cNvSpPr>
          <p:nvPr>
            <p:ph type="sldNum" sz="quarter" idx="12"/>
          </p:nvPr>
        </p:nvSpPr>
        <p:spPr/>
        <p:txBody>
          <a:bodyPr/>
          <a:lstStyle/>
          <a:p>
            <a:fld id="{2E3AC598-E03F-413A-97C1-9CCB85E58D1E}" type="slidenum">
              <a:rPr lang="en-US" smtClean="0"/>
              <a:t>44</a:t>
            </a:fld>
            <a:endParaRPr lang="en-US"/>
          </a:p>
        </p:txBody>
      </p:sp>
    </p:spTree>
    <p:extLst>
      <p:ext uri="{BB962C8B-B14F-4D97-AF65-F5344CB8AC3E}">
        <p14:creationId xmlns:p14="http://schemas.microsoft.com/office/powerpoint/2010/main" val="338510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A236-C5DF-4CEC-86A0-4135C396E224}"/>
              </a:ext>
            </a:extLst>
          </p:cNvPr>
          <p:cNvSpPr>
            <a:spLocks noGrp="1"/>
          </p:cNvSpPr>
          <p:nvPr>
            <p:ph type="title"/>
          </p:nvPr>
        </p:nvSpPr>
        <p:spPr/>
        <p:txBody>
          <a:bodyPr/>
          <a:lstStyle/>
          <a:p>
            <a:r>
              <a:rPr lang="en-US" dirty="0"/>
              <a:t>DATA TRANSFER FROM MEMORY TO MICROPROCESSOR</a:t>
            </a:r>
          </a:p>
        </p:txBody>
      </p:sp>
      <p:sp>
        <p:nvSpPr>
          <p:cNvPr id="3" name="Content Placeholder 2">
            <a:extLst>
              <a:ext uri="{FF2B5EF4-FFF2-40B4-BE49-F238E27FC236}">
                <a16:creationId xmlns:a16="http://schemas.microsoft.com/office/drawing/2014/main" id="{CFB0FA22-1215-468C-ACF1-5462C193573C}"/>
              </a:ext>
            </a:extLst>
          </p:cNvPr>
          <p:cNvSpPr>
            <a:spLocks noGrp="1"/>
          </p:cNvSpPr>
          <p:nvPr>
            <p:ph idx="1"/>
          </p:nvPr>
        </p:nvSpPr>
        <p:spPr/>
        <p:txBody>
          <a:bodyPr/>
          <a:lstStyle/>
          <a:p>
            <a:r>
              <a:rPr lang="en-US" dirty="0"/>
              <a:t>MOV R,M</a:t>
            </a:r>
          </a:p>
          <a:p>
            <a:r>
              <a:rPr lang="en-US" dirty="0"/>
              <a:t> R, M copies data byte from Memory to Register.</a:t>
            </a:r>
          </a:p>
          <a:p>
            <a:r>
              <a:rPr lang="en-US" dirty="0"/>
              <a:t>Memory location, its location is specified by the contents of the HL registers.</a:t>
            </a:r>
          </a:p>
          <a:p>
            <a:pPr marL="0" indent="0">
              <a:buNone/>
            </a:pPr>
            <a:r>
              <a:rPr lang="en-US" dirty="0"/>
              <a:t> Example: MOV B, M</a:t>
            </a:r>
          </a:p>
          <a:p>
            <a:r>
              <a:rPr lang="en-US" dirty="0"/>
              <a:t> Load accumulator indirect</a:t>
            </a:r>
          </a:p>
        </p:txBody>
      </p:sp>
      <p:sp>
        <p:nvSpPr>
          <p:cNvPr id="4" name="Slide Number Placeholder 3">
            <a:extLst>
              <a:ext uri="{FF2B5EF4-FFF2-40B4-BE49-F238E27FC236}">
                <a16:creationId xmlns:a16="http://schemas.microsoft.com/office/drawing/2014/main" id="{269845E6-1677-498D-BEF2-A7ADE5410E53}"/>
              </a:ext>
            </a:extLst>
          </p:cNvPr>
          <p:cNvSpPr>
            <a:spLocks noGrp="1"/>
          </p:cNvSpPr>
          <p:nvPr>
            <p:ph type="sldNum" sz="quarter" idx="12"/>
          </p:nvPr>
        </p:nvSpPr>
        <p:spPr/>
        <p:txBody>
          <a:bodyPr/>
          <a:lstStyle/>
          <a:p>
            <a:fld id="{2E3AC598-E03F-413A-97C1-9CCB85E58D1E}" type="slidenum">
              <a:rPr lang="en-US" smtClean="0"/>
              <a:t>45</a:t>
            </a:fld>
            <a:endParaRPr lang="en-US"/>
          </a:p>
        </p:txBody>
      </p:sp>
    </p:spTree>
    <p:extLst>
      <p:ext uri="{BB962C8B-B14F-4D97-AF65-F5344CB8AC3E}">
        <p14:creationId xmlns:p14="http://schemas.microsoft.com/office/powerpoint/2010/main" val="2273572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DF87-871C-596F-F13B-06A4338B260A}"/>
              </a:ext>
            </a:extLst>
          </p:cNvPr>
          <p:cNvSpPr>
            <a:spLocks noGrp="1"/>
          </p:cNvSpPr>
          <p:nvPr>
            <p:ph type="title"/>
          </p:nvPr>
        </p:nvSpPr>
        <p:spPr/>
        <p:txBody>
          <a:bodyPr/>
          <a:lstStyle/>
          <a:p>
            <a:endParaRPr lang="en-US"/>
          </a:p>
        </p:txBody>
      </p:sp>
      <p:pic>
        <p:nvPicPr>
          <p:cNvPr id="6" name="Content Placeholder 5" descr="A picture containing text, screenshot, font&#10;&#10;Description automatically generated">
            <a:extLst>
              <a:ext uri="{FF2B5EF4-FFF2-40B4-BE49-F238E27FC236}">
                <a16:creationId xmlns:a16="http://schemas.microsoft.com/office/drawing/2014/main" id="{E85F96CF-6CB0-0EA1-D0C6-329DE550A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61" y="1930399"/>
            <a:ext cx="8790981" cy="3635513"/>
          </a:xfrm>
        </p:spPr>
      </p:pic>
      <p:sp>
        <p:nvSpPr>
          <p:cNvPr id="4" name="Slide Number Placeholder 3">
            <a:extLst>
              <a:ext uri="{FF2B5EF4-FFF2-40B4-BE49-F238E27FC236}">
                <a16:creationId xmlns:a16="http://schemas.microsoft.com/office/drawing/2014/main" id="{35ED65D0-20F1-F5EC-8CD8-A24FEEC8CF55}"/>
              </a:ext>
            </a:extLst>
          </p:cNvPr>
          <p:cNvSpPr>
            <a:spLocks noGrp="1"/>
          </p:cNvSpPr>
          <p:nvPr>
            <p:ph type="sldNum" sz="quarter" idx="12"/>
          </p:nvPr>
        </p:nvSpPr>
        <p:spPr/>
        <p:txBody>
          <a:bodyPr/>
          <a:lstStyle/>
          <a:p>
            <a:fld id="{2E3AC598-E03F-413A-97C1-9CCB85E58D1E}" type="slidenum">
              <a:rPr lang="en-US" smtClean="0"/>
              <a:t>46</a:t>
            </a:fld>
            <a:endParaRPr lang="en-US"/>
          </a:p>
        </p:txBody>
      </p:sp>
    </p:spTree>
    <p:extLst>
      <p:ext uri="{BB962C8B-B14F-4D97-AF65-F5344CB8AC3E}">
        <p14:creationId xmlns:p14="http://schemas.microsoft.com/office/powerpoint/2010/main" val="3311479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1DE7-D032-F845-8021-06E85E8639AF}"/>
              </a:ext>
            </a:extLst>
          </p:cNvPr>
          <p:cNvSpPr>
            <a:spLocks noGrp="1"/>
          </p:cNvSpPr>
          <p:nvPr>
            <p:ph type="title"/>
          </p:nvPr>
        </p:nvSpPr>
        <p:spPr/>
        <p:txBody>
          <a:bodyPr/>
          <a:lstStyle/>
          <a:p>
            <a:endParaRPr lang="en-US"/>
          </a:p>
        </p:txBody>
      </p:sp>
      <p:pic>
        <p:nvPicPr>
          <p:cNvPr id="6" name="Content Placeholder 5" descr="A close-up of a document&#10;&#10;Description automatically generated with low confidence">
            <a:extLst>
              <a:ext uri="{FF2B5EF4-FFF2-40B4-BE49-F238E27FC236}">
                <a16:creationId xmlns:a16="http://schemas.microsoft.com/office/drawing/2014/main" id="{A4EB5EC1-C297-577C-49ED-42D29D8994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162" y="2016125"/>
            <a:ext cx="7468138" cy="3449638"/>
          </a:xfrm>
        </p:spPr>
      </p:pic>
      <p:sp>
        <p:nvSpPr>
          <p:cNvPr id="4" name="Slide Number Placeholder 3">
            <a:extLst>
              <a:ext uri="{FF2B5EF4-FFF2-40B4-BE49-F238E27FC236}">
                <a16:creationId xmlns:a16="http://schemas.microsoft.com/office/drawing/2014/main" id="{CFB3369D-9C8A-6D0F-5AC7-48F4116F382F}"/>
              </a:ext>
            </a:extLst>
          </p:cNvPr>
          <p:cNvSpPr>
            <a:spLocks noGrp="1"/>
          </p:cNvSpPr>
          <p:nvPr>
            <p:ph type="sldNum" sz="quarter" idx="12"/>
          </p:nvPr>
        </p:nvSpPr>
        <p:spPr/>
        <p:txBody>
          <a:bodyPr/>
          <a:lstStyle/>
          <a:p>
            <a:fld id="{2E3AC598-E03F-413A-97C1-9CCB85E58D1E}" type="slidenum">
              <a:rPr lang="en-US" smtClean="0"/>
              <a:t>47</a:t>
            </a:fld>
            <a:endParaRPr lang="en-US"/>
          </a:p>
        </p:txBody>
      </p:sp>
    </p:spTree>
    <p:extLst>
      <p:ext uri="{BB962C8B-B14F-4D97-AF65-F5344CB8AC3E}">
        <p14:creationId xmlns:p14="http://schemas.microsoft.com/office/powerpoint/2010/main" val="1740711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D630-719E-E0E4-7EFC-C16D492F1570}"/>
              </a:ext>
            </a:extLst>
          </p:cNvPr>
          <p:cNvSpPr>
            <a:spLocks noGrp="1"/>
          </p:cNvSpPr>
          <p:nvPr>
            <p:ph type="title"/>
          </p:nvPr>
        </p:nvSpPr>
        <p:spPr/>
        <p:txBody>
          <a:bodyPr/>
          <a:lstStyle/>
          <a:p>
            <a:endParaRPr lang="en-US"/>
          </a:p>
        </p:txBody>
      </p:sp>
      <p:pic>
        <p:nvPicPr>
          <p:cNvPr id="6" name="Content Placeholder 5" descr="A picture containing text, screenshot, design&#10;&#10;Description automatically generated">
            <a:extLst>
              <a:ext uri="{FF2B5EF4-FFF2-40B4-BE49-F238E27FC236}">
                <a16:creationId xmlns:a16="http://schemas.microsoft.com/office/drawing/2014/main" id="{F964447D-432B-BC0B-B81A-4B71796DF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078" y="2016124"/>
            <a:ext cx="7551222" cy="3686701"/>
          </a:xfrm>
        </p:spPr>
      </p:pic>
      <p:sp>
        <p:nvSpPr>
          <p:cNvPr id="4" name="Slide Number Placeholder 3">
            <a:extLst>
              <a:ext uri="{FF2B5EF4-FFF2-40B4-BE49-F238E27FC236}">
                <a16:creationId xmlns:a16="http://schemas.microsoft.com/office/drawing/2014/main" id="{4834E7A9-B49A-EB16-708D-145324BBC8D9}"/>
              </a:ext>
            </a:extLst>
          </p:cNvPr>
          <p:cNvSpPr>
            <a:spLocks noGrp="1"/>
          </p:cNvSpPr>
          <p:nvPr>
            <p:ph type="sldNum" sz="quarter" idx="12"/>
          </p:nvPr>
        </p:nvSpPr>
        <p:spPr/>
        <p:txBody>
          <a:bodyPr/>
          <a:lstStyle/>
          <a:p>
            <a:fld id="{2E3AC598-E03F-413A-97C1-9CCB85E58D1E}" type="slidenum">
              <a:rPr lang="en-US" smtClean="0"/>
              <a:t>48</a:t>
            </a:fld>
            <a:endParaRPr lang="en-US"/>
          </a:p>
        </p:txBody>
      </p:sp>
    </p:spTree>
    <p:extLst>
      <p:ext uri="{BB962C8B-B14F-4D97-AF65-F5344CB8AC3E}">
        <p14:creationId xmlns:p14="http://schemas.microsoft.com/office/powerpoint/2010/main" val="3807115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BD2A-CA2F-4630-087C-4AB5CAA1561F}"/>
              </a:ext>
            </a:extLst>
          </p:cNvPr>
          <p:cNvSpPr>
            <a:spLocks noGrp="1"/>
          </p:cNvSpPr>
          <p:nvPr>
            <p:ph type="title"/>
          </p:nvPr>
        </p:nvSpPr>
        <p:spPr/>
        <p:txBody>
          <a:bodyPr/>
          <a:lstStyle/>
          <a:p>
            <a:endParaRPr lang="en-US"/>
          </a:p>
        </p:txBody>
      </p:sp>
      <p:pic>
        <p:nvPicPr>
          <p:cNvPr id="6" name="Content Placeholder 5" descr="A close-up of a document&#10;&#10;Description automatically generated with low confidence">
            <a:extLst>
              <a:ext uri="{FF2B5EF4-FFF2-40B4-BE49-F238E27FC236}">
                <a16:creationId xmlns:a16="http://schemas.microsoft.com/office/drawing/2014/main" id="{C73E3C82-CA03-44AB-5B20-3B7417034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655" y="721895"/>
            <a:ext cx="10212404" cy="4976261"/>
          </a:xfrm>
        </p:spPr>
      </p:pic>
      <p:sp>
        <p:nvSpPr>
          <p:cNvPr id="4" name="Slide Number Placeholder 3">
            <a:extLst>
              <a:ext uri="{FF2B5EF4-FFF2-40B4-BE49-F238E27FC236}">
                <a16:creationId xmlns:a16="http://schemas.microsoft.com/office/drawing/2014/main" id="{4EA434F9-5682-B92C-93D3-4C010534FCB2}"/>
              </a:ext>
            </a:extLst>
          </p:cNvPr>
          <p:cNvSpPr>
            <a:spLocks noGrp="1"/>
          </p:cNvSpPr>
          <p:nvPr>
            <p:ph type="sldNum" sz="quarter" idx="12"/>
          </p:nvPr>
        </p:nvSpPr>
        <p:spPr/>
        <p:txBody>
          <a:bodyPr/>
          <a:lstStyle/>
          <a:p>
            <a:fld id="{2E3AC598-E03F-413A-97C1-9CCB85E58D1E}" type="slidenum">
              <a:rPr lang="en-US" smtClean="0"/>
              <a:t>49</a:t>
            </a:fld>
            <a:endParaRPr lang="en-US"/>
          </a:p>
        </p:txBody>
      </p:sp>
    </p:spTree>
    <p:extLst>
      <p:ext uri="{BB962C8B-B14F-4D97-AF65-F5344CB8AC3E}">
        <p14:creationId xmlns:p14="http://schemas.microsoft.com/office/powerpoint/2010/main" val="49211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5D1E-A9D8-41E1-991B-6DDA935FB0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9A9A31-0350-4FD2-AD80-A830A96ED82B}"/>
              </a:ext>
            </a:extLst>
          </p:cNvPr>
          <p:cNvSpPr>
            <a:spLocks noGrp="1"/>
          </p:cNvSpPr>
          <p:nvPr>
            <p:ph idx="1"/>
          </p:nvPr>
        </p:nvSpPr>
        <p:spPr>
          <a:xfrm>
            <a:off x="1534696" y="1853754"/>
            <a:ext cx="9520158" cy="4199727"/>
          </a:xfrm>
        </p:spPr>
        <p:txBody>
          <a:bodyPr>
            <a:normAutofit fontScale="92500"/>
          </a:bodyPr>
          <a:lstStyle/>
          <a:p>
            <a:pPr marL="0" indent="0">
              <a:buNone/>
              <a:defRPr/>
            </a:pPr>
            <a:r>
              <a:rPr lang="en-US" b="1" dirty="0"/>
              <a:t>END – End the program</a:t>
            </a:r>
            <a:endParaRPr lang="en-US" dirty="0"/>
          </a:p>
          <a:p>
            <a:pPr>
              <a:defRPr/>
            </a:pPr>
            <a:r>
              <a:rPr lang="en-US" dirty="0"/>
              <a:t>To tell the assembler to stop fetching the instruction and end the program execution.</a:t>
            </a:r>
          </a:p>
          <a:p>
            <a:pPr>
              <a:defRPr/>
            </a:pPr>
            <a:r>
              <a:rPr lang="en-US" dirty="0"/>
              <a:t>ENDP – it is used to end the procedure.</a:t>
            </a:r>
          </a:p>
          <a:p>
            <a:pPr>
              <a:defRPr/>
            </a:pPr>
            <a:r>
              <a:rPr lang="en-US" dirty="0"/>
              <a:t>ENDS – used to end the segment.</a:t>
            </a:r>
          </a:p>
          <a:p>
            <a:pPr marL="0" indent="0">
              <a:buNone/>
              <a:defRPr/>
            </a:pPr>
            <a:r>
              <a:rPr lang="en-US" b="1" dirty="0"/>
              <a:t>EQU – Equate</a:t>
            </a:r>
            <a:endParaRPr lang="en-US" dirty="0"/>
          </a:p>
          <a:p>
            <a:pPr>
              <a:defRPr/>
            </a:pPr>
            <a:r>
              <a:rPr lang="en-US" dirty="0"/>
              <a:t>Used to give name to some value or symbol.</a:t>
            </a:r>
          </a:p>
          <a:p>
            <a:pPr marL="0" indent="0">
              <a:buNone/>
              <a:defRPr/>
            </a:pPr>
            <a:r>
              <a:rPr lang="en-US" b="1" dirty="0"/>
              <a:t>EVEN – Align on Even memory address</a:t>
            </a:r>
            <a:endParaRPr lang="en-US" dirty="0"/>
          </a:p>
          <a:p>
            <a:pPr>
              <a:defRPr/>
            </a:pPr>
            <a:r>
              <a:rPr lang="en-US" dirty="0"/>
              <a:t>Tells the assembler to increment the location counter to the next even address if it is not already at an even address.</a:t>
            </a:r>
          </a:p>
          <a:p>
            <a:endParaRPr lang="en-US" dirty="0"/>
          </a:p>
        </p:txBody>
      </p:sp>
      <p:sp>
        <p:nvSpPr>
          <p:cNvPr id="4" name="Slide Number Placeholder 3">
            <a:extLst>
              <a:ext uri="{FF2B5EF4-FFF2-40B4-BE49-F238E27FC236}">
                <a16:creationId xmlns:a16="http://schemas.microsoft.com/office/drawing/2014/main" id="{E071E1A9-22D9-468D-9B04-1F7262153411}"/>
              </a:ext>
            </a:extLst>
          </p:cNvPr>
          <p:cNvSpPr>
            <a:spLocks noGrp="1"/>
          </p:cNvSpPr>
          <p:nvPr>
            <p:ph type="sldNum" sz="quarter" idx="12"/>
          </p:nvPr>
        </p:nvSpPr>
        <p:spPr/>
        <p:txBody>
          <a:bodyPr/>
          <a:lstStyle/>
          <a:p>
            <a:fld id="{2E3AC598-E03F-413A-97C1-9CCB85E58D1E}" type="slidenum">
              <a:rPr lang="en-US" smtClean="0"/>
              <a:t>5</a:t>
            </a:fld>
            <a:endParaRPr lang="en-US"/>
          </a:p>
        </p:txBody>
      </p:sp>
    </p:spTree>
    <p:extLst>
      <p:ext uri="{BB962C8B-B14F-4D97-AF65-F5344CB8AC3E}">
        <p14:creationId xmlns:p14="http://schemas.microsoft.com/office/powerpoint/2010/main" val="3877920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058E-A68A-4B8E-08F9-5AC2F451194D}"/>
              </a:ext>
            </a:extLst>
          </p:cNvPr>
          <p:cNvSpPr>
            <a:spLocks noGrp="1"/>
          </p:cNvSpPr>
          <p:nvPr>
            <p:ph type="title"/>
          </p:nvPr>
        </p:nvSpPr>
        <p:spPr/>
        <p:txBody>
          <a:bodyPr/>
          <a:lstStyle/>
          <a:p>
            <a:endParaRPr lang="en-US"/>
          </a:p>
        </p:txBody>
      </p:sp>
      <p:pic>
        <p:nvPicPr>
          <p:cNvPr id="6" name="Content Placeholder 5" descr="A picture containing text, screenshot, font&#10;&#10;Description automatically generated">
            <a:extLst>
              <a:ext uri="{FF2B5EF4-FFF2-40B4-BE49-F238E27FC236}">
                <a16:creationId xmlns:a16="http://schemas.microsoft.com/office/drawing/2014/main" id="{16D82CF6-6E43-BE62-9F25-E7F413740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655" y="365760"/>
            <a:ext cx="9967199" cy="5553777"/>
          </a:xfrm>
        </p:spPr>
      </p:pic>
      <p:sp>
        <p:nvSpPr>
          <p:cNvPr id="4" name="Slide Number Placeholder 3">
            <a:extLst>
              <a:ext uri="{FF2B5EF4-FFF2-40B4-BE49-F238E27FC236}">
                <a16:creationId xmlns:a16="http://schemas.microsoft.com/office/drawing/2014/main" id="{D4E24297-2FD8-F584-74A2-4992AE2AF0E7}"/>
              </a:ext>
            </a:extLst>
          </p:cNvPr>
          <p:cNvSpPr>
            <a:spLocks noGrp="1"/>
          </p:cNvSpPr>
          <p:nvPr>
            <p:ph type="sldNum" sz="quarter" idx="12"/>
          </p:nvPr>
        </p:nvSpPr>
        <p:spPr/>
        <p:txBody>
          <a:bodyPr/>
          <a:lstStyle/>
          <a:p>
            <a:fld id="{2E3AC598-E03F-413A-97C1-9CCB85E58D1E}" type="slidenum">
              <a:rPr lang="en-US" smtClean="0"/>
              <a:t>50</a:t>
            </a:fld>
            <a:endParaRPr lang="en-US"/>
          </a:p>
        </p:txBody>
      </p:sp>
    </p:spTree>
    <p:extLst>
      <p:ext uri="{BB962C8B-B14F-4D97-AF65-F5344CB8AC3E}">
        <p14:creationId xmlns:p14="http://schemas.microsoft.com/office/powerpoint/2010/main" val="521107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0FF9-6CB1-511F-A587-5E9101FF6E44}"/>
              </a:ext>
            </a:extLst>
          </p:cNvPr>
          <p:cNvSpPr>
            <a:spLocks noGrp="1"/>
          </p:cNvSpPr>
          <p:nvPr>
            <p:ph type="title"/>
          </p:nvPr>
        </p:nvSpPr>
        <p:spPr/>
        <p:txBody>
          <a:bodyPr/>
          <a:lstStyle/>
          <a:p>
            <a:endParaRPr lang="en-US"/>
          </a:p>
        </p:txBody>
      </p:sp>
      <p:pic>
        <p:nvPicPr>
          <p:cNvPr id="6" name="Content Placeholder 5" descr="A picture containing text, screenshot, design&#10;&#10;Description automatically generated">
            <a:extLst>
              <a:ext uri="{FF2B5EF4-FFF2-40B4-BE49-F238E27FC236}">
                <a16:creationId xmlns:a16="http://schemas.microsoft.com/office/drawing/2014/main" id="{0E473967-5AFF-93E9-ADF2-77ADEDDD8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162" y="2016125"/>
            <a:ext cx="7468138" cy="3449638"/>
          </a:xfrm>
        </p:spPr>
      </p:pic>
      <p:sp>
        <p:nvSpPr>
          <p:cNvPr id="4" name="Slide Number Placeholder 3">
            <a:extLst>
              <a:ext uri="{FF2B5EF4-FFF2-40B4-BE49-F238E27FC236}">
                <a16:creationId xmlns:a16="http://schemas.microsoft.com/office/drawing/2014/main" id="{3049B0ED-D850-E3C7-F1AA-073A5E85B489}"/>
              </a:ext>
            </a:extLst>
          </p:cNvPr>
          <p:cNvSpPr>
            <a:spLocks noGrp="1"/>
          </p:cNvSpPr>
          <p:nvPr>
            <p:ph type="sldNum" sz="quarter" idx="12"/>
          </p:nvPr>
        </p:nvSpPr>
        <p:spPr/>
        <p:txBody>
          <a:bodyPr/>
          <a:lstStyle/>
          <a:p>
            <a:fld id="{2E3AC598-E03F-413A-97C1-9CCB85E58D1E}" type="slidenum">
              <a:rPr lang="en-US" smtClean="0"/>
              <a:t>51</a:t>
            </a:fld>
            <a:endParaRPr lang="en-US"/>
          </a:p>
        </p:txBody>
      </p:sp>
    </p:spTree>
    <p:extLst>
      <p:ext uri="{BB962C8B-B14F-4D97-AF65-F5344CB8AC3E}">
        <p14:creationId xmlns:p14="http://schemas.microsoft.com/office/powerpoint/2010/main" val="1778116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8C52-1855-8D98-98FA-6440D1F92274}"/>
              </a:ext>
            </a:extLst>
          </p:cNvPr>
          <p:cNvSpPr>
            <a:spLocks noGrp="1"/>
          </p:cNvSpPr>
          <p:nvPr>
            <p:ph type="title"/>
          </p:nvPr>
        </p:nvSpPr>
        <p:spPr/>
        <p:txBody>
          <a:bodyPr/>
          <a:lstStyle/>
          <a:p>
            <a:endParaRPr lang="en-US"/>
          </a:p>
        </p:txBody>
      </p:sp>
      <p:pic>
        <p:nvPicPr>
          <p:cNvPr id="6" name="Content Placeholder 5" descr="A picture containing text, screenshot, design&#10;&#10;Description automatically generated">
            <a:extLst>
              <a:ext uri="{FF2B5EF4-FFF2-40B4-BE49-F238E27FC236}">
                <a16:creationId xmlns:a16="http://schemas.microsoft.com/office/drawing/2014/main" id="{2DE38A49-2D6E-8C7D-34CC-3667835E05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162" y="2016125"/>
            <a:ext cx="7468138" cy="3449638"/>
          </a:xfrm>
        </p:spPr>
      </p:pic>
      <p:sp>
        <p:nvSpPr>
          <p:cNvPr id="4" name="Slide Number Placeholder 3">
            <a:extLst>
              <a:ext uri="{FF2B5EF4-FFF2-40B4-BE49-F238E27FC236}">
                <a16:creationId xmlns:a16="http://schemas.microsoft.com/office/drawing/2014/main" id="{F4AEEC6C-1316-11C9-A9AE-672D8B321CBD}"/>
              </a:ext>
            </a:extLst>
          </p:cNvPr>
          <p:cNvSpPr>
            <a:spLocks noGrp="1"/>
          </p:cNvSpPr>
          <p:nvPr>
            <p:ph type="sldNum" sz="quarter" idx="12"/>
          </p:nvPr>
        </p:nvSpPr>
        <p:spPr/>
        <p:txBody>
          <a:bodyPr/>
          <a:lstStyle/>
          <a:p>
            <a:fld id="{2E3AC598-E03F-413A-97C1-9CCB85E58D1E}" type="slidenum">
              <a:rPr lang="en-US" smtClean="0"/>
              <a:t>52</a:t>
            </a:fld>
            <a:endParaRPr lang="en-US"/>
          </a:p>
        </p:txBody>
      </p:sp>
    </p:spTree>
    <p:extLst>
      <p:ext uri="{BB962C8B-B14F-4D97-AF65-F5344CB8AC3E}">
        <p14:creationId xmlns:p14="http://schemas.microsoft.com/office/powerpoint/2010/main" val="3629832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517E-C1A8-C0AF-407F-FD6707F6EE0A}"/>
              </a:ext>
            </a:extLst>
          </p:cNvPr>
          <p:cNvSpPr>
            <a:spLocks noGrp="1"/>
          </p:cNvSpPr>
          <p:nvPr>
            <p:ph type="title"/>
          </p:nvPr>
        </p:nvSpPr>
        <p:spPr/>
        <p:txBody>
          <a:bodyPr/>
          <a:lstStyle/>
          <a:p>
            <a:endParaRPr lang="en-US"/>
          </a:p>
        </p:txBody>
      </p:sp>
      <p:pic>
        <p:nvPicPr>
          <p:cNvPr id="6" name="Content Placeholder 5" descr="A picture containing text, screenshot, software, font&#10;&#10;Description automatically generated">
            <a:extLst>
              <a:ext uri="{FF2B5EF4-FFF2-40B4-BE49-F238E27FC236}">
                <a16:creationId xmlns:a16="http://schemas.microsoft.com/office/drawing/2014/main" id="{E158529C-4D27-3AB4-1ADA-82BDFB1A9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162" y="2016125"/>
            <a:ext cx="7468138" cy="3449638"/>
          </a:xfrm>
        </p:spPr>
      </p:pic>
      <p:sp>
        <p:nvSpPr>
          <p:cNvPr id="4" name="Slide Number Placeholder 3">
            <a:extLst>
              <a:ext uri="{FF2B5EF4-FFF2-40B4-BE49-F238E27FC236}">
                <a16:creationId xmlns:a16="http://schemas.microsoft.com/office/drawing/2014/main" id="{812E5EE9-017F-7315-A900-E81D52606EA1}"/>
              </a:ext>
            </a:extLst>
          </p:cNvPr>
          <p:cNvSpPr>
            <a:spLocks noGrp="1"/>
          </p:cNvSpPr>
          <p:nvPr>
            <p:ph type="sldNum" sz="quarter" idx="12"/>
          </p:nvPr>
        </p:nvSpPr>
        <p:spPr/>
        <p:txBody>
          <a:bodyPr/>
          <a:lstStyle/>
          <a:p>
            <a:fld id="{2E3AC598-E03F-413A-97C1-9CCB85E58D1E}" type="slidenum">
              <a:rPr lang="en-US" smtClean="0"/>
              <a:t>53</a:t>
            </a:fld>
            <a:endParaRPr lang="en-US"/>
          </a:p>
        </p:txBody>
      </p:sp>
    </p:spTree>
    <p:extLst>
      <p:ext uri="{BB962C8B-B14F-4D97-AF65-F5344CB8AC3E}">
        <p14:creationId xmlns:p14="http://schemas.microsoft.com/office/powerpoint/2010/main" val="2392885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19F7-C61A-3490-E837-8C13E936D7FC}"/>
              </a:ext>
            </a:extLst>
          </p:cNvPr>
          <p:cNvSpPr>
            <a:spLocks noGrp="1"/>
          </p:cNvSpPr>
          <p:nvPr>
            <p:ph type="title"/>
          </p:nvPr>
        </p:nvSpPr>
        <p:spPr/>
        <p:txBody>
          <a:bodyPr/>
          <a:lstStyle/>
          <a:p>
            <a:endParaRPr lang="en-US"/>
          </a:p>
        </p:txBody>
      </p:sp>
      <p:pic>
        <p:nvPicPr>
          <p:cNvPr id="6" name="Content Placeholder 5" descr="A picture containing text, screenshot, font, number&#10;&#10;Description automatically generated">
            <a:extLst>
              <a:ext uri="{FF2B5EF4-FFF2-40B4-BE49-F238E27FC236}">
                <a16:creationId xmlns:a16="http://schemas.microsoft.com/office/drawing/2014/main" id="{0DA0AA7C-EB9F-7A12-1F7F-245533947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162" y="2016125"/>
            <a:ext cx="7468138" cy="3449638"/>
          </a:xfrm>
        </p:spPr>
      </p:pic>
      <p:sp>
        <p:nvSpPr>
          <p:cNvPr id="4" name="Slide Number Placeholder 3">
            <a:extLst>
              <a:ext uri="{FF2B5EF4-FFF2-40B4-BE49-F238E27FC236}">
                <a16:creationId xmlns:a16="http://schemas.microsoft.com/office/drawing/2014/main" id="{8ED31A91-B937-9B21-2F59-BA9A0BAC744A}"/>
              </a:ext>
            </a:extLst>
          </p:cNvPr>
          <p:cNvSpPr>
            <a:spLocks noGrp="1"/>
          </p:cNvSpPr>
          <p:nvPr>
            <p:ph type="sldNum" sz="quarter" idx="12"/>
          </p:nvPr>
        </p:nvSpPr>
        <p:spPr/>
        <p:txBody>
          <a:bodyPr/>
          <a:lstStyle/>
          <a:p>
            <a:fld id="{2E3AC598-E03F-413A-97C1-9CCB85E58D1E}" type="slidenum">
              <a:rPr lang="en-US" smtClean="0"/>
              <a:t>54</a:t>
            </a:fld>
            <a:endParaRPr lang="en-US"/>
          </a:p>
        </p:txBody>
      </p:sp>
    </p:spTree>
    <p:extLst>
      <p:ext uri="{BB962C8B-B14F-4D97-AF65-F5344CB8AC3E}">
        <p14:creationId xmlns:p14="http://schemas.microsoft.com/office/powerpoint/2010/main" val="820551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9E99-8B9A-96D4-EF25-566DDF1D343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72CDEA0-7759-7AA9-2ADF-96E4118FB063}"/>
              </a:ext>
            </a:extLst>
          </p:cNvPr>
          <p:cNvSpPr>
            <a:spLocks noGrp="1"/>
          </p:cNvSpPr>
          <p:nvPr>
            <p:ph type="sldNum" sz="quarter" idx="12"/>
          </p:nvPr>
        </p:nvSpPr>
        <p:spPr/>
        <p:txBody>
          <a:bodyPr/>
          <a:lstStyle/>
          <a:p>
            <a:fld id="{2E3AC598-E03F-413A-97C1-9CCB85E58D1E}" type="slidenum">
              <a:rPr lang="en-US" smtClean="0"/>
              <a:t>55</a:t>
            </a:fld>
            <a:endParaRPr lang="en-US"/>
          </a:p>
        </p:txBody>
      </p:sp>
      <p:pic>
        <p:nvPicPr>
          <p:cNvPr id="18" name="Content Placeholder 17" descr="A picture containing text, screenshot, web page, website&#10;&#10;Description automatically generated">
            <a:extLst>
              <a:ext uri="{FF2B5EF4-FFF2-40B4-BE49-F238E27FC236}">
                <a16:creationId xmlns:a16="http://schemas.microsoft.com/office/drawing/2014/main" id="{0DCEBE06-482A-A8F6-566C-DA7B8BCD3F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162" y="2016125"/>
            <a:ext cx="7468138" cy="3449638"/>
          </a:xfrm>
        </p:spPr>
      </p:pic>
    </p:spTree>
    <p:extLst>
      <p:ext uri="{BB962C8B-B14F-4D97-AF65-F5344CB8AC3E}">
        <p14:creationId xmlns:p14="http://schemas.microsoft.com/office/powerpoint/2010/main" val="637032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E1A7-4B35-55B4-B08A-EAC060FB0A04}"/>
              </a:ext>
            </a:extLst>
          </p:cNvPr>
          <p:cNvSpPr>
            <a:spLocks noGrp="1"/>
          </p:cNvSpPr>
          <p:nvPr>
            <p:ph type="title"/>
          </p:nvPr>
        </p:nvSpPr>
        <p:spPr/>
        <p:txBody>
          <a:bodyPr/>
          <a:lstStyle/>
          <a:p>
            <a:endParaRPr lang="en-US"/>
          </a:p>
        </p:txBody>
      </p:sp>
      <p:pic>
        <p:nvPicPr>
          <p:cNvPr id="6" name="Content Placeholder 5" descr="A picture containing text, font, screenshot, design&#10;&#10;Description automatically generated">
            <a:extLst>
              <a:ext uri="{FF2B5EF4-FFF2-40B4-BE49-F238E27FC236}">
                <a16:creationId xmlns:a16="http://schemas.microsoft.com/office/drawing/2014/main" id="{707AE2C9-3E97-27D6-E57A-BD3E3B74B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272" y="471638"/>
            <a:ext cx="10799545" cy="5581843"/>
          </a:xfrm>
        </p:spPr>
      </p:pic>
      <p:sp>
        <p:nvSpPr>
          <p:cNvPr id="4" name="Slide Number Placeholder 3">
            <a:extLst>
              <a:ext uri="{FF2B5EF4-FFF2-40B4-BE49-F238E27FC236}">
                <a16:creationId xmlns:a16="http://schemas.microsoft.com/office/drawing/2014/main" id="{D534C930-A9AD-8E3E-8360-901F91290C81}"/>
              </a:ext>
            </a:extLst>
          </p:cNvPr>
          <p:cNvSpPr>
            <a:spLocks noGrp="1"/>
          </p:cNvSpPr>
          <p:nvPr>
            <p:ph type="sldNum" sz="quarter" idx="12"/>
          </p:nvPr>
        </p:nvSpPr>
        <p:spPr/>
        <p:txBody>
          <a:bodyPr/>
          <a:lstStyle/>
          <a:p>
            <a:fld id="{2E3AC598-E03F-413A-97C1-9CCB85E58D1E}" type="slidenum">
              <a:rPr lang="en-US" smtClean="0"/>
              <a:t>56</a:t>
            </a:fld>
            <a:endParaRPr lang="en-US"/>
          </a:p>
        </p:txBody>
      </p:sp>
    </p:spTree>
    <p:extLst>
      <p:ext uri="{BB962C8B-B14F-4D97-AF65-F5344CB8AC3E}">
        <p14:creationId xmlns:p14="http://schemas.microsoft.com/office/powerpoint/2010/main" val="34943157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65D7-4DF6-4D95-B4B1-3821DAAF9A9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AD3FFB4E-B9CC-1E94-75B0-B060364BCDD8}"/>
              </a:ext>
            </a:extLst>
          </p:cNvPr>
          <p:cNvPicPr>
            <a:picLocks noGrp="1" noChangeAspect="1"/>
          </p:cNvPicPr>
          <p:nvPr>
            <p:ph idx="1"/>
          </p:nvPr>
        </p:nvPicPr>
        <p:blipFill>
          <a:blip r:embed="rId2"/>
          <a:stretch>
            <a:fillRect/>
          </a:stretch>
        </p:blipFill>
        <p:spPr>
          <a:xfrm>
            <a:off x="779646" y="519764"/>
            <a:ext cx="9877658" cy="5533717"/>
          </a:xfrm>
        </p:spPr>
      </p:pic>
      <p:sp>
        <p:nvSpPr>
          <p:cNvPr id="4" name="Slide Number Placeholder 3">
            <a:extLst>
              <a:ext uri="{FF2B5EF4-FFF2-40B4-BE49-F238E27FC236}">
                <a16:creationId xmlns:a16="http://schemas.microsoft.com/office/drawing/2014/main" id="{EBE0E155-0879-114B-6224-5B72E3ABB11F}"/>
              </a:ext>
            </a:extLst>
          </p:cNvPr>
          <p:cNvSpPr>
            <a:spLocks noGrp="1"/>
          </p:cNvSpPr>
          <p:nvPr>
            <p:ph type="sldNum" sz="quarter" idx="12"/>
          </p:nvPr>
        </p:nvSpPr>
        <p:spPr/>
        <p:txBody>
          <a:bodyPr/>
          <a:lstStyle/>
          <a:p>
            <a:fld id="{2E3AC598-E03F-413A-97C1-9CCB85E58D1E}" type="slidenum">
              <a:rPr lang="en-US" smtClean="0"/>
              <a:t>57</a:t>
            </a:fld>
            <a:endParaRPr lang="en-US"/>
          </a:p>
        </p:txBody>
      </p:sp>
    </p:spTree>
    <p:extLst>
      <p:ext uri="{BB962C8B-B14F-4D97-AF65-F5344CB8AC3E}">
        <p14:creationId xmlns:p14="http://schemas.microsoft.com/office/powerpoint/2010/main" val="395326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344A-D098-4D56-A747-1E5FF675C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420F0A-19CB-4D62-A8E1-F199A818172C}"/>
              </a:ext>
            </a:extLst>
          </p:cNvPr>
          <p:cNvSpPr>
            <a:spLocks noGrp="1"/>
          </p:cNvSpPr>
          <p:nvPr>
            <p:ph idx="1"/>
          </p:nvPr>
        </p:nvSpPr>
        <p:spPr>
          <a:xfrm>
            <a:off x="1534696" y="1853754"/>
            <a:ext cx="9520158" cy="4199727"/>
          </a:xfrm>
        </p:spPr>
        <p:txBody>
          <a:bodyPr>
            <a:normAutofit fontScale="92500" lnSpcReduction="10000"/>
          </a:bodyPr>
          <a:lstStyle/>
          <a:p>
            <a:pPr marL="0" indent="0">
              <a:buNone/>
              <a:defRPr/>
            </a:pPr>
            <a:r>
              <a:rPr lang="en-US" b="1" dirty="0"/>
              <a:t>EXTRN</a:t>
            </a:r>
            <a:endParaRPr lang="en-US" dirty="0"/>
          </a:p>
          <a:p>
            <a:pPr>
              <a:defRPr/>
            </a:pPr>
            <a:r>
              <a:rPr lang="en-US" dirty="0"/>
              <a:t>Used to tell the assembler that the name or labels following the directive are in some other assembly module.</a:t>
            </a:r>
          </a:p>
          <a:p>
            <a:pPr marL="0" indent="0">
              <a:buNone/>
              <a:defRPr/>
            </a:pPr>
            <a:r>
              <a:rPr lang="en-US" b="1" dirty="0"/>
              <a:t>GLOBAL – Declares symbols as PUBLIC or EXTRN</a:t>
            </a:r>
            <a:endParaRPr lang="en-US" dirty="0"/>
          </a:p>
          <a:p>
            <a:pPr>
              <a:defRPr/>
            </a:pPr>
            <a:r>
              <a:rPr lang="en-US" dirty="0"/>
              <a:t>Used to make the symbol available to other modules.</a:t>
            </a:r>
          </a:p>
          <a:p>
            <a:pPr>
              <a:defRPr/>
            </a:pPr>
            <a:r>
              <a:rPr lang="en-US" dirty="0"/>
              <a:t>It can be used in place of EXTRN or PUBLIC keyword.</a:t>
            </a:r>
          </a:p>
          <a:p>
            <a:pPr marL="0" indent="0">
              <a:buNone/>
              <a:defRPr/>
            </a:pPr>
            <a:r>
              <a:rPr lang="en-US" b="1" dirty="0"/>
              <a:t>GROUP – Group related segment</a:t>
            </a:r>
            <a:endParaRPr lang="en-US" dirty="0"/>
          </a:p>
          <a:p>
            <a:pPr>
              <a:defRPr/>
            </a:pPr>
            <a:r>
              <a:rPr lang="en-US" dirty="0"/>
              <a:t>Used to tell the assembler to group the logical segments named after the directive into one logical segment.</a:t>
            </a:r>
          </a:p>
          <a:p>
            <a:pPr>
              <a:defRPr/>
            </a:pPr>
            <a:r>
              <a:rPr lang="en-US" dirty="0"/>
              <a:t>This allows the content of all the segments to be accessed from the same group.</a:t>
            </a:r>
          </a:p>
          <a:p>
            <a:endParaRPr lang="en-US" dirty="0"/>
          </a:p>
        </p:txBody>
      </p:sp>
      <p:sp>
        <p:nvSpPr>
          <p:cNvPr id="4" name="Slide Number Placeholder 3">
            <a:extLst>
              <a:ext uri="{FF2B5EF4-FFF2-40B4-BE49-F238E27FC236}">
                <a16:creationId xmlns:a16="http://schemas.microsoft.com/office/drawing/2014/main" id="{E0012C17-83CC-43FF-853D-4EA51FC344E2}"/>
              </a:ext>
            </a:extLst>
          </p:cNvPr>
          <p:cNvSpPr>
            <a:spLocks noGrp="1"/>
          </p:cNvSpPr>
          <p:nvPr>
            <p:ph type="sldNum" sz="quarter" idx="12"/>
          </p:nvPr>
        </p:nvSpPr>
        <p:spPr/>
        <p:txBody>
          <a:bodyPr/>
          <a:lstStyle/>
          <a:p>
            <a:fld id="{2E3AC598-E03F-413A-97C1-9CCB85E58D1E}" type="slidenum">
              <a:rPr lang="en-US" smtClean="0"/>
              <a:t>6</a:t>
            </a:fld>
            <a:endParaRPr lang="en-US"/>
          </a:p>
        </p:txBody>
      </p:sp>
    </p:spTree>
    <p:extLst>
      <p:ext uri="{BB962C8B-B14F-4D97-AF65-F5344CB8AC3E}">
        <p14:creationId xmlns:p14="http://schemas.microsoft.com/office/powerpoint/2010/main" val="81100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3ED2-036C-4044-BC3C-31CDA3BA82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2C0F50-6040-45CF-A6B7-A9E1C0F36BE0}"/>
              </a:ext>
            </a:extLst>
          </p:cNvPr>
          <p:cNvSpPr>
            <a:spLocks noGrp="1"/>
          </p:cNvSpPr>
          <p:nvPr>
            <p:ph idx="1"/>
          </p:nvPr>
        </p:nvSpPr>
        <p:spPr>
          <a:xfrm>
            <a:off x="1534696" y="1853754"/>
            <a:ext cx="9520158" cy="4199727"/>
          </a:xfrm>
        </p:spPr>
        <p:txBody>
          <a:bodyPr>
            <a:normAutofit/>
          </a:bodyPr>
          <a:lstStyle/>
          <a:p>
            <a:pPr marL="0" indent="0">
              <a:buNone/>
              <a:defRPr/>
            </a:pPr>
            <a:r>
              <a:rPr lang="en-US" b="1" dirty="0"/>
              <a:t>INCLUDE – include source code from file</a:t>
            </a:r>
            <a:endParaRPr lang="en-US" dirty="0"/>
          </a:p>
          <a:p>
            <a:pPr>
              <a:defRPr/>
            </a:pPr>
            <a:r>
              <a:rPr lang="en-US" dirty="0"/>
              <a:t>Used to tell the assembler to insert a block of source code from the named file into the current source module. This shortens the source code.</a:t>
            </a:r>
          </a:p>
          <a:p>
            <a:pPr marL="0" indent="0">
              <a:buNone/>
              <a:defRPr/>
            </a:pPr>
            <a:r>
              <a:rPr lang="en-US" b="1" dirty="0"/>
              <a:t>LABEL</a:t>
            </a:r>
            <a:endParaRPr lang="en-US" dirty="0"/>
          </a:p>
          <a:p>
            <a:pPr>
              <a:defRPr/>
            </a:pPr>
            <a:r>
              <a:rPr lang="en-US" dirty="0"/>
              <a:t>Used to give the name to the current value in the location counter.</a:t>
            </a:r>
          </a:p>
          <a:p>
            <a:pPr>
              <a:defRPr/>
            </a:pPr>
            <a:r>
              <a:rPr lang="en-US" dirty="0"/>
              <a:t>The LABEL directive must be followed by a term which specifies the type you want associated with that name.</a:t>
            </a:r>
          </a:p>
          <a:p>
            <a:pPr marL="0" indent="0">
              <a:buNone/>
              <a:defRPr/>
            </a:pPr>
            <a:r>
              <a:rPr lang="en-US" b="1" dirty="0"/>
              <a:t>LENGTH</a:t>
            </a:r>
            <a:endParaRPr lang="en-US" dirty="0"/>
          </a:p>
          <a:p>
            <a:pPr>
              <a:defRPr/>
            </a:pPr>
            <a:r>
              <a:rPr lang="en-US" dirty="0"/>
              <a:t>Used to determine the number of items in some data such as string or array.</a:t>
            </a:r>
          </a:p>
          <a:p>
            <a:endParaRPr lang="en-US" dirty="0"/>
          </a:p>
        </p:txBody>
      </p:sp>
      <p:sp>
        <p:nvSpPr>
          <p:cNvPr id="4" name="Slide Number Placeholder 3">
            <a:extLst>
              <a:ext uri="{FF2B5EF4-FFF2-40B4-BE49-F238E27FC236}">
                <a16:creationId xmlns:a16="http://schemas.microsoft.com/office/drawing/2014/main" id="{6E14443C-F76D-4085-A6E3-9A644A8AB919}"/>
              </a:ext>
            </a:extLst>
          </p:cNvPr>
          <p:cNvSpPr>
            <a:spLocks noGrp="1"/>
          </p:cNvSpPr>
          <p:nvPr>
            <p:ph type="sldNum" sz="quarter" idx="12"/>
          </p:nvPr>
        </p:nvSpPr>
        <p:spPr/>
        <p:txBody>
          <a:bodyPr/>
          <a:lstStyle/>
          <a:p>
            <a:fld id="{2E3AC598-E03F-413A-97C1-9CCB85E58D1E}" type="slidenum">
              <a:rPr lang="en-US" smtClean="0"/>
              <a:t>7</a:t>
            </a:fld>
            <a:endParaRPr lang="en-US"/>
          </a:p>
        </p:txBody>
      </p:sp>
    </p:spTree>
    <p:extLst>
      <p:ext uri="{BB962C8B-B14F-4D97-AF65-F5344CB8AC3E}">
        <p14:creationId xmlns:p14="http://schemas.microsoft.com/office/powerpoint/2010/main" val="295702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1113-02F2-45E8-B380-53C6743D01F5}"/>
              </a:ext>
            </a:extLst>
          </p:cNvPr>
          <p:cNvSpPr>
            <a:spLocks noGrp="1"/>
          </p:cNvSpPr>
          <p:nvPr>
            <p:ph type="title"/>
          </p:nvPr>
        </p:nvSpPr>
        <p:spPr>
          <a:xfrm>
            <a:off x="1534696" y="691662"/>
            <a:ext cx="9520158" cy="738554"/>
          </a:xfrm>
        </p:spPr>
        <p:txBody>
          <a:bodyPr/>
          <a:lstStyle/>
          <a:p>
            <a:endParaRPr lang="en-US" dirty="0"/>
          </a:p>
        </p:txBody>
      </p:sp>
      <p:sp>
        <p:nvSpPr>
          <p:cNvPr id="3" name="Content Placeholder 2">
            <a:extLst>
              <a:ext uri="{FF2B5EF4-FFF2-40B4-BE49-F238E27FC236}">
                <a16:creationId xmlns:a16="http://schemas.microsoft.com/office/drawing/2014/main" id="{FDF3BF8D-2BD3-4DAB-8E76-3CD13F484973}"/>
              </a:ext>
            </a:extLst>
          </p:cNvPr>
          <p:cNvSpPr>
            <a:spLocks noGrp="1"/>
          </p:cNvSpPr>
          <p:nvPr>
            <p:ph idx="1"/>
          </p:nvPr>
        </p:nvSpPr>
        <p:spPr>
          <a:xfrm>
            <a:off x="1534696" y="1430217"/>
            <a:ext cx="9520158" cy="4888522"/>
          </a:xfrm>
        </p:spPr>
        <p:txBody>
          <a:bodyPr>
            <a:normAutofit fontScale="92500" lnSpcReduction="20000"/>
          </a:bodyPr>
          <a:lstStyle/>
          <a:p>
            <a:pPr marL="0" indent="0">
              <a:buNone/>
              <a:defRPr/>
            </a:pPr>
            <a:r>
              <a:rPr lang="en-US" b="1" dirty="0"/>
              <a:t>NAME</a:t>
            </a:r>
            <a:endParaRPr lang="en-US" dirty="0"/>
          </a:p>
          <a:p>
            <a:pPr>
              <a:defRPr/>
            </a:pPr>
            <a:r>
              <a:rPr lang="en-US" dirty="0"/>
              <a:t>Used to give a specific name to a module when the programs consisting of several modules.</a:t>
            </a:r>
          </a:p>
          <a:p>
            <a:pPr marL="0" indent="0">
              <a:buNone/>
              <a:defRPr/>
            </a:pPr>
            <a:r>
              <a:rPr lang="en-US" b="1" dirty="0"/>
              <a:t>OFFSET</a:t>
            </a:r>
            <a:endParaRPr lang="en-US" dirty="0"/>
          </a:p>
          <a:p>
            <a:pPr>
              <a:defRPr/>
            </a:pPr>
            <a:r>
              <a:rPr lang="en-US" dirty="0"/>
              <a:t>It is an operator which tells the assembler to determine the offset or displacement of named data item or procedure from the start of the segment which contains it.</a:t>
            </a:r>
          </a:p>
          <a:p>
            <a:pPr marL="0" indent="0">
              <a:buNone/>
              <a:defRPr/>
            </a:pPr>
            <a:r>
              <a:rPr lang="en-US" b="1" dirty="0"/>
              <a:t>ORG – Originate</a:t>
            </a:r>
            <a:endParaRPr lang="en-US" dirty="0"/>
          </a:p>
          <a:p>
            <a:pPr>
              <a:defRPr/>
            </a:pPr>
            <a:r>
              <a:rPr lang="en-US" dirty="0"/>
              <a:t>Tells the assembler to set the location counter value.</a:t>
            </a:r>
          </a:p>
          <a:p>
            <a:pPr>
              <a:defRPr/>
            </a:pPr>
            <a:r>
              <a:rPr lang="en-US" dirty="0"/>
              <a:t>Example, ORG 7000H sets the location counter value to point to 7000H location in memory.</a:t>
            </a:r>
          </a:p>
          <a:p>
            <a:pPr>
              <a:defRPr/>
            </a:pPr>
            <a:r>
              <a:rPr lang="en-US" dirty="0"/>
              <a:t>$ is often used to symbolically represent the value of the location counter. It is used with ORG to tell the assembler to change the location according to the current value in the location counter. E.g. ORG $+100.</a:t>
            </a:r>
          </a:p>
          <a:p>
            <a:endParaRPr lang="en-US" dirty="0"/>
          </a:p>
        </p:txBody>
      </p:sp>
      <p:sp>
        <p:nvSpPr>
          <p:cNvPr id="4" name="Slide Number Placeholder 3">
            <a:extLst>
              <a:ext uri="{FF2B5EF4-FFF2-40B4-BE49-F238E27FC236}">
                <a16:creationId xmlns:a16="http://schemas.microsoft.com/office/drawing/2014/main" id="{C19D6CC1-70C5-452E-A53C-389A99D5E783}"/>
              </a:ext>
            </a:extLst>
          </p:cNvPr>
          <p:cNvSpPr>
            <a:spLocks noGrp="1"/>
          </p:cNvSpPr>
          <p:nvPr>
            <p:ph type="sldNum" sz="quarter" idx="12"/>
          </p:nvPr>
        </p:nvSpPr>
        <p:spPr/>
        <p:txBody>
          <a:bodyPr/>
          <a:lstStyle/>
          <a:p>
            <a:fld id="{2E3AC598-E03F-413A-97C1-9CCB85E58D1E}" type="slidenum">
              <a:rPr lang="en-US" smtClean="0"/>
              <a:t>8</a:t>
            </a:fld>
            <a:endParaRPr lang="en-US"/>
          </a:p>
        </p:txBody>
      </p:sp>
    </p:spTree>
    <p:extLst>
      <p:ext uri="{BB962C8B-B14F-4D97-AF65-F5344CB8AC3E}">
        <p14:creationId xmlns:p14="http://schemas.microsoft.com/office/powerpoint/2010/main" val="244340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633D-1EA3-4A01-8339-D58C58CFE0E7}"/>
              </a:ext>
            </a:extLst>
          </p:cNvPr>
          <p:cNvSpPr>
            <a:spLocks noGrp="1"/>
          </p:cNvSpPr>
          <p:nvPr>
            <p:ph type="title"/>
          </p:nvPr>
        </p:nvSpPr>
        <p:spPr>
          <a:xfrm>
            <a:off x="1534696" y="804519"/>
            <a:ext cx="9520158" cy="649143"/>
          </a:xfrm>
        </p:spPr>
        <p:txBody>
          <a:bodyPr/>
          <a:lstStyle/>
          <a:p>
            <a:endParaRPr lang="en-US" dirty="0"/>
          </a:p>
        </p:txBody>
      </p:sp>
      <p:sp>
        <p:nvSpPr>
          <p:cNvPr id="3" name="Content Placeholder 2">
            <a:extLst>
              <a:ext uri="{FF2B5EF4-FFF2-40B4-BE49-F238E27FC236}">
                <a16:creationId xmlns:a16="http://schemas.microsoft.com/office/drawing/2014/main" id="{EE43A5C0-FEA3-4E1C-A607-EFFDAADA5EDB}"/>
              </a:ext>
            </a:extLst>
          </p:cNvPr>
          <p:cNvSpPr>
            <a:spLocks noGrp="1"/>
          </p:cNvSpPr>
          <p:nvPr>
            <p:ph idx="1"/>
          </p:nvPr>
        </p:nvSpPr>
        <p:spPr>
          <a:xfrm>
            <a:off x="1534696" y="1606062"/>
            <a:ext cx="9719458" cy="4560276"/>
          </a:xfrm>
        </p:spPr>
        <p:txBody>
          <a:bodyPr>
            <a:normAutofit lnSpcReduction="10000"/>
          </a:bodyPr>
          <a:lstStyle/>
          <a:p>
            <a:pPr marL="0" indent="0">
              <a:buNone/>
              <a:defRPr/>
            </a:pPr>
            <a:r>
              <a:rPr lang="en-US" b="1" dirty="0"/>
              <a:t>PROC – Procedure</a:t>
            </a:r>
            <a:endParaRPr lang="en-US" dirty="0"/>
          </a:p>
          <a:p>
            <a:pPr>
              <a:defRPr/>
            </a:pPr>
            <a:r>
              <a:rPr lang="en-US" dirty="0"/>
              <a:t>Used to identify the start of the procedure.</a:t>
            </a:r>
          </a:p>
          <a:p>
            <a:pPr marL="0" indent="0">
              <a:buNone/>
              <a:defRPr/>
            </a:pPr>
            <a:r>
              <a:rPr lang="en-US" b="1" dirty="0"/>
              <a:t>PTR – Pointer</a:t>
            </a:r>
            <a:endParaRPr lang="en-US" dirty="0"/>
          </a:p>
          <a:p>
            <a:pPr>
              <a:defRPr/>
            </a:pPr>
            <a:r>
              <a:rPr lang="en-US" dirty="0"/>
              <a:t>Used to assign a specific type to a variable or a label.</a:t>
            </a:r>
          </a:p>
          <a:p>
            <a:pPr>
              <a:defRPr/>
            </a:pPr>
            <a:r>
              <a:rPr lang="en-US" dirty="0"/>
              <a:t>It is necessary to do this in any instruction where the type of the operand is not clear.</a:t>
            </a:r>
          </a:p>
          <a:p>
            <a:pPr marL="0" indent="0">
              <a:buNone/>
              <a:defRPr/>
            </a:pPr>
            <a:r>
              <a:rPr lang="en-US" b="1" dirty="0"/>
              <a:t>Public</a:t>
            </a:r>
            <a:endParaRPr lang="en-US" dirty="0"/>
          </a:p>
          <a:p>
            <a:pPr>
              <a:defRPr/>
            </a:pPr>
            <a:r>
              <a:rPr lang="en-US" dirty="0"/>
              <a:t>It is used to tell the assembler that the specified label or variable is accessible by other modules.</a:t>
            </a:r>
          </a:p>
          <a:p>
            <a:pPr>
              <a:defRPr/>
            </a:pPr>
            <a:r>
              <a:rPr lang="en-US" dirty="0"/>
              <a:t>This is useful in large programs which are generally written in modules.</a:t>
            </a:r>
          </a:p>
          <a:p>
            <a:endParaRPr lang="en-US" dirty="0"/>
          </a:p>
        </p:txBody>
      </p:sp>
      <p:sp>
        <p:nvSpPr>
          <p:cNvPr id="4" name="Slide Number Placeholder 3">
            <a:extLst>
              <a:ext uri="{FF2B5EF4-FFF2-40B4-BE49-F238E27FC236}">
                <a16:creationId xmlns:a16="http://schemas.microsoft.com/office/drawing/2014/main" id="{4FEE9FE2-D78A-4E8C-974E-956A5977571D}"/>
              </a:ext>
            </a:extLst>
          </p:cNvPr>
          <p:cNvSpPr>
            <a:spLocks noGrp="1"/>
          </p:cNvSpPr>
          <p:nvPr>
            <p:ph type="sldNum" sz="quarter" idx="12"/>
          </p:nvPr>
        </p:nvSpPr>
        <p:spPr/>
        <p:txBody>
          <a:bodyPr/>
          <a:lstStyle/>
          <a:p>
            <a:fld id="{2E3AC598-E03F-413A-97C1-9CCB85E58D1E}" type="slidenum">
              <a:rPr lang="en-US" smtClean="0"/>
              <a:t>9</a:t>
            </a:fld>
            <a:endParaRPr lang="en-US"/>
          </a:p>
        </p:txBody>
      </p:sp>
    </p:spTree>
    <p:extLst>
      <p:ext uri="{BB962C8B-B14F-4D97-AF65-F5344CB8AC3E}">
        <p14:creationId xmlns:p14="http://schemas.microsoft.com/office/powerpoint/2010/main" val="11032432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1211</TotalTime>
  <Words>3798</Words>
  <Application>Microsoft Office PowerPoint</Application>
  <PresentationFormat>Widescreen</PresentationFormat>
  <Paragraphs>356</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Palatino Linotype</vt:lpstr>
      <vt:lpstr>Gallery</vt:lpstr>
      <vt:lpstr>Chapter 5:</vt:lpstr>
      <vt:lpstr>Course Content</vt:lpstr>
      <vt:lpstr>Directives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8086 Instruction-set</vt:lpstr>
      <vt:lpstr>Data Transfer Instructions</vt:lpstr>
      <vt:lpstr> </vt:lpstr>
      <vt:lpstr>Instructions to transfer flag registers</vt:lpstr>
      <vt:lpstr>Arithmetic Instructions</vt:lpstr>
      <vt:lpstr>Instructions to perform subtraction </vt:lpstr>
      <vt:lpstr>Instruction to perform multiplication</vt:lpstr>
      <vt:lpstr>Instructions to perform division</vt:lpstr>
      <vt:lpstr>Bit Manipulation Instructions</vt:lpstr>
      <vt:lpstr>Instructions to perform shift operations</vt:lpstr>
      <vt:lpstr>Instructions to perform rotate operations</vt:lpstr>
      <vt:lpstr>String Instructions </vt:lpstr>
      <vt:lpstr>String Instructions cont..</vt:lpstr>
      <vt:lpstr>Program Execution Transfer Instructions  (Branch &amp; Loop Instructions)</vt:lpstr>
      <vt:lpstr>PowerPoint Presentation</vt:lpstr>
      <vt:lpstr>PowerPoint Presentation</vt:lpstr>
      <vt:lpstr>Processor Control Instructions</vt:lpstr>
      <vt:lpstr>Iteration Control Instructions</vt:lpstr>
      <vt:lpstr>Interrupt Instructions </vt:lpstr>
      <vt:lpstr>DOS INT 21</vt:lpstr>
      <vt:lpstr>PowerPoint Presentation</vt:lpstr>
      <vt:lpstr>DOS INTERRUPT 21H</vt:lpstr>
      <vt:lpstr>DOS INTERRUPT 21H Option 09 outputting a data string on the monitor</vt:lpstr>
      <vt:lpstr>DOS INTERRUPT 21H Option 02 outputting a single character</vt:lpstr>
      <vt:lpstr>DOS INTERRUPT 21H Option 01 inputting a single character, with echo </vt:lpstr>
      <vt:lpstr>Programming techniques- looping, counting and indexing.</vt:lpstr>
      <vt:lpstr>PowerPoint Presentation</vt:lpstr>
      <vt:lpstr>Conditional Loop And Counter</vt:lpstr>
      <vt:lpstr>Conditional Loop, Counter And Indexing:</vt:lpstr>
      <vt:lpstr>PowerPoint Presentation</vt:lpstr>
      <vt:lpstr>PowerPoint Presentation</vt:lpstr>
      <vt:lpstr>PowerPoint Presentation</vt:lpstr>
      <vt:lpstr>Additional data transfer and 16-bit instructions.</vt:lpstr>
      <vt:lpstr>PowerPoint Presentation</vt:lpstr>
      <vt:lpstr>DATA TRANSFER FROM MEMORY TO MICROPROCESSOR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MOHAMMED MOHSIN AHMED</dc:creator>
  <cp:lastModifiedBy>Humara Yaqub Thakur Thakur</cp:lastModifiedBy>
  <cp:revision>43</cp:revision>
  <dcterms:created xsi:type="dcterms:W3CDTF">2023-03-21T08:50:59Z</dcterms:created>
  <dcterms:modified xsi:type="dcterms:W3CDTF">2023-06-04T08:50:15Z</dcterms:modified>
</cp:coreProperties>
</file>