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71" r:id="rId3"/>
    <p:sldId id="257" r:id="rId4"/>
    <p:sldId id="258" r:id="rId5"/>
    <p:sldId id="266" r:id="rId6"/>
    <p:sldId id="267" r:id="rId7"/>
    <p:sldId id="268" r:id="rId8"/>
    <p:sldId id="269" r:id="rId9"/>
    <p:sldId id="270" r:id="rId10"/>
  </p:sldIdLst>
  <p:sldSz cx="18288000" cy="10287000"/>
  <p:notesSz cx="6858000" cy="9144000"/>
  <p:embeddedFontLst>
    <p:embeddedFont>
      <p:font typeface="Calibri" panose="020F050202020403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63" autoAdjust="0"/>
    <p:restoredTop sz="94633" autoAdjust="0"/>
  </p:normalViewPr>
  <p:slideViewPr>
    <p:cSldViewPr>
      <p:cViewPr varScale="1">
        <p:scale>
          <a:sx n="61" d="100"/>
          <a:sy n="61" d="100"/>
        </p:scale>
        <p:origin x="196" y="5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FA590-03E7-49B3-B07C-B2C554A04922}" type="datetimeFigureOut">
              <a:rPr lang="en-US" smtClean="0"/>
              <a:t>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4584D-340B-4A04-BE83-F9D585A2BD5B}" type="slidenum">
              <a:rPr lang="en-US" smtClean="0"/>
              <a:t>‹#›</a:t>
            </a:fld>
            <a:endParaRPr lang="en-US"/>
          </a:p>
        </p:txBody>
      </p:sp>
    </p:spTree>
    <p:extLst>
      <p:ext uri="{BB962C8B-B14F-4D97-AF65-F5344CB8AC3E}">
        <p14:creationId xmlns:p14="http://schemas.microsoft.com/office/powerpoint/2010/main" val="273793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2</a:t>
            </a:fld>
            <a:endParaRPr lang="en-US"/>
          </a:p>
        </p:txBody>
      </p:sp>
    </p:spTree>
    <p:extLst>
      <p:ext uri="{BB962C8B-B14F-4D97-AF65-F5344CB8AC3E}">
        <p14:creationId xmlns:p14="http://schemas.microsoft.com/office/powerpoint/2010/main" val="109406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4</a:t>
            </a:fld>
            <a:endParaRPr lang="en-US"/>
          </a:p>
        </p:txBody>
      </p:sp>
    </p:spTree>
    <p:extLst>
      <p:ext uri="{BB962C8B-B14F-4D97-AF65-F5344CB8AC3E}">
        <p14:creationId xmlns:p14="http://schemas.microsoft.com/office/powerpoint/2010/main" val="120738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5</a:t>
            </a:fld>
            <a:endParaRPr lang="en-US"/>
          </a:p>
        </p:txBody>
      </p:sp>
    </p:spTree>
    <p:extLst>
      <p:ext uri="{BB962C8B-B14F-4D97-AF65-F5344CB8AC3E}">
        <p14:creationId xmlns:p14="http://schemas.microsoft.com/office/powerpoint/2010/main" val="335195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6</a:t>
            </a:fld>
            <a:endParaRPr lang="en-US"/>
          </a:p>
        </p:txBody>
      </p:sp>
    </p:spTree>
    <p:extLst>
      <p:ext uri="{BB962C8B-B14F-4D97-AF65-F5344CB8AC3E}">
        <p14:creationId xmlns:p14="http://schemas.microsoft.com/office/powerpoint/2010/main" val="287660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7</a:t>
            </a:fld>
            <a:endParaRPr lang="en-US"/>
          </a:p>
        </p:txBody>
      </p:sp>
    </p:spTree>
    <p:extLst>
      <p:ext uri="{BB962C8B-B14F-4D97-AF65-F5344CB8AC3E}">
        <p14:creationId xmlns:p14="http://schemas.microsoft.com/office/powerpoint/2010/main" val="303826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8</a:t>
            </a:fld>
            <a:endParaRPr lang="en-US"/>
          </a:p>
        </p:txBody>
      </p:sp>
    </p:spTree>
    <p:extLst>
      <p:ext uri="{BB962C8B-B14F-4D97-AF65-F5344CB8AC3E}">
        <p14:creationId xmlns:p14="http://schemas.microsoft.com/office/powerpoint/2010/main" val="384234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rosalind.info/problems/locations/" TargetMode="Externa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4657" r="15897" b="-20548"/>
          <a:stretch/>
        </p:blipFill>
        <p:spPr>
          <a:xfrm rot="16200000" flipH="1">
            <a:off x="133352" y="5086351"/>
            <a:ext cx="5067299" cy="533399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81001" y="647700"/>
            <a:ext cx="17525998" cy="8762999"/>
          </a:xfrm>
          <a:prstGeom prst="rect">
            <a:avLst/>
          </a:prstGeom>
        </p:spPr>
      </p:pic>
      <p:pic>
        <p:nvPicPr>
          <p:cNvPr id="5" name="Picture 4" descr="Logo&#10;&#10;Description automatically generated">
            <a:extLst>
              <a:ext uri="{FF2B5EF4-FFF2-40B4-BE49-F238E27FC236}">
                <a16:creationId xmlns:a16="http://schemas.microsoft.com/office/drawing/2014/main" id="{B7D44D02-DB43-B502-75CE-2349195564B0}"/>
              </a:ext>
            </a:extLst>
          </p:cNvPr>
          <p:cNvPicPr>
            <a:picLocks noChangeAspect="1"/>
          </p:cNvPicPr>
          <p:nvPr/>
        </p:nvPicPr>
        <p:blipFill rotWithShape="1">
          <a:blip r:embed="rId6">
            <a:extLst>
              <a:ext uri="{28A0092B-C50C-407E-A947-70E740481C1C}">
                <a14:useLocalDpi xmlns:a14="http://schemas.microsoft.com/office/drawing/2010/main" val="0"/>
              </a:ext>
            </a:extLst>
          </a:blip>
          <a:srcRect l="3463" t="-2293" b="-1377"/>
          <a:stretch/>
        </p:blipFill>
        <p:spPr>
          <a:xfrm>
            <a:off x="914400" y="876301"/>
            <a:ext cx="2124075" cy="2152650"/>
          </a:xfrm>
          <a:prstGeom prst="rect">
            <a:avLst/>
          </a:prstGeom>
        </p:spPr>
      </p:pic>
      <p:pic>
        <p:nvPicPr>
          <p:cNvPr id="7" name="Picture 6" descr="Logo&#10;&#10;Description automatically generated">
            <a:extLst>
              <a:ext uri="{FF2B5EF4-FFF2-40B4-BE49-F238E27FC236}">
                <a16:creationId xmlns:a16="http://schemas.microsoft.com/office/drawing/2014/main" id="{70846778-1DE9-2FF6-3E99-02A893ED36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52192" y="894735"/>
            <a:ext cx="2121408" cy="2121408"/>
          </a:xfrm>
          <a:prstGeom prst="rect">
            <a:avLst/>
          </a:prstGeom>
        </p:spPr>
      </p:pic>
      <p:sp>
        <p:nvSpPr>
          <p:cNvPr id="8" name="TextBox 7">
            <a:extLst>
              <a:ext uri="{FF2B5EF4-FFF2-40B4-BE49-F238E27FC236}">
                <a16:creationId xmlns:a16="http://schemas.microsoft.com/office/drawing/2014/main" id="{0869C19C-A3B8-37C7-6349-7BA548666CB4}"/>
              </a:ext>
            </a:extLst>
          </p:cNvPr>
          <p:cNvSpPr txBox="1"/>
          <p:nvPr/>
        </p:nvSpPr>
        <p:spPr>
          <a:xfrm>
            <a:off x="914400" y="6359386"/>
            <a:ext cx="5638800" cy="707886"/>
          </a:xfrm>
          <a:prstGeom prst="rect">
            <a:avLst/>
          </a:prstGeom>
          <a:noFill/>
        </p:spPr>
        <p:txBody>
          <a:bodyPr wrap="square" rtlCol="0">
            <a:spAutoFit/>
          </a:bodyPr>
          <a:lstStyle/>
          <a:p>
            <a:r>
              <a:rPr lang="en-US" sz="4000" dirty="0"/>
              <a:t>Student name and ID:</a:t>
            </a:r>
          </a:p>
        </p:txBody>
      </p:sp>
      <p:sp>
        <p:nvSpPr>
          <p:cNvPr id="9" name="TextBox 8">
            <a:extLst>
              <a:ext uri="{FF2B5EF4-FFF2-40B4-BE49-F238E27FC236}">
                <a16:creationId xmlns:a16="http://schemas.microsoft.com/office/drawing/2014/main" id="{063CA3AF-3238-451F-7D0C-8CC1EBEA6247}"/>
              </a:ext>
            </a:extLst>
          </p:cNvPr>
          <p:cNvSpPr txBox="1"/>
          <p:nvPr/>
        </p:nvSpPr>
        <p:spPr>
          <a:xfrm>
            <a:off x="914400" y="7083286"/>
            <a:ext cx="6743700" cy="954107"/>
          </a:xfrm>
          <a:prstGeom prst="rect">
            <a:avLst/>
          </a:prstGeom>
          <a:noFill/>
        </p:spPr>
        <p:txBody>
          <a:bodyPr wrap="square" rtlCol="0">
            <a:spAutoFit/>
          </a:bodyPr>
          <a:lstStyle/>
          <a:p>
            <a:r>
              <a:rPr lang="en-US" sz="2800" dirty="0"/>
              <a:t>Salma </a:t>
            </a:r>
            <a:r>
              <a:rPr lang="en-US" sz="2800" dirty="0" err="1"/>
              <a:t>Nahedh</a:t>
            </a:r>
            <a:r>
              <a:rPr lang="en-US" sz="2800" dirty="0"/>
              <a:t> Aljabr </a:t>
            </a:r>
          </a:p>
          <a:p>
            <a:r>
              <a:rPr lang="en-US" sz="2800" dirty="0"/>
              <a:t>2224*****</a:t>
            </a:r>
          </a:p>
        </p:txBody>
      </p:sp>
      <p:sp>
        <p:nvSpPr>
          <p:cNvPr id="10" name="TextBox 9">
            <a:extLst>
              <a:ext uri="{FF2B5EF4-FFF2-40B4-BE49-F238E27FC236}">
                <a16:creationId xmlns:a16="http://schemas.microsoft.com/office/drawing/2014/main" id="{46C1AD4F-346C-0110-14A0-496586BFCE69}"/>
              </a:ext>
            </a:extLst>
          </p:cNvPr>
          <p:cNvSpPr txBox="1"/>
          <p:nvPr/>
        </p:nvSpPr>
        <p:spPr>
          <a:xfrm>
            <a:off x="13918324" y="6359386"/>
            <a:ext cx="2819400" cy="707886"/>
          </a:xfrm>
          <a:prstGeom prst="rect">
            <a:avLst/>
          </a:prstGeom>
          <a:noFill/>
        </p:spPr>
        <p:txBody>
          <a:bodyPr wrap="square" rtlCol="0">
            <a:spAutoFit/>
          </a:bodyPr>
          <a:lstStyle/>
          <a:p>
            <a:r>
              <a:rPr lang="en-US" sz="4000" dirty="0"/>
              <a:t>Instructor:</a:t>
            </a:r>
          </a:p>
        </p:txBody>
      </p:sp>
      <p:sp>
        <p:nvSpPr>
          <p:cNvPr id="11" name="TextBox 10">
            <a:extLst>
              <a:ext uri="{FF2B5EF4-FFF2-40B4-BE49-F238E27FC236}">
                <a16:creationId xmlns:a16="http://schemas.microsoft.com/office/drawing/2014/main" id="{2B929DC1-E392-BA6F-3CC9-A1D726C65EBB}"/>
              </a:ext>
            </a:extLst>
          </p:cNvPr>
          <p:cNvSpPr txBox="1"/>
          <p:nvPr/>
        </p:nvSpPr>
        <p:spPr>
          <a:xfrm>
            <a:off x="13944600" y="7083286"/>
            <a:ext cx="3124200" cy="523220"/>
          </a:xfrm>
          <a:prstGeom prst="rect">
            <a:avLst/>
          </a:prstGeom>
          <a:noFill/>
        </p:spPr>
        <p:txBody>
          <a:bodyPr wrap="square" rtlCol="0">
            <a:spAutoFit/>
          </a:bodyPr>
          <a:lstStyle/>
          <a:p>
            <a:r>
              <a:rPr lang="en-US" sz="2800" dirty="0"/>
              <a:t>Dr. Sarah </a:t>
            </a:r>
            <a:r>
              <a:rPr lang="en-US" sz="2800" dirty="0" err="1"/>
              <a:t>Alamer</a:t>
            </a:r>
            <a:endParaRPr lang="en-US" sz="2800" dirty="0"/>
          </a:p>
        </p:txBody>
      </p:sp>
      <p:sp>
        <p:nvSpPr>
          <p:cNvPr id="12" name="TextBox 11">
            <a:extLst>
              <a:ext uri="{FF2B5EF4-FFF2-40B4-BE49-F238E27FC236}">
                <a16:creationId xmlns:a16="http://schemas.microsoft.com/office/drawing/2014/main" id="{F0B463AC-50B5-9348-B39D-727D9D09FF11}"/>
              </a:ext>
            </a:extLst>
          </p:cNvPr>
          <p:cNvSpPr txBox="1"/>
          <p:nvPr/>
        </p:nvSpPr>
        <p:spPr>
          <a:xfrm>
            <a:off x="5676900" y="3927614"/>
            <a:ext cx="6934200" cy="1323439"/>
          </a:xfrm>
          <a:prstGeom prst="rect">
            <a:avLst/>
          </a:prstGeom>
          <a:noFill/>
        </p:spPr>
        <p:txBody>
          <a:bodyPr wrap="square" rtlCol="0">
            <a:spAutoFit/>
          </a:bodyPr>
          <a:lstStyle/>
          <a:p>
            <a:r>
              <a:rPr lang="en-US" sz="8000" b="1" dirty="0">
                <a:latin typeface="+mj-lt"/>
              </a:rPr>
              <a:t>Bioinformatics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8833" t="196" r="-25437" b="21217"/>
          <a:stretch/>
        </p:blipFill>
        <p:spPr>
          <a:xfrm rot="5400000">
            <a:off x="-327819" y="327816"/>
            <a:ext cx="10028233" cy="9372602"/>
          </a:xfrm>
          <a:prstGeom prst="rect">
            <a:avLst/>
          </a:prstGeom>
        </p:spPr>
      </p:pic>
      <p:pic>
        <p:nvPicPr>
          <p:cNvPr id="9" name="Picture 3">
            <a:extLst>
              <a:ext uri="{FF2B5EF4-FFF2-40B4-BE49-F238E27FC236}">
                <a16:creationId xmlns:a16="http://schemas.microsoft.com/office/drawing/2014/main" id="{41F94136-9D29-7FD2-1374-58A04DF698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733425"/>
            <a:ext cx="17640300" cy="8820150"/>
          </a:xfrm>
          <a:prstGeom prst="rect">
            <a:avLst/>
          </a:prstGeom>
        </p:spPr>
      </p:pic>
      <p:sp>
        <p:nvSpPr>
          <p:cNvPr id="6" name="TextBox 5">
            <a:extLst>
              <a:ext uri="{FF2B5EF4-FFF2-40B4-BE49-F238E27FC236}">
                <a16:creationId xmlns:a16="http://schemas.microsoft.com/office/drawing/2014/main" id="{BE0FABCA-3AC7-B5D9-7B4C-E710F264CC5D}"/>
              </a:ext>
            </a:extLst>
          </p:cNvPr>
          <p:cNvSpPr txBox="1"/>
          <p:nvPr/>
        </p:nvSpPr>
        <p:spPr>
          <a:xfrm>
            <a:off x="754117" y="2515870"/>
            <a:ext cx="16924282" cy="646331"/>
          </a:xfrm>
          <a:prstGeom prst="rect">
            <a:avLst/>
          </a:prstGeom>
          <a:noFill/>
        </p:spPr>
        <p:txBody>
          <a:bodyPr wrap="square" rtlCol="0">
            <a:spAutoFit/>
          </a:bodyPr>
          <a:lstStyle/>
          <a:p>
            <a:r>
              <a:rPr lang="en-US" sz="3600" dirty="0"/>
              <a:t>Cover slide……………………………………………………………..………………………………………………..…….     </a:t>
            </a:r>
          </a:p>
        </p:txBody>
      </p:sp>
      <p:sp>
        <p:nvSpPr>
          <p:cNvPr id="7" name="TextBox 6">
            <a:extLst>
              <a:ext uri="{FF2B5EF4-FFF2-40B4-BE49-F238E27FC236}">
                <a16:creationId xmlns:a16="http://schemas.microsoft.com/office/drawing/2014/main" id="{669E609C-C7A2-F886-9548-4F10F8E8CEFC}"/>
              </a:ext>
            </a:extLst>
          </p:cNvPr>
          <p:cNvSpPr txBox="1"/>
          <p:nvPr/>
        </p:nvSpPr>
        <p:spPr>
          <a:xfrm>
            <a:off x="754116" y="3354119"/>
            <a:ext cx="16848084" cy="646331"/>
          </a:xfrm>
          <a:prstGeom prst="rect">
            <a:avLst/>
          </a:prstGeom>
          <a:noFill/>
        </p:spPr>
        <p:txBody>
          <a:bodyPr wrap="square" rtlCol="0">
            <a:spAutoFit/>
          </a:bodyPr>
          <a:lstStyle/>
          <a:p>
            <a:r>
              <a:rPr lang="en-US" sz="3600" b="0" i="0" u="none" strike="noStrike" dirty="0">
                <a:solidFill>
                  <a:srgbClr val="000000"/>
                </a:solidFill>
                <a:effectLst/>
              </a:rPr>
              <a:t>The impact of Bioinformatics on humanity………………………………………………….………….……...  </a:t>
            </a:r>
            <a:endParaRPr lang="en-US" sz="3600" dirty="0"/>
          </a:p>
        </p:txBody>
      </p:sp>
      <p:sp>
        <p:nvSpPr>
          <p:cNvPr id="8" name="TextBox 7">
            <a:extLst>
              <a:ext uri="{FF2B5EF4-FFF2-40B4-BE49-F238E27FC236}">
                <a16:creationId xmlns:a16="http://schemas.microsoft.com/office/drawing/2014/main" id="{A15D94F2-46E6-1E4D-9D76-530DD65B04BD}"/>
              </a:ext>
            </a:extLst>
          </p:cNvPr>
          <p:cNvSpPr txBox="1"/>
          <p:nvPr/>
        </p:nvSpPr>
        <p:spPr>
          <a:xfrm>
            <a:off x="754117" y="4189609"/>
            <a:ext cx="16619482" cy="646331"/>
          </a:xfrm>
          <a:prstGeom prst="rect">
            <a:avLst/>
          </a:prstGeom>
          <a:noFill/>
        </p:spPr>
        <p:txBody>
          <a:bodyPr wrap="square" rtlCol="0">
            <a:spAutoFit/>
          </a:bodyPr>
          <a:lstStyle/>
          <a:p>
            <a:r>
              <a:rPr lang="en-US" sz="3600" dirty="0"/>
              <a:t>C</a:t>
            </a:r>
            <a:r>
              <a:rPr lang="en-US" sz="3600" b="0" i="0" dirty="0">
                <a:effectLst/>
              </a:rPr>
              <a:t>ounting the length of a DNA sequence………………………………………………………………………...  </a:t>
            </a:r>
            <a:endParaRPr lang="en-US" sz="3600" dirty="0"/>
          </a:p>
        </p:txBody>
      </p:sp>
      <p:sp>
        <p:nvSpPr>
          <p:cNvPr id="12" name="TextBox 11">
            <a:extLst>
              <a:ext uri="{FF2B5EF4-FFF2-40B4-BE49-F238E27FC236}">
                <a16:creationId xmlns:a16="http://schemas.microsoft.com/office/drawing/2014/main" id="{EEB5DD13-BD78-869F-FB26-9097B492C05E}"/>
              </a:ext>
            </a:extLst>
          </p:cNvPr>
          <p:cNvSpPr txBox="1"/>
          <p:nvPr/>
        </p:nvSpPr>
        <p:spPr>
          <a:xfrm>
            <a:off x="754117" y="1398539"/>
            <a:ext cx="10896600" cy="769441"/>
          </a:xfrm>
          <a:prstGeom prst="rect">
            <a:avLst/>
          </a:prstGeom>
          <a:noFill/>
        </p:spPr>
        <p:txBody>
          <a:bodyPr wrap="square" rtlCol="0">
            <a:spAutoFit/>
          </a:bodyPr>
          <a:lstStyle/>
          <a:p>
            <a:r>
              <a:rPr lang="en-US" sz="4400" dirty="0">
                <a:effectLst/>
                <a:latin typeface="Calibri" panose="020F0502020204030204" pitchFamily="34" charset="0"/>
                <a:ea typeface="Calibri" panose="020F0502020204030204" pitchFamily="34" charset="0"/>
                <a:cs typeface="Arial" panose="020B0604020202020204" pitchFamily="34" charset="0"/>
              </a:rPr>
              <a:t>Table of Content:</a:t>
            </a:r>
            <a:endParaRPr lang="en-US" sz="4400" dirty="0"/>
          </a:p>
        </p:txBody>
      </p:sp>
      <p:sp>
        <p:nvSpPr>
          <p:cNvPr id="13" name="TextBox 12">
            <a:extLst>
              <a:ext uri="{FF2B5EF4-FFF2-40B4-BE49-F238E27FC236}">
                <a16:creationId xmlns:a16="http://schemas.microsoft.com/office/drawing/2014/main" id="{9C5048E4-8B46-6736-1A26-E334EA97F7E9}"/>
              </a:ext>
            </a:extLst>
          </p:cNvPr>
          <p:cNvSpPr txBox="1"/>
          <p:nvPr/>
        </p:nvSpPr>
        <p:spPr>
          <a:xfrm>
            <a:off x="754116" y="5046553"/>
            <a:ext cx="16924283" cy="646331"/>
          </a:xfrm>
          <a:prstGeom prst="rect">
            <a:avLst/>
          </a:prstGeom>
          <a:noFill/>
        </p:spPr>
        <p:txBody>
          <a:bodyPr wrap="square" rtlCol="0">
            <a:spAutoFit/>
          </a:bodyPr>
          <a:lstStyle/>
          <a:p>
            <a:r>
              <a:rPr lang="en-US" sz="3600" b="0" i="0" dirty="0">
                <a:solidFill>
                  <a:srgbClr val="333333"/>
                </a:solidFill>
                <a:effectLst/>
              </a:rPr>
              <a:t>DNA into RNA “T</a:t>
            </a:r>
            <a:r>
              <a:rPr lang="en-US" sz="3600" i="0" dirty="0">
                <a:solidFill>
                  <a:srgbClr val="202124"/>
                </a:solidFill>
                <a:effectLst/>
              </a:rPr>
              <a:t>ranscription</a:t>
            </a:r>
            <a:r>
              <a:rPr lang="en-US" sz="3600" dirty="0">
                <a:solidFill>
                  <a:srgbClr val="202124"/>
                </a:solidFill>
              </a:rPr>
              <a:t>”………………..…………………………………………………………………….… </a:t>
            </a:r>
            <a:endParaRPr lang="en-US" sz="3600" dirty="0"/>
          </a:p>
        </p:txBody>
      </p:sp>
      <p:sp>
        <p:nvSpPr>
          <p:cNvPr id="14" name="TextBox 13">
            <a:extLst>
              <a:ext uri="{FF2B5EF4-FFF2-40B4-BE49-F238E27FC236}">
                <a16:creationId xmlns:a16="http://schemas.microsoft.com/office/drawing/2014/main" id="{C3D32A8D-7F64-4BE8-E3CF-0A3EAE11A074}"/>
              </a:ext>
            </a:extLst>
          </p:cNvPr>
          <p:cNvSpPr txBox="1"/>
          <p:nvPr/>
        </p:nvSpPr>
        <p:spPr>
          <a:xfrm>
            <a:off x="754116" y="5903497"/>
            <a:ext cx="16619483" cy="646331"/>
          </a:xfrm>
          <a:prstGeom prst="rect">
            <a:avLst/>
          </a:prstGeom>
          <a:noFill/>
        </p:spPr>
        <p:txBody>
          <a:bodyPr wrap="square" rtlCol="0">
            <a:spAutoFit/>
          </a:bodyPr>
          <a:lstStyle/>
          <a:p>
            <a:r>
              <a:rPr lang="en-US" sz="3600" b="0" i="0" dirty="0">
                <a:solidFill>
                  <a:srgbClr val="333333"/>
                </a:solidFill>
                <a:effectLst/>
              </a:rPr>
              <a:t>Complementing a Strand of DNA…………………………………………………………………….................</a:t>
            </a:r>
            <a:endParaRPr lang="en-US" sz="3600" dirty="0"/>
          </a:p>
        </p:txBody>
      </p:sp>
      <p:sp>
        <p:nvSpPr>
          <p:cNvPr id="15" name="TextBox 14">
            <a:extLst>
              <a:ext uri="{FF2B5EF4-FFF2-40B4-BE49-F238E27FC236}">
                <a16:creationId xmlns:a16="http://schemas.microsoft.com/office/drawing/2014/main" id="{8BB21E40-39F5-4B60-ADBF-B2A3829EA369}"/>
              </a:ext>
            </a:extLst>
          </p:cNvPr>
          <p:cNvSpPr txBox="1"/>
          <p:nvPr/>
        </p:nvSpPr>
        <p:spPr>
          <a:xfrm>
            <a:off x="754117" y="6736342"/>
            <a:ext cx="16535400" cy="646331"/>
          </a:xfrm>
          <a:prstGeom prst="rect">
            <a:avLst/>
          </a:prstGeom>
          <a:noFill/>
        </p:spPr>
        <p:txBody>
          <a:bodyPr wrap="square" rtlCol="0">
            <a:spAutoFit/>
          </a:bodyPr>
          <a:lstStyle/>
          <a:p>
            <a:r>
              <a:rPr lang="en-US" sz="3600" b="0" i="0" dirty="0">
                <a:solidFill>
                  <a:srgbClr val="333333"/>
                </a:solidFill>
                <a:effectLst/>
              </a:rPr>
              <a:t>RNA into Protein “Translation”……………………………………………………………………………….……...</a:t>
            </a:r>
            <a:endParaRPr lang="en-US" sz="3600" dirty="0"/>
          </a:p>
        </p:txBody>
      </p:sp>
      <p:sp>
        <p:nvSpPr>
          <p:cNvPr id="16" name="TextBox 15">
            <a:extLst>
              <a:ext uri="{FF2B5EF4-FFF2-40B4-BE49-F238E27FC236}">
                <a16:creationId xmlns:a16="http://schemas.microsoft.com/office/drawing/2014/main" id="{166C5943-3A1A-C9EF-E966-E87752247F4F}"/>
              </a:ext>
            </a:extLst>
          </p:cNvPr>
          <p:cNvSpPr txBox="1"/>
          <p:nvPr/>
        </p:nvSpPr>
        <p:spPr>
          <a:xfrm>
            <a:off x="754116" y="7597555"/>
            <a:ext cx="17313167" cy="646331"/>
          </a:xfrm>
          <a:prstGeom prst="rect">
            <a:avLst/>
          </a:prstGeom>
          <a:noFill/>
        </p:spPr>
        <p:txBody>
          <a:bodyPr wrap="square" rtlCol="0">
            <a:spAutoFit/>
          </a:bodyPr>
          <a:lstStyle/>
          <a:p>
            <a:r>
              <a:rPr lang="en-US" sz="3600" dirty="0"/>
              <a:t>C</a:t>
            </a:r>
            <a:r>
              <a:rPr lang="en-US" sz="3600" b="0" i="0" dirty="0">
                <a:effectLst/>
              </a:rPr>
              <a:t>ounting the DNA nucleotides………..</a:t>
            </a:r>
            <a:r>
              <a:rPr lang="en-US" sz="3600" b="0" i="0" dirty="0">
                <a:solidFill>
                  <a:srgbClr val="333333"/>
                </a:solidFill>
                <a:effectLst/>
              </a:rPr>
              <a:t>………………………………………………………..…………………...</a:t>
            </a:r>
            <a:endParaRPr lang="en-US" sz="3600" dirty="0"/>
          </a:p>
        </p:txBody>
      </p:sp>
      <p:sp>
        <p:nvSpPr>
          <p:cNvPr id="17" name="TextBox 16">
            <a:extLst>
              <a:ext uri="{FF2B5EF4-FFF2-40B4-BE49-F238E27FC236}">
                <a16:creationId xmlns:a16="http://schemas.microsoft.com/office/drawing/2014/main" id="{4FD61E0C-3B2A-C70C-298B-A4076D4EC5B6}"/>
              </a:ext>
            </a:extLst>
          </p:cNvPr>
          <p:cNvSpPr txBox="1"/>
          <p:nvPr/>
        </p:nvSpPr>
        <p:spPr>
          <a:xfrm>
            <a:off x="754116" y="8458768"/>
            <a:ext cx="17533884" cy="646331"/>
          </a:xfrm>
          <a:prstGeom prst="rect">
            <a:avLst/>
          </a:prstGeom>
          <a:noFill/>
        </p:spPr>
        <p:txBody>
          <a:bodyPr wrap="square" rtlCol="0">
            <a:spAutoFit/>
          </a:bodyPr>
          <a:lstStyle/>
          <a:p>
            <a:r>
              <a:rPr lang="en-US" sz="3600" dirty="0"/>
              <a:t>References……………………………………………………………………………………………………………………..</a:t>
            </a:r>
          </a:p>
        </p:txBody>
      </p:sp>
      <p:sp>
        <p:nvSpPr>
          <p:cNvPr id="20" name="Slide Number Placeholder 19">
            <a:extLst>
              <a:ext uri="{FF2B5EF4-FFF2-40B4-BE49-F238E27FC236}">
                <a16:creationId xmlns:a16="http://schemas.microsoft.com/office/drawing/2014/main" id="{2AA219BF-8CAF-30B1-2FA4-57E4918D9769}"/>
              </a:ext>
            </a:extLst>
          </p:cNvPr>
          <p:cNvSpPr>
            <a:spLocks noGrp="1"/>
          </p:cNvSpPr>
          <p:nvPr>
            <p:ph type="sldNum" sz="quarter" idx="12"/>
          </p:nvPr>
        </p:nvSpPr>
        <p:spPr>
          <a:xfrm>
            <a:off x="7010400" y="9867900"/>
            <a:ext cx="2133600" cy="365125"/>
          </a:xfrm>
        </p:spPr>
        <p:txBody>
          <a:bodyPr/>
          <a:lstStyle/>
          <a:p>
            <a:fld id="{B6F15528-21DE-4FAA-801E-634DDDAF4B2B}" type="slidenum">
              <a:rPr lang="en-US" sz="1600" smtClean="0">
                <a:solidFill>
                  <a:schemeClr val="tx1"/>
                </a:solidFill>
              </a:rPr>
              <a:pPr/>
              <a:t>2</a:t>
            </a:fld>
            <a:endParaRPr lang="en-US" sz="1600" dirty="0">
              <a:solidFill>
                <a:schemeClr val="tx1"/>
              </a:solidFill>
            </a:endParaRPr>
          </a:p>
        </p:txBody>
      </p:sp>
      <p:sp>
        <p:nvSpPr>
          <p:cNvPr id="5" name="TextBox 4">
            <a:extLst>
              <a:ext uri="{FF2B5EF4-FFF2-40B4-BE49-F238E27FC236}">
                <a16:creationId xmlns:a16="http://schemas.microsoft.com/office/drawing/2014/main" id="{86516A50-69DE-6103-73EB-CF1048B3BF02}"/>
              </a:ext>
            </a:extLst>
          </p:cNvPr>
          <p:cNvSpPr txBox="1"/>
          <p:nvPr/>
        </p:nvSpPr>
        <p:spPr>
          <a:xfrm>
            <a:off x="16992599" y="2507261"/>
            <a:ext cx="1478016" cy="646331"/>
          </a:xfrm>
          <a:prstGeom prst="rect">
            <a:avLst/>
          </a:prstGeom>
          <a:noFill/>
        </p:spPr>
        <p:txBody>
          <a:bodyPr wrap="square" rtlCol="0">
            <a:spAutoFit/>
          </a:bodyPr>
          <a:lstStyle/>
          <a:p>
            <a:r>
              <a:rPr lang="en-US" sz="3600" dirty="0"/>
              <a:t>1</a:t>
            </a:r>
          </a:p>
        </p:txBody>
      </p:sp>
      <p:sp>
        <p:nvSpPr>
          <p:cNvPr id="10" name="TextBox 9">
            <a:extLst>
              <a:ext uri="{FF2B5EF4-FFF2-40B4-BE49-F238E27FC236}">
                <a16:creationId xmlns:a16="http://schemas.microsoft.com/office/drawing/2014/main" id="{78FC0CAD-3B75-763A-959A-D7AEF1D5A746}"/>
              </a:ext>
            </a:extLst>
          </p:cNvPr>
          <p:cNvSpPr txBox="1"/>
          <p:nvPr/>
        </p:nvSpPr>
        <p:spPr>
          <a:xfrm>
            <a:off x="16992599" y="3360591"/>
            <a:ext cx="838200" cy="646331"/>
          </a:xfrm>
          <a:prstGeom prst="rect">
            <a:avLst/>
          </a:prstGeom>
          <a:noFill/>
        </p:spPr>
        <p:txBody>
          <a:bodyPr wrap="square" rtlCol="0">
            <a:spAutoFit/>
          </a:bodyPr>
          <a:lstStyle/>
          <a:p>
            <a:r>
              <a:rPr lang="en-US" sz="3600" dirty="0"/>
              <a:t>3</a:t>
            </a:r>
          </a:p>
        </p:txBody>
      </p:sp>
      <p:sp>
        <p:nvSpPr>
          <p:cNvPr id="11" name="TextBox 10">
            <a:extLst>
              <a:ext uri="{FF2B5EF4-FFF2-40B4-BE49-F238E27FC236}">
                <a16:creationId xmlns:a16="http://schemas.microsoft.com/office/drawing/2014/main" id="{2F2CA3E6-D2E8-9257-1600-63F2F19B787F}"/>
              </a:ext>
            </a:extLst>
          </p:cNvPr>
          <p:cNvSpPr txBox="1"/>
          <p:nvPr/>
        </p:nvSpPr>
        <p:spPr>
          <a:xfrm>
            <a:off x="16982891" y="4192714"/>
            <a:ext cx="914400" cy="646331"/>
          </a:xfrm>
          <a:prstGeom prst="rect">
            <a:avLst/>
          </a:prstGeom>
          <a:noFill/>
        </p:spPr>
        <p:txBody>
          <a:bodyPr wrap="square" rtlCol="0">
            <a:spAutoFit/>
          </a:bodyPr>
          <a:lstStyle/>
          <a:p>
            <a:r>
              <a:rPr lang="en-US" sz="3600" dirty="0"/>
              <a:t>4</a:t>
            </a:r>
          </a:p>
        </p:txBody>
      </p:sp>
      <p:sp>
        <p:nvSpPr>
          <p:cNvPr id="18" name="TextBox 17">
            <a:extLst>
              <a:ext uri="{FF2B5EF4-FFF2-40B4-BE49-F238E27FC236}">
                <a16:creationId xmlns:a16="http://schemas.microsoft.com/office/drawing/2014/main" id="{0C6AAC5E-8C3D-4413-CBEC-C7E84B9C7D0F}"/>
              </a:ext>
            </a:extLst>
          </p:cNvPr>
          <p:cNvSpPr txBox="1"/>
          <p:nvPr/>
        </p:nvSpPr>
        <p:spPr>
          <a:xfrm>
            <a:off x="16992599" y="5049775"/>
            <a:ext cx="838200" cy="646331"/>
          </a:xfrm>
          <a:prstGeom prst="rect">
            <a:avLst/>
          </a:prstGeom>
          <a:noFill/>
        </p:spPr>
        <p:txBody>
          <a:bodyPr wrap="square" rtlCol="0">
            <a:spAutoFit/>
          </a:bodyPr>
          <a:lstStyle/>
          <a:p>
            <a:r>
              <a:rPr lang="en-US" sz="3600" dirty="0"/>
              <a:t>5</a:t>
            </a:r>
          </a:p>
        </p:txBody>
      </p:sp>
      <p:sp>
        <p:nvSpPr>
          <p:cNvPr id="19" name="TextBox 18">
            <a:extLst>
              <a:ext uri="{FF2B5EF4-FFF2-40B4-BE49-F238E27FC236}">
                <a16:creationId xmlns:a16="http://schemas.microsoft.com/office/drawing/2014/main" id="{5C3FB31F-2E94-6B69-DEEA-66A0388130FA}"/>
              </a:ext>
            </a:extLst>
          </p:cNvPr>
          <p:cNvSpPr txBox="1"/>
          <p:nvPr/>
        </p:nvSpPr>
        <p:spPr>
          <a:xfrm>
            <a:off x="16982891" y="5921722"/>
            <a:ext cx="838200" cy="646331"/>
          </a:xfrm>
          <a:prstGeom prst="rect">
            <a:avLst/>
          </a:prstGeom>
          <a:noFill/>
        </p:spPr>
        <p:txBody>
          <a:bodyPr wrap="square" rtlCol="0">
            <a:spAutoFit/>
          </a:bodyPr>
          <a:lstStyle/>
          <a:p>
            <a:r>
              <a:rPr lang="en-US" sz="3600" dirty="0"/>
              <a:t>6</a:t>
            </a:r>
          </a:p>
        </p:txBody>
      </p:sp>
      <p:sp>
        <p:nvSpPr>
          <p:cNvPr id="21" name="TextBox 20">
            <a:extLst>
              <a:ext uri="{FF2B5EF4-FFF2-40B4-BE49-F238E27FC236}">
                <a16:creationId xmlns:a16="http://schemas.microsoft.com/office/drawing/2014/main" id="{5FBF57E9-DAE2-8AB5-3798-E4D1C25334A6}"/>
              </a:ext>
            </a:extLst>
          </p:cNvPr>
          <p:cNvSpPr txBox="1"/>
          <p:nvPr/>
        </p:nvSpPr>
        <p:spPr>
          <a:xfrm>
            <a:off x="16982891" y="6736341"/>
            <a:ext cx="533400" cy="646331"/>
          </a:xfrm>
          <a:prstGeom prst="rect">
            <a:avLst/>
          </a:prstGeom>
          <a:noFill/>
        </p:spPr>
        <p:txBody>
          <a:bodyPr wrap="square" rtlCol="0">
            <a:spAutoFit/>
          </a:bodyPr>
          <a:lstStyle/>
          <a:p>
            <a:r>
              <a:rPr lang="en-US" sz="3600" dirty="0"/>
              <a:t>7</a:t>
            </a:r>
          </a:p>
        </p:txBody>
      </p:sp>
      <p:sp>
        <p:nvSpPr>
          <p:cNvPr id="22" name="TextBox 21">
            <a:extLst>
              <a:ext uri="{FF2B5EF4-FFF2-40B4-BE49-F238E27FC236}">
                <a16:creationId xmlns:a16="http://schemas.microsoft.com/office/drawing/2014/main" id="{E212CB77-93B9-1A4E-9D23-CEE90D19C99B}"/>
              </a:ext>
            </a:extLst>
          </p:cNvPr>
          <p:cNvSpPr txBox="1"/>
          <p:nvPr/>
        </p:nvSpPr>
        <p:spPr>
          <a:xfrm>
            <a:off x="16992599" y="7601707"/>
            <a:ext cx="835285" cy="646331"/>
          </a:xfrm>
          <a:prstGeom prst="rect">
            <a:avLst/>
          </a:prstGeom>
          <a:noFill/>
        </p:spPr>
        <p:txBody>
          <a:bodyPr wrap="square" rtlCol="0">
            <a:spAutoFit/>
          </a:bodyPr>
          <a:lstStyle/>
          <a:p>
            <a:r>
              <a:rPr lang="en-US" sz="3600" dirty="0"/>
              <a:t>8</a:t>
            </a:r>
          </a:p>
        </p:txBody>
      </p:sp>
      <p:sp>
        <p:nvSpPr>
          <p:cNvPr id="23" name="TextBox 22">
            <a:extLst>
              <a:ext uri="{FF2B5EF4-FFF2-40B4-BE49-F238E27FC236}">
                <a16:creationId xmlns:a16="http://schemas.microsoft.com/office/drawing/2014/main" id="{7201E9AC-387B-75E5-0FA7-CC2E514FC8C3}"/>
              </a:ext>
            </a:extLst>
          </p:cNvPr>
          <p:cNvSpPr txBox="1"/>
          <p:nvPr/>
        </p:nvSpPr>
        <p:spPr>
          <a:xfrm>
            <a:off x="17000484" y="8460374"/>
            <a:ext cx="1066800" cy="646331"/>
          </a:xfrm>
          <a:prstGeom prst="rect">
            <a:avLst/>
          </a:prstGeom>
          <a:noFill/>
        </p:spPr>
        <p:txBody>
          <a:bodyPr wrap="square" rtlCol="0">
            <a:spAutoFit/>
          </a:bodyPr>
          <a:lstStyle/>
          <a:p>
            <a:r>
              <a:rPr lang="en-US" sz="3600" dirty="0"/>
              <a:t>9</a:t>
            </a:r>
          </a:p>
        </p:txBody>
      </p:sp>
    </p:spTree>
    <p:extLst>
      <p:ext uri="{BB962C8B-B14F-4D97-AF65-F5344CB8AC3E}">
        <p14:creationId xmlns:p14="http://schemas.microsoft.com/office/powerpoint/2010/main" val="288134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4631"/>
          <a:stretch/>
        </p:blipFill>
        <p:spPr>
          <a:xfrm>
            <a:off x="2667000" y="2599005"/>
            <a:ext cx="11579485" cy="7687996"/>
          </a:xfrm>
          <a:prstGeom prst="rect">
            <a:avLst/>
          </a:prstGeom>
        </p:spPr>
      </p:pic>
      <p:pic>
        <p:nvPicPr>
          <p:cNvPr id="4" name="Picture 3">
            <a:extLst>
              <a:ext uri="{FF2B5EF4-FFF2-40B4-BE49-F238E27FC236}">
                <a16:creationId xmlns:a16="http://schemas.microsoft.com/office/drawing/2014/main" id="{C097FB2A-BEB3-925E-43EC-A9EA0967B6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23850" y="733425"/>
            <a:ext cx="17640300" cy="8820150"/>
          </a:xfrm>
          <a:prstGeom prst="rect">
            <a:avLst/>
          </a:prstGeom>
        </p:spPr>
      </p:pic>
      <p:sp>
        <p:nvSpPr>
          <p:cNvPr id="10" name="TextBox 9">
            <a:extLst>
              <a:ext uri="{FF2B5EF4-FFF2-40B4-BE49-F238E27FC236}">
                <a16:creationId xmlns:a16="http://schemas.microsoft.com/office/drawing/2014/main" id="{FE481153-4D7B-350D-3E62-189951D517E5}"/>
              </a:ext>
            </a:extLst>
          </p:cNvPr>
          <p:cNvSpPr txBox="1"/>
          <p:nvPr/>
        </p:nvSpPr>
        <p:spPr>
          <a:xfrm>
            <a:off x="609601" y="2332820"/>
            <a:ext cx="15011400" cy="954107"/>
          </a:xfrm>
          <a:prstGeom prst="rect">
            <a:avLst/>
          </a:prstGeom>
          <a:noFill/>
        </p:spPr>
        <p:txBody>
          <a:bodyPr wrap="square" rtlCol="0">
            <a:spAutoFit/>
          </a:bodyPr>
          <a:lstStyle/>
          <a:p>
            <a:r>
              <a:rPr lang="en-US" sz="2800" b="0" i="0" u="none" strike="noStrike" dirty="0">
                <a:solidFill>
                  <a:srgbClr val="000000"/>
                </a:solidFill>
                <a:effectLst/>
                <a:latin typeface="+mj-lt"/>
              </a:rPr>
              <a:t>Bioinformatics has a significant impact on humanity by providing tools and methods for analyzing and interpreting biological data, which in turn can help in:</a:t>
            </a:r>
            <a:endParaRPr lang="en-US" sz="2800" dirty="0">
              <a:latin typeface="+mj-lt"/>
            </a:endParaRPr>
          </a:p>
        </p:txBody>
      </p:sp>
      <p:sp>
        <p:nvSpPr>
          <p:cNvPr id="11" name="TextBox 10">
            <a:extLst>
              <a:ext uri="{FF2B5EF4-FFF2-40B4-BE49-F238E27FC236}">
                <a16:creationId xmlns:a16="http://schemas.microsoft.com/office/drawing/2014/main" id="{CE9524C8-E994-CE6C-B2EC-D19EE7F150AB}"/>
              </a:ext>
            </a:extLst>
          </p:cNvPr>
          <p:cNvSpPr txBox="1"/>
          <p:nvPr/>
        </p:nvSpPr>
        <p:spPr>
          <a:xfrm>
            <a:off x="609601" y="3543300"/>
            <a:ext cx="16611600" cy="5109091"/>
          </a:xfrm>
          <a:prstGeom prst="rect">
            <a:avLst/>
          </a:prstGeom>
          <a:noFill/>
        </p:spPr>
        <p:txBody>
          <a:bodyPr wrap="square" rtlCol="0">
            <a:spAutoFit/>
          </a:bodyPr>
          <a:lstStyle/>
          <a:p>
            <a:pPr marL="514350" indent="-514350" algn="l">
              <a:buFont typeface="+mj-lt"/>
              <a:buAutoNum type="arabicPeriod"/>
            </a:pPr>
            <a:r>
              <a:rPr lang="en-US" sz="2800" b="0" i="0" dirty="0">
                <a:effectLst/>
                <a:latin typeface="+mj-lt"/>
              </a:rPr>
              <a:t>Medical research: helps in the discovery of new drugs, identification of genetic mutations associated with diseases, and development of personalized medicine.</a:t>
            </a:r>
          </a:p>
          <a:p>
            <a:pPr marL="514350" indent="-514350" algn="l">
              <a:buFont typeface="+mj-lt"/>
              <a:buAutoNum type="arabicPeriod"/>
            </a:pPr>
            <a:endParaRPr lang="en-US" sz="2800" b="0" i="0" dirty="0">
              <a:effectLst/>
              <a:latin typeface="+mj-lt"/>
            </a:endParaRPr>
          </a:p>
          <a:p>
            <a:pPr marL="514350" indent="-514350" algn="l">
              <a:buFont typeface="+mj-lt"/>
              <a:buAutoNum type="arabicPeriod"/>
            </a:pPr>
            <a:endParaRPr lang="en-US" sz="2800" b="0" i="0" dirty="0">
              <a:effectLst/>
              <a:latin typeface="+mj-lt"/>
            </a:endParaRPr>
          </a:p>
          <a:p>
            <a:pPr marL="514350" indent="-514350" algn="l">
              <a:buFont typeface="+mj-lt"/>
              <a:buAutoNum type="arabicPeriod"/>
            </a:pPr>
            <a:r>
              <a:rPr lang="en-US" sz="2800" b="0" i="0" dirty="0">
                <a:effectLst/>
                <a:latin typeface="+mj-lt"/>
              </a:rPr>
              <a:t>Environmental protection: used to analyze large amounts of environmental data, such as data on the distribution and abundance of species, to better understand the impacts of environmental change and to inform conservation efforts.</a:t>
            </a:r>
          </a:p>
          <a:p>
            <a:pPr marL="514350" indent="-514350" algn="l">
              <a:buFont typeface="+mj-lt"/>
              <a:buAutoNum type="arabicPeriod"/>
            </a:pPr>
            <a:endParaRPr lang="en-US" sz="2800" b="0" i="0" dirty="0">
              <a:effectLst/>
              <a:latin typeface="+mj-lt"/>
            </a:endParaRPr>
          </a:p>
          <a:p>
            <a:pPr marL="514350" indent="-514350" algn="l">
              <a:buFont typeface="+mj-lt"/>
              <a:buAutoNum type="arabicPeriod"/>
            </a:pPr>
            <a:endParaRPr lang="en-US" sz="2800" b="0" i="0" dirty="0">
              <a:effectLst/>
              <a:latin typeface="+mj-lt"/>
            </a:endParaRPr>
          </a:p>
          <a:p>
            <a:pPr marL="514350" indent="-514350" algn="l">
              <a:buFont typeface="+mj-lt"/>
              <a:buAutoNum type="arabicPeriod"/>
            </a:pPr>
            <a:r>
              <a:rPr lang="en-US" sz="2800" b="0" i="0" dirty="0">
                <a:effectLst/>
                <a:latin typeface="+mj-lt"/>
              </a:rPr>
              <a:t>Biodiversity: used to study the evolutionary history of species. </a:t>
            </a:r>
          </a:p>
          <a:p>
            <a:pPr algn="l"/>
            <a:r>
              <a:rPr lang="en-US" sz="2800" dirty="0">
                <a:latin typeface="+mj-lt"/>
              </a:rPr>
              <a:t>      </a:t>
            </a:r>
            <a:r>
              <a:rPr lang="en-US" sz="2800" b="0" i="0" dirty="0">
                <a:effectLst/>
                <a:latin typeface="+mj-lt"/>
              </a:rPr>
              <a:t>This information can then be used to understand the mechanisms of evolution and to conserve biodiversity.</a:t>
            </a:r>
          </a:p>
          <a:p>
            <a:endParaRPr lang="en-US" dirty="0"/>
          </a:p>
        </p:txBody>
      </p:sp>
      <p:sp>
        <p:nvSpPr>
          <p:cNvPr id="14" name="Slide Number Placeholder 13">
            <a:extLst>
              <a:ext uri="{FF2B5EF4-FFF2-40B4-BE49-F238E27FC236}">
                <a16:creationId xmlns:a16="http://schemas.microsoft.com/office/drawing/2014/main" id="{F8A2412D-AA62-2D36-60AD-EC6511F1A863}"/>
              </a:ext>
            </a:extLst>
          </p:cNvPr>
          <p:cNvSpPr>
            <a:spLocks noGrp="1"/>
          </p:cNvSpPr>
          <p:nvPr>
            <p:ph type="sldNum" sz="quarter" idx="12"/>
          </p:nvPr>
        </p:nvSpPr>
        <p:spPr>
          <a:xfrm>
            <a:off x="7010400" y="9867900"/>
            <a:ext cx="2133600" cy="365125"/>
          </a:xfrm>
        </p:spPr>
        <p:txBody>
          <a:bodyPr/>
          <a:lstStyle/>
          <a:p>
            <a:fld id="{B6F15528-21DE-4FAA-801E-634DDDAF4B2B}" type="slidenum">
              <a:rPr lang="en-US" sz="1600" smtClean="0">
                <a:solidFill>
                  <a:schemeClr val="tx1"/>
                </a:solidFill>
              </a:rPr>
              <a:pPr/>
              <a:t>3</a:t>
            </a:fld>
            <a:endParaRPr lang="en-US" sz="1600" dirty="0">
              <a:solidFill>
                <a:schemeClr val="tx1"/>
              </a:solidFill>
            </a:endParaRPr>
          </a:p>
        </p:txBody>
      </p:sp>
      <p:sp>
        <p:nvSpPr>
          <p:cNvPr id="3" name="TextBox 2">
            <a:extLst>
              <a:ext uri="{FF2B5EF4-FFF2-40B4-BE49-F238E27FC236}">
                <a16:creationId xmlns:a16="http://schemas.microsoft.com/office/drawing/2014/main" id="{C0FFC08E-1132-1E83-2F1A-71B283241EAC}"/>
              </a:ext>
            </a:extLst>
          </p:cNvPr>
          <p:cNvSpPr txBox="1"/>
          <p:nvPr/>
        </p:nvSpPr>
        <p:spPr>
          <a:xfrm>
            <a:off x="609601" y="1007985"/>
            <a:ext cx="9448800" cy="707886"/>
          </a:xfrm>
          <a:prstGeom prst="rect">
            <a:avLst/>
          </a:prstGeom>
          <a:noFill/>
        </p:spPr>
        <p:txBody>
          <a:bodyPr wrap="square" rtlCol="0">
            <a:spAutoFit/>
          </a:bodyPr>
          <a:lstStyle/>
          <a:p>
            <a:r>
              <a:rPr lang="en-US" sz="4000" b="0" i="0" u="none" strike="noStrike" dirty="0">
                <a:solidFill>
                  <a:srgbClr val="000000"/>
                </a:solidFill>
                <a:effectLst/>
              </a:rPr>
              <a:t>The impact of Bioinformatics on humanity:</a:t>
            </a:r>
            <a:endParaRPr lang="en-US" sz="4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6" name="Picture 3">
            <a:extLst>
              <a:ext uri="{FF2B5EF4-FFF2-40B4-BE49-F238E27FC236}">
                <a16:creationId xmlns:a16="http://schemas.microsoft.com/office/drawing/2014/main" id="{39233592-080E-70B8-5436-23C06F51BB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36317" y="1145658"/>
            <a:ext cx="15773400" cy="646331"/>
          </a:xfrm>
          <a:prstGeom prst="rect">
            <a:avLst/>
          </a:prstGeom>
          <a:noFill/>
        </p:spPr>
        <p:txBody>
          <a:bodyPr wrap="square" rtlCol="0">
            <a:spAutoFit/>
          </a:bodyPr>
          <a:lstStyle/>
          <a:p>
            <a:r>
              <a:rPr lang="en-US" sz="3600" dirty="0"/>
              <a:t>C</a:t>
            </a:r>
            <a:r>
              <a:rPr lang="en-US" sz="3600" b="0" i="0" dirty="0">
                <a:effectLst/>
              </a:rPr>
              <a:t>ounting the length of a DNA sequence </a:t>
            </a:r>
            <a:r>
              <a:rPr lang="en-US" sz="3600" b="0" i="0" dirty="0">
                <a:effectLst/>
                <a:latin typeface="+mj-lt"/>
              </a:rPr>
              <a:t>:</a:t>
            </a:r>
            <a:endParaRPr lang="en-US" sz="3600" dirty="0">
              <a:latin typeface="+mj-lt"/>
            </a:endParaRPr>
          </a:p>
        </p:txBody>
      </p:sp>
      <p:pic>
        <p:nvPicPr>
          <p:cNvPr id="9" name="Picture 8" descr="A picture containing histogram&#10;&#10;Description automatically generated">
            <a:extLst>
              <a:ext uri="{FF2B5EF4-FFF2-40B4-BE49-F238E27FC236}">
                <a16:creationId xmlns:a16="http://schemas.microsoft.com/office/drawing/2014/main" id="{46C2E412-EAC9-7167-2C98-620C7F5ADA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317" y="1963578"/>
            <a:ext cx="11357566" cy="3048000"/>
          </a:xfrm>
          <a:prstGeom prst="rect">
            <a:avLst/>
          </a:prstGeom>
        </p:spPr>
      </p:pic>
      <p:pic>
        <p:nvPicPr>
          <p:cNvPr id="11" name="Picture 10">
            <a:extLst>
              <a:ext uri="{FF2B5EF4-FFF2-40B4-BE49-F238E27FC236}">
                <a16:creationId xmlns:a16="http://schemas.microsoft.com/office/drawing/2014/main" id="{EBAAD419-C114-E015-92CA-569CE925D0B2}"/>
              </a:ext>
            </a:extLst>
          </p:cNvPr>
          <p:cNvPicPr>
            <a:picLocks noChangeAspect="1"/>
          </p:cNvPicPr>
          <p:nvPr/>
        </p:nvPicPr>
        <p:blipFill rotWithShape="1">
          <a:blip r:embed="rId8">
            <a:extLst>
              <a:ext uri="{28A0092B-C50C-407E-A947-70E740481C1C}">
                <a14:useLocalDpi xmlns:a14="http://schemas.microsoft.com/office/drawing/2010/main" val="0"/>
              </a:ext>
            </a:extLst>
          </a:blip>
          <a:srcRect t="9479" b="10521"/>
          <a:stretch/>
        </p:blipFill>
        <p:spPr>
          <a:xfrm>
            <a:off x="836317" y="5981700"/>
            <a:ext cx="11472553" cy="914400"/>
          </a:xfrm>
          <a:prstGeom prst="rect">
            <a:avLst/>
          </a:prstGeom>
        </p:spPr>
      </p:pic>
      <p:sp>
        <p:nvSpPr>
          <p:cNvPr id="12" name="TextBox 11">
            <a:extLst>
              <a:ext uri="{FF2B5EF4-FFF2-40B4-BE49-F238E27FC236}">
                <a16:creationId xmlns:a16="http://schemas.microsoft.com/office/drawing/2014/main" id="{82EBBBB0-F7E7-6FDA-1DEC-93F6C46CB473}"/>
              </a:ext>
            </a:extLst>
          </p:cNvPr>
          <p:cNvSpPr txBox="1"/>
          <p:nvPr/>
        </p:nvSpPr>
        <p:spPr>
          <a:xfrm>
            <a:off x="836317" y="5256053"/>
            <a:ext cx="7848600" cy="584775"/>
          </a:xfrm>
          <a:prstGeom prst="rect">
            <a:avLst/>
          </a:prstGeom>
          <a:noFill/>
        </p:spPr>
        <p:txBody>
          <a:bodyPr wrap="square" rtlCol="0">
            <a:spAutoFit/>
          </a:bodyPr>
          <a:lstStyle/>
          <a:p>
            <a:r>
              <a:rPr lang="en-US" sz="3200" dirty="0"/>
              <a:t>Output</a:t>
            </a:r>
            <a:r>
              <a:rPr lang="en-US" dirty="0"/>
              <a:t>:</a:t>
            </a:r>
          </a:p>
        </p:txBody>
      </p:sp>
      <p:cxnSp>
        <p:nvCxnSpPr>
          <p:cNvPr id="14" name="Straight Arrow Connector 13">
            <a:extLst>
              <a:ext uri="{FF2B5EF4-FFF2-40B4-BE49-F238E27FC236}">
                <a16:creationId xmlns:a16="http://schemas.microsoft.com/office/drawing/2014/main" id="{D64EE831-3AAF-9B1B-E2DB-8FBC2533C8EF}"/>
              </a:ext>
            </a:extLst>
          </p:cNvPr>
          <p:cNvCxnSpPr>
            <a:cxnSpLocks/>
          </p:cNvCxnSpPr>
          <p:nvPr/>
        </p:nvCxnSpPr>
        <p:spPr>
          <a:xfrm flipH="1">
            <a:off x="9824385" y="2185590"/>
            <a:ext cx="3352800" cy="1333500"/>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079F71A0-D038-1390-2392-7EDDA723B141}"/>
              </a:ext>
            </a:extLst>
          </p:cNvPr>
          <p:cNvSpPr txBox="1"/>
          <p:nvPr/>
        </p:nvSpPr>
        <p:spPr>
          <a:xfrm>
            <a:off x="13246752" y="1963578"/>
            <a:ext cx="3733800" cy="400110"/>
          </a:xfrm>
          <a:prstGeom prst="rect">
            <a:avLst/>
          </a:prstGeom>
          <a:noFill/>
        </p:spPr>
        <p:txBody>
          <a:bodyPr wrap="square" rtlCol="0">
            <a:spAutoFit/>
          </a:bodyPr>
          <a:lstStyle/>
          <a:p>
            <a:r>
              <a:rPr lang="en-US" dirty="0"/>
              <a:t>Input </a:t>
            </a:r>
            <a:r>
              <a:rPr lang="en-US" sz="2000" dirty="0"/>
              <a:t>example</a:t>
            </a:r>
          </a:p>
        </p:txBody>
      </p:sp>
      <p:sp>
        <p:nvSpPr>
          <p:cNvPr id="21" name="TextBox 20">
            <a:extLst>
              <a:ext uri="{FF2B5EF4-FFF2-40B4-BE49-F238E27FC236}">
                <a16:creationId xmlns:a16="http://schemas.microsoft.com/office/drawing/2014/main" id="{4069D0D9-1839-923A-1DDA-EF7FBCD92AD6}"/>
              </a:ext>
            </a:extLst>
          </p:cNvPr>
          <p:cNvSpPr txBox="1"/>
          <p:nvPr/>
        </p:nvSpPr>
        <p:spPr>
          <a:xfrm>
            <a:off x="836317" y="7221389"/>
            <a:ext cx="16840200" cy="1938992"/>
          </a:xfrm>
          <a:prstGeom prst="rect">
            <a:avLst/>
          </a:prstGeom>
          <a:noFill/>
        </p:spPr>
        <p:txBody>
          <a:bodyPr wrap="square" rtlCol="0">
            <a:spAutoFit/>
          </a:bodyPr>
          <a:lstStyle/>
          <a:p>
            <a:r>
              <a:rPr lang="en-US" sz="2400" dirty="0"/>
              <a:t>The purpose of counting the length of a DNA sequence is to determine the size of the sequence. The length of a DNA sequence can provide insight into the size of a gene or the amount of DNA in a genome. It can also be used to determine the relationship between different sequences and to identify potential mutations or other changes in the DNA. </a:t>
            </a:r>
          </a:p>
          <a:p>
            <a:r>
              <a:rPr lang="en-US" sz="2400" dirty="0"/>
              <a:t>This information is often used in many areas of bioinformatics, including gene identification, genome assembly, and evolutionary studies.</a:t>
            </a:r>
          </a:p>
        </p:txBody>
      </p:sp>
      <p:sp>
        <p:nvSpPr>
          <p:cNvPr id="24" name="Slide Number Placeholder 23">
            <a:extLst>
              <a:ext uri="{FF2B5EF4-FFF2-40B4-BE49-F238E27FC236}">
                <a16:creationId xmlns:a16="http://schemas.microsoft.com/office/drawing/2014/main" id="{0DDD39B4-BCA3-1B0A-ADE9-E87A074500E3}"/>
              </a:ext>
            </a:extLst>
          </p:cNvPr>
          <p:cNvSpPr>
            <a:spLocks noGrp="1"/>
          </p:cNvSpPr>
          <p:nvPr>
            <p:ph type="sldNum" sz="quarter" idx="12"/>
          </p:nvPr>
        </p:nvSpPr>
        <p:spPr>
          <a:xfrm>
            <a:off x="7010400" y="9883775"/>
            <a:ext cx="2133600" cy="365125"/>
          </a:xfrm>
        </p:spPr>
        <p:txBody>
          <a:bodyPr/>
          <a:lstStyle/>
          <a:p>
            <a:fld id="{B6F15528-21DE-4FAA-801E-634DDDAF4B2B}" type="slidenum">
              <a:rPr lang="en-US" sz="1600" smtClean="0">
                <a:solidFill>
                  <a:schemeClr val="tx1"/>
                </a:solidFill>
              </a:rPr>
              <a:pPr/>
              <a:t>4</a:t>
            </a:fld>
            <a:endParaRPr lang="en-US" sz="16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8" name="Picture 3">
            <a:extLst>
              <a:ext uri="{FF2B5EF4-FFF2-40B4-BE49-F238E27FC236}">
                <a16:creationId xmlns:a16="http://schemas.microsoft.com/office/drawing/2014/main" id="{0EC7E9DF-124F-013D-3521-9EEB3744C2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52797" y="1226559"/>
            <a:ext cx="15773400" cy="646331"/>
          </a:xfrm>
          <a:prstGeom prst="rect">
            <a:avLst/>
          </a:prstGeom>
          <a:noFill/>
        </p:spPr>
        <p:txBody>
          <a:bodyPr wrap="square" rtlCol="0">
            <a:spAutoFit/>
          </a:bodyPr>
          <a:lstStyle/>
          <a:p>
            <a:r>
              <a:rPr lang="en-US" sz="3600" b="0" i="0" dirty="0">
                <a:solidFill>
                  <a:srgbClr val="333333"/>
                </a:solidFill>
                <a:effectLst/>
                <a:latin typeface="+mj-lt"/>
              </a:rPr>
              <a:t>DNA into RNA “</a:t>
            </a:r>
            <a:r>
              <a:rPr lang="en-US" sz="3600" b="0" dirty="0">
                <a:solidFill>
                  <a:srgbClr val="202124"/>
                </a:solidFill>
                <a:latin typeface="+mj-lt"/>
              </a:rPr>
              <a:t>T</a:t>
            </a:r>
            <a:r>
              <a:rPr lang="en-US" sz="3600" i="0" dirty="0">
                <a:solidFill>
                  <a:srgbClr val="202124"/>
                </a:solidFill>
                <a:effectLst/>
                <a:latin typeface="+mj-lt"/>
              </a:rPr>
              <a:t>ranscription”:</a:t>
            </a:r>
            <a:endParaRPr lang="en-US" sz="3600" i="0" dirty="0">
              <a:solidFill>
                <a:srgbClr val="333333"/>
              </a:solidFill>
              <a:effectLst/>
              <a:latin typeface="+mj-lt"/>
            </a:endParaRPr>
          </a:p>
        </p:txBody>
      </p:sp>
      <p:sp>
        <p:nvSpPr>
          <p:cNvPr id="12" name="TextBox 11">
            <a:extLst>
              <a:ext uri="{FF2B5EF4-FFF2-40B4-BE49-F238E27FC236}">
                <a16:creationId xmlns:a16="http://schemas.microsoft.com/office/drawing/2014/main" id="{82EBBBB0-F7E7-6FDA-1DEC-93F6C46CB473}"/>
              </a:ext>
            </a:extLst>
          </p:cNvPr>
          <p:cNvSpPr txBox="1"/>
          <p:nvPr/>
        </p:nvSpPr>
        <p:spPr>
          <a:xfrm>
            <a:off x="837307" y="5364927"/>
            <a:ext cx="7848600" cy="584775"/>
          </a:xfrm>
          <a:prstGeom prst="rect">
            <a:avLst/>
          </a:prstGeom>
          <a:noFill/>
        </p:spPr>
        <p:txBody>
          <a:bodyPr wrap="square" rtlCol="0">
            <a:spAutoFit/>
          </a:bodyPr>
          <a:lstStyle/>
          <a:p>
            <a:r>
              <a:rPr lang="en-US" sz="3200" dirty="0"/>
              <a:t>Output</a:t>
            </a:r>
            <a:r>
              <a:rPr lang="en-US" dirty="0"/>
              <a:t>:</a:t>
            </a:r>
          </a:p>
        </p:txBody>
      </p:sp>
      <p:sp>
        <p:nvSpPr>
          <p:cNvPr id="20" name="TextBox 19">
            <a:extLst>
              <a:ext uri="{FF2B5EF4-FFF2-40B4-BE49-F238E27FC236}">
                <a16:creationId xmlns:a16="http://schemas.microsoft.com/office/drawing/2014/main" id="{079F71A0-D038-1390-2392-7EDDA723B141}"/>
              </a:ext>
            </a:extLst>
          </p:cNvPr>
          <p:cNvSpPr txBox="1"/>
          <p:nvPr/>
        </p:nvSpPr>
        <p:spPr>
          <a:xfrm>
            <a:off x="12649200" y="2480971"/>
            <a:ext cx="3733800" cy="400110"/>
          </a:xfrm>
          <a:prstGeom prst="rect">
            <a:avLst/>
          </a:prstGeom>
          <a:noFill/>
        </p:spPr>
        <p:txBody>
          <a:bodyPr wrap="square" rtlCol="0">
            <a:spAutoFit/>
          </a:bodyPr>
          <a:lstStyle/>
          <a:p>
            <a:r>
              <a:rPr lang="en-US" dirty="0"/>
              <a:t>Input </a:t>
            </a:r>
            <a:r>
              <a:rPr lang="en-US" sz="2000" dirty="0"/>
              <a:t>example</a:t>
            </a:r>
          </a:p>
        </p:txBody>
      </p:sp>
      <p:sp>
        <p:nvSpPr>
          <p:cNvPr id="21" name="TextBox 20">
            <a:extLst>
              <a:ext uri="{FF2B5EF4-FFF2-40B4-BE49-F238E27FC236}">
                <a16:creationId xmlns:a16="http://schemas.microsoft.com/office/drawing/2014/main" id="{4069D0D9-1839-923A-1DDA-EF7FBCD92AD6}"/>
              </a:ext>
            </a:extLst>
          </p:cNvPr>
          <p:cNvSpPr txBox="1"/>
          <p:nvPr/>
        </p:nvSpPr>
        <p:spPr>
          <a:xfrm>
            <a:off x="727858" y="7668154"/>
            <a:ext cx="16840200" cy="830997"/>
          </a:xfrm>
          <a:prstGeom prst="rect">
            <a:avLst/>
          </a:prstGeom>
          <a:noFill/>
        </p:spPr>
        <p:txBody>
          <a:bodyPr wrap="square" rtlCol="0">
            <a:spAutoFit/>
          </a:bodyPr>
          <a:lstStyle/>
          <a:p>
            <a:r>
              <a:rPr lang="en-US" sz="2400" dirty="0"/>
              <a:t>Transferring DNA to mRNA is a critical step in the process of gene expression, allowing cells to access and use their genetic information to produce the proteins they need for survival and function.</a:t>
            </a:r>
          </a:p>
        </p:txBody>
      </p:sp>
      <p:pic>
        <p:nvPicPr>
          <p:cNvPr id="4" name="Picture 3" descr="A screenshot of a computer&#10;&#10;Description automatically generated with medium confidence">
            <a:extLst>
              <a:ext uri="{FF2B5EF4-FFF2-40B4-BE49-F238E27FC236}">
                <a16:creationId xmlns:a16="http://schemas.microsoft.com/office/drawing/2014/main" id="{D5A223FE-CFC5-018A-AD9D-39AD5FA3DE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797" y="1979337"/>
            <a:ext cx="11472553" cy="3252695"/>
          </a:xfrm>
          <a:prstGeom prst="rect">
            <a:avLst/>
          </a:prstGeom>
        </p:spPr>
      </p:pic>
      <p:cxnSp>
        <p:nvCxnSpPr>
          <p:cNvPr id="5" name="Straight Arrow Connector 4">
            <a:extLst>
              <a:ext uri="{FF2B5EF4-FFF2-40B4-BE49-F238E27FC236}">
                <a16:creationId xmlns:a16="http://schemas.microsoft.com/office/drawing/2014/main" id="{AC2830B3-8E50-06E9-4E21-BEE80A02F027}"/>
              </a:ext>
            </a:extLst>
          </p:cNvPr>
          <p:cNvCxnSpPr>
            <a:cxnSpLocks/>
          </p:cNvCxnSpPr>
          <p:nvPr/>
        </p:nvCxnSpPr>
        <p:spPr>
          <a:xfrm flipH="1">
            <a:off x="4803556" y="2747817"/>
            <a:ext cx="7848600" cy="999954"/>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 name="Picture 12">
            <a:extLst>
              <a:ext uri="{FF2B5EF4-FFF2-40B4-BE49-F238E27FC236}">
                <a16:creationId xmlns:a16="http://schemas.microsoft.com/office/drawing/2014/main" id="{39CBF58F-C6A4-BA94-C21A-1DBEEB9C8D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7307" y="6091258"/>
            <a:ext cx="11472553" cy="977833"/>
          </a:xfrm>
          <a:prstGeom prst="rect">
            <a:avLst/>
          </a:prstGeom>
        </p:spPr>
      </p:pic>
      <p:sp>
        <p:nvSpPr>
          <p:cNvPr id="17" name="Slide Number Placeholder 16">
            <a:extLst>
              <a:ext uri="{FF2B5EF4-FFF2-40B4-BE49-F238E27FC236}">
                <a16:creationId xmlns:a16="http://schemas.microsoft.com/office/drawing/2014/main" id="{2AB7E012-40B3-BD6D-327E-317194575390}"/>
              </a:ext>
            </a:extLst>
          </p:cNvPr>
          <p:cNvSpPr>
            <a:spLocks noGrp="1"/>
          </p:cNvSpPr>
          <p:nvPr>
            <p:ph type="sldNum" sz="quarter" idx="12"/>
          </p:nvPr>
        </p:nvSpPr>
        <p:spPr>
          <a:xfrm>
            <a:off x="7010400" y="9883775"/>
            <a:ext cx="2133600" cy="365125"/>
          </a:xfrm>
        </p:spPr>
        <p:txBody>
          <a:bodyPr/>
          <a:lstStyle/>
          <a:p>
            <a:fld id="{B6F15528-21DE-4FAA-801E-634DDDAF4B2B}" type="slidenum">
              <a:rPr lang="en-US" sz="1600" smtClean="0">
                <a:solidFill>
                  <a:schemeClr val="tx1"/>
                </a:solidFill>
              </a:rPr>
              <a:pPr/>
              <a:t>5</a:t>
            </a:fld>
            <a:endParaRPr lang="en-US" sz="1600" dirty="0">
              <a:solidFill>
                <a:schemeClr val="tx1"/>
              </a:solidFill>
            </a:endParaRPr>
          </a:p>
        </p:txBody>
      </p:sp>
    </p:spTree>
    <p:extLst>
      <p:ext uri="{BB962C8B-B14F-4D97-AF65-F5344CB8AC3E}">
        <p14:creationId xmlns:p14="http://schemas.microsoft.com/office/powerpoint/2010/main" val="114573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4" name="Picture 3">
            <a:extLst>
              <a:ext uri="{FF2B5EF4-FFF2-40B4-BE49-F238E27FC236}">
                <a16:creationId xmlns:a16="http://schemas.microsoft.com/office/drawing/2014/main" id="{628CB3F2-14DB-EEC4-5AE5-80474CC9BD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36317" y="1071672"/>
            <a:ext cx="15773400" cy="646331"/>
          </a:xfrm>
          <a:prstGeom prst="rect">
            <a:avLst/>
          </a:prstGeom>
          <a:noFill/>
        </p:spPr>
        <p:txBody>
          <a:bodyPr wrap="square" rtlCol="0">
            <a:spAutoFit/>
          </a:bodyPr>
          <a:lstStyle/>
          <a:p>
            <a:pPr algn="l"/>
            <a:r>
              <a:rPr lang="en-US" sz="3600" b="0" i="0" dirty="0">
                <a:solidFill>
                  <a:srgbClr val="333333"/>
                </a:solidFill>
                <a:effectLst/>
                <a:latin typeface="+mj-lt"/>
              </a:rPr>
              <a:t>Complementing a Strand of DNA:</a:t>
            </a:r>
          </a:p>
        </p:txBody>
      </p:sp>
      <p:sp>
        <p:nvSpPr>
          <p:cNvPr id="12" name="TextBox 11">
            <a:extLst>
              <a:ext uri="{FF2B5EF4-FFF2-40B4-BE49-F238E27FC236}">
                <a16:creationId xmlns:a16="http://schemas.microsoft.com/office/drawing/2014/main" id="{82EBBBB0-F7E7-6FDA-1DEC-93F6C46CB473}"/>
              </a:ext>
            </a:extLst>
          </p:cNvPr>
          <p:cNvSpPr txBox="1"/>
          <p:nvPr/>
        </p:nvSpPr>
        <p:spPr>
          <a:xfrm>
            <a:off x="836317" y="5569115"/>
            <a:ext cx="7848600" cy="584775"/>
          </a:xfrm>
          <a:prstGeom prst="rect">
            <a:avLst/>
          </a:prstGeom>
          <a:noFill/>
        </p:spPr>
        <p:txBody>
          <a:bodyPr wrap="square" rtlCol="0">
            <a:spAutoFit/>
          </a:bodyPr>
          <a:lstStyle/>
          <a:p>
            <a:r>
              <a:rPr lang="en-US" sz="3200" dirty="0"/>
              <a:t>Output</a:t>
            </a:r>
            <a:r>
              <a:rPr lang="en-US" dirty="0"/>
              <a:t>:</a:t>
            </a:r>
          </a:p>
        </p:txBody>
      </p:sp>
      <p:sp>
        <p:nvSpPr>
          <p:cNvPr id="20" name="TextBox 19">
            <a:extLst>
              <a:ext uri="{FF2B5EF4-FFF2-40B4-BE49-F238E27FC236}">
                <a16:creationId xmlns:a16="http://schemas.microsoft.com/office/drawing/2014/main" id="{079F71A0-D038-1390-2392-7EDDA723B141}"/>
              </a:ext>
            </a:extLst>
          </p:cNvPr>
          <p:cNvSpPr txBox="1"/>
          <p:nvPr/>
        </p:nvSpPr>
        <p:spPr>
          <a:xfrm>
            <a:off x="12901448" y="2048203"/>
            <a:ext cx="3733800" cy="400110"/>
          </a:xfrm>
          <a:prstGeom prst="rect">
            <a:avLst/>
          </a:prstGeom>
          <a:noFill/>
        </p:spPr>
        <p:txBody>
          <a:bodyPr wrap="square" rtlCol="0">
            <a:spAutoFit/>
          </a:bodyPr>
          <a:lstStyle/>
          <a:p>
            <a:r>
              <a:rPr lang="en-US" dirty="0"/>
              <a:t>Input </a:t>
            </a:r>
            <a:r>
              <a:rPr lang="en-US" sz="2000" dirty="0"/>
              <a:t>example</a:t>
            </a:r>
          </a:p>
        </p:txBody>
      </p:sp>
      <p:sp>
        <p:nvSpPr>
          <p:cNvPr id="21" name="TextBox 20">
            <a:extLst>
              <a:ext uri="{FF2B5EF4-FFF2-40B4-BE49-F238E27FC236}">
                <a16:creationId xmlns:a16="http://schemas.microsoft.com/office/drawing/2014/main" id="{4069D0D9-1839-923A-1DDA-EF7FBCD92AD6}"/>
              </a:ext>
            </a:extLst>
          </p:cNvPr>
          <p:cNvSpPr txBox="1"/>
          <p:nvPr/>
        </p:nvSpPr>
        <p:spPr>
          <a:xfrm>
            <a:off x="723900" y="7574924"/>
            <a:ext cx="16840200" cy="1200329"/>
          </a:xfrm>
          <a:prstGeom prst="rect">
            <a:avLst/>
          </a:prstGeom>
          <a:noFill/>
        </p:spPr>
        <p:txBody>
          <a:bodyPr wrap="square" rtlCol="0">
            <a:spAutoFit/>
          </a:bodyPr>
          <a:lstStyle/>
          <a:p>
            <a:r>
              <a:rPr lang="en-US" sz="2400" dirty="0"/>
              <a:t>The purpose of DNA complementarity is to ensure the accurate replication of DNA and the transmission of genetic information from one generation to the next. This pairing allows the DNA molecule to form a double helix, which provides stability and allows for the easy replication of the DNA molecule.</a:t>
            </a:r>
          </a:p>
        </p:txBody>
      </p:sp>
      <p:pic>
        <p:nvPicPr>
          <p:cNvPr id="8" name="Picture 7" descr="Text&#10;&#10;Description automatically generated">
            <a:extLst>
              <a:ext uri="{FF2B5EF4-FFF2-40B4-BE49-F238E27FC236}">
                <a16:creationId xmlns:a16="http://schemas.microsoft.com/office/drawing/2014/main" id="{E9798DE3-2726-874C-60D6-6D86BDF108C0}"/>
              </a:ext>
            </a:extLst>
          </p:cNvPr>
          <p:cNvPicPr>
            <a:picLocks noChangeAspect="1"/>
          </p:cNvPicPr>
          <p:nvPr/>
        </p:nvPicPr>
        <p:blipFill rotWithShape="1">
          <a:blip r:embed="rId7">
            <a:extLst>
              <a:ext uri="{28A0092B-C50C-407E-A947-70E740481C1C}">
                <a14:useLocalDpi xmlns:a14="http://schemas.microsoft.com/office/drawing/2010/main" val="0"/>
              </a:ext>
            </a:extLst>
          </a:blip>
          <a:srcRect r="1019"/>
          <a:stretch/>
        </p:blipFill>
        <p:spPr>
          <a:xfrm>
            <a:off x="838709" y="1949907"/>
            <a:ext cx="11353291" cy="3393640"/>
          </a:xfrm>
          <a:prstGeom prst="rect">
            <a:avLst/>
          </a:prstGeom>
        </p:spPr>
      </p:pic>
      <p:cxnSp>
        <p:nvCxnSpPr>
          <p:cNvPr id="9" name="Straight Arrow Connector 8">
            <a:extLst>
              <a:ext uri="{FF2B5EF4-FFF2-40B4-BE49-F238E27FC236}">
                <a16:creationId xmlns:a16="http://schemas.microsoft.com/office/drawing/2014/main" id="{F17342CD-4C82-449B-BCB0-1DC57D2536A0}"/>
              </a:ext>
            </a:extLst>
          </p:cNvPr>
          <p:cNvCxnSpPr>
            <a:cxnSpLocks/>
          </p:cNvCxnSpPr>
          <p:nvPr/>
        </p:nvCxnSpPr>
        <p:spPr>
          <a:xfrm flipH="1">
            <a:off x="6172200" y="2347941"/>
            <a:ext cx="6705600" cy="1655620"/>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a:extLst>
              <a:ext uri="{FF2B5EF4-FFF2-40B4-BE49-F238E27FC236}">
                <a16:creationId xmlns:a16="http://schemas.microsoft.com/office/drawing/2014/main" id="{093F9F7C-465E-D441-4309-C39BBFDD19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317" y="6276128"/>
            <a:ext cx="11353291" cy="968596"/>
          </a:xfrm>
          <a:prstGeom prst="rect">
            <a:avLst/>
          </a:prstGeom>
        </p:spPr>
      </p:pic>
      <p:sp>
        <p:nvSpPr>
          <p:cNvPr id="17" name="Slide Number Placeholder 16">
            <a:extLst>
              <a:ext uri="{FF2B5EF4-FFF2-40B4-BE49-F238E27FC236}">
                <a16:creationId xmlns:a16="http://schemas.microsoft.com/office/drawing/2014/main" id="{A66C82A5-A988-B077-09B5-FEE20A140882}"/>
              </a:ext>
            </a:extLst>
          </p:cNvPr>
          <p:cNvSpPr>
            <a:spLocks noGrp="1"/>
          </p:cNvSpPr>
          <p:nvPr>
            <p:ph type="sldNum" sz="quarter" idx="12"/>
          </p:nvPr>
        </p:nvSpPr>
        <p:spPr>
          <a:xfrm>
            <a:off x="7010400" y="9883775"/>
            <a:ext cx="2133600" cy="365125"/>
          </a:xfrm>
        </p:spPr>
        <p:txBody>
          <a:bodyPr/>
          <a:lstStyle/>
          <a:p>
            <a:fld id="{B6F15528-21DE-4FAA-801E-634DDDAF4B2B}" type="slidenum">
              <a:rPr lang="en-US" sz="1600" smtClean="0">
                <a:solidFill>
                  <a:schemeClr val="tx1"/>
                </a:solidFill>
              </a:rPr>
              <a:pPr/>
              <a:t>6</a:t>
            </a:fld>
            <a:endParaRPr lang="en-US" sz="1600" dirty="0">
              <a:solidFill>
                <a:schemeClr val="tx1"/>
              </a:solidFill>
            </a:endParaRPr>
          </a:p>
        </p:txBody>
      </p:sp>
    </p:spTree>
    <p:extLst>
      <p:ext uri="{BB962C8B-B14F-4D97-AF65-F5344CB8AC3E}">
        <p14:creationId xmlns:p14="http://schemas.microsoft.com/office/powerpoint/2010/main" val="61042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5" name="Picture 3">
            <a:extLst>
              <a:ext uri="{FF2B5EF4-FFF2-40B4-BE49-F238E27FC236}">
                <a16:creationId xmlns:a16="http://schemas.microsoft.com/office/drawing/2014/main" id="{51282065-8C18-ED8E-7B39-DAE6AC5A61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07326" y="937892"/>
            <a:ext cx="15773400" cy="646331"/>
          </a:xfrm>
          <a:prstGeom prst="rect">
            <a:avLst/>
          </a:prstGeom>
          <a:noFill/>
        </p:spPr>
        <p:txBody>
          <a:bodyPr wrap="square" rtlCol="0">
            <a:spAutoFit/>
          </a:bodyPr>
          <a:lstStyle/>
          <a:p>
            <a:r>
              <a:rPr lang="en-US" sz="3600" b="0" i="0" dirty="0">
                <a:solidFill>
                  <a:srgbClr val="333333"/>
                </a:solidFill>
                <a:effectLst/>
                <a:latin typeface="+mj-lt"/>
              </a:rPr>
              <a:t>RNA into Protein “Translation”:            Output:</a:t>
            </a:r>
          </a:p>
        </p:txBody>
      </p:sp>
      <p:sp>
        <p:nvSpPr>
          <p:cNvPr id="20" name="TextBox 19">
            <a:extLst>
              <a:ext uri="{FF2B5EF4-FFF2-40B4-BE49-F238E27FC236}">
                <a16:creationId xmlns:a16="http://schemas.microsoft.com/office/drawing/2014/main" id="{079F71A0-D038-1390-2392-7EDDA723B141}"/>
              </a:ext>
            </a:extLst>
          </p:cNvPr>
          <p:cNvSpPr txBox="1"/>
          <p:nvPr/>
        </p:nvSpPr>
        <p:spPr>
          <a:xfrm>
            <a:off x="7393542" y="7019895"/>
            <a:ext cx="3733800" cy="400110"/>
          </a:xfrm>
          <a:prstGeom prst="rect">
            <a:avLst/>
          </a:prstGeom>
          <a:noFill/>
        </p:spPr>
        <p:txBody>
          <a:bodyPr wrap="square" rtlCol="0">
            <a:spAutoFit/>
          </a:bodyPr>
          <a:lstStyle/>
          <a:p>
            <a:r>
              <a:rPr lang="en-US" dirty="0"/>
              <a:t>Input </a:t>
            </a:r>
            <a:r>
              <a:rPr lang="en-US" sz="2000" dirty="0"/>
              <a:t>example</a:t>
            </a:r>
          </a:p>
        </p:txBody>
      </p:sp>
      <p:pic>
        <p:nvPicPr>
          <p:cNvPr id="4" name="Picture 3" descr="Graphical user interface, text&#10;&#10;Description automatically generated">
            <a:extLst>
              <a:ext uri="{FF2B5EF4-FFF2-40B4-BE49-F238E27FC236}">
                <a16:creationId xmlns:a16="http://schemas.microsoft.com/office/drawing/2014/main" id="{D6AA36D3-2408-7AB1-90D1-61B5CE72B29A}"/>
              </a:ext>
            </a:extLst>
          </p:cNvPr>
          <p:cNvPicPr>
            <a:picLocks noChangeAspect="1"/>
          </p:cNvPicPr>
          <p:nvPr/>
        </p:nvPicPr>
        <p:blipFill rotWithShape="1">
          <a:blip r:embed="rId7">
            <a:extLst>
              <a:ext uri="{28A0092B-C50C-407E-A947-70E740481C1C}">
                <a14:useLocalDpi xmlns:a14="http://schemas.microsoft.com/office/drawing/2010/main" val="0"/>
              </a:ext>
            </a:extLst>
          </a:blip>
          <a:srcRect t="1414" b="11720"/>
          <a:stretch/>
        </p:blipFill>
        <p:spPr>
          <a:xfrm>
            <a:off x="807326" y="1603723"/>
            <a:ext cx="6353334" cy="4599110"/>
          </a:xfrm>
          <a:prstGeom prst="rect">
            <a:avLst/>
          </a:prstGeom>
        </p:spPr>
      </p:pic>
      <p:pic>
        <p:nvPicPr>
          <p:cNvPr id="10" name="Picture 9" descr="Text&#10;&#10;Description automatically generated">
            <a:extLst>
              <a:ext uri="{FF2B5EF4-FFF2-40B4-BE49-F238E27FC236}">
                <a16:creationId xmlns:a16="http://schemas.microsoft.com/office/drawing/2014/main" id="{699D3A71-6DC6-8718-34A1-B9A34E1743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326" y="6168585"/>
            <a:ext cx="6353334" cy="3148114"/>
          </a:xfrm>
          <a:prstGeom prst="rect">
            <a:avLst/>
          </a:prstGeom>
        </p:spPr>
      </p:pic>
      <p:pic>
        <p:nvPicPr>
          <p:cNvPr id="14" name="Picture 13">
            <a:extLst>
              <a:ext uri="{FF2B5EF4-FFF2-40B4-BE49-F238E27FC236}">
                <a16:creationId xmlns:a16="http://schemas.microsoft.com/office/drawing/2014/main" id="{04C90AA5-D729-5519-C517-4A9500B7A1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34324" y="1601109"/>
            <a:ext cx="8780974" cy="974280"/>
          </a:xfrm>
          <a:prstGeom prst="rect">
            <a:avLst/>
          </a:prstGeom>
        </p:spPr>
      </p:pic>
      <p:cxnSp>
        <p:nvCxnSpPr>
          <p:cNvPr id="15" name="Straight Arrow Connector 14">
            <a:extLst>
              <a:ext uri="{FF2B5EF4-FFF2-40B4-BE49-F238E27FC236}">
                <a16:creationId xmlns:a16="http://schemas.microsoft.com/office/drawing/2014/main" id="{AED6F5C5-8452-44EA-2346-2D1614469B85}"/>
              </a:ext>
            </a:extLst>
          </p:cNvPr>
          <p:cNvCxnSpPr>
            <a:cxnSpLocks/>
          </p:cNvCxnSpPr>
          <p:nvPr/>
        </p:nvCxnSpPr>
        <p:spPr>
          <a:xfrm flipH="1">
            <a:off x="3543300" y="7277100"/>
            <a:ext cx="3886200" cy="1184738"/>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0B77CB2-BCCC-767D-65F1-64EE93930A53}"/>
              </a:ext>
            </a:extLst>
          </p:cNvPr>
          <p:cNvSpPr txBox="1"/>
          <p:nvPr/>
        </p:nvSpPr>
        <p:spPr>
          <a:xfrm>
            <a:off x="7934323" y="2592275"/>
            <a:ext cx="8780975" cy="3636060"/>
          </a:xfrm>
          <a:prstGeom prst="rect">
            <a:avLst/>
          </a:prstGeom>
          <a:noFill/>
        </p:spPr>
        <p:txBody>
          <a:bodyPr wrap="square" rtlCol="0">
            <a:spAutoFit/>
          </a:bodyPr>
          <a:lstStyle/>
          <a:p>
            <a:pPr>
              <a:lnSpc>
                <a:spcPct val="250000"/>
              </a:lnSpc>
            </a:pPr>
            <a:r>
              <a:rPr lang="en-US" sz="2400" dirty="0"/>
              <a:t>The purpose of translating RNA into protein is to convert the genetic information stored in RNA into functional molecules called proteins. Proteins play critical roles in a wide range of biological processes, including metabolism, growth, development, and response to stimuli</a:t>
            </a:r>
            <a:r>
              <a:rPr lang="en-US" dirty="0"/>
              <a:t>.</a:t>
            </a:r>
          </a:p>
        </p:txBody>
      </p:sp>
      <p:sp>
        <p:nvSpPr>
          <p:cNvPr id="24" name="Slide Number Placeholder 23">
            <a:extLst>
              <a:ext uri="{FF2B5EF4-FFF2-40B4-BE49-F238E27FC236}">
                <a16:creationId xmlns:a16="http://schemas.microsoft.com/office/drawing/2014/main" id="{5ED3A090-BAE2-803E-9566-CFC5887EC21A}"/>
              </a:ext>
            </a:extLst>
          </p:cNvPr>
          <p:cNvSpPr>
            <a:spLocks noGrp="1"/>
          </p:cNvSpPr>
          <p:nvPr>
            <p:ph type="sldNum" sz="quarter" idx="12"/>
          </p:nvPr>
        </p:nvSpPr>
        <p:spPr>
          <a:xfrm>
            <a:off x="7010400" y="9883775"/>
            <a:ext cx="2133600" cy="365125"/>
          </a:xfrm>
        </p:spPr>
        <p:txBody>
          <a:bodyPr/>
          <a:lstStyle/>
          <a:p>
            <a:fld id="{B6F15528-21DE-4FAA-801E-634DDDAF4B2B}" type="slidenum">
              <a:rPr lang="en-US" sz="1600" smtClean="0">
                <a:solidFill>
                  <a:schemeClr val="tx1"/>
                </a:solidFill>
              </a:rPr>
              <a:pPr/>
              <a:t>7</a:t>
            </a:fld>
            <a:endParaRPr lang="en-US" sz="1600" dirty="0">
              <a:solidFill>
                <a:schemeClr val="tx1"/>
              </a:solidFill>
            </a:endParaRPr>
          </a:p>
        </p:txBody>
      </p:sp>
    </p:spTree>
    <p:extLst>
      <p:ext uri="{BB962C8B-B14F-4D97-AF65-F5344CB8AC3E}">
        <p14:creationId xmlns:p14="http://schemas.microsoft.com/office/powerpoint/2010/main" val="85039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19" name="Picture 3">
            <a:extLst>
              <a:ext uri="{FF2B5EF4-FFF2-40B4-BE49-F238E27FC236}">
                <a16:creationId xmlns:a16="http://schemas.microsoft.com/office/drawing/2014/main" id="{7183D475-1C66-FAED-81DC-2E5CB33ED3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38370" y="1137856"/>
            <a:ext cx="15773400" cy="646331"/>
          </a:xfrm>
          <a:prstGeom prst="rect">
            <a:avLst/>
          </a:prstGeom>
          <a:noFill/>
        </p:spPr>
        <p:txBody>
          <a:bodyPr wrap="square" rtlCol="0">
            <a:spAutoFit/>
          </a:bodyPr>
          <a:lstStyle/>
          <a:p>
            <a:pPr algn="l"/>
            <a:r>
              <a:rPr lang="en-US" sz="3600" dirty="0">
                <a:latin typeface="+mj-lt"/>
              </a:rPr>
              <a:t>C</a:t>
            </a:r>
            <a:r>
              <a:rPr lang="en-US" sz="3600" b="0" i="0" dirty="0">
                <a:effectLst/>
                <a:latin typeface="+mj-lt"/>
              </a:rPr>
              <a:t>ounting the DNA nucleotides:</a:t>
            </a:r>
          </a:p>
        </p:txBody>
      </p:sp>
      <p:sp>
        <p:nvSpPr>
          <p:cNvPr id="12" name="TextBox 11">
            <a:extLst>
              <a:ext uri="{FF2B5EF4-FFF2-40B4-BE49-F238E27FC236}">
                <a16:creationId xmlns:a16="http://schemas.microsoft.com/office/drawing/2014/main" id="{82EBBBB0-F7E7-6FDA-1DEC-93F6C46CB473}"/>
              </a:ext>
            </a:extLst>
          </p:cNvPr>
          <p:cNvSpPr txBox="1"/>
          <p:nvPr/>
        </p:nvSpPr>
        <p:spPr>
          <a:xfrm>
            <a:off x="833687" y="6463826"/>
            <a:ext cx="7848600" cy="584775"/>
          </a:xfrm>
          <a:prstGeom prst="rect">
            <a:avLst/>
          </a:prstGeom>
          <a:noFill/>
        </p:spPr>
        <p:txBody>
          <a:bodyPr wrap="square" rtlCol="0">
            <a:spAutoFit/>
          </a:bodyPr>
          <a:lstStyle/>
          <a:p>
            <a:r>
              <a:rPr lang="en-US" sz="3200" dirty="0"/>
              <a:t>Output:</a:t>
            </a:r>
          </a:p>
        </p:txBody>
      </p:sp>
      <p:sp>
        <p:nvSpPr>
          <p:cNvPr id="20" name="TextBox 19">
            <a:extLst>
              <a:ext uri="{FF2B5EF4-FFF2-40B4-BE49-F238E27FC236}">
                <a16:creationId xmlns:a16="http://schemas.microsoft.com/office/drawing/2014/main" id="{079F71A0-D038-1390-2392-7EDDA723B141}"/>
              </a:ext>
            </a:extLst>
          </p:cNvPr>
          <p:cNvSpPr txBox="1"/>
          <p:nvPr/>
        </p:nvSpPr>
        <p:spPr>
          <a:xfrm>
            <a:off x="6210300" y="6456131"/>
            <a:ext cx="3733800" cy="400110"/>
          </a:xfrm>
          <a:prstGeom prst="rect">
            <a:avLst/>
          </a:prstGeom>
          <a:noFill/>
        </p:spPr>
        <p:txBody>
          <a:bodyPr wrap="square" rtlCol="0">
            <a:spAutoFit/>
          </a:bodyPr>
          <a:lstStyle/>
          <a:p>
            <a:r>
              <a:rPr lang="en-US" dirty="0"/>
              <a:t>Input </a:t>
            </a:r>
            <a:r>
              <a:rPr lang="en-US" sz="2000" dirty="0"/>
              <a:t>example</a:t>
            </a:r>
          </a:p>
        </p:txBody>
      </p:sp>
      <p:sp>
        <p:nvSpPr>
          <p:cNvPr id="24" name="Slide Number Placeholder 23">
            <a:extLst>
              <a:ext uri="{FF2B5EF4-FFF2-40B4-BE49-F238E27FC236}">
                <a16:creationId xmlns:a16="http://schemas.microsoft.com/office/drawing/2014/main" id="{0FEBA259-EF1D-CDCC-741B-2222BE99C307}"/>
              </a:ext>
            </a:extLst>
          </p:cNvPr>
          <p:cNvSpPr>
            <a:spLocks noGrp="1"/>
          </p:cNvSpPr>
          <p:nvPr>
            <p:ph type="sldNum" sz="quarter" idx="12"/>
          </p:nvPr>
        </p:nvSpPr>
        <p:spPr>
          <a:xfrm>
            <a:off x="7010400" y="9883775"/>
            <a:ext cx="2133600" cy="365125"/>
          </a:xfrm>
        </p:spPr>
        <p:txBody>
          <a:bodyPr/>
          <a:lstStyle/>
          <a:p>
            <a:r>
              <a:rPr lang="en-US" sz="1600" dirty="0">
                <a:solidFill>
                  <a:schemeClr val="tx1"/>
                </a:solidFill>
              </a:rPr>
              <a:t>8</a:t>
            </a:r>
          </a:p>
        </p:txBody>
      </p:sp>
      <p:pic>
        <p:nvPicPr>
          <p:cNvPr id="4" name="Picture 3" descr="Text&#10;&#10;Description automatically generated">
            <a:extLst>
              <a:ext uri="{FF2B5EF4-FFF2-40B4-BE49-F238E27FC236}">
                <a16:creationId xmlns:a16="http://schemas.microsoft.com/office/drawing/2014/main" id="{FA3BF528-6C81-51AF-DCA3-A5FAEC792D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3687" y="2002842"/>
            <a:ext cx="8901517" cy="4245038"/>
          </a:xfrm>
          <a:prstGeom prst="rect">
            <a:avLst/>
          </a:prstGeom>
        </p:spPr>
      </p:pic>
      <p:cxnSp>
        <p:nvCxnSpPr>
          <p:cNvPr id="5" name="Straight Arrow Connector 4">
            <a:extLst>
              <a:ext uri="{FF2B5EF4-FFF2-40B4-BE49-F238E27FC236}">
                <a16:creationId xmlns:a16="http://schemas.microsoft.com/office/drawing/2014/main" id="{3ED88438-218E-7403-BF31-9BA2C77E2342}"/>
              </a:ext>
            </a:extLst>
          </p:cNvPr>
          <p:cNvCxnSpPr>
            <a:cxnSpLocks/>
            <a:stCxn id="20" idx="1"/>
          </p:cNvCxnSpPr>
          <p:nvPr/>
        </p:nvCxnSpPr>
        <p:spPr>
          <a:xfrm flipH="1" flipV="1">
            <a:off x="4800600" y="4457700"/>
            <a:ext cx="1409700" cy="2198486"/>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descr="A screenshot of a computer&#10;&#10;Description automatically generated with low confidence">
            <a:extLst>
              <a:ext uri="{FF2B5EF4-FFF2-40B4-BE49-F238E27FC236}">
                <a16:creationId xmlns:a16="http://schemas.microsoft.com/office/drawing/2014/main" id="{DF599E8C-6EE9-05A2-B866-1676AD6856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370" y="7167767"/>
            <a:ext cx="8901517" cy="1464310"/>
          </a:xfrm>
          <a:prstGeom prst="rect">
            <a:avLst/>
          </a:prstGeom>
        </p:spPr>
      </p:pic>
      <p:sp>
        <p:nvSpPr>
          <p:cNvPr id="13" name="TextBox 12">
            <a:extLst>
              <a:ext uri="{FF2B5EF4-FFF2-40B4-BE49-F238E27FC236}">
                <a16:creationId xmlns:a16="http://schemas.microsoft.com/office/drawing/2014/main" id="{346B4F66-FFA5-735A-F465-3B3216FC4506}"/>
              </a:ext>
            </a:extLst>
          </p:cNvPr>
          <p:cNvSpPr txBox="1"/>
          <p:nvPr/>
        </p:nvSpPr>
        <p:spPr>
          <a:xfrm>
            <a:off x="9944100" y="2002842"/>
            <a:ext cx="7143750" cy="6740307"/>
          </a:xfrm>
          <a:prstGeom prst="rect">
            <a:avLst/>
          </a:prstGeom>
          <a:noFill/>
        </p:spPr>
        <p:txBody>
          <a:bodyPr wrap="square" rtlCol="0">
            <a:spAutoFit/>
          </a:bodyPr>
          <a:lstStyle/>
          <a:p>
            <a:r>
              <a:rPr lang="en-US" sz="2400" dirty="0"/>
              <a:t>Counting DNA nucleotides is an important step in understanding the composition and structure of DNA molecules. The process of counting the occurrences of each of the four nucleotides in a DNA sequence provides information about the distribution of the nucleotides, which can be useful in a variety of applications, including:</a:t>
            </a:r>
          </a:p>
          <a:p>
            <a:endParaRPr lang="en-US" sz="2400" dirty="0"/>
          </a:p>
          <a:p>
            <a:r>
              <a:rPr lang="en-US" sz="2400" dirty="0"/>
              <a:t>Gene expression analysis: By comparing the nucleotide composition of different DNA sequences, scientists can determine which genes are being expressed and in what quantities, which can provide important information about the function of a particular cell or tissue.</a:t>
            </a:r>
          </a:p>
          <a:p>
            <a:endParaRPr lang="en-US" sz="2400" dirty="0"/>
          </a:p>
          <a:p>
            <a:r>
              <a:rPr lang="en-US" sz="2400" dirty="0"/>
              <a:t>Evolutionary analysis: By comparing the nucleotide composition of different species, scientists can determine how closely related two species are, and how they have evolved over time.</a:t>
            </a:r>
          </a:p>
        </p:txBody>
      </p:sp>
    </p:spTree>
    <p:extLst>
      <p:ext uri="{BB962C8B-B14F-4D97-AF65-F5344CB8AC3E}">
        <p14:creationId xmlns:p14="http://schemas.microsoft.com/office/powerpoint/2010/main" val="295528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975" t="-52056" r="-16438" b="10958"/>
          <a:stretch/>
        </p:blipFill>
        <p:spPr>
          <a:xfrm rot="16200000" flipH="1">
            <a:off x="11548056" y="-1108652"/>
            <a:ext cx="5631291" cy="7848601"/>
          </a:xfrm>
          <a:prstGeom prst="rect">
            <a:avLst/>
          </a:prstGeom>
        </p:spPr>
      </p:pic>
      <p:pic>
        <p:nvPicPr>
          <p:cNvPr id="8" name="Picture 3">
            <a:extLst>
              <a:ext uri="{FF2B5EF4-FFF2-40B4-BE49-F238E27FC236}">
                <a16:creationId xmlns:a16="http://schemas.microsoft.com/office/drawing/2014/main" id="{D7203BAB-7B97-B111-612F-DE0CB66457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81001" y="647700"/>
            <a:ext cx="17525998" cy="8762999"/>
          </a:xfrm>
          <a:prstGeom prst="rect">
            <a:avLst/>
          </a:prstGeom>
        </p:spPr>
      </p:pic>
      <p:sp>
        <p:nvSpPr>
          <p:cNvPr id="4" name="TextBox 3">
            <a:extLst>
              <a:ext uri="{FF2B5EF4-FFF2-40B4-BE49-F238E27FC236}">
                <a16:creationId xmlns:a16="http://schemas.microsoft.com/office/drawing/2014/main" id="{F4A79476-FA4B-11B3-F791-FC3292A7D45B}"/>
              </a:ext>
            </a:extLst>
          </p:cNvPr>
          <p:cNvSpPr txBox="1"/>
          <p:nvPr/>
        </p:nvSpPr>
        <p:spPr>
          <a:xfrm>
            <a:off x="1066800" y="1389036"/>
            <a:ext cx="12801600" cy="707886"/>
          </a:xfrm>
          <a:prstGeom prst="rect">
            <a:avLst/>
          </a:prstGeom>
          <a:noFill/>
        </p:spPr>
        <p:txBody>
          <a:bodyPr wrap="square" rtlCol="0">
            <a:spAutoFit/>
          </a:bodyPr>
          <a:lstStyle/>
          <a:p>
            <a:r>
              <a:rPr lang="en-US" sz="4000" dirty="0"/>
              <a:t>References:</a:t>
            </a:r>
            <a:endParaRPr lang="en-US" dirty="0"/>
          </a:p>
        </p:txBody>
      </p:sp>
      <p:sp>
        <p:nvSpPr>
          <p:cNvPr id="5" name="TextBox 4">
            <a:extLst>
              <a:ext uri="{FF2B5EF4-FFF2-40B4-BE49-F238E27FC236}">
                <a16:creationId xmlns:a16="http://schemas.microsoft.com/office/drawing/2014/main" id="{EA8CEB7E-C38F-DB59-88F2-A8676AAFF389}"/>
              </a:ext>
            </a:extLst>
          </p:cNvPr>
          <p:cNvSpPr txBox="1"/>
          <p:nvPr/>
        </p:nvSpPr>
        <p:spPr>
          <a:xfrm>
            <a:off x="1066800" y="3921363"/>
            <a:ext cx="12115800" cy="833433"/>
          </a:xfrm>
          <a:prstGeom prst="rect">
            <a:avLst/>
          </a:prstGeom>
          <a:noFill/>
        </p:spPr>
        <p:txBody>
          <a:bodyPr wrap="square" rtlCol="0">
            <a:spAutoFit/>
          </a:bodyPr>
          <a:lstStyle/>
          <a:p>
            <a:pPr marL="457200" indent="-457200">
              <a:lnSpc>
                <a:spcPct val="200000"/>
              </a:lnSpc>
            </a:pPr>
            <a:r>
              <a:rPr lang="en-US" sz="2800" b="1" i="1" dirty="0">
                <a:effectLst/>
                <a:hlinkClick r:id="rId6"/>
              </a:rPr>
              <a:t>https://rosalind.info/problems/locations/</a:t>
            </a:r>
            <a:endParaRPr lang="en-US" sz="2800" b="1" dirty="0">
              <a:effectLst/>
            </a:endParaRPr>
          </a:p>
        </p:txBody>
      </p:sp>
      <p:sp>
        <p:nvSpPr>
          <p:cNvPr id="6" name="TextBox 5">
            <a:extLst>
              <a:ext uri="{FF2B5EF4-FFF2-40B4-BE49-F238E27FC236}">
                <a16:creationId xmlns:a16="http://schemas.microsoft.com/office/drawing/2014/main" id="{926924F1-0B8C-D733-27D1-56E2C8A1A2F6}"/>
              </a:ext>
            </a:extLst>
          </p:cNvPr>
          <p:cNvSpPr txBox="1"/>
          <p:nvPr/>
        </p:nvSpPr>
        <p:spPr>
          <a:xfrm>
            <a:off x="1066800" y="2815648"/>
            <a:ext cx="12573000" cy="954107"/>
          </a:xfrm>
          <a:prstGeom prst="rect">
            <a:avLst/>
          </a:prstGeom>
          <a:noFill/>
        </p:spPr>
        <p:txBody>
          <a:bodyPr wrap="square" rtlCol="0">
            <a:spAutoFit/>
          </a:bodyPr>
          <a:lstStyle/>
          <a:p>
            <a:r>
              <a:rPr lang="en-US" sz="2800" b="1" i="1" dirty="0">
                <a:solidFill>
                  <a:srgbClr val="212121"/>
                </a:solidFill>
                <a:effectLst/>
              </a:rPr>
              <a:t>CHAFFEY N. (2003). Alberts, B., Johnson, A., Lewis, J., Raff, M., Roberts, K. and Walter, P. Molecular biology of the cell. 4th </a:t>
            </a:r>
            <a:r>
              <a:rPr lang="en-US" sz="2800" b="1" i="1" dirty="0" err="1">
                <a:solidFill>
                  <a:srgbClr val="212121"/>
                </a:solidFill>
                <a:effectLst/>
              </a:rPr>
              <a:t>edn</a:t>
            </a:r>
            <a:r>
              <a:rPr lang="en-US" sz="2800" b="1" i="1" dirty="0">
                <a:solidFill>
                  <a:srgbClr val="212121"/>
                </a:solidFill>
                <a:effectLst/>
              </a:rPr>
              <a:t>. Annals of Botany, 91(3), 401. </a:t>
            </a:r>
            <a:endParaRPr lang="en-US" sz="2800" b="1" i="1" dirty="0"/>
          </a:p>
        </p:txBody>
      </p:sp>
      <p:sp>
        <p:nvSpPr>
          <p:cNvPr id="9" name="Slide Number Placeholder 8">
            <a:extLst>
              <a:ext uri="{FF2B5EF4-FFF2-40B4-BE49-F238E27FC236}">
                <a16:creationId xmlns:a16="http://schemas.microsoft.com/office/drawing/2014/main" id="{BFD01BC0-2244-9855-C704-967E4BB4D05D}"/>
              </a:ext>
            </a:extLst>
          </p:cNvPr>
          <p:cNvSpPr>
            <a:spLocks noGrp="1"/>
          </p:cNvSpPr>
          <p:nvPr>
            <p:ph type="sldNum" sz="quarter" idx="12"/>
          </p:nvPr>
        </p:nvSpPr>
        <p:spPr>
          <a:xfrm>
            <a:off x="7010400" y="9883775"/>
            <a:ext cx="2133600" cy="365125"/>
          </a:xfrm>
        </p:spPr>
        <p:txBody>
          <a:bodyPr/>
          <a:lstStyle/>
          <a:p>
            <a:r>
              <a:rPr lang="en-US" sz="1600" dirty="0">
                <a:solidFill>
                  <a:schemeClr val="tx1"/>
                </a:solidFill>
              </a:rPr>
              <a:t>9</a:t>
            </a:r>
          </a:p>
        </p:txBody>
      </p:sp>
    </p:spTree>
    <p:extLst>
      <p:ext uri="{BB962C8B-B14F-4D97-AF65-F5344CB8AC3E}">
        <p14:creationId xmlns:p14="http://schemas.microsoft.com/office/powerpoint/2010/main" val="3567105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2337</TotalTime>
  <Words>669</Words>
  <Application>Microsoft Office PowerPoint</Application>
  <PresentationFormat>Custom</PresentationFormat>
  <Paragraphs>74</Paragraphs>
  <Slides>9</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Minimalist Modern Warm Blur Gradient Non Profit Presentation</dc:title>
  <cp:lastModifiedBy>سلمى ناهض بن محمد الجبر</cp:lastModifiedBy>
  <cp:revision>10</cp:revision>
  <dcterms:created xsi:type="dcterms:W3CDTF">2006-08-16T00:00:00Z</dcterms:created>
  <dcterms:modified xsi:type="dcterms:W3CDTF">2024-01-06T00:56:27Z</dcterms:modified>
  <dc:identifier>DAFZxlZZtrw</dc:identifier>
</cp:coreProperties>
</file>