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2" r:id="rId7"/>
    <p:sldId id="285" r:id="rId8"/>
    <p:sldId id="284" r:id="rId9"/>
    <p:sldId id="286" r:id="rId10"/>
    <p:sldId id="287" r:id="rId11"/>
    <p:sldId id="268" r:id="rId12"/>
    <p:sldId id="289" r:id="rId13"/>
    <p:sldId id="283" r:id="rId14"/>
    <p:sldId id="267" r:id="rId15"/>
    <p:sldId id="265" r:id="rId16"/>
    <p:sldId id="266" r:id="rId17"/>
    <p:sldId id="269" r:id="rId18"/>
    <p:sldId id="273" r:id="rId19"/>
    <p:sldId id="274" r:id="rId20"/>
    <p:sldId id="275"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4" d="100"/>
          <a:sy n="74" d="100"/>
        </p:scale>
        <p:origin x="3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816480" y="476516"/>
            <a:ext cx="8915399" cy="4300863"/>
          </a:xfrm>
        </p:spPr>
        <p:txBody>
          <a:bodyPr>
            <a:normAutofit/>
          </a:bodyPr>
          <a:lstStyle/>
          <a:p>
            <a:r>
              <a:rPr lang="fr-FR" b="1" dirty="0">
                <a:solidFill>
                  <a:schemeClr val="tx2">
                    <a:lumMod val="75000"/>
                    <a:lumOff val="25000"/>
                  </a:schemeClr>
                </a:solidFill>
                <a:cs typeface="Times New Roman" panose="02020603050405020304" pitchFamily="18" charset="0"/>
              </a:rPr>
              <a:t/>
            </a:r>
            <a:br>
              <a:rPr lang="fr-FR" b="1" dirty="0">
                <a:solidFill>
                  <a:schemeClr val="tx2">
                    <a:lumMod val="75000"/>
                    <a:lumOff val="25000"/>
                  </a:schemeClr>
                </a:solidFill>
                <a:cs typeface="Times New Roman" panose="02020603050405020304" pitchFamily="18" charset="0"/>
              </a:rPr>
            </a:br>
            <a:endParaRPr lang="fr-FR" dirty="0"/>
          </a:p>
        </p:txBody>
      </p:sp>
      <p:sp>
        <p:nvSpPr>
          <p:cNvPr id="3" name="Sous-titre 2"/>
          <p:cNvSpPr>
            <a:spLocks noGrp="1"/>
          </p:cNvSpPr>
          <p:nvPr>
            <p:ph type="subTitle" idx="1"/>
          </p:nvPr>
        </p:nvSpPr>
        <p:spPr>
          <a:xfrm>
            <a:off x="2235626" y="3580327"/>
            <a:ext cx="8915399" cy="1197052"/>
          </a:xfrm>
        </p:spPr>
        <p:txBody>
          <a:bodyPr>
            <a:normAutofit/>
          </a:bodyPr>
          <a:lstStyle/>
          <a:p>
            <a:pPr algn="ctr"/>
            <a:r>
              <a:rPr lang="fr-FR" sz="4000" dirty="0" smtClean="0">
                <a:solidFill>
                  <a:srgbClr val="0070C0"/>
                </a:solidFill>
              </a:rPr>
              <a:t>Application de gestion des congés</a:t>
            </a:r>
            <a:endParaRPr lang="fr-FR" sz="4000" dirty="0">
              <a:solidFill>
                <a:srgbClr val="0070C0"/>
              </a:solidFill>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235626" y="879110"/>
            <a:ext cx="2104555" cy="1851211"/>
          </a:xfrm>
          <a:prstGeom prst="rect">
            <a:avLst/>
          </a:prstGeom>
        </p:spPr>
      </p:pic>
      <p:pic>
        <p:nvPicPr>
          <p:cNvPr id="5" name="Image 4" descr="SACRED MAROC | LinkedIn"/>
          <p:cNvPicPr/>
          <p:nvPr/>
        </p:nvPicPr>
        <p:blipFill>
          <a:blip r:embed="rId3">
            <a:extLst>
              <a:ext uri="{28A0092B-C50C-407E-A947-70E740481C1C}">
                <a14:useLocalDpi xmlns:a14="http://schemas.microsoft.com/office/drawing/2010/main" val="0"/>
              </a:ext>
            </a:extLst>
          </a:blip>
          <a:srcRect/>
          <a:stretch>
            <a:fillRect/>
          </a:stretch>
        </p:blipFill>
        <p:spPr bwMode="auto">
          <a:xfrm>
            <a:off x="7933386" y="879110"/>
            <a:ext cx="2060593" cy="1851211"/>
          </a:xfrm>
          <a:prstGeom prst="rect">
            <a:avLst/>
          </a:prstGeom>
          <a:noFill/>
          <a:ln>
            <a:noFill/>
          </a:ln>
        </p:spPr>
      </p:pic>
    </p:spTree>
    <p:extLst>
      <p:ext uri="{BB962C8B-B14F-4D97-AF65-F5344CB8AC3E}">
        <p14:creationId xmlns:p14="http://schemas.microsoft.com/office/powerpoint/2010/main" val="252354185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48307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4300" b="1" i="1" dirty="0">
                <a:effectLst>
                  <a:reflection blurRad="6350" stA="53000" endA="300" endPos="35500" dir="5400000" sy="-90000" algn="bl"/>
                </a:effectLst>
              </a:rPr>
              <a:t>Présentation du </a:t>
            </a:r>
            <a:r>
              <a:rPr lang="fr-CA" sz="4300" b="1" i="1" dirty="0" err="1">
                <a:effectLst>
                  <a:reflection blurRad="6350" stA="53000" endA="300" endPos="35500" dir="5400000" sy="-90000" algn="bl"/>
                </a:effectLst>
              </a:rPr>
              <a:t>React</a:t>
            </a:r>
            <a:r>
              <a:rPr lang="fr-CA" sz="4300" b="1" i="1" dirty="0">
                <a:effectLst>
                  <a:reflection blurRad="6350" stA="53000" endA="300" endPos="35500" dir="5400000" sy="-90000" algn="bl"/>
                </a:effectLst>
              </a:rPr>
              <a:t> </a:t>
            </a:r>
            <a:r>
              <a:rPr lang="fr-CA" b="1" i="1" dirty="0"/>
              <a:t>:</a:t>
            </a:r>
            <a:endParaRPr lang="fr-FR" dirty="0"/>
          </a:p>
        </p:txBody>
      </p:sp>
      <p:sp>
        <p:nvSpPr>
          <p:cNvPr id="3" name="Espace réservé du contenu 2"/>
          <p:cNvSpPr>
            <a:spLocks noGrp="1"/>
          </p:cNvSpPr>
          <p:nvPr>
            <p:ph idx="1"/>
          </p:nvPr>
        </p:nvSpPr>
        <p:spPr>
          <a:xfrm>
            <a:off x="2589212" y="1566930"/>
            <a:ext cx="8915400" cy="3777622"/>
          </a:xfrm>
        </p:spPr>
        <p:txBody>
          <a:bodyPr/>
          <a:lstStyle/>
          <a:p>
            <a:pPr marL="0" indent="0">
              <a:buNone/>
            </a:pPr>
            <a:r>
              <a:rPr lang="fr-CA" dirty="0" err="1">
                <a:latin typeface="Arial" panose="020B0604020202020204" pitchFamily="34" charset="0"/>
                <a:cs typeface="Arial" panose="020B0604020202020204" pitchFamily="34" charset="0"/>
              </a:rPr>
              <a:t>React</a:t>
            </a:r>
            <a:r>
              <a:rPr lang="fr-CA" dirty="0">
                <a:latin typeface="Arial" panose="020B0604020202020204" pitchFamily="34" charset="0"/>
                <a:cs typeface="Arial" panose="020B0604020202020204" pitchFamily="34" charset="0"/>
              </a:rPr>
              <a:t> est une bibliothèque JavaScript utilisée pour construire des interfaces utilisateur interactives. Elle est développée par Facebook et est très populaire pour la création d'applications web modernes et réactives. </a:t>
            </a:r>
            <a:endParaRPr lang="fr-FR" dirty="0"/>
          </a:p>
          <a:p>
            <a:endParaRPr lang="fr-FR" dirty="0"/>
          </a:p>
        </p:txBody>
      </p:sp>
      <p:pic>
        <p:nvPicPr>
          <p:cNvPr id="4" name="Image 3" descr="React — Wikipédi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9616" y="3786388"/>
            <a:ext cx="4556125" cy="2762869"/>
          </a:xfrm>
          <a:prstGeom prst="rect">
            <a:avLst/>
          </a:prstGeom>
          <a:noFill/>
          <a:ln>
            <a:noFill/>
          </a:ln>
        </p:spPr>
      </p:pic>
    </p:spTree>
    <p:extLst>
      <p:ext uri="{BB962C8B-B14F-4D97-AF65-F5344CB8AC3E}">
        <p14:creationId xmlns:p14="http://schemas.microsoft.com/office/powerpoint/2010/main" val="254741101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b="1" i="1" dirty="0">
                <a:effectLst>
                  <a:reflection blurRad="6350" stA="53000" endA="300" endPos="35500" dir="5400000" sy="-90000" algn="bl"/>
                </a:effectLst>
              </a:rPr>
              <a:t>Présentation du </a:t>
            </a:r>
            <a:r>
              <a:rPr lang="fr-CA" b="1" i="1" dirty="0" smtClean="0">
                <a:effectLst>
                  <a:reflection blurRad="6350" stA="53000" endA="300" endPos="35500" dir="5400000" sy="-90000" algn="bl"/>
                </a:effectLst>
              </a:rPr>
              <a:t>CSS </a:t>
            </a:r>
            <a:r>
              <a:rPr lang="fr-CA" b="1" i="1" dirty="0"/>
              <a:t>:</a:t>
            </a:r>
            <a:endParaRPr lang="fr-FR" dirty="0"/>
          </a:p>
        </p:txBody>
      </p:sp>
      <p:pic>
        <p:nvPicPr>
          <p:cNvPr id="1026" name="Picture 2" descr="Top 20 CSS3 Tutorials To Improve Your Web Development Skills - Colorli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40945" y="3294604"/>
            <a:ext cx="4703691" cy="28872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92924" y="2276636"/>
            <a:ext cx="8911687" cy="646331"/>
          </a:xfrm>
          <a:prstGeom prst="rect">
            <a:avLst/>
          </a:prstGeom>
        </p:spPr>
        <p:txBody>
          <a:bodyPr wrap="square">
            <a:spAutoFit/>
          </a:bodyPr>
          <a:lstStyle/>
          <a:p>
            <a:pPr fontAlgn="auto">
              <a:spcBef>
                <a:spcPts val="1000"/>
              </a:spcBef>
              <a:buClr>
                <a:schemeClr val="accent1"/>
              </a:buClr>
              <a:defRPr/>
            </a:pPr>
            <a:r>
              <a:rPr lang="fr-FR" dirty="0">
                <a:solidFill>
                  <a:schemeClr val="tx1">
                    <a:lumMod val="75000"/>
                    <a:lumOff val="25000"/>
                  </a:schemeClr>
                </a:solidFill>
                <a:latin typeface="Arial" panose="020B0604020202020204" pitchFamily="34" charset="0"/>
                <a:cs typeface="Arial" panose="020B0604020202020204" pitchFamily="34" charset="0"/>
              </a:rPr>
              <a:t>Le CSS pour </a:t>
            </a:r>
            <a:r>
              <a:rPr lang="fr-FR" dirty="0" err="1">
                <a:solidFill>
                  <a:schemeClr val="tx1">
                    <a:lumMod val="75000"/>
                    <a:lumOff val="25000"/>
                  </a:schemeClr>
                </a:solidFill>
                <a:latin typeface="Arial" panose="020B0604020202020204" pitchFamily="34" charset="0"/>
                <a:cs typeface="Arial" panose="020B0604020202020204" pitchFamily="34" charset="0"/>
              </a:rPr>
              <a:t>Cascading</a:t>
            </a:r>
            <a:r>
              <a:rPr lang="fr-FR" dirty="0">
                <a:solidFill>
                  <a:schemeClr val="tx1">
                    <a:lumMod val="75000"/>
                    <a:lumOff val="25000"/>
                  </a:schemeClr>
                </a:solidFill>
                <a:latin typeface="Arial" panose="020B0604020202020204" pitchFamily="34" charset="0"/>
                <a:cs typeface="Arial" panose="020B0604020202020204" pitchFamily="34" charset="0"/>
              </a:rPr>
              <a:t> Style </a:t>
            </a:r>
            <a:r>
              <a:rPr lang="fr-FR" dirty="0" err="1">
                <a:solidFill>
                  <a:schemeClr val="tx1">
                    <a:lumMod val="75000"/>
                    <a:lumOff val="25000"/>
                  </a:schemeClr>
                </a:solidFill>
                <a:latin typeface="Arial" panose="020B0604020202020204" pitchFamily="34" charset="0"/>
                <a:cs typeface="Arial" panose="020B0604020202020204" pitchFamily="34" charset="0"/>
              </a:rPr>
              <a:t>Sheets</a:t>
            </a:r>
            <a:r>
              <a:rPr lang="fr-FR" dirty="0">
                <a:solidFill>
                  <a:schemeClr val="tx1">
                    <a:lumMod val="75000"/>
                    <a:lumOff val="25000"/>
                  </a:schemeClr>
                </a:solidFill>
                <a:latin typeface="Arial" panose="020B0604020202020204" pitchFamily="34" charset="0"/>
                <a:cs typeface="Arial" panose="020B0604020202020204" pitchFamily="34" charset="0"/>
              </a:rPr>
              <a:t>, est un langage informatique utilisé sur Internet pour la mise en forme de fichiers et de pages HTML</a:t>
            </a:r>
          </a:p>
        </p:txBody>
      </p:sp>
    </p:spTree>
    <p:extLst>
      <p:ext uri="{BB962C8B-B14F-4D97-AF65-F5344CB8AC3E}">
        <p14:creationId xmlns:p14="http://schemas.microsoft.com/office/powerpoint/2010/main" val="3104938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b="1" i="1" dirty="0">
                <a:effectLst>
                  <a:reflection blurRad="6350" stA="53000" endA="300" endPos="35500" dir="5400000" sy="-90000" algn="bl"/>
                </a:effectLst>
              </a:rPr>
              <a:t>Présentation du </a:t>
            </a:r>
            <a:r>
              <a:rPr lang="fr-CA" b="1" i="1" dirty="0" err="1" smtClean="0">
                <a:effectLst>
                  <a:reflection blurRad="6350" stA="53000" endA="300" endPos="35500" dir="5400000" sy="-90000" algn="bl"/>
                </a:effectLst>
              </a:rPr>
              <a:t>Boostrap</a:t>
            </a:r>
            <a:r>
              <a:rPr lang="fr-CA" b="1" i="1" dirty="0" smtClean="0">
                <a:effectLst>
                  <a:reflection blurRad="6350" stA="53000" endA="300" endPos="35500" dir="5400000" sy="-90000" algn="bl"/>
                </a:effectLst>
              </a:rPr>
              <a:t> </a:t>
            </a:r>
            <a:r>
              <a:rPr lang="fr-CA" b="1" i="1" dirty="0"/>
              <a:t>:</a:t>
            </a:r>
            <a:endParaRPr lang="fr-FR" dirty="0"/>
          </a:p>
        </p:txBody>
      </p:sp>
      <p:sp>
        <p:nvSpPr>
          <p:cNvPr id="3" name="Espace réservé du contenu 2"/>
          <p:cNvSpPr>
            <a:spLocks noGrp="1"/>
          </p:cNvSpPr>
          <p:nvPr>
            <p:ph idx="1"/>
          </p:nvPr>
        </p:nvSpPr>
        <p:spPr/>
        <p:txBody>
          <a:bodyPr/>
          <a:lstStyle/>
          <a:p>
            <a:pPr marL="0" indent="0">
              <a:buNone/>
              <a:defRPr/>
            </a:pPr>
            <a:r>
              <a:rPr lang="fr-FR" dirty="0" err="1">
                <a:latin typeface="Arial" panose="020B0604020202020204" pitchFamily="34" charset="0"/>
                <a:cs typeface="Arial" panose="020B0604020202020204" pitchFamily="34" charset="0"/>
              </a:rPr>
              <a:t>Bootstrap</a:t>
            </a:r>
            <a:r>
              <a:rPr lang="fr-FR" dirty="0">
                <a:latin typeface="Arial" panose="020B0604020202020204" pitchFamily="34" charset="0"/>
                <a:cs typeface="Arial" panose="020B0604020202020204" pitchFamily="34" charset="0"/>
              </a:rPr>
              <a:t> est un </a:t>
            </a:r>
            <a:r>
              <a:rPr lang="fr-FR" dirty="0" smtClean="0">
                <a:latin typeface="Arial" panose="020B0604020202020204" pitchFamily="34" charset="0"/>
                <a:cs typeface="Arial" panose="020B0604020202020204" pitchFamily="34" charset="0"/>
              </a:rPr>
              <a:t>Framework </a:t>
            </a:r>
            <a:r>
              <a:rPr lang="fr-FR" dirty="0">
                <a:latin typeface="Arial" panose="020B0604020202020204" pitchFamily="34" charset="0"/>
                <a:cs typeface="Arial" panose="020B0604020202020204" pitchFamily="34" charset="0"/>
              </a:rPr>
              <a:t>Open Source développé par Twitter. Il fournit aux développeurs des outils pour créer un beau site web responsive  facilement. </a:t>
            </a:r>
          </a:p>
          <a:p>
            <a:endParaRPr lang="fr-FR" dirty="0"/>
          </a:p>
        </p:txBody>
      </p:sp>
      <p:pic>
        <p:nvPicPr>
          <p:cNvPr id="4" name="Imag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682" y="3032883"/>
            <a:ext cx="4011075" cy="3106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941768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4300" b="1" i="1" dirty="0" smtClean="0">
                <a:effectLst>
                  <a:reflection blurRad="6350" stA="53000" endA="300" endPos="35500" dir="5400000" sy="-90000" algn="bl"/>
                </a:effectLst>
              </a:rPr>
              <a:t>Présentation du Git Hub </a:t>
            </a:r>
            <a:r>
              <a:rPr lang="fr-CA" b="1" i="1" dirty="0" smtClean="0"/>
              <a:t>:</a:t>
            </a:r>
            <a:endParaRPr lang="fr-FR" dirty="0"/>
          </a:p>
        </p:txBody>
      </p:sp>
      <p:sp>
        <p:nvSpPr>
          <p:cNvPr id="3" name="Espace réservé du contenu 2"/>
          <p:cNvSpPr>
            <a:spLocks noGrp="1"/>
          </p:cNvSpPr>
          <p:nvPr>
            <p:ph idx="1"/>
          </p:nvPr>
        </p:nvSpPr>
        <p:spPr>
          <a:xfrm>
            <a:off x="2589212" y="1725769"/>
            <a:ext cx="8915400" cy="5132231"/>
          </a:xfrm>
        </p:spPr>
        <p:txBody>
          <a:bodyPr>
            <a:normAutofit/>
          </a:bodyPr>
          <a:lstStyle/>
          <a:p>
            <a:pPr marL="0" indent="0">
              <a:buNone/>
            </a:pPr>
            <a:r>
              <a:rPr lang="fr-CA" dirty="0" err="1">
                <a:latin typeface="Arial" panose="020B0604020202020204" pitchFamily="34" charset="0"/>
                <a:cs typeface="Arial" panose="020B0604020202020204" pitchFamily="34" charset="0"/>
              </a:rPr>
              <a:t>GitHub</a:t>
            </a:r>
            <a:r>
              <a:rPr lang="fr-CA" dirty="0">
                <a:latin typeface="Arial" panose="020B0604020202020204" pitchFamily="34" charset="0"/>
                <a:cs typeface="Arial" panose="020B0604020202020204" pitchFamily="34" charset="0"/>
              </a:rPr>
              <a:t> est une plateforme de développement collaborative basée sur Git, un système de contrôle de version. Il est principalement utilisé pour héberger des dépôts de code source et permettre aux développeurs de collaborer sur des projets</a:t>
            </a:r>
            <a:r>
              <a:rPr lang="fr-CA" dirty="0" smtClean="0">
                <a:latin typeface="Arial" panose="020B0604020202020204" pitchFamily="34" charset="0"/>
                <a:cs typeface="Arial" panose="020B0604020202020204" pitchFamily="34" charset="0"/>
              </a:rPr>
              <a:t>.</a:t>
            </a:r>
            <a:endParaRPr lang="fr-FR" dirty="0">
              <a:latin typeface="Arial" panose="020B0604020202020204" pitchFamily="34" charset="0"/>
              <a:cs typeface="Arial" panose="020B0604020202020204" pitchFamily="34" charset="0"/>
            </a:endParaRPr>
          </a:p>
        </p:txBody>
      </p:sp>
      <p:pic>
        <p:nvPicPr>
          <p:cNvPr id="4" name="Image 3"/>
          <p:cNvPicPr/>
          <p:nvPr/>
        </p:nvPicPr>
        <p:blipFill>
          <a:blip r:embed="rId2" cstate="print">
            <a:extLst>
              <a:ext uri="{28A0092B-C50C-407E-A947-70E740481C1C}">
                <a14:useLocalDpi xmlns:a14="http://schemas.microsoft.com/office/drawing/2010/main" val="0"/>
              </a:ext>
            </a:extLst>
          </a:blip>
          <a:stretch>
            <a:fillRect/>
          </a:stretch>
        </p:blipFill>
        <p:spPr>
          <a:xfrm>
            <a:off x="5261556" y="4263954"/>
            <a:ext cx="4038600" cy="2239877"/>
          </a:xfrm>
          <a:prstGeom prst="rect">
            <a:avLst/>
          </a:prstGeom>
        </p:spPr>
      </p:pic>
    </p:spTree>
    <p:extLst>
      <p:ext uri="{BB962C8B-B14F-4D97-AF65-F5344CB8AC3E}">
        <p14:creationId xmlns:p14="http://schemas.microsoft.com/office/powerpoint/2010/main" val="46200226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4800" b="1" i="1" dirty="0">
                <a:effectLst>
                  <a:reflection blurRad="6350" stA="53000" endA="300" endPos="35500" dir="5400000" sy="-90000" algn="bl"/>
                </a:effectLst>
              </a:rPr>
              <a:t>Présentation du MYSQL </a:t>
            </a:r>
            <a:r>
              <a:rPr lang="fr-CA" b="1" i="1" dirty="0"/>
              <a:t>:</a:t>
            </a:r>
            <a:endParaRPr lang="fr-FR" dirty="0"/>
          </a:p>
        </p:txBody>
      </p:sp>
      <p:sp>
        <p:nvSpPr>
          <p:cNvPr id="3" name="Espace réservé du contenu 2"/>
          <p:cNvSpPr>
            <a:spLocks noGrp="1"/>
          </p:cNvSpPr>
          <p:nvPr>
            <p:ph idx="1"/>
          </p:nvPr>
        </p:nvSpPr>
        <p:spPr>
          <a:xfrm>
            <a:off x="2592925" y="2537138"/>
            <a:ext cx="8915400" cy="3952742"/>
          </a:xfrm>
        </p:spPr>
        <p:txBody>
          <a:bodyPr/>
          <a:lstStyle/>
          <a:p>
            <a:pPr marL="0" indent="0">
              <a:buNone/>
            </a:pPr>
            <a:r>
              <a:rPr lang="fr-FR" dirty="0">
                <a:latin typeface="Arial" panose="020B0604020202020204" pitchFamily="34" charset="0"/>
                <a:cs typeface="Arial" panose="020B0604020202020204" pitchFamily="34" charset="0"/>
              </a:rPr>
              <a:t>MySQL est un serveur de bases de données relationnelles Open Source. Reconnu par sa légèreté et sa performance</a:t>
            </a:r>
            <a:r>
              <a:rPr lang="fr-FR" dirty="0" smtClean="0">
                <a:latin typeface="Arial" panose="020B0604020202020204" pitchFamily="34" charset="0"/>
                <a:cs typeface="Arial" panose="020B0604020202020204" pitchFamily="34" charset="0"/>
              </a:rPr>
              <a:t>.</a:t>
            </a:r>
            <a:endParaRPr lang="fr-FR" dirty="0">
              <a:latin typeface="Arial" panose="020B0604020202020204" pitchFamily="34" charset="0"/>
              <a:cs typeface="Arial" panose="020B0604020202020204" pitchFamily="34" charset="0"/>
            </a:endParaRPr>
          </a:p>
        </p:txBody>
      </p:sp>
      <p:pic>
        <p:nvPicPr>
          <p:cNvPr id="4" name="Image 3" descr="MySQL — Wikipédia"/>
          <p:cNvPicPr/>
          <p:nvPr/>
        </p:nvPicPr>
        <p:blipFill>
          <a:blip r:embed="rId2">
            <a:extLst>
              <a:ext uri="{28A0092B-C50C-407E-A947-70E740481C1C}">
                <a14:useLocalDpi xmlns:a14="http://schemas.microsoft.com/office/drawing/2010/main" val="0"/>
              </a:ext>
            </a:extLst>
          </a:blip>
          <a:srcRect/>
          <a:stretch>
            <a:fillRect/>
          </a:stretch>
        </p:blipFill>
        <p:spPr bwMode="auto">
          <a:xfrm>
            <a:off x="4673201" y="3528812"/>
            <a:ext cx="6400165" cy="2181296"/>
          </a:xfrm>
          <a:prstGeom prst="rect">
            <a:avLst/>
          </a:prstGeom>
          <a:noFill/>
          <a:ln>
            <a:noFill/>
          </a:ln>
        </p:spPr>
      </p:pic>
    </p:spTree>
    <p:extLst>
      <p:ext uri="{BB962C8B-B14F-4D97-AF65-F5344CB8AC3E}">
        <p14:creationId xmlns:p14="http://schemas.microsoft.com/office/powerpoint/2010/main" val="16960170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sz="4800" b="1" i="1" dirty="0">
                <a:effectLst>
                  <a:reflection blurRad="6350" stA="53000" endA="300" endPos="35500" dir="5400000" sy="-90000" algn="bl"/>
                </a:effectLst>
              </a:rPr>
              <a:t>Présentation du Visual Studio </a:t>
            </a:r>
            <a:r>
              <a:rPr lang="fr-CA" b="1" i="1" dirty="0"/>
              <a:t>:</a:t>
            </a:r>
            <a:endParaRPr lang="fr-FR" dirty="0"/>
          </a:p>
        </p:txBody>
      </p:sp>
      <p:sp>
        <p:nvSpPr>
          <p:cNvPr id="3" name="Espace réservé du contenu 2"/>
          <p:cNvSpPr>
            <a:spLocks noGrp="1"/>
          </p:cNvSpPr>
          <p:nvPr>
            <p:ph idx="1"/>
          </p:nvPr>
        </p:nvSpPr>
        <p:spPr>
          <a:xfrm>
            <a:off x="2589212" y="1532586"/>
            <a:ext cx="8915400" cy="5022760"/>
          </a:xfrm>
        </p:spPr>
        <p:txBody>
          <a:bodyPr/>
          <a:lstStyle/>
          <a:p>
            <a:pPr marL="0" indent="0">
              <a:buNone/>
            </a:pPr>
            <a:r>
              <a:rPr lang="fr-CA" dirty="0">
                <a:latin typeface="Arial" panose="020B0604020202020204" pitchFamily="34" charset="0"/>
                <a:cs typeface="Arial" panose="020B0604020202020204" pitchFamily="34" charset="0"/>
              </a:rPr>
              <a:t>Visual Studio </a:t>
            </a:r>
            <a:r>
              <a:rPr lang="fr-CA" dirty="0" smtClean="0">
                <a:latin typeface="Arial" panose="020B0604020202020204" pitchFamily="34" charset="0"/>
                <a:cs typeface="Arial" panose="020B0604020202020204" pitchFamily="34" charset="0"/>
              </a:rPr>
              <a:t>est </a:t>
            </a:r>
            <a:r>
              <a:rPr lang="fr-CA" dirty="0">
                <a:latin typeface="Arial" panose="020B0604020202020204" pitchFamily="34" charset="0"/>
                <a:cs typeface="Arial" panose="020B0604020202020204" pitchFamily="34" charset="0"/>
              </a:rPr>
              <a:t>un environnement de développement intégré (IDE) proposé par Microsoft. Il prend en charge de nombreux langages de programmation, y compris C#, C++, </a:t>
            </a:r>
            <a:r>
              <a:rPr lang="fr-CA" dirty="0" smtClean="0">
                <a:latin typeface="Arial" panose="020B0604020202020204" pitchFamily="34" charset="0"/>
                <a:cs typeface="Arial" panose="020B0604020202020204" pitchFamily="34" charset="0"/>
              </a:rPr>
              <a:t>Python… .</a:t>
            </a:r>
            <a:endParaRPr lang="fr-FR" dirty="0">
              <a:latin typeface="Arial" panose="020B0604020202020204" pitchFamily="34" charset="0"/>
              <a:cs typeface="Arial" panose="020B0604020202020204" pitchFamily="34" charset="0"/>
            </a:endParaRPr>
          </a:p>
        </p:txBody>
      </p:sp>
      <p:pic>
        <p:nvPicPr>
          <p:cNvPr id="4" name="Image 3" descr="Visual Studio Code : l'éditeur de code gratuit et complet de Microsoft"/>
          <p:cNvPicPr/>
          <p:nvPr/>
        </p:nvPicPr>
        <p:blipFill>
          <a:blip r:embed="rId2">
            <a:extLst>
              <a:ext uri="{28A0092B-C50C-407E-A947-70E740481C1C}">
                <a14:useLocalDpi xmlns:a14="http://schemas.microsoft.com/office/drawing/2010/main" val="0"/>
              </a:ext>
            </a:extLst>
          </a:blip>
          <a:srcRect/>
          <a:stretch>
            <a:fillRect/>
          </a:stretch>
        </p:blipFill>
        <p:spPr bwMode="auto">
          <a:xfrm>
            <a:off x="3747752" y="2944432"/>
            <a:ext cx="6810778" cy="3314700"/>
          </a:xfrm>
          <a:prstGeom prst="rect">
            <a:avLst/>
          </a:prstGeom>
          <a:noFill/>
          <a:ln>
            <a:noFill/>
          </a:ln>
        </p:spPr>
      </p:pic>
    </p:spTree>
    <p:extLst>
      <p:ext uri="{BB962C8B-B14F-4D97-AF65-F5344CB8AC3E}">
        <p14:creationId xmlns:p14="http://schemas.microsoft.com/office/powerpoint/2010/main" val="5558458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71989" y="3142446"/>
            <a:ext cx="9139707" cy="1867436"/>
          </a:xfrm>
        </p:spPr>
        <p:txBody>
          <a:bodyPr>
            <a:noAutofit/>
          </a:bodyPr>
          <a:lstStyle/>
          <a:p>
            <a:pPr lvl="0"/>
            <a:r>
              <a:rPr lang="fr-FR" sz="4400" b="1" i="1" u="sng" dirty="0">
                <a:solidFill>
                  <a:srgbClr val="0070C0"/>
                </a:solidFill>
                <a:latin typeface="Andalus" panose="02020603050405020304" pitchFamily="18" charset="-78"/>
                <a:cs typeface="Andalus" panose="02020603050405020304" pitchFamily="18" charset="-78"/>
              </a:rPr>
              <a:t>CHAPITRE II : Analyse </a:t>
            </a:r>
            <a:r>
              <a:rPr lang="fr-FR" sz="4400" b="1" i="1" u="sng" dirty="0" smtClean="0">
                <a:solidFill>
                  <a:srgbClr val="0070C0"/>
                </a:solidFill>
                <a:latin typeface="Andalus" panose="02020603050405020304" pitchFamily="18" charset="-78"/>
                <a:cs typeface="Andalus" panose="02020603050405020304" pitchFamily="18" charset="-78"/>
              </a:rPr>
              <a:t>et conception             </a:t>
            </a:r>
            <a:endParaRPr lang="fr-FR" sz="4400" b="1" i="1" u="sng" dirty="0">
              <a:solidFill>
                <a:srgbClr val="0070C0"/>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8429126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lvl="0"/>
            <a:r>
              <a:rPr lang="fr-FR" sz="3200" b="1" i="1" dirty="0">
                <a:effectLst>
                  <a:reflection blurRad="6350" stA="53000" endA="300" endPos="35500" dir="5400000" sy="-90000" algn="bl"/>
                </a:effectLst>
              </a:rPr>
              <a:t>Diagramme de classe gestion de congé</a:t>
            </a:r>
          </a:p>
        </p:txBody>
      </p:sp>
      <p:pic>
        <p:nvPicPr>
          <p:cNvPr id="4" name="Espace réservé du contenu 3" descr="gestion de congés at emaze Presentation"/>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3955" y="1905000"/>
            <a:ext cx="8757634" cy="4779135"/>
          </a:xfrm>
          <a:prstGeom prst="rect">
            <a:avLst/>
          </a:prstGeom>
          <a:noFill/>
          <a:ln>
            <a:noFill/>
          </a:ln>
        </p:spPr>
      </p:pic>
    </p:spTree>
    <p:extLst>
      <p:ext uri="{BB962C8B-B14F-4D97-AF65-F5344CB8AC3E}">
        <p14:creationId xmlns:p14="http://schemas.microsoft.com/office/powerpoint/2010/main" val="36333251"/>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35349" y="244699"/>
            <a:ext cx="8911687" cy="1043189"/>
          </a:xfrm>
        </p:spPr>
        <p:txBody>
          <a:bodyPr>
            <a:noAutofit/>
          </a:bodyPr>
          <a:lstStyle/>
          <a:p>
            <a:r>
              <a:rPr lang="fr-FR" sz="2800" b="1" i="1" dirty="0">
                <a:effectLst>
                  <a:reflection blurRad="6350" stA="53000" endA="300" endPos="35500" dir="5400000" sy="-90000" algn="bl"/>
                </a:effectLst>
              </a:rPr>
              <a:t>Diagramme cas d'utilisation gestion de congé :</a:t>
            </a:r>
            <a:r>
              <a:rPr lang="fr-FR" sz="3200" b="1" i="1" dirty="0">
                <a:effectLst>
                  <a:reflection blurRad="6350" stA="53000" endA="300" endPos="35500" dir="5400000" sy="-90000" algn="bl"/>
                </a:effectLst>
              </a:rPr>
              <a:t/>
            </a:r>
            <a:br>
              <a:rPr lang="fr-FR" sz="3200" b="1" i="1" dirty="0">
                <a:effectLst>
                  <a:reflection blurRad="6350" stA="53000" endA="300" endPos="35500" dir="5400000" sy="-90000" algn="bl"/>
                </a:effectLst>
              </a:rPr>
            </a:br>
            <a:endParaRPr lang="fr-FR" sz="3200" b="1" i="1" dirty="0">
              <a:effectLst>
                <a:reflection blurRad="6350" stA="53000" endA="300" endPos="35500" dir="5400000" sy="-90000" algn="bl"/>
              </a:effectLst>
            </a:endParaRPr>
          </a:p>
        </p:txBody>
      </p:sp>
      <p:pic>
        <p:nvPicPr>
          <p:cNvPr id="4" name="Espace réservé du contenu 3" descr="Conception et développement d une application de gestion des services  dédiés au personnel - PDF Free Download"/>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5349" y="1493950"/>
            <a:ext cx="8740727" cy="4662599"/>
          </a:xfrm>
          <a:prstGeom prst="rect">
            <a:avLst/>
          </a:prstGeom>
          <a:noFill/>
          <a:ln>
            <a:noFill/>
          </a:ln>
        </p:spPr>
      </p:pic>
    </p:spTree>
    <p:extLst>
      <p:ext uri="{BB962C8B-B14F-4D97-AF65-F5344CB8AC3E}">
        <p14:creationId xmlns:p14="http://schemas.microsoft.com/office/powerpoint/2010/main" val="262891649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01251" y="263501"/>
            <a:ext cx="8911687" cy="689536"/>
          </a:xfrm>
        </p:spPr>
        <p:txBody>
          <a:bodyPr/>
          <a:lstStyle/>
          <a:p>
            <a:endParaRPr lang="fr-FR" dirty="0"/>
          </a:p>
        </p:txBody>
      </p:sp>
      <p:sp>
        <p:nvSpPr>
          <p:cNvPr id="3" name="Espace réservé du contenu 2"/>
          <p:cNvSpPr>
            <a:spLocks noGrp="1"/>
          </p:cNvSpPr>
          <p:nvPr>
            <p:ph idx="1"/>
          </p:nvPr>
        </p:nvSpPr>
        <p:spPr>
          <a:xfrm>
            <a:off x="1841679" y="2060620"/>
            <a:ext cx="9778843" cy="4108180"/>
          </a:xfrm>
        </p:spPr>
        <p:txBody>
          <a:bodyPr>
            <a:normAutofit/>
          </a:bodyPr>
          <a:lstStyle/>
          <a:p>
            <a:r>
              <a:rPr lang="fr-CA" sz="2800" b="1" i="1" u="sng" dirty="0">
                <a:solidFill>
                  <a:srgbClr val="0070C0"/>
                </a:solidFill>
                <a:effectLst>
                  <a:outerShdw blurRad="38100" dist="19050" dir="2700000" algn="tl">
                    <a:schemeClr val="dk1">
                      <a:alpha val="40000"/>
                    </a:schemeClr>
                  </a:outerShdw>
                </a:effectLst>
              </a:rPr>
              <a:t>Réalisé par : ELKETAOUY </a:t>
            </a:r>
            <a:r>
              <a:rPr lang="fr-CA" sz="2800" b="1" i="1" u="sng" dirty="0" smtClean="0">
                <a:solidFill>
                  <a:srgbClr val="0070C0"/>
                </a:solidFill>
                <a:effectLst>
                  <a:outerShdw blurRad="38100" dist="19050" dir="2700000" algn="tl">
                    <a:schemeClr val="dk1">
                      <a:alpha val="40000"/>
                    </a:schemeClr>
                  </a:outerShdw>
                </a:effectLst>
              </a:rPr>
              <a:t>SALMA</a:t>
            </a:r>
          </a:p>
          <a:p>
            <a:pPr marL="0" indent="0">
              <a:buNone/>
            </a:pPr>
            <a:endParaRPr lang="fr-FR" sz="2800" i="1" u="sng" dirty="0">
              <a:solidFill>
                <a:srgbClr val="0070C0"/>
              </a:solidFill>
            </a:endParaRPr>
          </a:p>
          <a:p>
            <a:pPr lvl="1"/>
            <a:r>
              <a:rPr lang="fr-FR" altLang="fr-FR" sz="2800" b="1" i="1" u="sng" dirty="0">
                <a:solidFill>
                  <a:srgbClr val="0070C0"/>
                </a:solidFill>
              </a:rPr>
              <a:t>Encadré</a:t>
            </a:r>
            <a:r>
              <a:rPr lang="fr-CA" sz="2800" b="1" i="1" u="sng" dirty="0" smtClean="0">
                <a:solidFill>
                  <a:srgbClr val="0070C0"/>
                </a:solidFill>
                <a:effectLst>
                  <a:outerShdw blurRad="38100" dist="19050" dir="2700000" algn="tl">
                    <a:schemeClr val="dk1">
                      <a:alpha val="40000"/>
                    </a:schemeClr>
                  </a:outerShdw>
                </a:effectLst>
              </a:rPr>
              <a:t> par : Ms. OUSSAMA RAHMOUNI</a:t>
            </a:r>
            <a:endParaRPr lang="fr-FR" sz="2800" b="1" i="1" u="sng" dirty="0">
              <a:solidFill>
                <a:srgbClr val="0070C0"/>
              </a:solidFill>
              <a:effectLst>
                <a:outerShdw blurRad="38100" dist="19050" dir="2700000" algn="tl">
                  <a:schemeClr val="dk1">
                    <a:alpha val="40000"/>
                  </a:schemeClr>
                </a:outerShdw>
              </a:effectLst>
            </a:endParaRPr>
          </a:p>
          <a:p>
            <a:pPr lvl="1"/>
            <a:endParaRPr lang="fr-FR" sz="2800" b="1" i="1" u="sng" dirty="0" smtClean="0">
              <a:solidFill>
                <a:srgbClr val="0070C0"/>
              </a:solidFill>
              <a:effectLst>
                <a:outerShdw blurRad="38100" dist="19050" dir="2700000" algn="tl">
                  <a:schemeClr val="dk1">
                    <a:alpha val="40000"/>
                  </a:schemeClr>
                </a:outerShdw>
              </a:effectLst>
            </a:endParaRPr>
          </a:p>
          <a:p>
            <a:pPr lvl="1"/>
            <a:r>
              <a:rPr lang="fr-FR" sz="2800" b="1" i="1" u="sng" dirty="0">
                <a:solidFill>
                  <a:srgbClr val="0070C0"/>
                </a:solidFill>
              </a:rPr>
              <a:t>Encadrant professionnel : LYOUSSI MOUAD</a:t>
            </a:r>
          </a:p>
        </p:txBody>
      </p:sp>
    </p:spTree>
    <p:extLst>
      <p:ext uri="{BB962C8B-B14F-4D97-AF65-F5344CB8AC3E}">
        <p14:creationId xmlns:p14="http://schemas.microsoft.com/office/powerpoint/2010/main" val="427732271"/>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Conception et développement d une application de gestion des services  dédiés au personnel - PDF Free Download"/>
          <p:cNvPicPr/>
          <p:nvPr/>
        </p:nvPicPr>
        <p:blipFill>
          <a:blip r:embed="rId2">
            <a:extLst>
              <a:ext uri="{28A0092B-C50C-407E-A947-70E740481C1C}">
                <a14:useLocalDpi xmlns:a14="http://schemas.microsoft.com/office/drawing/2010/main" val="0"/>
              </a:ext>
            </a:extLst>
          </a:blip>
          <a:srcRect/>
          <a:stretch>
            <a:fillRect/>
          </a:stretch>
        </p:blipFill>
        <p:spPr bwMode="auto">
          <a:xfrm>
            <a:off x="2176530" y="1197736"/>
            <a:ext cx="8268236" cy="4636394"/>
          </a:xfrm>
          <a:prstGeom prst="rect">
            <a:avLst/>
          </a:prstGeom>
          <a:noFill/>
          <a:ln>
            <a:noFill/>
          </a:ln>
        </p:spPr>
      </p:pic>
    </p:spTree>
    <p:extLst>
      <p:ext uri="{BB962C8B-B14F-4D97-AF65-F5344CB8AC3E}">
        <p14:creationId xmlns:p14="http://schemas.microsoft.com/office/powerpoint/2010/main" val="3175161645"/>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80313" y="3174127"/>
            <a:ext cx="8911687" cy="1280890"/>
          </a:xfrm>
        </p:spPr>
        <p:txBody>
          <a:bodyPr>
            <a:normAutofit/>
          </a:bodyPr>
          <a:lstStyle/>
          <a:p>
            <a:r>
              <a:rPr lang="fr-FR" sz="4400" b="1" i="1" u="sng" dirty="0">
                <a:solidFill>
                  <a:srgbClr val="0070C0"/>
                </a:solidFill>
                <a:latin typeface="Andalus" panose="02020603050405020304" pitchFamily="18" charset="-78"/>
                <a:cs typeface="Andalus" panose="02020603050405020304" pitchFamily="18" charset="-78"/>
              </a:rPr>
              <a:t>CHAPITRE III : Guide d’utilisation</a:t>
            </a:r>
          </a:p>
        </p:txBody>
      </p:sp>
    </p:spTree>
    <p:extLst>
      <p:ext uri="{BB962C8B-B14F-4D97-AF65-F5344CB8AC3E}">
        <p14:creationId xmlns:p14="http://schemas.microsoft.com/office/powerpoint/2010/main" val="23982562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p:nvPr/>
        </p:nvPicPr>
        <p:blipFill>
          <a:blip r:embed="rId2"/>
          <a:stretch>
            <a:fillRect/>
          </a:stretch>
        </p:blipFill>
        <p:spPr>
          <a:xfrm>
            <a:off x="1777285" y="1815921"/>
            <a:ext cx="9362940" cy="4636394"/>
          </a:xfrm>
          <a:prstGeom prst="rect">
            <a:avLst/>
          </a:prstGeom>
        </p:spPr>
      </p:pic>
      <p:sp>
        <p:nvSpPr>
          <p:cNvPr id="4" name="Rectangle 3"/>
          <p:cNvSpPr/>
          <p:nvPr/>
        </p:nvSpPr>
        <p:spPr>
          <a:xfrm>
            <a:off x="3863662" y="498378"/>
            <a:ext cx="6877317" cy="720197"/>
          </a:xfrm>
          <a:prstGeom prst="rect">
            <a:avLst/>
          </a:prstGeom>
        </p:spPr>
        <p:txBody>
          <a:bodyPr wrap="square">
            <a:spAutoFit/>
          </a:bodyPr>
          <a:lstStyle/>
          <a:p>
            <a:pPr marL="570865" marR="8890" indent="5715">
              <a:lnSpc>
                <a:spcPct val="102000"/>
              </a:lnSpc>
              <a:spcAft>
                <a:spcPts val="450"/>
              </a:spcAft>
              <a:tabLst>
                <a:tab pos="5930265" algn="l"/>
              </a:tabLst>
            </a:pPr>
            <a:r>
              <a:rPr lang="fr-FR" sz="4000" dirty="0">
                <a:solidFill>
                  <a:srgbClr val="C00000"/>
                </a:solidFill>
                <a:latin typeface="Monotype Corsiva" panose="03010101010201010101" pitchFamily="66" charset="0"/>
                <a:ea typeface="Times New Roman" panose="02020603050405020304" pitchFamily="18" charset="0"/>
                <a:cs typeface="Arial" panose="020B0604020202020204" pitchFamily="34" charset="0"/>
              </a:rPr>
              <a:t>Page Principale</a:t>
            </a:r>
            <a:endParaRPr lang="fr-FR" sz="40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88267062"/>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stretch>
            <a:fillRect/>
          </a:stretch>
        </p:blipFill>
        <p:spPr>
          <a:xfrm>
            <a:off x="1931829" y="1591090"/>
            <a:ext cx="9272789" cy="5131682"/>
          </a:xfrm>
          <a:prstGeom prst="rect">
            <a:avLst/>
          </a:prstGeom>
        </p:spPr>
      </p:pic>
      <p:sp>
        <p:nvSpPr>
          <p:cNvPr id="3" name="Rectangle 2"/>
          <p:cNvSpPr/>
          <p:nvPr/>
        </p:nvSpPr>
        <p:spPr>
          <a:xfrm>
            <a:off x="3850783" y="755955"/>
            <a:ext cx="4777627" cy="720197"/>
          </a:xfrm>
          <a:prstGeom prst="rect">
            <a:avLst/>
          </a:prstGeom>
        </p:spPr>
        <p:txBody>
          <a:bodyPr wrap="square">
            <a:spAutoFit/>
          </a:bodyPr>
          <a:lstStyle/>
          <a:p>
            <a:pPr marL="570865" marR="8890" indent="5715">
              <a:lnSpc>
                <a:spcPct val="102000"/>
              </a:lnSpc>
              <a:spcAft>
                <a:spcPts val="450"/>
              </a:spcAft>
              <a:tabLst>
                <a:tab pos="5930265" algn="l"/>
              </a:tabLst>
            </a:pPr>
            <a:r>
              <a:rPr lang="fr-FR" sz="4000" dirty="0">
                <a:solidFill>
                  <a:srgbClr val="C00000"/>
                </a:solidFill>
                <a:latin typeface="Monotype Corsiva" panose="03010101010201010101" pitchFamily="66" charset="0"/>
                <a:ea typeface="Times New Roman" panose="02020603050405020304" pitchFamily="18" charset="0"/>
                <a:cs typeface="Arial" panose="020B0604020202020204" pitchFamily="34" charset="0"/>
              </a:rPr>
              <a:t>PAGE DE LOGIN</a:t>
            </a:r>
          </a:p>
        </p:txBody>
      </p:sp>
    </p:spTree>
    <p:extLst>
      <p:ext uri="{BB962C8B-B14F-4D97-AF65-F5344CB8AC3E}">
        <p14:creationId xmlns:p14="http://schemas.microsoft.com/office/powerpoint/2010/main" val="1912272721"/>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stretch>
            <a:fillRect/>
          </a:stretch>
        </p:blipFill>
        <p:spPr>
          <a:xfrm>
            <a:off x="1880315" y="1893194"/>
            <a:ext cx="9272789" cy="4739426"/>
          </a:xfrm>
          <a:prstGeom prst="rect">
            <a:avLst/>
          </a:prstGeom>
        </p:spPr>
      </p:pic>
      <p:sp>
        <p:nvSpPr>
          <p:cNvPr id="3" name="Rectangle 2"/>
          <p:cNvSpPr/>
          <p:nvPr/>
        </p:nvSpPr>
        <p:spPr>
          <a:xfrm>
            <a:off x="4331304" y="962016"/>
            <a:ext cx="4640694" cy="720197"/>
          </a:xfrm>
          <a:prstGeom prst="rect">
            <a:avLst/>
          </a:prstGeom>
        </p:spPr>
        <p:txBody>
          <a:bodyPr wrap="none">
            <a:spAutoFit/>
          </a:bodyPr>
          <a:lstStyle/>
          <a:p>
            <a:pPr marL="570865" marR="8890" indent="5715">
              <a:lnSpc>
                <a:spcPct val="102000"/>
              </a:lnSpc>
              <a:spcAft>
                <a:spcPts val="450"/>
              </a:spcAft>
              <a:tabLst>
                <a:tab pos="5930265" algn="l"/>
              </a:tabLst>
            </a:pPr>
            <a:r>
              <a:rPr lang="fr-FR" sz="4000" dirty="0">
                <a:solidFill>
                  <a:srgbClr val="C00000"/>
                </a:solidFill>
                <a:latin typeface="Monotype Corsiva" panose="03010101010201010101" pitchFamily="66" charset="0"/>
                <a:ea typeface="Times New Roman" panose="02020603050405020304" pitchFamily="18" charset="0"/>
                <a:cs typeface="Arial" panose="020B0604020202020204" pitchFamily="34" charset="0"/>
              </a:rPr>
              <a:t>PAGE D’ inscription</a:t>
            </a:r>
          </a:p>
        </p:txBody>
      </p:sp>
    </p:spTree>
    <p:extLst>
      <p:ext uri="{BB962C8B-B14F-4D97-AF65-F5344CB8AC3E}">
        <p14:creationId xmlns:p14="http://schemas.microsoft.com/office/powerpoint/2010/main" val="4234630079"/>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sz="4400" b="1" i="1" u="sng" dirty="0">
                <a:solidFill>
                  <a:srgbClr val="0070C0"/>
                </a:solidFill>
                <a:latin typeface="Andalus" panose="02020603050405020304" pitchFamily="18" charset="-78"/>
                <a:cs typeface="Andalus" panose="02020603050405020304" pitchFamily="18" charset="-78"/>
              </a:rPr>
              <a:t>Conclusion</a:t>
            </a:r>
            <a:r>
              <a:rPr lang="fr-FR" dirty="0">
                <a:solidFill>
                  <a:schemeClr val="tx1">
                    <a:lumMod val="95000"/>
                    <a:lumOff val="5000"/>
                  </a:schemeClr>
                </a:solidFill>
                <a:latin typeface="Arial" panose="020B0604020202020204" pitchFamily="34" charset="0"/>
                <a:cs typeface="Arial" panose="020B0604020202020204" pitchFamily="34" charset="0"/>
              </a:rPr>
              <a:t> </a:t>
            </a:r>
          </a:p>
        </p:txBody>
      </p:sp>
      <p:sp>
        <p:nvSpPr>
          <p:cNvPr id="3" name="Espace réservé du contenu 2"/>
          <p:cNvSpPr>
            <a:spLocks noGrp="1"/>
          </p:cNvSpPr>
          <p:nvPr>
            <p:ph idx="1"/>
          </p:nvPr>
        </p:nvSpPr>
        <p:spPr>
          <a:xfrm>
            <a:off x="2589212" y="1635617"/>
            <a:ext cx="8915400" cy="5022760"/>
          </a:xfrm>
        </p:spPr>
        <p:txBody>
          <a:bodyPr>
            <a:normAutofit/>
          </a:bodyPr>
          <a:lstStyle/>
          <a:p>
            <a:pPr marL="0" indent="0">
              <a:buNone/>
            </a:pPr>
            <a:r>
              <a:rPr lang="fr-FR" sz="2400" dirty="0">
                <a:latin typeface="Arial" panose="020B0604020202020204" pitchFamily="34" charset="0"/>
                <a:cs typeface="Arial" panose="020B0604020202020204" pitchFamily="34" charset="0"/>
              </a:rPr>
              <a:t>En conclusion, bien que je ne puisse participer à la finalisation</a:t>
            </a:r>
          </a:p>
          <a:p>
            <a:pPr marL="0" indent="0">
              <a:buNone/>
            </a:pPr>
            <a:r>
              <a:rPr lang="fr-FR" sz="2400" dirty="0">
                <a:latin typeface="Arial" panose="020B0604020202020204" pitchFamily="34" charset="0"/>
                <a:cs typeface="Arial" panose="020B0604020202020204" pitchFamily="34" charset="0"/>
              </a:rPr>
              <a:t>Du </a:t>
            </a:r>
            <a:r>
              <a:rPr lang="fr-FR" sz="2400" dirty="0" smtClean="0">
                <a:latin typeface="Arial" panose="020B0604020202020204" pitchFamily="34" charset="0"/>
                <a:cs typeface="Arial" panose="020B0604020202020204" pitchFamily="34" charset="0"/>
              </a:rPr>
              <a:t>projet </a:t>
            </a:r>
            <a:r>
              <a:rPr lang="fr-FR" sz="2400" dirty="0">
                <a:latin typeface="Arial" panose="020B0604020202020204" pitchFamily="34" charset="0"/>
                <a:cs typeface="Arial" panose="020B0604020202020204" pitchFamily="34" charset="0"/>
              </a:rPr>
              <a:t>ce stage m’a permis d’acquérir de nombreuses connaissances, notamment dans le domaine du développement d’application web </a:t>
            </a:r>
          </a:p>
          <a:p>
            <a:pPr marL="0" indent="0">
              <a:buNone/>
            </a:pPr>
            <a:r>
              <a:rPr lang="fr-FR" sz="2400" dirty="0">
                <a:latin typeface="Arial" panose="020B0604020202020204" pitchFamily="34" charset="0"/>
                <a:cs typeface="Arial" panose="020B0604020202020204" pitchFamily="34" charset="0"/>
              </a:rPr>
              <a:t>A l’avenir, je souhaiterai approfondir d’autres aspects du </a:t>
            </a:r>
            <a:r>
              <a:rPr lang="fr-FR" sz="2400" dirty="0" smtClean="0">
                <a:latin typeface="Arial" panose="020B0604020202020204" pitchFamily="34" charset="0"/>
                <a:cs typeface="Arial" panose="020B0604020202020204" pitchFamily="34" charset="0"/>
              </a:rPr>
              <a:t>programmation.</a:t>
            </a:r>
          </a:p>
          <a:p>
            <a:pPr marL="0" indent="0">
              <a:buNone/>
            </a:pPr>
            <a:r>
              <a:rPr lang="fr-FR" sz="2400" dirty="0" smtClean="0">
                <a:latin typeface="Arial" panose="020B0604020202020204" pitchFamily="34" charset="0"/>
                <a:cs typeface="Arial" panose="020B0604020202020204" pitchFamily="34" charset="0"/>
              </a:rPr>
              <a:t>Je </a:t>
            </a:r>
            <a:r>
              <a:rPr lang="fr-FR" sz="2400" dirty="0">
                <a:latin typeface="Arial" panose="020B0604020202020204" pitchFamily="34" charset="0"/>
                <a:cs typeface="Arial" panose="020B0604020202020204" pitchFamily="34" charset="0"/>
              </a:rPr>
              <a:t>finis également par </a:t>
            </a:r>
            <a:r>
              <a:rPr lang="fr-FR" sz="2400">
                <a:latin typeface="Arial" panose="020B0604020202020204" pitchFamily="34" charset="0"/>
                <a:cs typeface="Arial" panose="020B0604020202020204" pitchFamily="34" charset="0"/>
              </a:rPr>
              <a:t>remercier </a:t>
            </a:r>
            <a:r>
              <a:rPr lang="fr-FR" sz="2400" smtClean="0">
                <a:latin typeface="Arial" panose="020B0604020202020204" pitchFamily="34" charset="0"/>
                <a:cs typeface="Arial" panose="020B0604020202020204" pitchFamily="34" charset="0"/>
              </a:rPr>
              <a:t>Mon formateur </a:t>
            </a:r>
            <a:r>
              <a:rPr lang="fr-FR" sz="2400" dirty="0">
                <a:latin typeface="Arial" panose="020B0604020202020204" pitchFamily="34" charset="0"/>
                <a:cs typeface="Arial" panose="020B0604020202020204" pitchFamily="34" charset="0"/>
              </a:rPr>
              <a:t>Mr. RAHMOUNI </a:t>
            </a:r>
            <a:r>
              <a:rPr lang="fr-FR" sz="2400" dirty="0" smtClean="0">
                <a:latin typeface="Arial" panose="020B0604020202020204" pitchFamily="34" charset="0"/>
                <a:cs typeface="Arial" panose="020B0604020202020204" pitchFamily="34" charset="0"/>
              </a:rPr>
              <a:t>Oussama.</a:t>
            </a:r>
            <a:endParaRPr lang="fr-F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63315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382592" y="1043189"/>
            <a:ext cx="8603086" cy="5473879"/>
          </a:xfrm>
          <a:prstGeom prst="rect">
            <a:avLst/>
          </a:prstGeom>
        </p:spPr>
      </p:pic>
    </p:spTree>
    <p:extLst>
      <p:ext uri="{BB962C8B-B14F-4D97-AF65-F5344CB8AC3E}">
        <p14:creationId xmlns:p14="http://schemas.microsoft.com/office/powerpoint/2010/main" val="31042483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174423"/>
            <a:ext cx="8911687" cy="752856"/>
          </a:xfrm>
        </p:spPr>
        <p:txBody>
          <a:bodyPr>
            <a:noAutofit/>
          </a:bodyPr>
          <a:lstStyle/>
          <a:p>
            <a:pPr fontAlgn="base"/>
            <a:r>
              <a:rPr lang="fr-FR" sz="4800" b="1" i="1" dirty="0">
                <a:effectLst>
                  <a:reflection blurRad="6350" stA="53000" endA="300" endPos="35500" dir="5400000" sy="-90000" algn="bl"/>
                </a:effectLst>
              </a:rPr>
              <a:t>Plan</a:t>
            </a:r>
          </a:p>
        </p:txBody>
      </p:sp>
      <p:sp>
        <p:nvSpPr>
          <p:cNvPr id="4" name="Espace réservé du contenu 3"/>
          <p:cNvSpPr>
            <a:spLocks noGrp="1"/>
          </p:cNvSpPr>
          <p:nvPr>
            <p:ph idx="1"/>
          </p:nvPr>
        </p:nvSpPr>
        <p:spPr>
          <a:xfrm>
            <a:off x="4687910" y="721217"/>
            <a:ext cx="5988676" cy="5950039"/>
          </a:xfrm>
        </p:spPr>
        <p:txBody>
          <a:bodyPr>
            <a:normAutofit/>
          </a:bodyPr>
          <a:lstStyle/>
          <a:p>
            <a:pPr marL="0" lvl="0" indent="0">
              <a:buNone/>
            </a:pPr>
            <a:r>
              <a:rPr lang="fr-FR" b="1" i="1" dirty="0" smtClean="0">
                <a:solidFill>
                  <a:schemeClr val="tx1">
                    <a:lumMod val="95000"/>
                    <a:lumOff val="5000"/>
                  </a:schemeClr>
                </a:solidFill>
                <a:latin typeface="Arial" panose="020B0604020202020204" pitchFamily="34" charset="0"/>
                <a:cs typeface="Arial" panose="020B0604020202020204" pitchFamily="34" charset="0"/>
              </a:rPr>
              <a:t>                                                       </a:t>
            </a:r>
            <a:endParaRPr lang="fr-FR" b="1" i="1" dirty="0">
              <a:solidFill>
                <a:schemeClr val="tx1">
                  <a:lumMod val="95000"/>
                  <a:lumOff val="5000"/>
                </a:schemeClr>
              </a:solidFill>
              <a:latin typeface="Arial" panose="020B0604020202020204" pitchFamily="34" charset="0"/>
              <a:cs typeface="Arial" panose="020B0604020202020204" pitchFamily="34" charset="0"/>
            </a:endParaRPr>
          </a:p>
          <a:p>
            <a:pPr lvl="0"/>
            <a:r>
              <a:rPr lang="fr-FR" sz="1900" b="1" i="1" dirty="0">
                <a:solidFill>
                  <a:srgbClr val="7030A0"/>
                </a:solidFill>
                <a:latin typeface="Arial" panose="020B0604020202020204" pitchFamily="34" charset="0"/>
                <a:cs typeface="Arial" panose="020B0604020202020204" pitchFamily="34" charset="0"/>
              </a:rPr>
              <a:t>Définition de la société                                        </a:t>
            </a:r>
          </a:p>
          <a:p>
            <a:pPr lvl="0"/>
            <a:r>
              <a:rPr lang="fr-FR" sz="1900" b="1" i="1" dirty="0">
                <a:solidFill>
                  <a:srgbClr val="7030A0"/>
                </a:solidFill>
                <a:latin typeface="Arial" panose="020B0604020202020204" pitchFamily="34" charset="0"/>
                <a:cs typeface="Arial" panose="020B0604020202020204" pitchFamily="34" charset="0"/>
              </a:rPr>
              <a:t> CHAPITRE I: Présentation du sujet                </a:t>
            </a:r>
          </a:p>
          <a:p>
            <a:pPr lvl="1"/>
            <a:r>
              <a:rPr lang="fr-CA" b="1" i="1" dirty="0">
                <a:solidFill>
                  <a:schemeClr val="tx1">
                    <a:lumMod val="95000"/>
                    <a:lumOff val="5000"/>
                  </a:schemeClr>
                </a:solidFill>
                <a:latin typeface="Arial" panose="020B0604020202020204" pitchFamily="34" charset="0"/>
                <a:cs typeface="Arial" panose="020B0604020202020204" pitchFamily="34" charset="0"/>
              </a:rPr>
              <a:t>Objectif principale de application  </a:t>
            </a:r>
            <a:endParaRPr lang="fr-CA" b="1" i="1" dirty="0" smtClean="0">
              <a:solidFill>
                <a:schemeClr val="tx1">
                  <a:lumMod val="95000"/>
                  <a:lumOff val="5000"/>
                </a:schemeClr>
              </a:solidFill>
              <a:latin typeface="Arial" panose="020B0604020202020204" pitchFamily="34" charset="0"/>
              <a:cs typeface="Arial" panose="020B0604020202020204" pitchFamily="34" charset="0"/>
            </a:endParaRPr>
          </a:p>
          <a:p>
            <a:pPr lvl="1"/>
            <a:r>
              <a:rPr lang="fr-CA" b="1" i="1" dirty="0">
                <a:solidFill>
                  <a:schemeClr val="tx1">
                    <a:lumMod val="95000"/>
                    <a:lumOff val="5000"/>
                  </a:schemeClr>
                </a:solidFill>
                <a:latin typeface="Arial" panose="020B0604020202020204" pitchFamily="34" charset="0"/>
                <a:cs typeface="Arial" panose="020B0604020202020204" pitchFamily="34" charset="0"/>
              </a:rPr>
              <a:t>Les interfaces de mon </a:t>
            </a:r>
            <a:r>
              <a:rPr lang="fr-CA" b="1" i="1" dirty="0" smtClean="0">
                <a:solidFill>
                  <a:schemeClr val="tx1">
                    <a:lumMod val="95000"/>
                    <a:lumOff val="5000"/>
                  </a:schemeClr>
                </a:solidFill>
                <a:latin typeface="Arial" panose="020B0604020202020204" pitchFamily="34" charset="0"/>
                <a:cs typeface="Arial" panose="020B0604020202020204" pitchFamily="34" charset="0"/>
              </a:rPr>
              <a:t>site avec </a:t>
            </a:r>
            <a:r>
              <a:rPr lang="fr-CA" b="1" i="1" dirty="0" err="1" smtClean="0">
                <a:solidFill>
                  <a:schemeClr val="tx1">
                    <a:lumMod val="95000"/>
                    <a:lumOff val="5000"/>
                  </a:schemeClr>
                </a:solidFill>
                <a:latin typeface="Arial" panose="020B0604020202020204" pitchFamily="34" charset="0"/>
                <a:cs typeface="Arial" panose="020B0604020202020204" pitchFamily="34" charset="0"/>
              </a:rPr>
              <a:t>figma</a:t>
            </a:r>
            <a:r>
              <a:rPr lang="fr-CA" b="1" i="1" dirty="0" smtClean="0">
                <a:solidFill>
                  <a:schemeClr val="tx1">
                    <a:lumMod val="95000"/>
                    <a:lumOff val="5000"/>
                  </a:schemeClr>
                </a:solidFill>
                <a:latin typeface="Arial" panose="020B0604020202020204" pitchFamily="34" charset="0"/>
                <a:cs typeface="Arial" panose="020B0604020202020204" pitchFamily="34" charset="0"/>
              </a:rPr>
              <a:t>      </a:t>
            </a:r>
          </a:p>
          <a:p>
            <a:pPr lvl="1"/>
            <a:r>
              <a:rPr lang="fr-CA" b="1" i="1" dirty="0" smtClean="0">
                <a:solidFill>
                  <a:schemeClr val="tx1">
                    <a:lumMod val="95000"/>
                    <a:lumOff val="5000"/>
                  </a:schemeClr>
                </a:solidFill>
                <a:latin typeface="Arial" panose="020B0604020202020204" pitchFamily="34" charset="0"/>
                <a:cs typeface="Arial" panose="020B0604020202020204" pitchFamily="34" charset="0"/>
              </a:rPr>
              <a:t>Les outils </a:t>
            </a:r>
            <a:r>
              <a:rPr lang="fr-CA" b="1" i="1" smtClean="0">
                <a:solidFill>
                  <a:schemeClr val="tx1">
                    <a:lumMod val="95000"/>
                    <a:lumOff val="5000"/>
                  </a:schemeClr>
                </a:solidFill>
                <a:latin typeface="Arial" panose="020B0604020202020204" pitchFamily="34" charset="0"/>
                <a:cs typeface="Arial" panose="020B0604020202020204" pitchFamily="34" charset="0"/>
              </a:rPr>
              <a:t>de travail                                                                                           </a:t>
            </a:r>
            <a:endParaRPr lang="fr-FR" b="1" i="1" dirty="0">
              <a:solidFill>
                <a:schemeClr val="tx1">
                  <a:lumMod val="95000"/>
                  <a:lumOff val="5000"/>
                </a:schemeClr>
              </a:solidFill>
              <a:latin typeface="Arial" panose="020B0604020202020204" pitchFamily="34" charset="0"/>
              <a:cs typeface="Arial" panose="020B0604020202020204" pitchFamily="34" charset="0"/>
            </a:endParaRPr>
          </a:p>
          <a:p>
            <a:pPr lvl="0"/>
            <a:r>
              <a:rPr lang="fr-FR" sz="1900" b="1" i="1" dirty="0" smtClean="0">
                <a:solidFill>
                  <a:srgbClr val="7030A0"/>
                </a:solidFill>
                <a:latin typeface="Arial" panose="020B0604020202020204" pitchFamily="34" charset="0"/>
                <a:cs typeface="Arial" panose="020B0604020202020204" pitchFamily="34" charset="0"/>
              </a:rPr>
              <a:t>CHAPITRE </a:t>
            </a:r>
            <a:r>
              <a:rPr lang="fr-FR" sz="1900" b="1" i="1" dirty="0">
                <a:solidFill>
                  <a:srgbClr val="7030A0"/>
                </a:solidFill>
                <a:latin typeface="Arial" panose="020B0604020202020204" pitchFamily="34" charset="0"/>
                <a:cs typeface="Arial" panose="020B0604020202020204" pitchFamily="34" charset="0"/>
              </a:rPr>
              <a:t>II : Analyse et conception             </a:t>
            </a:r>
          </a:p>
          <a:p>
            <a:pPr lvl="1"/>
            <a:r>
              <a:rPr lang="fr-CA" b="1" i="1" dirty="0" smtClean="0">
                <a:solidFill>
                  <a:schemeClr val="tx1">
                    <a:lumMod val="95000"/>
                    <a:lumOff val="5000"/>
                  </a:schemeClr>
                </a:solidFill>
                <a:latin typeface="Arial" panose="020B0604020202020204" pitchFamily="34" charset="0"/>
                <a:cs typeface="Arial" panose="020B0604020202020204" pitchFamily="34" charset="0"/>
              </a:rPr>
              <a:t>Diagramme </a:t>
            </a:r>
            <a:r>
              <a:rPr lang="fr-CA" b="1" i="1" dirty="0">
                <a:solidFill>
                  <a:schemeClr val="tx1">
                    <a:lumMod val="95000"/>
                    <a:lumOff val="5000"/>
                  </a:schemeClr>
                </a:solidFill>
                <a:latin typeface="Arial" panose="020B0604020202020204" pitchFamily="34" charset="0"/>
                <a:cs typeface="Arial" panose="020B0604020202020204" pitchFamily="34" charset="0"/>
              </a:rPr>
              <a:t>de classe                                            </a:t>
            </a:r>
          </a:p>
          <a:p>
            <a:pPr lvl="1"/>
            <a:r>
              <a:rPr lang="fr-CA" b="1" i="1" dirty="0">
                <a:solidFill>
                  <a:schemeClr val="tx1">
                    <a:lumMod val="95000"/>
                    <a:lumOff val="5000"/>
                  </a:schemeClr>
                </a:solidFill>
                <a:latin typeface="Arial" panose="020B0604020202020204" pitchFamily="34" charset="0"/>
                <a:cs typeface="Arial" panose="020B0604020202020204" pitchFamily="34" charset="0"/>
              </a:rPr>
              <a:t>Diagramme de cas d’utilisation                           </a:t>
            </a:r>
            <a:endParaRPr lang="fr-FR" b="1" i="1" dirty="0">
              <a:solidFill>
                <a:schemeClr val="tx1">
                  <a:lumMod val="95000"/>
                  <a:lumOff val="5000"/>
                </a:schemeClr>
              </a:solidFill>
              <a:latin typeface="Arial" panose="020B0604020202020204" pitchFamily="34" charset="0"/>
              <a:cs typeface="Arial" panose="020B0604020202020204" pitchFamily="34" charset="0"/>
            </a:endParaRPr>
          </a:p>
          <a:p>
            <a:r>
              <a:rPr lang="fr-FR" sz="1900" b="1" i="1" dirty="0" smtClean="0">
                <a:solidFill>
                  <a:srgbClr val="7030A0"/>
                </a:solidFill>
                <a:latin typeface="Arial" panose="020B0604020202020204" pitchFamily="34" charset="0"/>
                <a:cs typeface="Arial" panose="020B0604020202020204" pitchFamily="34" charset="0"/>
              </a:rPr>
              <a:t>CHAPITRE </a:t>
            </a:r>
            <a:r>
              <a:rPr lang="fr-FR" sz="1900" b="1" i="1" dirty="0">
                <a:solidFill>
                  <a:srgbClr val="7030A0"/>
                </a:solidFill>
                <a:latin typeface="Arial" panose="020B0604020202020204" pitchFamily="34" charset="0"/>
                <a:cs typeface="Arial" panose="020B0604020202020204" pitchFamily="34" charset="0"/>
              </a:rPr>
              <a:t>III : Guide d’utilisation </a:t>
            </a:r>
            <a:r>
              <a:rPr lang="fr-FR" b="1" i="1" dirty="0">
                <a:solidFill>
                  <a:schemeClr val="tx1">
                    <a:lumMod val="95000"/>
                    <a:lumOff val="5000"/>
                  </a:schemeClr>
                </a:solidFill>
                <a:latin typeface="Arial" panose="020B0604020202020204" pitchFamily="34" charset="0"/>
                <a:cs typeface="Arial" panose="020B0604020202020204" pitchFamily="34" charset="0"/>
              </a:rPr>
              <a:t>              </a:t>
            </a:r>
          </a:p>
          <a:p>
            <a:pPr lvl="1"/>
            <a:r>
              <a:rPr lang="fr-CA" b="1" i="1" dirty="0">
                <a:solidFill>
                  <a:schemeClr val="tx1">
                    <a:lumMod val="95000"/>
                    <a:lumOff val="5000"/>
                  </a:schemeClr>
                </a:solidFill>
                <a:latin typeface="Arial" panose="020B0604020202020204" pitchFamily="34" charset="0"/>
                <a:cs typeface="Arial" panose="020B0604020202020204" pitchFamily="34" charset="0"/>
              </a:rPr>
              <a:t>Page principale                                                     </a:t>
            </a:r>
          </a:p>
          <a:p>
            <a:pPr lvl="1"/>
            <a:r>
              <a:rPr lang="fr-CA" b="1" i="1" dirty="0">
                <a:solidFill>
                  <a:schemeClr val="tx1">
                    <a:lumMod val="95000"/>
                    <a:lumOff val="5000"/>
                  </a:schemeClr>
                </a:solidFill>
                <a:latin typeface="Arial" panose="020B0604020202020204" pitchFamily="34" charset="0"/>
                <a:cs typeface="Arial" panose="020B0604020202020204" pitchFamily="34" charset="0"/>
              </a:rPr>
              <a:t>Page login                                                             </a:t>
            </a:r>
          </a:p>
          <a:p>
            <a:pPr lvl="1"/>
            <a:r>
              <a:rPr lang="fr-CA" b="1" i="1" dirty="0">
                <a:solidFill>
                  <a:schemeClr val="tx1">
                    <a:lumMod val="95000"/>
                    <a:lumOff val="5000"/>
                  </a:schemeClr>
                </a:solidFill>
                <a:latin typeface="Arial" panose="020B0604020202020204" pitchFamily="34" charset="0"/>
                <a:cs typeface="Arial" panose="020B0604020202020204" pitchFamily="34" charset="0"/>
              </a:rPr>
              <a:t>Page d’inscription                                                </a:t>
            </a:r>
            <a:endParaRPr lang="fr-FR" b="1" i="1" dirty="0">
              <a:solidFill>
                <a:schemeClr val="tx1">
                  <a:lumMod val="95000"/>
                  <a:lumOff val="5000"/>
                </a:schemeClr>
              </a:solidFill>
              <a:latin typeface="Arial" panose="020B0604020202020204" pitchFamily="34" charset="0"/>
              <a:cs typeface="Arial" panose="020B0604020202020204" pitchFamily="34" charset="0"/>
            </a:endParaRPr>
          </a:p>
          <a:p>
            <a:pPr lvl="0"/>
            <a:r>
              <a:rPr lang="fr-FR" sz="1900" b="1" i="1" dirty="0">
                <a:solidFill>
                  <a:srgbClr val="7030A0"/>
                </a:solidFill>
                <a:latin typeface="Arial" panose="020B0604020202020204" pitchFamily="34" charset="0"/>
                <a:cs typeface="Arial" panose="020B0604020202020204" pitchFamily="34" charset="0"/>
              </a:rPr>
              <a:t>Conclusion</a:t>
            </a:r>
          </a:p>
          <a:p>
            <a:pPr lvl="0"/>
            <a:endParaRPr lang="fr-FR" dirty="0"/>
          </a:p>
        </p:txBody>
      </p:sp>
    </p:spTree>
    <p:extLst>
      <p:ext uri="{BB962C8B-B14F-4D97-AF65-F5344CB8AC3E}">
        <p14:creationId xmlns:p14="http://schemas.microsoft.com/office/powerpoint/2010/main" val="42428024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93195" y="695459"/>
            <a:ext cx="9611418" cy="798490"/>
          </a:xfrm>
        </p:spPr>
        <p:txBody>
          <a:bodyPr>
            <a:normAutofit/>
          </a:bodyPr>
          <a:lstStyle/>
          <a:p>
            <a:r>
              <a:rPr lang="fr-FR" sz="2800" b="1" i="1" dirty="0">
                <a:effectLst>
                  <a:reflection blurRad="6350" stA="53000" endA="300" endPos="35500" dir="5400000" sy="-90000" algn="bl"/>
                </a:effectLst>
              </a:rPr>
              <a:t>PRESENTATION DE L’ENTREPRISE</a:t>
            </a:r>
            <a:r>
              <a:rPr lang="fr-CA" sz="2800" dirty="0"/>
              <a:t> (SACRED MAROC S.A)</a:t>
            </a:r>
            <a:endParaRPr lang="fr-FR" sz="2800" dirty="0"/>
          </a:p>
        </p:txBody>
      </p:sp>
      <p:pic>
        <p:nvPicPr>
          <p:cNvPr id="4" name="Espace réservé du contenu 3" descr="SACRED MAROC | LinkedIn"/>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40118" y="1717943"/>
            <a:ext cx="4200145" cy="1905000"/>
          </a:xfrm>
          <a:prstGeom prst="rect">
            <a:avLst/>
          </a:prstGeom>
          <a:noFill/>
          <a:ln>
            <a:noFill/>
          </a:ln>
        </p:spPr>
      </p:pic>
      <p:sp>
        <p:nvSpPr>
          <p:cNvPr id="5" name="Rectangle 4"/>
          <p:cNvSpPr/>
          <p:nvPr/>
        </p:nvSpPr>
        <p:spPr>
          <a:xfrm>
            <a:off x="2910625" y="4108360"/>
            <a:ext cx="6259133" cy="1870512"/>
          </a:xfrm>
          <a:prstGeom prst="rect">
            <a:avLst/>
          </a:prstGeom>
        </p:spPr>
        <p:txBody>
          <a:bodyPr wrap="square">
            <a:spAutoFit/>
          </a:bodyPr>
          <a:lstStyle/>
          <a:p>
            <a:pPr marL="570865" marR="8890" indent="5715">
              <a:lnSpc>
                <a:spcPct val="107000"/>
              </a:lnSpc>
              <a:spcAft>
                <a:spcPts val="800"/>
              </a:spcAft>
            </a:pPr>
            <a:r>
              <a:rPr lang="fr-CA" dirty="0">
                <a:solidFill>
                  <a:srgbClr val="000000"/>
                </a:solidFill>
                <a:latin typeface="Arial" panose="020B0604020202020204" pitchFamily="34" charset="0"/>
                <a:ea typeface="Times New Roman" panose="02020603050405020304" pitchFamily="18" charset="0"/>
                <a:cs typeface="Arial" panose="020B0604020202020204" pitchFamily="34" charset="0"/>
              </a:rPr>
              <a:t>SACRED est la première e</a:t>
            </a:r>
            <a:r>
              <a:rPr lang="fr-CA"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ntreprise </a:t>
            </a:r>
            <a:r>
              <a:rPr lang="fr-CA" dirty="0">
                <a:solidFill>
                  <a:srgbClr val="000000"/>
                </a:solidFill>
                <a:latin typeface="Arial" panose="020B0604020202020204" pitchFamily="34" charset="0"/>
                <a:ea typeface="Times New Roman" panose="02020603050405020304" pitchFamily="18" charset="0"/>
                <a:cs typeface="Arial" panose="020B0604020202020204" pitchFamily="34" charset="0"/>
              </a:rPr>
              <a:t>en </a:t>
            </a:r>
            <a:r>
              <a:rPr lang="fr-CA"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France</a:t>
            </a:r>
            <a:r>
              <a:rPr lang="fr-FR"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fr-CA"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Dans </a:t>
            </a:r>
            <a:r>
              <a:rPr lang="fr-CA" dirty="0">
                <a:solidFill>
                  <a:srgbClr val="000000"/>
                </a:solidFill>
                <a:latin typeface="Arial" panose="020B0604020202020204" pitchFamily="34" charset="0"/>
                <a:ea typeface="Times New Roman" panose="02020603050405020304" pitchFamily="18" charset="0"/>
                <a:cs typeface="Arial" panose="020B0604020202020204" pitchFamily="34" charset="0"/>
              </a:rPr>
              <a:t>le domaine du caoutchouc industriel et des </a:t>
            </a:r>
            <a:r>
              <a:rPr lang="fr-CA"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thermoplastiques Elle possède plusieurs </a:t>
            </a:r>
            <a:r>
              <a:rPr lang="fr-CA" dirty="0">
                <a:solidFill>
                  <a:srgbClr val="000000"/>
                </a:solidFill>
                <a:latin typeface="Arial" panose="020B0604020202020204" pitchFamily="34" charset="0"/>
                <a:ea typeface="Times New Roman" panose="02020603050405020304" pitchFamily="18" charset="0"/>
                <a:cs typeface="Arial" panose="020B0604020202020204" pitchFamily="34" charset="0"/>
              </a:rPr>
              <a:t>succursales en France et à l'étranger, notamment au </a:t>
            </a:r>
            <a:r>
              <a:rPr lang="fr-CA"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Maroc</a:t>
            </a:r>
            <a:r>
              <a:rPr lang="fr-CA" dirty="0">
                <a:solidFill>
                  <a:srgbClr val="000000"/>
                </a:solidFill>
                <a:latin typeface="Arial" panose="020B0604020202020204" pitchFamily="34" charset="0"/>
                <a:ea typeface="Times New Roman" panose="02020603050405020304" pitchFamily="18" charset="0"/>
                <a:cs typeface="Arial" panose="020B0604020202020204" pitchFamily="34" charset="0"/>
              </a:rPr>
              <a:t>, à Casablanca. Cette société produit et vend </a:t>
            </a:r>
            <a:r>
              <a:rPr lang="fr-CA"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tous </a:t>
            </a:r>
            <a:r>
              <a:rPr lang="fr-CA" dirty="0">
                <a:solidFill>
                  <a:srgbClr val="000000"/>
                </a:solidFill>
                <a:latin typeface="Arial" panose="020B0604020202020204" pitchFamily="34" charset="0"/>
                <a:ea typeface="Times New Roman" panose="02020603050405020304" pitchFamily="18" charset="0"/>
                <a:cs typeface="Arial" panose="020B0604020202020204" pitchFamily="34" charset="0"/>
              </a:rPr>
              <a:t>ses </a:t>
            </a:r>
            <a:r>
              <a:rPr lang="fr-CA"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produits.</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497318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4" y="2614411"/>
            <a:ext cx="8911687" cy="2125013"/>
          </a:xfrm>
        </p:spPr>
        <p:txBody>
          <a:bodyPr>
            <a:normAutofit/>
          </a:bodyPr>
          <a:lstStyle/>
          <a:p>
            <a:r>
              <a:rPr lang="fr-FR" sz="4800" b="1" i="1" u="sng" dirty="0">
                <a:solidFill>
                  <a:srgbClr val="0070C0"/>
                </a:solidFill>
                <a:latin typeface="Andalus" panose="02020603050405020304" pitchFamily="18" charset="-78"/>
                <a:cs typeface="Andalus" panose="02020603050405020304" pitchFamily="18" charset="-78"/>
              </a:rPr>
              <a:t>CHAPITRE I: Présentation du sujet</a:t>
            </a:r>
            <a:endParaRPr lang="fr-FR" sz="4800" i="1" u="sng" dirty="0">
              <a:solidFill>
                <a:srgbClr val="0070C0"/>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5493099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19438" y="1371084"/>
            <a:ext cx="8911687" cy="1822876"/>
          </a:xfrm>
        </p:spPr>
        <p:txBody>
          <a:bodyPr>
            <a:normAutofit/>
          </a:bodyPr>
          <a:lstStyle/>
          <a:p>
            <a:r>
              <a:rPr lang="fr-FR" sz="2400" b="1" i="1" dirty="0">
                <a:effectLst>
                  <a:reflection blurRad="6350" stA="53000" endA="300" endPos="35500" dir="5400000" sy="-90000" algn="bl"/>
                </a:effectLst>
              </a:rPr>
              <a:t>Objectif Principale d’application</a:t>
            </a:r>
            <a:r>
              <a:rPr lang="fr-CA" sz="2400" dirty="0"/>
              <a:t> (gestion de congés)</a:t>
            </a:r>
            <a:endParaRPr lang="fr-FR" sz="2400" dirty="0"/>
          </a:p>
        </p:txBody>
      </p:sp>
      <p:sp>
        <p:nvSpPr>
          <p:cNvPr id="3" name="Espace réservé du contenu 2"/>
          <p:cNvSpPr>
            <a:spLocks noGrp="1"/>
          </p:cNvSpPr>
          <p:nvPr>
            <p:ph idx="1"/>
          </p:nvPr>
        </p:nvSpPr>
        <p:spPr/>
        <p:txBody>
          <a:bodyPr/>
          <a:lstStyle/>
          <a:p>
            <a:pPr marL="0" indent="0">
              <a:buNone/>
            </a:pPr>
            <a:r>
              <a:rPr lang="fr-CA" dirty="0"/>
              <a:t> </a:t>
            </a:r>
            <a:endParaRPr lang="fr-FR" dirty="0"/>
          </a:p>
          <a:p>
            <a:pPr marL="0" indent="0">
              <a:buNone/>
            </a:pPr>
            <a:r>
              <a:rPr lang="fr-CA" dirty="0">
                <a:latin typeface="Arial" panose="020B0604020202020204" pitchFamily="34" charset="0"/>
                <a:cs typeface="Arial" panose="020B0604020202020204" pitchFamily="34" charset="0"/>
              </a:rPr>
              <a:t>Afin de renouveler les procédures de gestion des congés,</a:t>
            </a:r>
            <a:endParaRPr lang="fr-FR" dirty="0">
              <a:latin typeface="Arial" panose="020B0604020202020204" pitchFamily="34" charset="0"/>
              <a:cs typeface="Arial" panose="020B0604020202020204" pitchFamily="34" charset="0"/>
            </a:endParaRPr>
          </a:p>
          <a:p>
            <a:pPr marL="0" indent="0">
              <a:buNone/>
            </a:pPr>
            <a:r>
              <a:rPr lang="fr-CA" dirty="0">
                <a:latin typeface="Arial" panose="020B0604020202020204" pitchFamily="34" charset="0"/>
                <a:cs typeface="Arial" panose="020B0604020202020204" pitchFamily="34" charset="0"/>
              </a:rPr>
              <a:t>La société a décidé de créer une application informatique dotée de toutes les </a:t>
            </a:r>
            <a:endParaRPr lang="fr-CA" dirty="0" smtClean="0">
              <a:latin typeface="Arial" panose="020B0604020202020204" pitchFamily="34" charset="0"/>
              <a:cs typeface="Arial" panose="020B0604020202020204" pitchFamily="34" charset="0"/>
            </a:endParaRPr>
          </a:p>
          <a:p>
            <a:pPr marL="0" indent="0">
              <a:buNone/>
            </a:pPr>
            <a:r>
              <a:rPr lang="fr-CA" dirty="0" smtClean="0">
                <a:latin typeface="Arial" panose="020B0604020202020204" pitchFamily="34" charset="0"/>
                <a:cs typeface="Arial" panose="020B0604020202020204" pitchFamily="34" charset="0"/>
              </a:rPr>
              <a:t>fonctions </a:t>
            </a:r>
            <a:r>
              <a:rPr lang="fr-CA" dirty="0">
                <a:latin typeface="Arial" panose="020B0604020202020204" pitchFamily="34" charset="0"/>
                <a:cs typeface="Arial" panose="020B0604020202020204" pitchFamily="34" charset="0"/>
              </a:rPr>
              <a:t>nécessaires pour répondre aux besoins de l’employée.</a:t>
            </a:r>
            <a:endParaRPr lang="fr-FR" dirty="0">
              <a:latin typeface="Arial" panose="020B0604020202020204" pitchFamily="34" charset="0"/>
              <a:cs typeface="Arial" panose="020B0604020202020204" pitchFamily="34" charset="0"/>
            </a:endParaRPr>
          </a:p>
          <a:p>
            <a:pPr marL="0" indent="0">
              <a:buNone/>
            </a:pPr>
            <a:r>
              <a:rPr lang="fr-CA" dirty="0">
                <a:latin typeface="Arial" panose="020B0604020202020204" pitchFamily="34" charset="0"/>
                <a:cs typeface="Arial" panose="020B0604020202020204" pitchFamily="34" charset="0"/>
              </a:rPr>
              <a:t>Cette application doit avoir une base de données centrale,</a:t>
            </a:r>
            <a:endParaRPr lang="fr-FR" dirty="0">
              <a:latin typeface="Arial" panose="020B0604020202020204" pitchFamily="34" charset="0"/>
              <a:cs typeface="Arial" panose="020B0604020202020204" pitchFamily="34" charset="0"/>
            </a:endParaRPr>
          </a:p>
          <a:p>
            <a:pPr marL="0" indent="0">
              <a:buNone/>
            </a:pPr>
            <a:r>
              <a:rPr lang="fr-CA" dirty="0">
                <a:latin typeface="Arial" panose="020B0604020202020204" pitchFamily="34" charset="0"/>
                <a:cs typeface="Arial" panose="020B0604020202020204" pitchFamily="34" charset="0"/>
              </a:rPr>
              <a:t>Elle doit également être permanente et maintenue, et l'administrateur</a:t>
            </a:r>
            <a:endParaRPr lang="fr-FR" dirty="0">
              <a:latin typeface="Arial" panose="020B0604020202020204" pitchFamily="34" charset="0"/>
              <a:cs typeface="Arial" panose="020B0604020202020204" pitchFamily="34" charset="0"/>
            </a:endParaRPr>
          </a:p>
          <a:p>
            <a:pPr marL="0" indent="0">
              <a:buNone/>
            </a:pPr>
            <a:r>
              <a:rPr lang="fr-CA" dirty="0">
                <a:latin typeface="Arial" panose="020B0604020202020204" pitchFamily="34" charset="0"/>
                <a:cs typeface="Arial" panose="020B0604020202020204" pitchFamily="34" charset="0"/>
              </a:rPr>
              <a:t>Doit disposer de droits suffisants pour gérer l'inventaire.</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889604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0327" y="3013656"/>
            <a:ext cx="8611674" cy="1081826"/>
          </a:xfrm>
        </p:spPr>
        <p:txBody>
          <a:bodyPr>
            <a:normAutofit/>
          </a:bodyPr>
          <a:lstStyle/>
          <a:p>
            <a:r>
              <a:rPr lang="fr-FR" b="1" i="1" dirty="0">
                <a:effectLst>
                  <a:reflection blurRad="6350" stA="53000" endA="300" endPos="35500" dir="5400000" sy="-90000" algn="bl"/>
                </a:effectLst>
              </a:rPr>
              <a:t>Les interface de </a:t>
            </a:r>
            <a:r>
              <a:rPr lang="fr-FR" b="1" i="1" dirty="0" smtClean="0">
                <a:effectLst>
                  <a:reflection blurRad="6350" stA="53000" endA="300" endPos="35500" dir="5400000" sy="-90000" algn="bl"/>
                </a:effectLst>
              </a:rPr>
              <a:t>mon site </a:t>
            </a:r>
            <a:r>
              <a:rPr lang="fr-FR" b="1" i="1" dirty="0">
                <a:effectLst>
                  <a:reflection blurRad="6350" stA="53000" endA="300" endPos="35500" dir="5400000" sy="-90000" algn="bl"/>
                </a:effectLst>
              </a:rPr>
              <a:t>avec </a:t>
            </a:r>
            <a:r>
              <a:rPr lang="fr-FR" b="1" i="1" dirty="0" err="1">
                <a:effectLst>
                  <a:reflection blurRad="6350" stA="53000" endA="300" endPos="35500" dir="5400000" sy="-90000" algn="bl"/>
                </a:effectLst>
              </a:rPr>
              <a:t>figma</a:t>
            </a:r>
            <a:endParaRPr lang="fr-FR" b="1" i="1" dirty="0">
              <a:effectLst>
                <a:reflection blurRad="6350" stA="53000" endA="300" endPos="35500" dir="5400000" sy="-90000" algn="bl"/>
              </a:effectLst>
            </a:endParaRPr>
          </a:p>
        </p:txBody>
      </p:sp>
    </p:spTree>
    <p:extLst>
      <p:ext uri="{BB962C8B-B14F-4D97-AF65-F5344CB8AC3E}">
        <p14:creationId xmlns:p14="http://schemas.microsoft.com/office/powerpoint/2010/main" val="2117849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9779248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1" y="0"/>
            <a:ext cx="12282152" cy="6858000"/>
          </a:xfrm>
          <a:prstGeom prst="rect">
            <a:avLst/>
          </a:prstGeom>
        </p:spPr>
      </p:pic>
    </p:spTree>
    <p:extLst>
      <p:ext uri="{BB962C8B-B14F-4D97-AF65-F5344CB8AC3E}">
        <p14:creationId xmlns:p14="http://schemas.microsoft.com/office/powerpoint/2010/main" val="22760476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243</TotalTime>
  <Words>414</Words>
  <Application>Microsoft Office PowerPoint</Application>
  <PresentationFormat>Grand écran</PresentationFormat>
  <Paragraphs>58</Paragraphs>
  <Slides>26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26</vt:i4>
      </vt:variant>
    </vt:vector>
  </HeadingPairs>
  <TitlesOfParts>
    <vt:vector size="33" baseType="lpstr">
      <vt:lpstr>Andalus</vt:lpstr>
      <vt:lpstr>Arial</vt:lpstr>
      <vt:lpstr>Century Gothic</vt:lpstr>
      <vt:lpstr>Monotype Corsiva</vt:lpstr>
      <vt:lpstr>Times New Roman</vt:lpstr>
      <vt:lpstr>Wingdings 3</vt:lpstr>
      <vt:lpstr>Brin</vt:lpstr>
      <vt:lpstr> </vt:lpstr>
      <vt:lpstr>Présentation PowerPoint</vt:lpstr>
      <vt:lpstr>Plan</vt:lpstr>
      <vt:lpstr>PRESENTATION DE L’ENTREPRISE (SACRED MAROC S.A)</vt:lpstr>
      <vt:lpstr>CHAPITRE I: Présentation du sujet</vt:lpstr>
      <vt:lpstr>Objectif Principale d’application (gestion de congés)</vt:lpstr>
      <vt:lpstr>Les interface de mon site avec figma</vt:lpstr>
      <vt:lpstr>Présentation PowerPoint</vt:lpstr>
      <vt:lpstr>Présentation PowerPoint</vt:lpstr>
      <vt:lpstr>Présentation PowerPoint</vt:lpstr>
      <vt:lpstr>Présentation du React :</vt:lpstr>
      <vt:lpstr>Présentation du CSS :</vt:lpstr>
      <vt:lpstr>Présentation du Boostrap :</vt:lpstr>
      <vt:lpstr>Présentation du Git Hub :</vt:lpstr>
      <vt:lpstr>Présentation du MYSQL :</vt:lpstr>
      <vt:lpstr>Présentation du Visual Studio :</vt:lpstr>
      <vt:lpstr>CHAPITRE II : Analyse et conception             </vt:lpstr>
      <vt:lpstr>Diagramme de classe gestion de congé</vt:lpstr>
      <vt:lpstr>Diagramme cas d'utilisation gestion de congé : </vt:lpstr>
      <vt:lpstr>Présentation PowerPoint</vt:lpstr>
      <vt:lpstr>CHAPITRE III : Guide d’utilisation</vt:lpstr>
      <vt:lpstr>Présentation PowerPoint</vt:lpstr>
      <vt:lpstr>Présentation PowerPoint</vt:lpstr>
      <vt:lpstr>Présentation PowerPoint</vt:lpstr>
      <vt:lpstr>Conclusion </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LENOVO</dc:creator>
  <cp:lastModifiedBy>LENOVO</cp:lastModifiedBy>
  <cp:revision>35</cp:revision>
  <dcterms:created xsi:type="dcterms:W3CDTF">2023-06-04T11:26:25Z</dcterms:created>
  <dcterms:modified xsi:type="dcterms:W3CDTF">2023-06-07T10:50:42Z</dcterms:modified>
</cp:coreProperties>
</file>