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Arial Bold" charset="1" panose="020B0802020202020204"/>
      <p:regular r:id="rId33"/>
    </p:embeddedFont>
    <p:embeddedFont>
      <p:font typeface="Arial" charset="1" panose="020B0502020202020204"/>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notesMasters/notesMaster1.xml" Type="http://schemas.openxmlformats.org/officeDocument/2006/relationships/notesMaster"/><Relationship Id="rId31" Target="theme/theme2.xml" Type="http://schemas.openxmlformats.org/officeDocument/2006/relationships/theme"/><Relationship Id="rId32" Target="notesSlides/notesSlide1.xml" Type="http://schemas.openxmlformats.org/officeDocument/2006/relationships/notesSlide"/><Relationship Id="rId33" Target="fonts/font33.fntdata" Type="http://schemas.openxmlformats.org/officeDocument/2006/relationships/font"/><Relationship Id="rId34" Target="fonts/font34.fntdata" Type="http://schemas.openxmlformats.org/officeDocument/2006/relationships/font"/><Relationship Id="rId35" Target="notesSlides/notesSlide2.xml" Type="http://schemas.openxmlformats.org/officeDocument/2006/relationships/notesSlide"/><Relationship Id="rId36" Target="notesSlides/notesSlide3.xml" Type="http://schemas.openxmlformats.org/officeDocument/2006/relationships/notesSlide"/><Relationship Id="rId37" Target="notesSlides/notesSlide4.xml" Type="http://schemas.openxmlformats.org/officeDocument/2006/relationships/notesSlide"/><Relationship Id="rId38" Target="notesSlides/notesSlide5.xml" Type="http://schemas.openxmlformats.org/officeDocument/2006/relationships/notesSlide"/><Relationship Id="rId39" Target="notesSlides/notesSlide6.xml" Type="http://schemas.openxmlformats.org/officeDocument/2006/relationships/notesSlide"/><Relationship Id="rId4" Target="theme/theme1.xml" Type="http://schemas.openxmlformats.org/officeDocument/2006/relationships/theme"/><Relationship Id="rId40" Target="notesSlides/notesSlide7.xml" Type="http://schemas.openxmlformats.org/officeDocument/2006/relationships/notesSlide"/><Relationship Id="rId41" Target="notesSlides/notesSlide8.xml" Type="http://schemas.openxmlformats.org/officeDocument/2006/relationships/notesSlide"/><Relationship Id="rId42" Target="notesSlides/notesSlide9.xml" Type="http://schemas.openxmlformats.org/officeDocument/2006/relationships/notesSlide"/><Relationship Id="rId43" Target="notesSlides/notesSlide10.xml" Type="http://schemas.openxmlformats.org/officeDocument/2006/relationships/notesSlide"/><Relationship Id="rId44" Target="notesSlides/notesSlide11.xml" Type="http://schemas.openxmlformats.org/officeDocument/2006/relationships/notesSlide"/><Relationship Id="rId45" Target="notesSlides/notesSlide12.xml" Type="http://schemas.openxmlformats.org/officeDocument/2006/relationships/notesSlide"/><Relationship Id="rId46" Target="notesSlides/notesSlide13.xml" Type="http://schemas.openxmlformats.org/officeDocument/2006/relationships/notesSlide"/><Relationship Id="rId47" Target="notesSlides/notesSlide14.xml" Type="http://schemas.openxmlformats.org/officeDocument/2006/relationships/notesSlide"/><Relationship Id="rId48" Target="notesSlides/notesSlide15.xml" Type="http://schemas.openxmlformats.org/officeDocument/2006/relationships/notesSlide"/><Relationship Id="rId49" Target="notesSlides/notesSlide16.xml" Type="http://schemas.openxmlformats.org/officeDocument/2006/relationships/notesSlide"/><Relationship Id="rId5" Target="tableStyles.xml" Type="http://schemas.openxmlformats.org/officeDocument/2006/relationships/tableStyles"/><Relationship Id="rId50" Target="notesSlides/notesSlide17.xml" Type="http://schemas.openxmlformats.org/officeDocument/2006/relationships/notesSlide"/><Relationship Id="rId51" Target="notesSlides/notesSlide18.xml" Type="http://schemas.openxmlformats.org/officeDocument/2006/relationships/notesSlide"/><Relationship Id="rId52" Target="notesSlides/notesSlide19.xml" Type="http://schemas.openxmlformats.org/officeDocument/2006/relationships/notesSlide"/><Relationship Id="rId53" Target="notesSlides/notesSlide20.xml" Type="http://schemas.openxmlformats.org/officeDocument/2006/relationships/notesSlide"/><Relationship Id="rId54" Target="notesSlides/notesSlide21.xml" Type="http://schemas.openxmlformats.org/officeDocument/2006/relationships/notesSlide"/><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Bonjour madames ,monsieurs, les membres du jury, je tiens tout </a:t>
            </a:r>
          </a:p>
          <a:p>
            <a:r>
              <a:rPr lang="en-US"/>
              <a:t>d’abord à vous remercier pour l’attention que vous voudrez bien accorder à ma soutenance , </a:t>
            </a:r>
          </a:p>
          <a:p>
            <a:r>
              <a:rPr lang="en-US"/>
              <a:t>j'ai l'honneur de vous présenter mon projet intitulé 《Prédiction de la maladie du diabète avec des méthodes d’apprentissage automatique》 élaboré par moi même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Ce processus inclut la collecte des données, le prétraitement, la sélection des caractéristiques et l'application des algorithmes pour développer un modèle de prédiction.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Nous avons utilisé le Pima Indians Diabetes Dataset, qui contient des données sur 768 patients, incluant des informations démographiques et biomédicales.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La préparation des données est une étape cruciale. Elle inclut le nettoyage des données, la gestion des valeurs manquantes, la transformation des variables pour améliorer la performance des modèles.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Maintenant, passons à l’évaluation des modèles que nous avons utilisés :</a:t>
            </a:r>
          </a:p>
          <a:p>
            <a:r>
              <a:rPr lang="en-US"/>
              <a:t>Pour le modèle K-plus proches voisins (KNN), nous avons obtenu une accuracy de 77.27%. Ce modèle compare chaque nouvel échantillon aux échantillons existants pour faire des prédictions basées sur les similarités.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 modèle Random Forest a fourni d'excellents résultats avec une accuracy de 96.0%. Il utilise une combinaison de nombreux arbres de décision pour améliorer la précision et réduire le risque de surapprentissage.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 modèle Naïve Bayes a atteint une accuracy de 79.0%. Ce modèle est basé sur le théorème de Bayes et est particulièrement efficace pour les classifications rapides et simples.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Pour le modèle Arbre de décision, nous avons obtenu une accuracy de 74.25%. Ce modèle utilise une structure arborescente pour prendre des décisions basées sur les caractéristiques des données.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 modèle de régression logistique a montré une accuracy de 80.0%. Il est utilisé pour les problèmes de classification binaire et est efficace pour prédire la présence ou l'absence d'une condition.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Enfin, le modèle de réseau de neurones convolutif (CNN) a obtenu une accuracy de 94.0%. Ce modèle est inspiré du fonctionnement du cerveau humain et est puissant pour traiter des données complexes et des images.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pour la comparaison des modéles appliqués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Passons maintenant au plan de la présentation. Voici les différentes sections que nous allons aborder : une introduction, la présentation des travaux existants, Modèle appliqué, et nous terminerons par une conclusion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nous avons constaté que les modèles Random Forest et CNN ont obtenu les meilleures performances avec des scores d'exactitude, de précision, de rappel et de F1-score supérieurs à 90%.</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Nos résultats ouvrent la voie à de nouvelles recherches et applications </a:t>
            </a:r>
          </a:p>
          <a:p>
            <a:r>
              <a:rPr lang="en-US"/>
              <a:t>de l'apprentissage automatique dans le domaine de la santé.</a:t>
            </a:r>
          </a:p>
          <a:p>
            <a:r>
              <a:rPr lang="en-US"/>
              <a:t>Il est essentiel de continuer à améliorer la précision des modèles, à les </a:t>
            </a:r>
          </a:p>
          <a:p>
            <a:r>
              <a:rPr lang="en-US"/>
              <a:t>valider dans des contextes cliniques et à explorer de nouvelles </a:t>
            </a:r>
          </a:p>
          <a:p>
            <a:r>
              <a:rPr lang="en-US"/>
              <a:t>applications de l'apprentissage automatique pour la gestion du diabète. ainsi que</a:t>
            </a:r>
          </a:p>
          <a:p>
            <a:r>
              <a:rPr lang="en-US"/>
              <a:t>La collaboration entre chercheurs, professionnels de santé et décideurs </a:t>
            </a:r>
          </a:p>
          <a:p>
            <a:r>
              <a:rPr lang="en-US"/>
              <a:t>est essentielle pour maximiser l'impact de l'apprentissage automatique sur la </a:t>
            </a:r>
          </a:p>
          <a:p>
            <a:r>
              <a:rPr lang="en-US"/>
              <a:t>santé publique.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 diabète est une maladie chronique qui touche des millions de personnes dans le monde. En 2021, on estimait que 537 millions d'adultes étaient diabétiques, un chiffre qui devrait atteindre 783 millions d'ici 2045.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 diabète est une préoccupation majeure de santé publique. La prévention et la détection précoce sont cruciales pour réduire les risques et complications. Les systèmes de prédiction peuvent aider à identifier les personnes à risque.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L'objectif de notre étude est d'utiliser des algorithmes d’apprentissage automatique pour prédire le diabète. Cela permet de minimiser les risques de complications et de proposer des solutions prédictives pour les individus à risque.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la matrice de confusion, un outil essentiel pour évaluer la performance des modèles de classification en montrant les prédictions correctes et incorrectes. également elle nécessaire d'evaluer les modéles à l'aide de certain metrique comme : précision, rappel, exactitude et F1-score.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Nous avons etudier plusieurs ensembles de données qui on appliqué pour prédire le diabète, notamment l'IPDD, le DHIS, et le Pima Indians Diabetes Dataset, ainsi que le RTML. Ces ensembles de données comprennent des études cliniques et des données démographiques de différentes populations, fournissant une base robuste pour ses modèles de prédiction du diabète.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pour l apprentissage automatique nous avons cités quelque travaux de l'etat de l'art recent de 2019 à 2023 utilisant different ensemble de données par exemple NHANES dataset et pima indien diabète data set en utilisant differents modéle de classification par exemple NB et RL atteignant un taux de precision entre64% et 98%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Voyons maintenant le Modèle appliqué</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pn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5.png" Type="http://schemas.openxmlformats.org/officeDocument/2006/relationships/image"/><Relationship Id="rId4" Target="../media/image16.svg" Type="http://schemas.openxmlformats.org/officeDocument/2006/relationships/image"/><Relationship Id="rId5" Target="../media/image4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5.png" Type="http://schemas.openxmlformats.org/officeDocument/2006/relationships/image"/><Relationship Id="rId4" Target="../media/image16.svg" Type="http://schemas.openxmlformats.org/officeDocument/2006/relationships/image"/><Relationship Id="rId5" Target="../media/image4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5.png" Type="http://schemas.openxmlformats.org/officeDocument/2006/relationships/image"/><Relationship Id="rId4" Target="../media/image16.svg" Type="http://schemas.openxmlformats.org/officeDocument/2006/relationships/image"/><Relationship Id="rId5" Target="../media/image4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48.png" Type="http://schemas.openxmlformats.org/officeDocument/2006/relationships/image"/><Relationship Id="rId6" Target="../media/image49.png" Type="http://schemas.openxmlformats.org/officeDocument/2006/relationships/image"/><Relationship Id="rId7" Target="../media/image5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33.png" Type="http://schemas.openxmlformats.org/officeDocument/2006/relationships/image"/><Relationship Id="rId4" Target="../media/image34.svg" Type="http://schemas.openxmlformats.org/officeDocument/2006/relationships/image"/><Relationship Id="rId5" Target="../media/image5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33.png" Type="http://schemas.openxmlformats.org/officeDocument/2006/relationships/image"/><Relationship Id="rId4" Target="../media/image34.svg" Type="http://schemas.openxmlformats.org/officeDocument/2006/relationships/image"/><Relationship Id="rId5" Target="../media/image5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33.png" Type="http://schemas.openxmlformats.org/officeDocument/2006/relationships/image"/><Relationship Id="rId4" Target="../media/image34.svg" Type="http://schemas.openxmlformats.org/officeDocument/2006/relationships/image"/><Relationship Id="rId5" Target="../media/image5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33.png" Type="http://schemas.openxmlformats.org/officeDocument/2006/relationships/image"/><Relationship Id="rId4" Target="../media/image34.svg" Type="http://schemas.openxmlformats.org/officeDocument/2006/relationships/image"/><Relationship Id="rId5" Target="../media/image5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33.png" Type="http://schemas.openxmlformats.org/officeDocument/2006/relationships/image"/><Relationship Id="rId4" Target="../media/image34.svg" Type="http://schemas.openxmlformats.org/officeDocument/2006/relationships/image"/><Relationship Id="rId5" Target="../media/image5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33.png" Type="http://schemas.openxmlformats.org/officeDocument/2006/relationships/image"/><Relationship Id="rId4" Target="../media/image34.svg" Type="http://schemas.openxmlformats.org/officeDocument/2006/relationships/image"/><Relationship Id="rId5" Target="../media/image5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56.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57.png" Type="http://schemas.openxmlformats.org/officeDocument/2006/relationships/image"/><Relationship Id="rId8" Target="../media/image58.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9.png" Type="http://schemas.openxmlformats.org/officeDocument/2006/relationships/image"/><Relationship Id="rId4" Target="../media/image20.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23.png" Type="http://schemas.openxmlformats.org/officeDocument/2006/relationships/image"/><Relationship Id="rId8" Target="../media/image2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svg" Type="http://schemas.openxmlformats.org/officeDocument/2006/relationships/image"/><Relationship Id="rId2" Target="../notesSlides/notesSlide4.xml" Type="http://schemas.openxmlformats.org/officeDocument/2006/relationships/notesSlide"/><Relationship Id="rId3" Target="../media/image25.png" Type="http://schemas.openxmlformats.org/officeDocument/2006/relationships/image"/><Relationship Id="rId4" Target="../media/image26.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2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svg" Type="http://schemas.openxmlformats.org/officeDocument/2006/relationships/image"/><Relationship Id="rId11" Target="../media/image37.png" Type="http://schemas.openxmlformats.org/officeDocument/2006/relationships/image"/><Relationship Id="rId12" Target="../media/image38.svg" Type="http://schemas.openxmlformats.org/officeDocument/2006/relationships/image"/><Relationship Id="rId2" Target="../notesSlides/notesSlide5.xml" Type="http://schemas.openxmlformats.org/officeDocument/2006/relationships/notesSlide"/><Relationship Id="rId3" Target="../media/image29.png" Type="http://schemas.openxmlformats.org/officeDocument/2006/relationships/image"/><Relationship Id="rId4" Target="../media/image30.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 Id="rId7" Target="../media/image33.png" Type="http://schemas.openxmlformats.org/officeDocument/2006/relationships/image"/><Relationship Id="rId8" Target="../media/image34.svg" Type="http://schemas.openxmlformats.org/officeDocument/2006/relationships/image"/><Relationship Id="rId9" Target="../media/image3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39.jpeg" Type="http://schemas.openxmlformats.org/officeDocument/2006/relationships/image"/><Relationship Id="rId6" Target="../media/image40.jpeg" Type="http://schemas.openxmlformats.org/officeDocument/2006/relationships/image"/><Relationship Id="rId7" Target="../media/image41.jpeg" Type="http://schemas.openxmlformats.org/officeDocument/2006/relationships/image"/><Relationship Id="rId8" Target="../media/image4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43.png" Type="http://schemas.openxmlformats.org/officeDocument/2006/relationships/image"/><Relationship Id="rId4" Target="../media/image44.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CEFF"/>
        </a:solidFill>
      </p:bgPr>
    </p:bg>
    <p:spTree>
      <p:nvGrpSpPr>
        <p:cNvPr id="1" name=""/>
        <p:cNvGrpSpPr/>
        <p:nvPr/>
      </p:nvGrpSpPr>
      <p:grpSpPr>
        <a:xfrm>
          <a:off x="0" y="0"/>
          <a:ext cx="0" cy="0"/>
          <a:chOff x="0" y="0"/>
          <a:chExt cx="0" cy="0"/>
        </a:xfrm>
      </p:grpSpPr>
      <p:grpSp>
        <p:nvGrpSpPr>
          <p:cNvPr name="Group 2" id="2"/>
          <p:cNvGrpSpPr/>
          <p:nvPr/>
        </p:nvGrpSpPr>
        <p:grpSpPr>
          <a:xfrm rot="0">
            <a:off x="-295928" y="-233415"/>
            <a:ext cx="4359289" cy="10753829"/>
            <a:chOff x="0" y="0"/>
            <a:chExt cx="1148126" cy="2832284"/>
          </a:xfrm>
        </p:grpSpPr>
        <p:sp>
          <p:nvSpPr>
            <p:cNvPr name="Freeform 3" id="3"/>
            <p:cNvSpPr/>
            <p:nvPr/>
          </p:nvSpPr>
          <p:spPr>
            <a:xfrm flipH="false" flipV="false" rot="0">
              <a:off x="0" y="0"/>
              <a:ext cx="1148126" cy="2832284"/>
            </a:xfrm>
            <a:custGeom>
              <a:avLst/>
              <a:gdLst/>
              <a:ahLst/>
              <a:cxnLst/>
              <a:rect r="r" b="b" t="t" l="l"/>
              <a:pathLst>
                <a:path h="2832284" w="1148126">
                  <a:moveTo>
                    <a:pt x="0" y="0"/>
                  </a:moveTo>
                  <a:lnTo>
                    <a:pt x="1148126" y="0"/>
                  </a:lnTo>
                  <a:lnTo>
                    <a:pt x="1148126" y="2832284"/>
                  </a:lnTo>
                  <a:lnTo>
                    <a:pt x="0" y="2832284"/>
                  </a:lnTo>
                  <a:close/>
                </a:path>
              </a:pathLst>
            </a:custGeom>
            <a:solidFill>
              <a:srgbClr val="FFFFFF"/>
            </a:solidFill>
          </p:spPr>
        </p:sp>
        <p:sp>
          <p:nvSpPr>
            <p:cNvPr name="TextBox 4" id="4"/>
            <p:cNvSpPr txBox="true"/>
            <p:nvPr/>
          </p:nvSpPr>
          <p:spPr>
            <a:xfrm>
              <a:off x="0" y="-76200"/>
              <a:ext cx="1148126" cy="290848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728987" y="3153310"/>
            <a:ext cx="16530313" cy="2813802"/>
          </a:xfrm>
          <a:prstGeom prst="rect">
            <a:avLst/>
          </a:prstGeom>
        </p:spPr>
        <p:txBody>
          <a:bodyPr anchor="t" rtlCol="false" tIns="0" lIns="0" bIns="0" rIns="0">
            <a:spAutoFit/>
          </a:bodyPr>
          <a:lstStyle/>
          <a:p>
            <a:pPr algn="ctr">
              <a:lnSpc>
                <a:spcPts val="6904"/>
              </a:lnSpc>
            </a:pPr>
            <a:r>
              <a:rPr lang="en-US" sz="6904">
                <a:solidFill>
                  <a:srgbClr val="A70CFA"/>
                </a:solidFill>
                <a:latin typeface="Arial Bold"/>
                <a:ea typeface="Arial Bold"/>
                <a:cs typeface="Arial Bold"/>
                <a:sym typeface="Arial Bold"/>
              </a:rPr>
              <a:t>Prédiction de la maladie du diabète avec des méthodes d’apprentissage automatique</a:t>
            </a:r>
          </a:p>
        </p:txBody>
      </p:sp>
      <p:grpSp>
        <p:nvGrpSpPr>
          <p:cNvPr name="Group 6" id="6"/>
          <p:cNvGrpSpPr/>
          <p:nvPr/>
        </p:nvGrpSpPr>
        <p:grpSpPr>
          <a:xfrm rot="0">
            <a:off x="16124059" y="5474959"/>
            <a:ext cx="4467628" cy="5527082"/>
            <a:chOff x="0" y="0"/>
            <a:chExt cx="660400" cy="817007"/>
          </a:xfrm>
        </p:grpSpPr>
        <p:sp>
          <p:nvSpPr>
            <p:cNvPr name="Freeform 7" id="7"/>
            <p:cNvSpPr/>
            <p:nvPr/>
          </p:nvSpPr>
          <p:spPr>
            <a:xfrm flipH="false" flipV="false" rot="0">
              <a:off x="0" y="0"/>
              <a:ext cx="660400" cy="817007"/>
            </a:xfrm>
            <a:custGeom>
              <a:avLst/>
              <a:gdLst/>
              <a:ahLst/>
              <a:cxnLst/>
              <a:rect r="r" b="b" t="t" l="l"/>
              <a:pathLst>
                <a:path h="817007"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95"/>
                  </a:cubicBezTo>
                  <a:lnTo>
                    <a:pt x="660400" y="817007"/>
                  </a:lnTo>
                  <a:lnTo>
                    <a:pt x="0" y="817007"/>
                  </a:lnTo>
                  <a:lnTo>
                    <a:pt x="0" y="328958"/>
                  </a:lnTo>
                  <a:cubicBezTo>
                    <a:pt x="1782" y="185660"/>
                    <a:pt x="93019" y="64045"/>
                    <a:pt x="220252" y="19070"/>
                  </a:cubicBezTo>
                  <a:close/>
                </a:path>
              </a:pathLst>
            </a:custGeom>
            <a:solidFill>
              <a:srgbClr val="FFFFFF"/>
            </a:solidFill>
            <a:ln cap="sq">
              <a:noFill/>
              <a:prstDash val="solid"/>
              <a:miter/>
            </a:ln>
          </p:spPr>
        </p:sp>
        <p:sp>
          <p:nvSpPr>
            <p:cNvPr name="TextBox 8" id="8"/>
            <p:cNvSpPr txBox="true"/>
            <p:nvPr/>
          </p:nvSpPr>
          <p:spPr>
            <a:xfrm>
              <a:off x="0" y="50800"/>
              <a:ext cx="660400" cy="76620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308022">
            <a:off x="18023207" y="8306151"/>
            <a:ext cx="627018" cy="62701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true" flipV="false" rot="0">
            <a:off x="13926913" y="6540750"/>
            <a:ext cx="4680080" cy="4838429"/>
          </a:xfrm>
          <a:custGeom>
            <a:avLst/>
            <a:gdLst/>
            <a:ahLst/>
            <a:cxnLst/>
            <a:rect r="r" b="b" t="t" l="l"/>
            <a:pathLst>
              <a:path h="4838429" w="4680080">
                <a:moveTo>
                  <a:pt x="4680081" y="0"/>
                </a:moveTo>
                <a:lnTo>
                  <a:pt x="0" y="0"/>
                </a:lnTo>
                <a:lnTo>
                  <a:pt x="0" y="4838429"/>
                </a:lnTo>
                <a:lnTo>
                  <a:pt x="4680081" y="4838429"/>
                </a:lnTo>
                <a:lnTo>
                  <a:pt x="4680081"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grpSp>
        <p:nvGrpSpPr>
          <p:cNvPr name="Group 13" id="13"/>
          <p:cNvGrpSpPr/>
          <p:nvPr/>
        </p:nvGrpSpPr>
        <p:grpSpPr>
          <a:xfrm rot="828296">
            <a:off x="16190306" y="6224884"/>
            <a:ext cx="631733" cy="63173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828296">
            <a:off x="16341810" y="6356074"/>
            <a:ext cx="328724" cy="369352"/>
          </a:xfrm>
          <a:custGeom>
            <a:avLst/>
            <a:gdLst/>
            <a:ahLst/>
            <a:cxnLst/>
            <a:rect r="r" b="b" t="t" l="l"/>
            <a:pathLst>
              <a:path h="369352" w="328724">
                <a:moveTo>
                  <a:pt x="0" y="0"/>
                </a:moveTo>
                <a:lnTo>
                  <a:pt x="328724" y="0"/>
                </a:lnTo>
                <a:lnTo>
                  <a:pt x="328724" y="369352"/>
                </a:lnTo>
                <a:lnTo>
                  <a:pt x="0" y="3693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520273">
            <a:off x="16723440" y="6361747"/>
            <a:ext cx="538014" cy="497663"/>
          </a:xfrm>
          <a:custGeom>
            <a:avLst/>
            <a:gdLst/>
            <a:ahLst/>
            <a:cxnLst/>
            <a:rect r="r" b="b" t="t" l="l"/>
            <a:pathLst>
              <a:path h="497663" w="538014">
                <a:moveTo>
                  <a:pt x="0" y="0"/>
                </a:moveTo>
                <a:lnTo>
                  <a:pt x="538015" y="0"/>
                </a:lnTo>
                <a:lnTo>
                  <a:pt x="538015" y="497663"/>
                </a:lnTo>
                <a:lnTo>
                  <a:pt x="0" y="4976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5228757">
            <a:off x="7903441" y="-1572152"/>
            <a:ext cx="2219639" cy="4690558"/>
          </a:xfrm>
          <a:custGeom>
            <a:avLst/>
            <a:gdLst/>
            <a:ahLst/>
            <a:cxnLst/>
            <a:rect r="r" b="b" t="t" l="l"/>
            <a:pathLst>
              <a:path h="4690558" w="2219639">
                <a:moveTo>
                  <a:pt x="0" y="0"/>
                </a:moveTo>
                <a:lnTo>
                  <a:pt x="2219639" y="0"/>
                </a:lnTo>
                <a:lnTo>
                  <a:pt x="2219639" y="4690557"/>
                </a:lnTo>
                <a:lnTo>
                  <a:pt x="0" y="46905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9" id="19"/>
          <p:cNvSpPr/>
          <p:nvPr/>
        </p:nvSpPr>
        <p:spPr>
          <a:xfrm flipH="false" flipV="false" rot="0">
            <a:off x="728987" y="414822"/>
            <a:ext cx="2521649" cy="2086541"/>
          </a:xfrm>
          <a:custGeom>
            <a:avLst/>
            <a:gdLst/>
            <a:ahLst/>
            <a:cxnLst/>
            <a:rect r="r" b="b" t="t" l="l"/>
            <a:pathLst>
              <a:path h="2086541" w="2521649">
                <a:moveTo>
                  <a:pt x="0" y="0"/>
                </a:moveTo>
                <a:lnTo>
                  <a:pt x="2521649" y="0"/>
                </a:lnTo>
                <a:lnTo>
                  <a:pt x="2521649" y="2086541"/>
                </a:lnTo>
                <a:lnTo>
                  <a:pt x="0" y="2086541"/>
                </a:lnTo>
                <a:lnTo>
                  <a:pt x="0" y="0"/>
                </a:lnTo>
                <a:close/>
              </a:path>
            </a:pathLst>
          </a:custGeom>
          <a:blipFill>
            <a:blip r:embed="rId11"/>
            <a:stretch>
              <a:fillRect l="0" t="0" r="0" b="0"/>
            </a:stretch>
          </a:blipFill>
        </p:spPr>
      </p:sp>
      <p:sp>
        <p:nvSpPr>
          <p:cNvPr name="Freeform 20" id="20"/>
          <p:cNvSpPr/>
          <p:nvPr/>
        </p:nvSpPr>
        <p:spPr>
          <a:xfrm flipH="false" flipV="false" rot="0">
            <a:off x="15669156" y="252897"/>
            <a:ext cx="2250527" cy="2338438"/>
          </a:xfrm>
          <a:custGeom>
            <a:avLst/>
            <a:gdLst/>
            <a:ahLst/>
            <a:cxnLst/>
            <a:rect r="r" b="b" t="t" l="l"/>
            <a:pathLst>
              <a:path h="2338438" w="2250527">
                <a:moveTo>
                  <a:pt x="0" y="0"/>
                </a:moveTo>
                <a:lnTo>
                  <a:pt x="2250527" y="0"/>
                </a:lnTo>
                <a:lnTo>
                  <a:pt x="2250527" y="2338438"/>
                </a:lnTo>
                <a:lnTo>
                  <a:pt x="0" y="2338438"/>
                </a:lnTo>
                <a:lnTo>
                  <a:pt x="0" y="0"/>
                </a:lnTo>
                <a:close/>
              </a:path>
            </a:pathLst>
          </a:custGeom>
          <a:blipFill>
            <a:blip r:embed="rId12"/>
            <a:stretch>
              <a:fillRect l="0" t="0" r="0" b="0"/>
            </a:stretch>
          </a:blipFill>
        </p:spPr>
      </p:sp>
      <p:sp>
        <p:nvSpPr>
          <p:cNvPr name="TextBox 21" id="21"/>
          <p:cNvSpPr txBox="true"/>
          <p:nvPr/>
        </p:nvSpPr>
        <p:spPr>
          <a:xfrm rot="0">
            <a:off x="6203943" y="6747510"/>
            <a:ext cx="5880114" cy="2510790"/>
          </a:xfrm>
          <a:prstGeom prst="rect">
            <a:avLst/>
          </a:prstGeom>
        </p:spPr>
        <p:txBody>
          <a:bodyPr anchor="t" rtlCol="false" tIns="0" lIns="0" bIns="0" rIns="0">
            <a:spAutoFit/>
          </a:bodyPr>
          <a:lstStyle/>
          <a:p>
            <a:pPr algn="l">
              <a:lnSpc>
                <a:spcPts val="3900"/>
              </a:lnSpc>
            </a:pPr>
            <a:r>
              <a:rPr lang="en-US" sz="2600">
                <a:solidFill>
                  <a:srgbClr val="12229D"/>
                </a:solidFill>
                <a:latin typeface="Arial"/>
                <a:ea typeface="Arial"/>
                <a:cs typeface="Arial"/>
                <a:sym typeface="Arial"/>
              </a:rPr>
              <a:t>Elaboré par :  </a:t>
            </a:r>
          </a:p>
          <a:p>
            <a:pPr algn="ctr">
              <a:lnSpc>
                <a:spcPts val="3900"/>
              </a:lnSpc>
            </a:pPr>
            <a:r>
              <a:rPr lang="en-US" sz="2600">
                <a:solidFill>
                  <a:srgbClr val="12229D"/>
                </a:solidFill>
                <a:latin typeface="Arial"/>
                <a:ea typeface="Arial"/>
                <a:cs typeface="Arial"/>
                <a:sym typeface="Arial"/>
              </a:rPr>
              <a:t>Salma Ferjani </a:t>
            </a:r>
          </a:p>
          <a:p>
            <a:pPr algn="ctr">
              <a:lnSpc>
                <a:spcPts val="3900"/>
              </a:lnSpc>
            </a:pPr>
          </a:p>
          <a:p>
            <a:pPr algn="ctr">
              <a:lnSpc>
                <a:spcPts val="3900"/>
              </a:lnSpc>
            </a:pPr>
          </a:p>
          <a:p>
            <a:pPr algn="l">
              <a:lnSpc>
                <a:spcPts val="3900"/>
              </a:lnSpc>
            </a:pPr>
          </a:p>
        </p:txBody>
      </p:sp>
      <p:sp>
        <p:nvSpPr>
          <p:cNvPr name="TextBox 22" id="22"/>
          <p:cNvSpPr txBox="true"/>
          <p:nvPr/>
        </p:nvSpPr>
        <p:spPr>
          <a:xfrm rot="0">
            <a:off x="6203943" y="7964861"/>
            <a:ext cx="5312798" cy="953135"/>
          </a:xfrm>
          <a:prstGeom prst="rect">
            <a:avLst/>
          </a:prstGeom>
        </p:spPr>
        <p:txBody>
          <a:bodyPr anchor="t" rtlCol="false" tIns="0" lIns="0" bIns="0" rIns="0">
            <a:spAutoFit/>
          </a:bodyPr>
          <a:lstStyle/>
          <a:p>
            <a:pPr algn="l">
              <a:lnSpc>
                <a:spcPts val="3640"/>
              </a:lnSpc>
              <a:spcBef>
                <a:spcPct val="0"/>
              </a:spcBef>
            </a:pPr>
            <a:r>
              <a:rPr lang="en-US" sz="2600">
                <a:solidFill>
                  <a:srgbClr val="12229D"/>
                </a:solidFill>
                <a:latin typeface="Arial"/>
                <a:ea typeface="Arial"/>
                <a:cs typeface="Arial"/>
                <a:sym typeface="Arial"/>
              </a:rPr>
              <a:t>Encadré par :</a:t>
            </a:r>
          </a:p>
          <a:p>
            <a:pPr algn="ctr">
              <a:lnSpc>
                <a:spcPts val="3640"/>
              </a:lnSpc>
              <a:spcBef>
                <a:spcPct val="0"/>
              </a:spcBef>
            </a:pPr>
            <a:r>
              <a:rPr lang="en-US" sz="2600">
                <a:solidFill>
                  <a:srgbClr val="12229D"/>
                </a:solidFill>
                <a:latin typeface="Arial"/>
                <a:ea typeface="Arial"/>
                <a:cs typeface="Arial"/>
                <a:sym typeface="Arial"/>
              </a:rPr>
              <a:t>Mme Leila Baccour</a:t>
            </a:r>
          </a:p>
        </p:txBody>
      </p:sp>
      <p:sp>
        <p:nvSpPr>
          <p:cNvPr name="TextBox 23" id="23"/>
          <p:cNvSpPr txBox="true"/>
          <p:nvPr/>
        </p:nvSpPr>
        <p:spPr>
          <a:xfrm rot="0">
            <a:off x="7437311" y="9567280"/>
            <a:ext cx="5312798" cy="953135"/>
          </a:xfrm>
          <a:prstGeom prst="rect">
            <a:avLst/>
          </a:prstGeom>
        </p:spPr>
        <p:txBody>
          <a:bodyPr anchor="t" rtlCol="false" tIns="0" lIns="0" bIns="0" rIns="0">
            <a:spAutoFit/>
          </a:bodyPr>
          <a:lstStyle/>
          <a:p>
            <a:pPr algn="l">
              <a:lnSpc>
                <a:spcPts val="3640"/>
              </a:lnSpc>
            </a:pPr>
            <a:r>
              <a:rPr lang="en-US" sz="2600">
                <a:solidFill>
                  <a:srgbClr val="12229D"/>
                </a:solidFill>
                <a:latin typeface="Arial"/>
                <a:ea typeface="Arial"/>
                <a:cs typeface="Arial"/>
                <a:sym typeface="Arial"/>
              </a:rPr>
              <a:t>Soutenu le : 25/05/2024</a:t>
            </a:r>
          </a:p>
          <a:p>
            <a:pPr algn="ctr">
              <a:lnSpc>
                <a:spcPts val="3640"/>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7FAFF"/>
        </a:solidFill>
      </p:bgPr>
    </p:bg>
    <p:spTree>
      <p:nvGrpSpPr>
        <p:cNvPr id="1" name=""/>
        <p:cNvGrpSpPr/>
        <p:nvPr/>
      </p:nvGrpSpPr>
      <p:grpSpPr>
        <a:xfrm>
          <a:off x="0" y="0"/>
          <a:ext cx="0" cy="0"/>
          <a:chOff x="0" y="0"/>
          <a:chExt cx="0" cy="0"/>
        </a:xfrm>
      </p:grpSpPr>
      <p:sp>
        <p:nvSpPr>
          <p:cNvPr name="Freeform 2" id="2"/>
          <p:cNvSpPr/>
          <p:nvPr/>
        </p:nvSpPr>
        <p:spPr>
          <a:xfrm flipH="false" flipV="true" rot="7535103">
            <a:off x="3309608" y="-1588441"/>
            <a:ext cx="2263636" cy="4783534"/>
          </a:xfrm>
          <a:custGeom>
            <a:avLst/>
            <a:gdLst/>
            <a:ahLst/>
            <a:cxnLst/>
            <a:rect r="r" b="b" t="t" l="l"/>
            <a:pathLst>
              <a:path h="4783534" w="2263636">
                <a:moveTo>
                  <a:pt x="0" y="4783534"/>
                </a:moveTo>
                <a:lnTo>
                  <a:pt x="2263637" y="4783534"/>
                </a:lnTo>
                <a:lnTo>
                  <a:pt x="2263637" y="0"/>
                </a:lnTo>
                <a:lnTo>
                  <a:pt x="0" y="0"/>
                </a:lnTo>
                <a:lnTo>
                  <a:pt x="0" y="4783534"/>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3" id="3"/>
          <p:cNvSpPr/>
          <p:nvPr/>
        </p:nvSpPr>
        <p:spPr>
          <a:xfrm flipH="false" flipV="false" rot="0">
            <a:off x="688359" y="1963856"/>
            <a:ext cx="16234084" cy="8026292"/>
          </a:xfrm>
          <a:custGeom>
            <a:avLst/>
            <a:gdLst/>
            <a:ahLst/>
            <a:cxnLst/>
            <a:rect r="r" b="b" t="t" l="l"/>
            <a:pathLst>
              <a:path h="8026292" w="16234084">
                <a:moveTo>
                  <a:pt x="0" y="0"/>
                </a:moveTo>
                <a:lnTo>
                  <a:pt x="16234084" y="0"/>
                </a:lnTo>
                <a:lnTo>
                  <a:pt x="16234084" y="8026293"/>
                </a:lnTo>
                <a:lnTo>
                  <a:pt x="0" y="8026293"/>
                </a:lnTo>
                <a:lnTo>
                  <a:pt x="0" y="0"/>
                </a:lnTo>
                <a:close/>
              </a:path>
            </a:pathLst>
          </a:custGeom>
          <a:blipFill>
            <a:blip r:embed="rId5"/>
            <a:stretch>
              <a:fillRect l="0" t="0" r="0" b="0"/>
            </a:stretch>
          </a:blipFill>
        </p:spPr>
      </p:sp>
      <p:sp>
        <p:nvSpPr>
          <p:cNvPr name="TextBox 4" id="4"/>
          <p:cNvSpPr txBox="true"/>
          <p:nvPr/>
        </p:nvSpPr>
        <p:spPr>
          <a:xfrm rot="0">
            <a:off x="6348532" y="375603"/>
            <a:ext cx="15853466" cy="1229995"/>
          </a:xfrm>
          <a:prstGeom prst="rect">
            <a:avLst/>
          </a:prstGeom>
        </p:spPr>
        <p:txBody>
          <a:bodyPr anchor="t" rtlCol="false" tIns="0" lIns="0" bIns="0" rIns="0">
            <a:spAutoFit/>
          </a:bodyPr>
          <a:lstStyle/>
          <a:p>
            <a:pPr algn="l" marL="0" indent="0" lvl="0">
              <a:lnSpc>
                <a:spcPts val="8359"/>
              </a:lnSpc>
            </a:pPr>
            <a:r>
              <a:rPr lang="en-US" sz="7599">
                <a:solidFill>
                  <a:srgbClr val="A70CFA"/>
                </a:solidFill>
                <a:latin typeface="Arial"/>
                <a:ea typeface="Arial"/>
                <a:cs typeface="Arial"/>
                <a:sym typeface="Arial"/>
              </a:rPr>
              <a:t>État de l'art</a:t>
            </a:r>
          </a:p>
        </p:txBody>
      </p:sp>
      <p:sp>
        <p:nvSpPr>
          <p:cNvPr name="TextBox 5" id="5"/>
          <p:cNvSpPr txBox="true"/>
          <p:nvPr/>
        </p:nvSpPr>
        <p:spPr>
          <a:xfrm rot="0">
            <a:off x="17812684" y="9689794"/>
            <a:ext cx="183654" cy="495935"/>
          </a:xfrm>
          <a:prstGeom prst="rect">
            <a:avLst/>
          </a:prstGeom>
        </p:spPr>
        <p:txBody>
          <a:bodyPr anchor="t" rtlCol="false" tIns="0" lIns="0" bIns="0" rIns="0">
            <a:spAutoFit/>
          </a:bodyPr>
          <a:lstStyle/>
          <a:p>
            <a:pPr algn="ctr">
              <a:lnSpc>
                <a:spcPts val="3640"/>
              </a:lnSpc>
            </a:pPr>
            <a:r>
              <a:rPr lang="en-US" sz="2600">
                <a:solidFill>
                  <a:srgbClr val="000000"/>
                </a:solidFill>
                <a:latin typeface="Arial"/>
                <a:ea typeface="Arial"/>
                <a:cs typeface="Arial"/>
                <a:sym typeface="Arial"/>
              </a:rPr>
              <a:t>6</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7FAFF"/>
        </a:solidFill>
      </p:bgPr>
    </p:bg>
    <p:spTree>
      <p:nvGrpSpPr>
        <p:cNvPr id="1" name=""/>
        <p:cNvGrpSpPr/>
        <p:nvPr/>
      </p:nvGrpSpPr>
      <p:grpSpPr>
        <a:xfrm>
          <a:off x="0" y="0"/>
          <a:ext cx="0" cy="0"/>
          <a:chOff x="0" y="0"/>
          <a:chExt cx="0" cy="0"/>
        </a:xfrm>
      </p:grpSpPr>
      <p:grpSp>
        <p:nvGrpSpPr>
          <p:cNvPr name="Group 2" id="2"/>
          <p:cNvGrpSpPr/>
          <p:nvPr/>
        </p:nvGrpSpPr>
        <p:grpSpPr>
          <a:xfrm rot="1663559">
            <a:off x="-2038553" y="2798448"/>
            <a:ext cx="9074838" cy="9773185"/>
            <a:chOff x="0" y="0"/>
            <a:chExt cx="758628" cy="817007"/>
          </a:xfrm>
        </p:grpSpPr>
        <p:sp>
          <p:nvSpPr>
            <p:cNvPr name="Freeform 3" id="3"/>
            <p:cNvSpPr/>
            <p:nvPr/>
          </p:nvSpPr>
          <p:spPr>
            <a:xfrm flipH="false" flipV="false" rot="0">
              <a:off x="0" y="0"/>
              <a:ext cx="758628" cy="817007"/>
            </a:xfrm>
            <a:custGeom>
              <a:avLst/>
              <a:gdLst/>
              <a:ahLst/>
              <a:cxnLst/>
              <a:rect r="r" b="b" t="t" l="l"/>
              <a:pathLst>
                <a:path h="817007" w="758628">
                  <a:moveTo>
                    <a:pt x="253013" y="19070"/>
                  </a:moveTo>
                  <a:cubicBezTo>
                    <a:pt x="291780" y="7556"/>
                    <a:pt x="336122" y="0"/>
                    <a:pt x="379518" y="0"/>
                  </a:cubicBezTo>
                  <a:cubicBezTo>
                    <a:pt x="422916" y="0"/>
                    <a:pt x="464675" y="6476"/>
                    <a:pt x="503158" y="17990"/>
                  </a:cubicBezTo>
                  <a:cubicBezTo>
                    <a:pt x="503978" y="18350"/>
                    <a:pt x="504797" y="18350"/>
                    <a:pt x="505615" y="18710"/>
                  </a:cubicBezTo>
                  <a:cubicBezTo>
                    <a:pt x="650135" y="64765"/>
                    <a:pt x="756581" y="186379"/>
                    <a:pt x="758628" y="328595"/>
                  </a:cubicBezTo>
                  <a:lnTo>
                    <a:pt x="758628" y="817007"/>
                  </a:lnTo>
                  <a:lnTo>
                    <a:pt x="0" y="817007"/>
                  </a:lnTo>
                  <a:lnTo>
                    <a:pt x="0" y="328958"/>
                  </a:lnTo>
                  <a:cubicBezTo>
                    <a:pt x="2047" y="185660"/>
                    <a:pt x="106855" y="64045"/>
                    <a:pt x="253013" y="19070"/>
                  </a:cubicBezTo>
                  <a:close/>
                </a:path>
              </a:pathLst>
            </a:custGeom>
            <a:solidFill>
              <a:srgbClr val="FCE8FF"/>
            </a:solidFill>
            <a:ln cap="sq">
              <a:noFill/>
              <a:prstDash val="solid"/>
              <a:miter/>
            </a:ln>
          </p:spPr>
        </p:sp>
        <p:sp>
          <p:nvSpPr>
            <p:cNvPr name="TextBox 4" id="4"/>
            <p:cNvSpPr txBox="true"/>
            <p:nvPr/>
          </p:nvSpPr>
          <p:spPr>
            <a:xfrm>
              <a:off x="0" y="50800"/>
              <a:ext cx="758628" cy="76620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true" rot="7535103">
            <a:off x="14830120" y="6602906"/>
            <a:ext cx="2287171" cy="4833267"/>
          </a:xfrm>
          <a:custGeom>
            <a:avLst/>
            <a:gdLst/>
            <a:ahLst/>
            <a:cxnLst/>
            <a:rect r="r" b="b" t="t" l="l"/>
            <a:pathLst>
              <a:path h="4833267" w="2287171">
                <a:moveTo>
                  <a:pt x="0" y="4833267"/>
                </a:moveTo>
                <a:lnTo>
                  <a:pt x="2287170" y="4833267"/>
                </a:lnTo>
                <a:lnTo>
                  <a:pt x="2287170" y="0"/>
                </a:lnTo>
                <a:lnTo>
                  <a:pt x="0" y="0"/>
                </a:lnTo>
                <a:lnTo>
                  <a:pt x="0" y="4833267"/>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6" id="6"/>
          <p:cNvSpPr/>
          <p:nvPr/>
        </p:nvSpPr>
        <p:spPr>
          <a:xfrm flipH="false" flipV="true" rot="7535103">
            <a:off x="3309608" y="-1588441"/>
            <a:ext cx="2263636" cy="4783534"/>
          </a:xfrm>
          <a:custGeom>
            <a:avLst/>
            <a:gdLst/>
            <a:ahLst/>
            <a:cxnLst/>
            <a:rect r="r" b="b" t="t" l="l"/>
            <a:pathLst>
              <a:path h="4783534" w="2263636">
                <a:moveTo>
                  <a:pt x="0" y="4783534"/>
                </a:moveTo>
                <a:lnTo>
                  <a:pt x="2263637" y="4783534"/>
                </a:lnTo>
                <a:lnTo>
                  <a:pt x="2263637" y="0"/>
                </a:lnTo>
                <a:lnTo>
                  <a:pt x="0" y="0"/>
                </a:lnTo>
                <a:lnTo>
                  <a:pt x="0" y="4783534"/>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grpSp>
        <p:nvGrpSpPr>
          <p:cNvPr name="Group 7" id="7"/>
          <p:cNvGrpSpPr/>
          <p:nvPr/>
        </p:nvGrpSpPr>
        <p:grpSpPr>
          <a:xfrm rot="0">
            <a:off x="-295928" y="9891579"/>
            <a:ext cx="19929008" cy="666936"/>
            <a:chOff x="0" y="0"/>
            <a:chExt cx="5248792" cy="175654"/>
          </a:xfrm>
        </p:grpSpPr>
        <p:sp>
          <p:nvSpPr>
            <p:cNvPr name="Freeform 8" id="8"/>
            <p:cNvSpPr/>
            <p:nvPr/>
          </p:nvSpPr>
          <p:spPr>
            <a:xfrm flipH="false" flipV="false" rot="0">
              <a:off x="0" y="0"/>
              <a:ext cx="5248792" cy="175654"/>
            </a:xfrm>
            <a:custGeom>
              <a:avLst/>
              <a:gdLst/>
              <a:ahLst/>
              <a:cxnLst/>
              <a:rect r="r" b="b" t="t" l="l"/>
              <a:pathLst>
                <a:path h="175654" w="5248792">
                  <a:moveTo>
                    <a:pt x="0" y="0"/>
                  </a:moveTo>
                  <a:lnTo>
                    <a:pt x="5248792" y="0"/>
                  </a:lnTo>
                  <a:lnTo>
                    <a:pt x="5248792" y="175654"/>
                  </a:lnTo>
                  <a:lnTo>
                    <a:pt x="0" y="175654"/>
                  </a:lnTo>
                  <a:close/>
                </a:path>
              </a:pathLst>
            </a:custGeom>
            <a:solidFill>
              <a:srgbClr val="6E6AA4"/>
            </a:solidFill>
          </p:spPr>
        </p:sp>
        <p:sp>
          <p:nvSpPr>
            <p:cNvPr name="TextBox 9" id="9"/>
            <p:cNvSpPr txBox="true"/>
            <p:nvPr/>
          </p:nvSpPr>
          <p:spPr>
            <a:xfrm>
              <a:off x="0" y="-76200"/>
              <a:ext cx="5248792" cy="251854"/>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295928" y="2942246"/>
            <a:ext cx="7095922" cy="7578169"/>
          </a:xfrm>
          <a:custGeom>
            <a:avLst/>
            <a:gdLst/>
            <a:ahLst/>
            <a:cxnLst/>
            <a:rect r="r" b="b" t="t" l="l"/>
            <a:pathLst>
              <a:path h="7578169" w="7095922">
                <a:moveTo>
                  <a:pt x="7095922" y="0"/>
                </a:moveTo>
                <a:lnTo>
                  <a:pt x="0" y="0"/>
                </a:lnTo>
                <a:lnTo>
                  <a:pt x="0" y="7578169"/>
                </a:lnTo>
                <a:lnTo>
                  <a:pt x="7095922" y="7578169"/>
                </a:lnTo>
                <a:lnTo>
                  <a:pt x="709592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6799994" y="3393655"/>
            <a:ext cx="9895502" cy="1138433"/>
          </a:xfrm>
          <a:prstGeom prst="rect">
            <a:avLst/>
          </a:prstGeom>
        </p:spPr>
        <p:txBody>
          <a:bodyPr anchor="t" rtlCol="false" tIns="0" lIns="0" bIns="0" rIns="0">
            <a:spAutoFit/>
          </a:bodyPr>
          <a:lstStyle/>
          <a:p>
            <a:pPr algn="ctr" marL="0" indent="0" lvl="0">
              <a:lnSpc>
                <a:spcPts val="8393"/>
              </a:lnSpc>
              <a:spcBef>
                <a:spcPct val="0"/>
              </a:spcBef>
            </a:pPr>
            <a:r>
              <a:rPr lang="en-US" sz="5995">
                <a:solidFill>
                  <a:srgbClr val="A70CFA"/>
                </a:solidFill>
                <a:latin typeface="Arial Bold"/>
                <a:ea typeface="Arial Bold"/>
                <a:cs typeface="Arial Bold"/>
                <a:sym typeface="Arial Bold"/>
              </a:rPr>
              <a:t>Modèle appliqué</a:t>
            </a: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7FAFF"/>
        </a:solidFill>
      </p:bgPr>
    </p:bg>
    <p:spTree>
      <p:nvGrpSpPr>
        <p:cNvPr id="1" name=""/>
        <p:cNvGrpSpPr/>
        <p:nvPr/>
      </p:nvGrpSpPr>
      <p:grpSpPr>
        <a:xfrm>
          <a:off x="0" y="0"/>
          <a:ext cx="0" cy="0"/>
          <a:chOff x="0" y="0"/>
          <a:chExt cx="0" cy="0"/>
        </a:xfrm>
      </p:grpSpPr>
      <p:sp>
        <p:nvSpPr>
          <p:cNvPr name="Freeform 2" id="2"/>
          <p:cNvSpPr/>
          <p:nvPr/>
        </p:nvSpPr>
        <p:spPr>
          <a:xfrm flipH="false" flipV="true" rot="7535103">
            <a:off x="14830120" y="6602906"/>
            <a:ext cx="2287171" cy="4833267"/>
          </a:xfrm>
          <a:custGeom>
            <a:avLst/>
            <a:gdLst/>
            <a:ahLst/>
            <a:cxnLst/>
            <a:rect r="r" b="b" t="t" l="l"/>
            <a:pathLst>
              <a:path h="4833267" w="2287171">
                <a:moveTo>
                  <a:pt x="0" y="4833267"/>
                </a:moveTo>
                <a:lnTo>
                  <a:pt x="2287170" y="4833267"/>
                </a:lnTo>
                <a:lnTo>
                  <a:pt x="2287170" y="0"/>
                </a:lnTo>
                <a:lnTo>
                  <a:pt x="0" y="0"/>
                </a:lnTo>
                <a:lnTo>
                  <a:pt x="0" y="4833267"/>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3" id="3"/>
          <p:cNvSpPr/>
          <p:nvPr/>
        </p:nvSpPr>
        <p:spPr>
          <a:xfrm flipH="false" flipV="true" rot="7535103">
            <a:off x="3309608" y="-1588441"/>
            <a:ext cx="2263636" cy="4783534"/>
          </a:xfrm>
          <a:custGeom>
            <a:avLst/>
            <a:gdLst/>
            <a:ahLst/>
            <a:cxnLst/>
            <a:rect r="r" b="b" t="t" l="l"/>
            <a:pathLst>
              <a:path h="4783534" w="2263636">
                <a:moveTo>
                  <a:pt x="0" y="4783534"/>
                </a:moveTo>
                <a:lnTo>
                  <a:pt x="2263637" y="4783534"/>
                </a:lnTo>
                <a:lnTo>
                  <a:pt x="2263637" y="0"/>
                </a:lnTo>
                <a:lnTo>
                  <a:pt x="0" y="0"/>
                </a:lnTo>
                <a:lnTo>
                  <a:pt x="0" y="4783534"/>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grpSp>
        <p:nvGrpSpPr>
          <p:cNvPr name="Group 4" id="4"/>
          <p:cNvGrpSpPr/>
          <p:nvPr/>
        </p:nvGrpSpPr>
        <p:grpSpPr>
          <a:xfrm rot="0">
            <a:off x="-295928" y="9891579"/>
            <a:ext cx="19929008" cy="666936"/>
            <a:chOff x="0" y="0"/>
            <a:chExt cx="5248792" cy="175654"/>
          </a:xfrm>
        </p:grpSpPr>
        <p:sp>
          <p:nvSpPr>
            <p:cNvPr name="Freeform 5" id="5"/>
            <p:cNvSpPr/>
            <p:nvPr/>
          </p:nvSpPr>
          <p:spPr>
            <a:xfrm flipH="false" flipV="false" rot="0">
              <a:off x="0" y="0"/>
              <a:ext cx="5248792" cy="175654"/>
            </a:xfrm>
            <a:custGeom>
              <a:avLst/>
              <a:gdLst/>
              <a:ahLst/>
              <a:cxnLst/>
              <a:rect r="r" b="b" t="t" l="l"/>
              <a:pathLst>
                <a:path h="175654" w="5248792">
                  <a:moveTo>
                    <a:pt x="0" y="0"/>
                  </a:moveTo>
                  <a:lnTo>
                    <a:pt x="5248792" y="0"/>
                  </a:lnTo>
                  <a:lnTo>
                    <a:pt x="5248792" y="175654"/>
                  </a:lnTo>
                  <a:lnTo>
                    <a:pt x="0" y="175654"/>
                  </a:lnTo>
                  <a:close/>
                </a:path>
              </a:pathLst>
            </a:custGeom>
            <a:solidFill>
              <a:srgbClr val="F4F6FC"/>
            </a:solidFill>
          </p:spPr>
        </p:sp>
        <p:sp>
          <p:nvSpPr>
            <p:cNvPr name="TextBox 6" id="6"/>
            <p:cNvSpPr txBox="true"/>
            <p:nvPr/>
          </p:nvSpPr>
          <p:spPr>
            <a:xfrm>
              <a:off x="0" y="-76200"/>
              <a:ext cx="5248792" cy="251854"/>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2103802" y="1691285"/>
            <a:ext cx="13527450" cy="8200294"/>
          </a:xfrm>
          <a:custGeom>
            <a:avLst/>
            <a:gdLst/>
            <a:ahLst/>
            <a:cxnLst/>
            <a:rect r="r" b="b" t="t" l="l"/>
            <a:pathLst>
              <a:path h="8200294" w="13527450">
                <a:moveTo>
                  <a:pt x="0" y="0"/>
                </a:moveTo>
                <a:lnTo>
                  <a:pt x="13527450" y="0"/>
                </a:lnTo>
                <a:lnTo>
                  <a:pt x="13527450" y="8200294"/>
                </a:lnTo>
                <a:lnTo>
                  <a:pt x="0" y="8200294"/>
                </a:lnTo>
                <a:lnTo>
                  <a:pt x="0" y="0"/>
                </a:lnTo>
                <a:close/>
              </a:path>
            </a:pathLst>
          </a:custGeom>
          <a:blipFill>
            <a:blip r:embed="rId5"/>
            <a:stretch>
              <a:fillRect l="0" t="-1639" r="-516" b="-22721"/>
            </a:stretch>
          </a:blipFill>
        </p:spPr>
      </p:sp>
      <p:sp>
        <p:nvSpPr>
          <p:cNvPr name="TextBox 8" id="8"/>
          <p:cNvSpPr txBox="true"/>
          <p:nvPr/>
        </p:nvSpPr>
        <p:spPr>
          <a:xfrm rot="0">
            <a:off x="1028700" y="189899"/>
            <a:ext cx="13178766" cy="2717022"/>
          </a:xfrm>
          <a:prstGeom prst="rect">
            <a:avLst/>
          </a:prstGeom>
        </p:spPr>
        <p:txBody>
          <a:bodyPr anchor="t" rtlCol="false" tIns="0" lIns="0" bIns="0" rIns="0">
            <a:spAutoFit/>
          </a:bodyPr>
          <a:lstStyle/>
          <a:p>
            <a:pPr algn="l">
              <a:lnSpc>
                <a:spcPts val="10388"/>
              </a:lnSpc>
            </a:pPr>
            <a:r>
              <a:rPr lang="en-US" sz="7420">
                <a:solidFill>
                  <a:srgbClr val="A70CFA"/>
                </a:solidFill>
                <a:latin typeface="Arial"/>
                <a:ea typeface="Arial"/>
                <a:cs typeface="Arial"/>
                <a:sym typeface="Arial"/>
              </a:rPr>
              <a:t>Processus d’apprentissage</a:t>
            </a:r>
          </a:p>
          <a:p>
            <a:pPr algn="l" marL="0" indent="0" lvl="0">
              <a:lnSpc>
                <a:spcPts val="10388"/>
              </a:lnSpc>
              <a:spcBef>
                <a:spcPct val="0"/>
              </a:spcBef>
            </a:pPr>
          </a:p>
        </p:txBody>
      </p:sp>
      <p:sp>
        <p:nvSpPr>
          <p:cNvPr name="TextBox 9" id="9"/>
          <p:cNvSpPr txBox="true"/>
          <p:nvPr/>
        </p:nvSpPr>
        <p:spPr>
          <a:xfrm rot="0">
            <a:off x="17812684" y="9689794"/>
            <a:ext cx="183654" cy="495935"/>
          </a:xfrm>
          <a:prstGeom prst="rect">
            <a:avLst/>
          </a:prstGeom>
        </p:spPr>
        <p:txBody>
          <a:bodyPr anchor="t" rtlCol="false" tIns="0" lIns="0" bIns="0" rIns="0">
            <a:spAutoFit/>
          </a:bodyPr>
          <a:lstStyle/>
          <a:p>
            <a:pPr algn="ctr">
              <a:lnSpc>
                <a:spcPts val="3640"/>
              </a:lnSpc>
            </a:pPr>
            <a:r>
              <a:rPr lang="en-US" sz="2600">
                <a:solidFill>
                  <a:srgbClr val="000000"/>
                </a:solidFill>
                <a:latin typeface="Arial"/>
                <a:ea typeface="Arial"/>
                <a:cs typeface="Arial"/>
                <a:sym typeface="Arial"/>
              </a:rPr>
              <a:t>7</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7FAFF"/>
        </a:solidFill>
      </p:bgPr>
    </p:bg>
    <p:spTree>
      <p:nvGrpSpPr>
        <p:cNvPr id="1" name=""/>
        <p:cNvGrpSpPr/>
        <p:nvPr/>
      </p:nvGrpSpPr>
      <p:grpSpPr>
        <a:xfrm>
          <a:off x="0" y="0"/>
          <a:ext cx="0" cy="0"/>
          <a:chOff x="0" y="0"/>
          <a:chExt cx="0" cy="0"/>
        </a:xfrm>
      </p:grpSpPr>
      <p:grpSp>
        <p:nvGrpSpPr>
          <p:cNvPr name="Group 2" id="2"/>
          <p:cNvGrpSpPr/>
          <p:nvPr/>
        </p:nvGrpSpPr>
        <p:grpSpPr>
          <a:xfrm rot="0">
            <a:off x="1028700" y="2747424"/>
            <a:ext cx="16230600" cy="2910821"/>
            <a:chOff x="0" y="0"/>
            <a:chExt cx="4350561" cy="780236"/>
          </a:xfrm>
        </p:grpSpPr>
        <p:sp>
          <p:nvSpPr>
            <p:cNvPr name="Freeform 3" id="3"/>
            <p:cNvSpPr/>
            <p:nvPr/>
          </p:nvSpPr>
          <p:spPr>
            <a:xfrm flipH="false" flipV="false" rot="0">
              <a:off x="0" y="0"/>
              <a:ext cx="4350561" cy="780236"/>
            </a:xfrm>
            <a:custGeom>
              <a:avLst/>
              <a:gdLst/>
              <a:ahLst/>
              <a:cxnLst/>
              <a:rect r="r" b="b" t="t" l="l"/>
              <a:pathLst>
                <a:path h="780236" w="4350561">
                  <a:moveTo>
                    <a:pt x="25281" y="0"/>
                  </a:moveTo>
                  <a:lnTo>
                    <a:pt x="4325280" y="0"/>
                  </a:lnTo>
                  <a:cubicBezTo>
                    <a:pt x="4339242" y="0"/>
                    <a:pt x="4350561" y="11319"/>
                    <a:pt x="4350561" y="25281"/>
                  </a:cubicBezTo>
                  <a:lnTo>
                    <a:pt x="4350561" y="754956"/>
                  </a:lnTo>
                  <a:cubicBezTo>
                    <a:pt x="4350561" y="768918"/>
                    <a:pt x="4339242" y="780236"/>
                    <a:pt x="4325280" y="780236"/>
                  </a:cubicBezTo>
                  <a:lnTo>
                    <a:pt x="25281" y="780236"/>
                  </a:lnTo>
                  <a:cubicBezTo>
                    <a:pt x="18576" y="780236"/>
                    <a:pt x="12146" y="777573"/>
                    <a:pt x="7405" y="772832"/>
                  </a:cubicBezTo>
                  <a:cubicBezTo>
                    <a:pt x="2664" y="768091"/>
                    <a:pt x="0" y="761661"/>
                    <a:pt x="0" y="754956"/>
                  </a:cubicBezTo>
                  <a:lnTo>
                    <a:pt x="0" y="25281"/>
                  </a:lnTo>
                  <a:cubicBezTo>
                    <a:pt x="0" y="11319"/>
                    <a:pt x="11319" y="0"/>
                    <a:pt x="25281" y="0"/>
                  </a:cubicBezTo>
                  <a:close/>
                </a:path>
              </a:pathLst>
            </a:custGeom>
            <a:solidFill>
              <a:srgbClr val="F8CEFF"/>
            </a:solidFill>
          </p:spPr>
        </p:sp>
        <p:sp>
          <p:nvSpPr>
            <p:cNvPr name="TextBox 4" id="4"/>
            <p:cNvSpPr txBox="true"/>
            <p:nvPr/>
          </p:nvSpPr>
          <p:spPr>
            <a:xfrm>
              <a:off x="0" y="-76200"/>
              <a:ext cx="4350561" cy="85643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6749328">
            <a:off x="16415864" y="-620628"/>
            <a:ext cx="1893260" cy="4000851"/>
          </a:xfrm>
          <a:custGeom>
            <a:avLst/>
            <a:gdLst/>
            <a:ahLst/>
            <a:cxnLst/>
            <a:rect r="r" b="b" t="t" l="l"/>
            <a:pathLst>
              <a:path h="4000851" w="1893260">
                <a:moveTo>
                  <a:pt x="0" y="0"/>
                </a:moveTo>
                <a:lnTo>
                  <a:pt x="1893260" y="0"/>
                </a:lnTo>
                <a:lnTo>
                  <a:pt x="1893260" y="4000851"/>
                </a:lnTo>
                <a:lnTo>
                  <a:pt x="0" y="400085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6" id="6"/>
          <p:cNvSpPr txBox="true"/>
          <p:nvPr/>
        </p:nvSpPr>
        <p:spPr>
          <a:xfrm rot="0">
            <a:off x="1339492" y="3012200"/>
            <a:ext cx="15225712" cy="2646045"/>
          </a:xfrm>
          <a:prstGeom prst="rect">
            <a:avLst/>
          </a:prstGeom>
        </p:spPr>
        <p:txBody>
          <a:bodyPr anchor="t" rtlCol="false" tIns="0" lIns="0" bIns="0" rIns="0">
            <a:spAutoFit/>
          </a:bodyPr>
          <a:lstStyle/>
          <a:p>
            <a:pPr algn="just" marL="604518" indent="-302259" lvl="1">
              <a:lnSpc>
                <a:spcPts val="4199"/>
              </a:lnSpc>
              <a:buFont typeface="Arial"/>
              <a:buChar char="•"/>
            </a:pPr>
            <a:r>
              <a:rPr lang="en-US" sz="2799">
                <a:solidFill>
                  <a:srgbClr val="000000"/>
                </a:solidFill>
                <a:latin typeface="Arial"/>
                <a:ea typeface="Arial"/>
                <a:cs typeface="Arial"/>
                <a:sym typeface="Arial"/>
              </a:rPr>
              <a:t>Les données comprennent des mesures de caractéristiques telles que le nombre de grossesses, le taux de glucose et la pression sanguine</a:t>
            </a:r>
          </a:p>
          <a:p>
            <a:pPr algn="just" marL="604518" indent="-302259" lvl="1">
              <a:lnSpc>
                <a:spcPts val="4199"/>
              </a:lnSpc>
              <a:buFont typeface="Arial"/>
              <a:buChar char="•"/>
            </a:pPr>
            <a:r>
              <a:rPr lang="en-US" sz="2799">
                <a:solidFill>
                  <a:srgbClr val="000000"/>
                </a:solidFill>
                <a:latin typeface="Arial"/>
                <a:ea typeface="Arial"/>
                <a:cs typeface="Arial"/>
                <a:sym typeface="Arial"/>
              </a:rPr>
              <a:t>L’ensemble de données comprend des données de 768 patients, parmi lesquels 268 ont développé le diabète.</a:t>
            </a:r>
          </a:p>
          <a:p>
            <a:pPr algn="just" marL="0" indent="0" lvl="0">
              <a:lnSpc>
                <a:spcPts val="4199"/>
              </a:lnSpc>
              <a:spcBef>
                <a:spcPct val="0"/>
              </a:spcBef>
            </a:pPr>
          </a:p>
        </p:txBody>
      </p:sp>
      <p:sp>
        <p:nvSpPr>
          <p:cNvPr name="Freeform 7" id="7"/>
          <p:cNvSpPr/>
          <p:nvPr/>
        </p:nvSpPr>
        <p:spPr>
          <a:xfrm flipH="false" flipV="false" rot="0">
            <a:off x="1679382" y="6811183"/>
            <a:ext cx="14341739" cy="1816046"/>
          </a:xfrm>
          <a:custGeom>
            <a:avLst/>
            <a:gdLst/>
            <a:ahLst/>
            <a:cxnLst/>
            <a:rect r="r" b="b" t="t" l="l"/>
            <a:pathLst>
              <a:path h="1816046" w="14341739">
                <a:moveTo>
                  <a:pt x="0" y="0"/>
                </a:moveTo>
                <a:lnTo>
                  <a:pt x="14341739" y="0"/>
                </a:lnTo>
                <a:lnTo>
                  <a:pt x="14341739" y="1816046"/>
                </a:lnTo>
                <a:lnTo>
                  <a:pt x="0" y="1816046"/>
                </a:lnTo>
                <a:lnTo>
                  <a:pt x="0" y="0"/>
                </a:lnTo>
                <a:close/>
              </a:path>
            </a:pathLst>
          </a:custGeom>
          <a:blipFill>
            <a:blip r:embed="rId5"/>
            <a:stretch>
              <a:fillRect l="0" t="0" r="0" b="0"/>
            </a:stretch>
          </a:blipFill>
        </p:spPr>
      </p:sp>
      <p:sp>
        <p:nvSpPr>
          <p:cNvPr name="TextBox 8" id="8"/>
          <p:cNvSpPr txBox="true"/>
          <p:nvPr/>
        </p:nvSpPr>
        <p:spPr>
          <a:xfrm rot="0">
            <a:off x="1339492" y="1337372"/>
            <a:ext cx="15021519" cy="1690347"/>
          </a:xfrm>
          <a:prstGeom prst="rect">
            <a:avLst/>
          </a:prstGeom>
        </p:spPr>
        <p:txBody>
          <a:bodyPr anchor="t" rtlCol="false" tIns="0" lIns="0" bIns="0" rIns="0">
            <a:spAutoFit/>
          </a:bodyPr>
          <a:lstStyle/>
          <a:p>
            <a:pPr algn="l">
              <a:lnSpc>
                <a:spcPts val="6158"/>
              </a:lnSpc>
            </a:pPr>
            <a:r>
              <a:rPr lang="en-US" sz="5598">
                <a:solidFill>
                  <a:srgbClr val="6E6AA4"/>
                </a:solidFill>
                <a:latin typeface="Arial"/>
                <a:ea typeface="Arial"/>
                <a:cs typeface="Arial"/>
                <a:sym typeface="Arial"/>
              </a:rPr>
              <a:t>Les données </a:t>
            </a:r>
            <a:r>
              <a:rPr lang="en-US" sz="5598">
                <a:solidFill>
                  <a:srgbClr val="A70CFA"/>
                </a:solidFill>
                <a:latin typeface="Arial"/>
                <a:ea typeface="Arial"/>
                <a:cs typeface="Arial"/>
                <a:sym typeface="Arial"/>
              </a:rPr>
              <a:t>Pima Indian Diabetes</a:t>
            </a:r>
          </a:p>
          <a:p>
            <a:pPr algn="l" marL="0" indent="0" lvl="0">
              <a:lnSpc>
                <a:spcPts val="6158"/>
              </a:lnSpc>
              <a:spcBef>
                <a:spcPct val="0"/>
              </a:spcBef>
            </a:pPr>
          </a:p>
        </p:txBody>
      </p:sp>
      <p:sp>
        <p:nvSpPr>
          <p:cNvPr name="TextBox 9" id="9"/>
          <p:cNvSpPr txBox="true"/>
          <p:nvPr/>
        </p:nvSpPr>
        <p:spPr>
          <a:xfrm rot="0">
            <a:off x="17694750" y="9430531"/>
            <a:ext cx="183654" cy="495935"/>
          </a:xfrm>
          <a:prstGeom prst="rect">
            <a:avLst/>
          </a:prstGeom>
        </p:spPr>
        <p:txBody>
          <a:bodyPr anchor="t" rtlCol="false" tIns="0" lIns="0" bIns="0" rIns="0">
            <a:spAutoFit/>
          </a:bodyPr>
          <a:lstStyle/>
          <a:p>
            <a:pPr algn="ctr">
              <a:lnSpc>
                <a:spcPts val="3640"/>
              </a:lnSpc>
            </a:pPr>
            <a:r>
              <a:rPr lang="en-US" sz="2600">
                <a:solidFill>
                  <a:srgbClr val="000000"/>
                </a:solidFill>
                <a:latin typeface="Arial"/>
                <a:ea typeface="Arial"/>
                <a:cs typeface="Arial"/>
                <a:sym typeface="Arial"/>
              </a:rPr>
              <a:t>8</a:t>
            </a: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7FAFF"/>
        </a:solidFill>
      </p:bgPr>
    </p:bg>
    <p:spTree>
      <p:nvGrpSpPr>
        <p:cNvPr id="1" name=""/>
        <p:cNvGrpSpPr/>
        <p:nvPr/>
      </p:nvGrpSpPr>
      <p:grpSpPr>
        <a:xfrm>
          <a:off x="0" y="0"/>
          <a:ext cx="0" cy="0"/>
          <a:chOff x="0" y="0"/>
          <a:chExt cx="0" cy="0"/>
        </a:xfrm>
      </p:grpSpPr>
      <p:sp>
        <p:nvSpPr>
          <p:cNvPr name="Freeform 2" id="2"/>
          <p:cNvSpPr/>
          <p:nvPr/>
        </p:nvSpPr>
        <p:spPr>
          <a:xfrm flipH="false" flipV="false" rot="-3608641">
            <a:off x="7713059" y="-1521854"/>
            <a:ext cx="1825328" cy="3881711"/>
          </a:xfrm>
          <a:custGeom>
            <a:avLst/>
            <a:gdLst/>
            <a:ahLst/>
            <a:cxnLst/>
            <a:rect r="r" b="b" t="t" l="l"/>
            <a:pathLst>
              <a:path h="3881711" w="1825328">
                <a:moveTo>
                  <a:pt x="0" y="0"/>
                </a:moveTo>
                <a:lnTo>
                  <a:pt x="1825328" y="0"/>
                </a:lnTo>
                <a:lnTo>
                  <a:pt x="1825328" y="3881711"/>
                </a:lnTo>
                <a:lnTo>
                  <a:pt x="0" y="38817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3" id="3"/>
          <p:cNvSpPr/>
          <p:nvPr/>
        </p:nvSpPr>
        <p:spPr>
          <a:xfrm flipH="false" flipV="false" rot="-2797286">
            <a:off x="19348659" y="1988132"/>
            <a:ext cx="1723196" cy="3664517"/>
          </a:xfrm>
          <a:custGeom>
            <a:avLst/>
            <a:gdLst/>
            <a:ahLst/>
            <a:cxnLst/>
            <a:rect r="r" b="b" t="t" l="l"/>
            <a:pathLst>
              <a:path h="3664517" w="1723196">
                <a:moveTo>
                  <a:pt x="0" y="0"/>
                </a:moveTo>
                <a:lnTo>
                  <a:pt x="1723196" y="0"/>
                </a:lnTo>
                <a:lnTo>
                  <a:pt x="1723196" y="3664517"/>
                </a:lnTo>
                <a:lnTo>
                  <a:pt x="0" y="36645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grpSp>
        <p:nvGrpSpPr>
          <p:cNvPr name="Group 4" id="4"/>
          <p:cNvGrpSpPr/>
          <p:nvPr/>
        </p:nvGrpSpPr>
        <p:grpSpPr>
          <a:xfrm rot="-5400000">
            <a:off x="8780206" y="618573"/>
            <a:ext cx="727589" cy="19169092"/>
            <a:chOff x="0" y="0"/>
            <a:chExt cx="191628" cy="5048650"/>
          </a:xfrm>
        </p:grpSpPr>
        <p:sp>
          <p:nvSpPr>
            <p:cNvPr name="Freeform 5" id="5"/>
            <p:cNvSpPr/>
            <p:nvPr/>
          </p:nvSpPr>
          <p:spPr>
            <a:xfrm flipH="false" flipV="false" rot="0">
              <a:off x="0" y="0"/>
              <a:ext cx="191628" cy="5048650"/>
            </a:xfrm>
            <a:custGeom>
              <a:avLst/>
              <a:gdLst/>
              <a:ahLst/>
              <a:cxnLst/>
              <a:rect r="r" b="b" t="t" l="l"/>
              <a:pathLst>
                <a:path h="5048650" w="191628">
                  <a:moveTo>
                    <a:pt x="0" y="0"/>
                  </a:moveTo>
                  <a:lnTo>
                    <a:pt x="191628" y="0"/>
                  </a:lnTo>
                  <a:lnTo>
                    <a:pt x="191628" y="5048650"/>
                  </a:lnTo>
                  <a:lnTo>
                    <a:pt x="0" y="5048650"/>
                  </a:lnTo>
                  <a:close/>
                </a:path>
              </a:pathLst>
            </a:custGeom>
            <a:solidFill>
              <a:srgbClr val="6E6AA4"/>
            </a:solidFill>
          </p:spPr>
        </p:sp>
        <p:sp>
          <p:nvSpPr>
            <p:cNvPr name="TextBox 6" id="6"/>
            <p:cNvSpPr txBox="true"/>
            <p:nvPr/>
          </p:nvSpPr>
          <p:spPr>
            <a:xfrm>
              <a:off x="0" y="-76200"/>
              <a:ext cx="191628" cy="5124850"/>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1028700" y="492160"/>
            <a:ext cx="11327525" cy="2717022"/>
          </a:xfrm>
          <a:prstGeom prst="rect">
            <a:avLst/>
          </a:prstGeom>
        </p:spPr>
        <p:txBody>
          <a:bodyPr anchor="t" rtlCol="false" tIns="0" lIns="0" bIns="0" rIns="0">
            <a:spAutoFit/>
          </a:bodyPr>
          <a:lstStyle/>
          <a:p>
            <a:pPr algn="l">
              <a:lnSpc>
                <a:spcPts val="10388"/>
              </a:lnSpc>
            </a:pPr>
            <a:r>
              <a:rPr lang="en-US" sz="7420">
                <a:solidFill>
                  <a:srgbClr val="A70CFA"/>
                </a:solidFill>
                <a:latin typeface="Arial"/>
                <a:ea typeface="Arial"/>
                <a:cs typeface="Arial"/>
                <a:sym typeface="Arial"/>
              </a:rPr>
              <a:t>Préparation des données</a:t>
            </a:r>
          </a:p>
          <a:p>
            <a:pPr algn="l" marL="0" indent="0" lvl="0">
              <a:lnSpc>
                <a:spcPts val="10388"/>
              </a:lnSpc>
              <a:spcBef>
                <a:spcPct val="0"/>
              </a:spcBef>
            </a:pPr>
          </a:p>
        </p:txBody>
      </p:sp>
      <p:sp>
        <p:nvSpPr>
          <p:cNvPr name="TextBox 8" id="8"/>
          <p:cNvSpPr txBox="true"/>
          <p:nvPr/>
        </p:nvSpPr>
        <p:spPr>
          <a:xfrm rot="0">
            <a:off x="1028700" y="2043386"/>
            <a:ext cx="10919325" cy="4987290"/>
          </a:xfrm>
          <a:prstGeom prst="rect">
            <a:avLst/>
          </a:prstGeom>
        </p:spPr>
        <p:txBody>
          <a:bodyPr anchor="t" rtlCol="false" tIns="0" lIns="0" bIns="0" rIns="0">
            <a:spAutoFit/>
          </a:bodyPr>
          <a:lstStyle/>
          <a:p>
            <a:pPr algn="l" marL="561341" indent="-280670" lvl="1">
              <a:lnSpc>
                <a:spcPts val="3900"/>
              </a:lnSpc>
              <a:buFont typeface="Arial"/>
              <a:buChar char="•"/>
            </a:pPr>
            <a:r>
              <a:rPr lang="en-US" sz="2600">
                <a:solidFill>
                  <a:srgbClr val="3B365F"/>
                </a:solidFill>
                <a:latin typeface="Arial Bold"/>
                <a:ea typeface="Arial Bold"/>
                <a:cs typeface="Arial Bold"/>
                <a:sym typeface="Arial Bold"/>
              </a:rPr>
              <a:t>Prétraitement</a:t>
            </a:r>
          </a:p>
          <a:p>
            <a:pPr algn="l">
              <a:lnSpc>
                <a:spcPts val="3900"/>
              </a:lnSpc>
            </a:pPr>
            <a:r>
              <a:rPr lang="en-US" sz="2600">
                <a:solidFill>
                  <a:srgbClr val="A70CFA"/>
                </a:solidFill>
                <a:latin typeface="Arial Bold"/>
                <a:ea typeface="Arial Bold"/>
                <a:cs typeface="Arial Bold"/>
                <a:sym typeface="Arial Bold"/>
              </a:rPr>
              <a:t>                 Gestion des valeurs manquantes</a:t>
            </a:r>
          </a:p>
          <a:p>
            <a:pPr algn="l">
              <a:lnSpc>
                <a:spcPts val="3900"/>
              </a:lnSpc>
            </a:pPr>
          </a:p>
          <a:p>
            <a:pPr algn="l">
              <a:lnSpc>
                <a:spcPts val="3900"/>
              </a:lnSpc>
            </a:pPr>
          </a:p>
          <a:p>
            <a:pPr algn="l">
              <a:lnSpc>
                <a:spcPts val="3900"/>
              </a:lnSpc>
            </a:pPr>
          </a:p>
          <a:p>
            <a:pPr algn="l">
              <a:lnSpc>
                <a:spcPts val="3900"/>
              </a:lnSpc>
            </a:pPr>
          </a:p>
          <a:p>
            <a:pPr algn="l">
              <a:lnSpc>
                <a:spcPts val="3900"/>
              </a:lnSpc>
            </a:pPr>
          </a:p>
          <a:p>
            <a:pPr algn="l">
              <a:lnSpc>
                <a:spcPts val="3900"/>
              </a:lnSpc>
            </a:pPr>
            <a:r>
              <a:rPr lang="en-US" sz="2600">
                <a:solidFill>
                  <a:srgbClr val="3B365F"/>
                </a:solidFill>
                <a:latin typeface="Arial Bold"/>
                <a:ea typeface="Arial Bold"/>
                <a:cs typeface="Arial Bold"/>
                <a:sym typeface="Arial Bold"/>
              </a:rPr>
              <a:t>                 </a:t>
            </a:r>
            <a:r>
              <a:rPr lang="en-US" sz="2600">
                <a:solidFill>
                  <a:srgbClr val="A70CFA"/>
                </a:solidFill>
                <a:latin typeface="Arial Bold"/>
                <a:ea typeface="Arial Bold"/>
                <a:cs typeface="Arial Bold"/>
                <a:sym typeface="Arial Bold"/>
              </a:rPr>
              <a:t>Transformation des variables</a:t>
            </a:r>
          </a:p>
          <a:p>
            <a:pPr algn="l">
              <a:lnSpc>
                <a:spcPts val="3900"/>
              </a:lnSpc>
            </a:pPr>
          </a:p>
          <a:p>
            <a:pPr algn="l">
              <a:lnSpc>
                <a:spcPts val="3900"/>
              </a:lnSpc>
            </a:pPr>
          </a:p>
        </p:txBody>
      </p:sp>
      <p:sp>
        <p:nvSpPr>
          <p:cNvPr name="Freeform 9" id="9"/>
          <p:cNvSpPr/>
          <p:nvPr/>
        </p:nvSpPr>
        <p:spPr>
          <a:xfrm flipH="false" flipV="false" rot="0">
            <a:off x="1850667" y="3209182"/>
            <a:ext cx="6775056" cy="2290689"/>
          </a:xfrm>
          <a:custGeom>
            <a:avLst/>
            <a:gdLst/>
            <a:ahLst/>
            <a:cxnLst/>
            <a:rect r="r" b="b" t="t" l="l"/>
            <a:pathLst>
              <a:path h="2290689" w="6775056">
                <a:moveTo>
                  <a:pt x="0" y="0"/>
                </a:moveTo>
                <a:lnTo>
                  <a:pt x="6775056" y="0"/>
                </a:lnTo>
                <a:lnTo>
                  <a:pt x="6775056" y="2290689"/>
                </a:lnTo>
                <a:lnTo>
                  <a:pt x="0" y="2290689"/>
                </a:lnTo>
                <a:lnTo>
                  <a:pt x="0" y="0"/>
                </a:lnTo>
                <a:close/>
              </a:path>
            </a:pathLst>
          </a:custGeom>
          <a:blipFill>
            <a:blip r:embed="rId5"/>
            <a:stretch>
              <a:fillRect l="0" t="0" r="0" b="-48228"/>
            </a:stretch>
          </a:blipFill>
        </p:spPr>
      </p:sp>
      <p:sp>
        <p:nvSpPr>
          <p:cNvPr name="Freeform 10" id="10"/>
          <p:cNvSpPr/>
          <p:nvPr/>
        </p:nvSpPr>
        <p:spPr>
          <a:xfrm flipH="false" flipV="false" rot="0">
            <a:off x="1850667" y="6499249"/>
            <a:ext cx="9147315" cy="2759051"/>
          </a:xfrm>
          <a:custGeom>
            <a:avLst/>
            <a:gdLst/>
            <a:ahLst/>
            <a:cxnLst/>
            <a:rect r="r" b="b" t="t" l="l"/>
            <a:pathLst>
              <a:path h="2759051" w="9147315">
                <a:moveTo>
                  <a:pt x="0" y="0"/>
                </a:moveTo>
                <a:lnTo>
                  <a:pt x="9147315" y="0"/>
                </a:lnTo>
                <a:lnTo>
                  <a:pt x="9147315" y="2759051"/>
                </a:lnTo>
                <a:lnTo>
                  <a:pt x="0" y="2759051"/>
                </a:lnTo>
                <a:lnTo>
                  <a:pt x="0" y="0"/>
                </a:lnTo>
                <a:close/>
              </a:path>
            </a:pathLst>
          </a:custGeom>
          <a:blipFill>
            <a:blip r:embed="rId6"/>
            <a:stretch>
              <a:fillRect l="0" t="0" r="0" b="0"/>
            </a:stretch>
          </a:blipFill>
        </p:spPr>
      </p:sp>
      <p:sp>
        <p:nvSpPr>
          <p:cNvPr name="Freeform 11" id="11"/>
          <p:cNvSpPr/>
          <p:nvPr/>
        </p:nvSpPr>
        <p:spPr>
          <a:xfrm flipH="false" flipV="false" rot="0">
            <a:off x="12527786" y="3429218"/>
            <a:ext cx="4449556" cy="4449556"/>
          </a:xfrm>
          <a:custGeom>
            <a:avLst/>
            <a:gdLst/>
            <a:ahLst/>
            <a:cxnLst/>
            <a:rect r="r" b="b" t="t" l="l"/>
            <a:pathLst>
              <a:path h="4449556" w="4449556">
                <a:moveTo>
                  <a:pt x="0" y="0"/>
                </a:moveTo>
                <a:lnTo>
                  <a:pt x="4449556" y="0"/>
                </a:lnTo>
                <a:lnTo>
                  <a:pt x="4449556" y="4449556"/>
                </a:lnTo>
                <a:lnTo>
                  <a:pt x="0" y="4449556"/>
                </a:lnTo>
                <a:lnTo>
                  <a:pt x="0" y="0"/>
                </a:lnTo>
                <a:close/>
              </a:path>
            </a:pathLst>
          </a:custGeom>
          <a:blipFill>
            <a:blip r:embed="rId7"/>
            <a:stretch>
              <a:fillRect l="0" t="0" r="0" b="0"/>
            </a:stretch>
          </a:blipFill>
        </p:spPr>
      </p:sp>
      <p:sp>
        <p:nvSpPr>
          <p:cNvPr name="TextBox 12" id="12"/>
          <p:cNvSpPr txBox="true"/>
          <p:nvPr/>
        </p:nvSpPr>
        <p:spPr>
          <a:xfrm rot="0">
            <a:off x="17750151" y="9343390"/>
            <a:ext cx="183654" cy="495935"/>
          </a:xfrm>
          <a:prstGeom prst="rect">
            <a:avLst/>
          </a:prstGeom>
        </p:spPr>
        <p:txBody>
          <a:bodyPr anchor="t" rtlCol="false" tIns="0" lIns="0" bIns="0" rIns="0">
            <a:spAutoFit/>
          </a:bodyPr>
          <a:lstStyle/>
          <a:p>
            <a:pPr algn="ctr">
              <a:lnSpc>
                <a:spcPts val="3640"/>
              </a:lnSpc>
            </a:pPr>
            <a:r>
              <a:rPr lang="en-US" sz="2600">
                <a:solidFill>
                  <a:srgbClr val="000000"/>
                </a:solidFill>
                <a:latin typeface="Arial"/>
                <a:ea typeface="Arial"/>
                <a:cs typeface="Arial"/>
                <a:sym typeface="Arial"/>
              </a:rPr>
              <a:t>9</a:t>
            </a:r>
          </a:p>
        </p:txBody>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7FAFF"/>
        </a:solidFill>
      </p:bgPr>
    </p:bg>
    <p:spTree>
      <p:nvGrpSpPr>
        <p:cNvPr id="1" name=""/>
        <p:cNvGrpSpPr/>
        <p:nvPr/>
      </p:nvGrpSpPr>
      <p:grpSpPr>
        <a:xfrm>
          <a:off x="0" y="0"/>
          <a:ext cx="0" cy="0"/>
          <a:chOff x="0" y="0"/>
          <a:chExt cx="0" cy="0"/>
        </a:xfrm>
      </p:grpSpPr>
      <p:sp>
        <p:nvSpPr>
          <p:cNvPr name="Freeform 2" id="2"/>
          <p:cNvSpPr/>
          <p:nvPr/>
        </p:nvSpPr>
        <p:spPr>
          <a:xfrm flipH="false" flipV="false" rot="-2775091">
            <a:off x="9937" y="-149693"/>
            <a:ext cx="1646722" cy="3200158"/>
          </a:xfrm>
          <a:custGeom>
            <a:avLst/>
            <a:gdLst/>
            <a:ahLst/>
            <a:cxnLst/>
            <a:rect r="r" b="b" t="t" l="l"/>
            <a:pathLst>
              <a:path h="3200158" w="1646722">
                <a:moveTo>
                  <a:pt x="0" y="0"/>
                </a:moveTo>
                <a:lnTo>
                  <a:pt x="1646722" y="0"/>
                </a:lnTo>
                <a:lnTo>
                  <a:pt x="1646722" y="3200158"/>
                </a:lnTo>
                <a:lnTo>
                  <a:pt x="0" y="32001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3" id="3"/>
          <p:cNvSpPr txBox="true"/>
          <p:nvPr/>
        </p:nvSpPr>
        <p:spPr>
          <a:xfrm rot="0">
            <a:off x="624287" y="293655"/>
            <a:ext cx="18620527" cy="3235960"/>
          </a:xfrm>
          <a:prstGeom prst="rect">
            <a:avLst/>
          </a:prstGeom>
        </p:spPr>
        <p:txBody>
          <a:bodyPr anchor="t" rtlCol="false" tIns="0" lIns="0" bIns="0" rIns="0">
            <a:spAutoFit/>
          </a:bodyPr>
          <a:lstStyle/>
          <a:p>
            <a:pPr algn="l">
              <a:lnSpc>
                <a:spcPts val="8029"/>
              </a:lnSpc>
            </a:pPr>
            <a:r>
              <a:rPr lang="en-US" sz="7299">
                <a:solidFill>
                  <a:srgbClr val="6E6AA4"/>
                </a:solidFill>
                <a:latin typeface="Arial"/>
                <a:ea typeface="Arial"/>
                <a:cs typeface="Arial"/>
                <a:sym typeface="Arial"/>
              </a:rPr>
              <a:t>Évaluation avec “ </a:t>
            </a:r>
            <a:r>
              <a:rPr lang="en-US" sz="7299">
                <a:solidFill>
                  <a:srgbClr val="A70CFA"/>
                </a:solidFill>
                <a:latin typeface="Arial"/>
                <a:ea typeface="Arial"/>
                <a:cs typeface="Arial"/>
                <a:sym typeface="Arial"/>
              </a:rPr>
              <a:t>K plus proches voisins “</a:t>
            </a:r>
          </a:p>
          <a:p>
            <a:pPr algn="l">
              <a:lnSpc>
                <a:spcPts val="8029"/>
              </a:lnSpc>
            </a:pPr>
          </a:p>
          <a:p>
            <a:pPr algn="l" marL="0" indent="0" lvl="0">
              <a:lnSpc>
                <a:spcPts val="8029"/>
              </a:lnSpc>
              <a:spcBef>
                <a:spcPct val="0"/>
              </a:spcBef>
            </a:pPr>
          </a:p>
        </p:txBody>
      </p:sp>
      <p:sp>
        <p:nvSpPr>
          <p:cNvPr name="Freeform 4" id="4"/>
          <p:cNvSpPr/>
          <p:nvPr/>
        </p:nvSpPr>
        <p:spPr>
          <a:xfrm flipH="false" flipV="false" rot="0">
            <a:off x="6135409" y="3151612"/>
            <a:ext cx="6017183" cy="5014319"/>
          </a:xfrm>
          <a:custGeom>
            <a:avLst/>
            <a:gdLst/>
            <a:ahLst/>
            <a:cxnLst/>
            <a:rect r="r" b="b" t="t" l="l"/>
            <a:pathLst>
              <a:path h="5014319" w="6017183">
                <a:moveTo>
                  <a:pt x="0" y="0"/>
                </a:moveTo>
                <a:lnTo>
                  <a:pt x="6017182" y="0"/>
                </a:lnTo>
                <a:lnTo>
                  <a:pt x="6017182" y="5014319"/>
                </a:lnTo>
                <a:lnTo>
                  <a:pt x="0" y="5014319"/>
                </a:lnTo>
                <a:lnTo>
                  <a:pt x="0" y="0"/>
                </a:lnTo>
                <a:close/>
              </a:path>
            </a:pathLst>
          </a:custGeom>
          <a:blipFill>
            <a:blip r:embed="rId5"/>
            <a:stretch>
              <a:fillRect l="0" t="0" r="0" b="0"/>
            </a:stretch>
          </a:blipFill>
        </p:spPr>
      </p:sp>
      <p:sp>
        <p:nvSpPr>
          <p:cNvPr name="TextBox 5" id="5"/>
          <p:cNvSpPr txBox="true"/>
          <p:nvPr/>
        </p:nvSpPr>
        <p:spPr>
          <a:xfrm rot="0">
            <a:off x="17602997" y="9430531"/>
            <a:ext cx="367159" cy="495935"/>
          </a:xfrm>
          <a:prstGeom prst="rect">
            <a:avLst/>
          </a:prstGeom>
        </p:spPr>
        <p:txBody>
          <a:bodyPr anchor="t" rtlCol="false" tIns="0" lIns="0" bIns="0" rIns="0">
            <a:spAutoFit/>
          </a:bodyPr>
          <a:lstStyle/>
          <a:p>
            <a:pPr algn="ctr">
              <a:lnSpc>
                <a:spcPts val="3640"/>
              </a:lnSpc>
            </a:pPr>
            <a:r>
              <a:rPr lang="en-US" sz="2600">
                <a:solidFill>
                  <a:srgbClr val="000000"/>
                </a:solidFill>
                <a:latin typeface="Arial"/>
                <a:ea typeface="Arial"/>
                <a:cs typeface="Arial"/>
                <a:sym typeface="Arial"/>
              </a:rPr>
              <a:t>10</a:t>
            </a: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7FAFF"/>
        </a:solidFill>
      </p:bgPr>
    </p:bg>
    <p:spTree>
      <p:nvGrpSpPr>
        <p:cNvPr id="1" name=""/>
        <p:cNvGrpSpPr/>
        <p:nvPr/>
      </p:nvGrpSpPr>
      <p:grpSpPr>
        <a:xfrm>
          <a:off x="0" y="0"/>
          <a:ext cx="0" cy="0"/>
          <a:chOff x="0" y="0"/>
          <a:chExt cx="0" cy="0"/>
        </a:xfrm>
      </p:grpSpPr>
      <p:sp>
        <p:nvSpPr>
          <p:cNvPr name="Freeform 2" id="2"/>
          <p:cNvSpPr/>
          <p:nvPr/>
        </p:nvSpPr>
        <p:spPr>
          <a:xfrm flipH="false" flipV="false" rot="-2775091">
            <a:off x="9937" y="-149693"/>
            <a:ext cx="1646722" cy="3200158"/>
          </a:xfrm>
          <a:custGeom>
            <a:avLst/>
            <a:gdLst/>
            <a:ahLst/>
            <a:cxnLst/>
            <a:rect r="r" b="b" t="t" l="l"/>
            <a:pathLst>
              <a:path h="3200158" w="1646722">
                <a:moveTo>
                  <a:pt x="0" y="0"/>
                </a:moveTo>
                <a:lnTo>
                  <a:pt x="1646722" y="0"/>
                </a:lnTo>
                <a:lnTo>
                  <a:pt x="1646722" y="3200158"/>
                </a:lnTo>
                <a:lnTo>
                  <a:pt x="0" y="32001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3" id="3"/>
          <p:cNvSpPr txBox="true"/>
          <p:nvPr/>
        </p:nvSpPr>
        <p:spPr>
          <a:xfrm rot="0">
            <a:off x="1967929" y="422615"/>
            <a:ext cx="18620527" cy="3344545"/>
          </a:xfrm>
          <a:prstGeom prst="rect">
            <a:avLst/>
          </a:prstGeom>
        </p:spPr>
        <p:txBody>
          <a:bodyPr anchor="t" rtlCol="false" tIns="0" lIns="0" bIns="0" rIns="0">
            <a:spAutoFit/>
          </a:bodyPr>
          <a:lstStyle/>
          <a:p>
            <a:pPr algn="l">
              <a:lnSpc>
                <a:spcPts val="8359"/>
              </a:lnSpc>
            </a:pPr>
            <a:r>
              <a:rPr lang="en-US" sz="7599">
                <a:solidFill>
                  <a:srgbClr val="6E6AA4"/>
                </a:solidFill>
                <a:latin typeface="Arial"/>
                <a:ea typeface="Arial"/>
                <a:cs typeface="Arial"/>
                <a:sym typeface="Arial"/>
              </a:rPr>
              <a:t>Évaluation avec “ </a:t>
            </a:r>
            <a:r>
              <a:rPr lang="en-US" sz="7599">
                <a:solidFill>
                  <a:srgbClr val="A70CFA"/>
                </a:solidFill>
                <a:latin typeface="Arial"/>
                <a:ea typeface="Arial"/>
                <a:cs typeface="Arial"/>
                <a:sym typeface="Arial"/>
              </a:rPr>
              <a:t>Random forest “</a:t>
            </a:r>
          </a:p>
          <a:p>
            <a:pPr algn="l">
              <a:lnSpc>
                <a:spcPts val="8359"/>
              </a:lnSpc>
            </a:pPr>
          </a:p>
          <a:p>
            <a:pPr algn="l" marL="0" indent="0" lvl="0">
              <a:lnSpc>
                <a:spcPts val="8359"/>
              </a:lnSpc>
              <a:spcBef>
                <a:spcPct val="0"/>
              </a:spcBef>
            </a:pPr>
          </a:p>
        </p:txBody>
      </p:sp>
      <p:sp>
        <p:nvSpPr>
          <p:cNvPr name="Freeform 4" id="4"/>
          <p:cNvSpPr/>
          <p:nvPr/>
        </p:nvSpPr>
        <p:spPr>
          <a:xfrm flipH="false" flipV="false" rot="0">
            <a:off x="5637051" y="2963358"/>
            <a:ext cx="6245094" cy="5138679"/>
          </a:xfrm>
          <a:custGeom>
            <a:avLst/>
            <a:gdLst/>
            <a:ahLst/>
            <a:cxnLst/>
            <a:rect r="r" b="b" t="t" l="l"/>
            <a:pathLst>
              <a:path h="5138679" w="6245094">
                <a:moveTo>
                  <a:pt x="0" y="0"/>
                </a:moveTo>
                <a:lnTo>
                  <a:pt x="6245094" y="0"/>
                </a:lnTo>
                <a:lnTo>
                  <a:pt x="6245094" y="5138679"/>
                </a:lnTo>
                <a:lnTo>
                  <a:pt x="0" y="5138679"/>
                </a:lnTo>
                <a:lnTo>
                  <a:pt x="0" y="0"/>
                </a:lnTo>
                <a:close/>
              </a:path>
            </a:pathLst>
          </a:custGeom>
          <a:blipFill>
            <a:blip r:embed="rId5"/>
            <a:stretch>
              <a:fillRect l="0" t="0" r="0" b="0"/>
            </a:stretch>
          </a:blipFill>
        </p:spPr>
      </p:sp>
      <p:sp>
        <p:nvSpPr>
          <p:cNvPr name="TextBox 5" id="5"/>
          <p:cNvSpPr txBox="true"/>
          <p:nvPr/>
        </p:nvSpPr>
        <p:spPr>
          <a:xfrm rot="0">
            <a:off x="17602997" y="9430531"/>
            <a:ext cx="367159" cy="495935"/>
          </a:xfrm>
          <a:prstGeom prst="rect">
            <a:avLst/>
          </a:prstGeom>
        </p:spPr>
        <p:txBody>
          <a:bodyPr anchor="t" rtlCol="false" tIns="0" lIns="0" bIns="0" rIns="0">
            <a:spAutoFit/>
          </a:bodyPr>
          <a:lstStyle/>
          <a:p>
            <a:pPr algn="ctr">
              <a:lnSpc>
                <a:spcPts val="3640"/>
              </a:lnSpc>
            </a:pPr>
            <a:r>
              <a:rPr lang="en-US" sz="2600">
                <a:solidFill>
                  <a:srgbClr val="000000"/>
                </a:solidFill>
                <a:latin typeface="Arial"/>
                <a:ea typeface="Arial"/>
                <a:cs typeface="Arial"/>
                <a:sym typeface="Arial"/>
              </a:rPr>
              <a:t>11</a:t>
            </a:r>
          </a:p>
        </p:txBody>
      </p:sp>
    </p:spTree>
  </p:cSld>
  <p:clrMapOvr>
    <a:masterClrMapping/>
  </p:clrMapOvr>
  <p:transition spd="slow">
    <p:push dir="l"/>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7FAFF"/>
        </a:solidFill>
      </p:bgPr>
    </p:bg>
    <p:spTree>
      <p:nvGrpSpPr>
        <p:cNvPr id="1" name=""/>
        <p:cNvGrpSpPr/>
        <p:nvPr/>
      </p:nvGrpSpPr>
      <p:grpSpPr>
        <a:xfrm>
          <a:off x="0" y="0"/>
          <a:ext cx="0" cy="0"/>
          <a:chOff x="0" y="0"/>
          <a:chExt cx="0" cy="0"/>
        </a:xfrm>
      </p:grpSpPr>
      <p:sp>
        <p:nvSpPr>
          <p:cNvPr name="Freeform 2" id="2"/>
          <p:cNvSpPr/>
          <p:nvPr/>
        </p:nvSpPr>
        <p:spPr>
          <a:xfrm flipH="false" flipV="false" rot="-2775091">
            <a:off x="9937" y="-149693"/>
            <a:ext cx="1646722" cy="3200158"/>
          </a:xfrm>
          <a:custGeom>
            <a:avLst/>
            <a:gdLst/>
            <a:ahLst/>
            <a:cxnLst/>
            <a:rect r="r" b="b" t="t" l="l"/>
            <a:pathLst>
              <a:path h="3200158" w="1646722">
                <a:moveTo>
                  <a:pt x="0" y="0"/>
                </a:moveTo>
                <a:lnTo>
                  <a:pt x="1646722" y="0"/>
                </a:lnTo>
                <a:lnTo>
                  <a:pt x="1646722" y="3200158"/>
                </a:lnTo>
                <a:lnTo>
                  <a:pt x="0" y="32001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3" id="3"/>
          <p:cNvSpPr txBox="true"/>
          <p:nvPr/>
        </p:nvSpPr>
        <p:spPr>
          <a:xfrm rot="0">
            <a:off x="1967929" y="422615"/>
            <a:ext cx="18620527" cy="3344545"/>
          </a:xfrm>
          <a:prstGeom prst="rect">
            <a:avLst/>
          </a:prstGeom>
        </p:spPr>
        <p:txBody>
          <a:bodyPr anchor="t" rtlCol="false" tIns="0" lIns="0" bIns="0" rIns="0">
            <a:spAutoFit/>
          </a:bodyPr>
          <a:lstStyle/>
          <a:p>
            <a:pPr algn="l">
              <a:lnSpc>
                <a:spcPts val="8359"/>
              </a:lnSpc>
            </a:pPr>
            <a:r>
              <a:rPr lang="en-US" sz="7599">
                <a:solidFill>
                  <a:srgbClr val="6E6AA4"/>
                </a:solidFill>
                <a:latin typeface="Arial"/>
                <a:ea typeface="Arial"/>
                <a:cs typeface="Arial"/>
                <a:sym typeface="Arial"/>
              </a:rPr>
              <a:t>Évaluation avec “ </a:t>
            </a:r>
            <a:r>
              <a:rPr lang="en-US" sz="7599">
                <a:solidFill>
                  <a:srgbClr val="A70CFA"/>
                </a:solidFill>
                <a:latin typeface="Arial"/>
                <a:ea typeface="Arial"/>
                <a:cs typeface="Arial"/>
                <a:sym typeface="Arial"/>
              </a:rPr>
              <a:t>Naïve Bayes “</a:t>
            </a:r>
          </a:p>
          <a:p>
            <a:pPr algn="l">
              <a:lnSpc>
                <a:spcPts val="8359"/>
              </a:lnSpc>
            </a:pPr>
          </a:p>
          <a:p>
            <a:pPr algn="l" marL="0" indent="0" lvl="0">
              <a:lnSpc>
                <a:spcPts val="8359"/>
              </a:lnSpc>
              <a:spcBef>
                <a:spcPct val="0"/>
              </a:spcBef>
            </a:pPr>
          </a:p>
        </p:txBody>
      </p:sp>
      <p:sp>
        <p:nvSpPr>
          <p:cNvPr name="Freeform 4" id="4"/>
          <p:cNvSpPr/>
          <p:nvPr/>
        </p:nvSpPr>
        <p:spPr>
          <a:xfrm flipH="false" flipV="false" rot="0">
            <a:off x="5977390" y="2572212"/>
            <a:ext cx="6333221" cy="5142575"/>
          </a:xfrm>
          <a:custGeom>
            <a:avLst/>
            <a:gdLst/>
            <a:ahLst/>
            <a:cxnLst/>
            <a:rect r="r" b="b" t="t" l="l"/>
            <a:pathLst>
              <a:path h="5142575" w="6333221">
                <a:moveTo>
                  <a:pt x="0" y="0"/>
                </a:moveTo>
                <a:lnTo>
                  <a:pt x="6333220" y="0"/>
                </a:lnTo>
                <a:lnTo>
                  <a:pt x="6333220" y="5142576"/>
                </a:lnTo>
                <a:lnTo>
                  <a:pt x="0" y="5142576"/>
                </a:lnTo>
                <a:lnTo>
                  <a:pt x="0" y="0"/>
                </a:lnTo>
                <a:close/>
              </a:path>
            </a:pathLst>
          </a:custGeom>
          <a:blipFill>
            <a:blip r:embed="rId5"/>
            <a:stretch>
              <a:fillRect l="0" t="0" r="0" b="0"/>
            </a:stretch>
          </a:blipFill>
        </p:spPr>
      </p:sp>
      <p:sp>
        <p:nvSpPr>
          <p:cNvPr name="TextBox 5" id="5"/>
          <p:cNvSpPr txBox="true"/>
          <p:nvPr/>
        </p:nvSpPr>
        <p:spPr>
          <a:xfrm rot="0">
            <a:off x="17602997" y="9430531"/>
            <a:ext cx="367159" cy="495935"/>
          </a:xfrm>
          <a:prstGeom prst="rect">
            <a:avLst/>
          </a:prstGeom>
        </p:spPr>
        <p:txBody>
          <a:bodyPr anchor="t" rtlCol="false" tIns="0" lIns="0" bIns="0" rIns="0">
            <a:spAutoFit/>
          </a:bodyPr>
          <a:lstStyle/>
          <a:p>
            <a:pPr algn="ctr">
              <a:lnSpc>
                <a:spcPts val="3640"/>
              </a:lnSpc>
            </a:pPr>
            <a:r>
              <a:rPr lang="en-US" sz="2600">
                <a:solidFill>
                  <a:srgbClr val="000000"/>
                </a:solidFill>
                <a:latin typeface="Arial"/>
                <a:ea typeface="Arial"/>
                <a:cs typeface="Arial"/>
                <a:sym typeface="Arial"/>
              </a:rPr>
              <a:t>12</a:t>
            </a:r>
          </a:p>
        </p:txBody>
      </p:sp>
    </p:spTree>
  </p:cSld>
  <p:clrMapOvr>
    <a:masterClrMapping/>
  </p:clrMapOvr>
  <p:transition spd="slow">
    <p:push dir="l"/>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7FAFF"/>
        </a:solidFill>
      </p:bgPr>
    </p:bg>
    <p:spTree>
      <p:nvGrpSpPr>
        <p:cNvPr id="1" name=""/>
        <p:cNvGrpSpPr/>
        <p:nvPr/>
      </p:nvGrpSpPr>
      <p:grpSpPr>
        <a:xfrm>
          <a:off x="0" y="0"/>
          <a:ext cx="0" cy="0"/>
          <a:chOff x="0" y="0"/>
          <a:chExt cx="0" cy="0"/>
        </a:xfrm>
      </p:grpSpPr>
      <p:sp>
        <p:nvSpPr>
          <p:cNvPr name="Freeform 2" id="2"/>
          <p:cNvSpPr/>
          <p:nvPr/>
        </p:nvSpPr>
        <p:spPr>
          <a:xfrm flipH="false" flipV="false" rot="-2775091">
            <a:off x="9937" y="-149693"/>
            <a:ext cx="1646722" cy="3200158"/>
          </a:xfrm>
          <a:custGeom>
            <a:avLst/>
            <a:gdLst/>
            <a:ahLst/>
            <a:cxnLst/>
            <a:rect r="r" b="b" t="t" l="l"/>
            <a:pathLst>
              <a:path h="3200158" w="1646722">
                <a:moveTo>
                  <a:pt x="0" y="0"/>
                </a:moveTo>
                <a:lnTo>
                  <a:pt x="1646722" y="0"/>
                </a:lnTo>
                <a:lnTo>
                  <a:pt x="1646722" y="3200158"/>
                </a:lnTo>
                <a:lnTo>
                  <a:pt x="0" y="32001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3" id="3"/>
          <p:cNvSpPr txBox="true"/>
          <p:nvPr/>
        </p:nvSpPr>
        <p:spPr>
          <a:xfrm rot="0">
            <a:off x="1967929" y="422615"/>
            <a:ext cx="18620527" cy="3344545"/>
          </a:xfrm>
          <a:prstGeom prst="rect">
            <a:avLst/>
          </a:prstGeom>
        </p:spPr>
        <p:txBody>
          <a:bodyPr anchor="t" rtlCol="false" tIns="0" lIns="0" bIns="0" rIns="0">
            <a:spAutoFit/>
          </a:bodyPr>
          <a:lstStyle/>
          <a:p>
            <a:pPr algn="l">
              <a:lnSpc>
                <a:spcPts val="8359"/>
              </a:lnSpc>
            </a:pPr>
            <a:r>
              <a:rPr lang="en-US" sz="7599">
                <a:solidFill>
                  <a:srgbClr val="6E6AA4"/>
                </a:solidFill>
                <a:latin typeface="Arial"/>
                <a:ea typeface="Arial"/>
                <a:cs typeface="Arial"/>
                <a:sym typeface="Arial"/>
              </a:rPr>
              <a:t>Évaluation avec “ </a:t>
            </a:r>
            <a:r>
              <a:rPr lang="en-US" sz="7599">
                <a:solidFill>
                  <a:srgbClr val="A70CFA"/>
                </a:solidFill>
                <a:latin typeface="Arial"/>
                <a:ea typeface="Arial"/>
                <a:cs typeface="Arial"/>
                <a:sym typeface="Arial"/>
              </a:rPr>
              <a:t>Arbre de décision “</a:t>
            </a:r>
            <a:r>
              <a:rPr lang="en-US" sz="7599">
                <a:solidFill>
                  <a:srgbClr val="FECBFE"/>
                </a:solidFill>
                <a:latin typeface="Arial"/>
                <a:ea typeface="Arial"/>
                <a:cs typeface="Arial"/>
                <a:sym typeface="Arial"/>
              </a:rPr>
              <a:t> </a:t>
            </a:r>
          </a:p>
          <a:p>
            <a:pPr algn="l">
              <a:lnSpc>
                <a:spcPts val="8359"/>
              </a:lnSpc>
            </a:pPr>
          </a:p>
          <a:p>
            <a:pPr algn="l" marL="0" indent="0" lvl="0">
              <a:lnSpc>
                <a:spcPts val="8359"/>
              </a:lnSpc>
              <a:spcBef>
                <a:spcPct val="0"/>
              </a:spcBef>
            </a:pPr>
          </a:p>
        </p:txBody>
      </p:sp>
      <p:sp>
        <p:nvSpPr>
          <p:cNvPr name="Freeform 4" id="4"/>
          <p:cNvSpPr/>
          <p:nvPr/>
        </p:nvSpPr>
        <p:spPr>
          <a:xfrm flipH="false" flipV="false" rot="0">
            <a:off x="5995021" y="3151612"/>
            <a:ext cx="6297958" cy="5252447"/>
          </a:xfrm>
          <a:custGeom>
            <a:avLst/>
            <a:gdLst/>
            <a:ahLst/>
            <a:cxnLst/>
            <a:rect r="r" b="b" t="t" l="l"/>
            <a:pathLst>
              <a:path h="5252447" w="6297958">
                <a:moveTo>
                  <a:pt x="0" y="0"/>
                </a:moveTo>
                <a:lnTo>
                  <a:pt x="6297958" y="0"/>
                </a:lnTo>
                <a:lnTo>
                  <a:pt x="6297958" y="5252447"/>
                </a:lnTo>
                <a:lnTo>
                  <a:pt x="0" y="5252447"/>
                </a:lnTo>
                <a:lnTo>
                  <a:pt x="0" y="0"/>
                </a:lnTo>
                <a:close/>
              </a:path>
            </a:pathLst>
          </a:custGeom>
          <a:blipFill>
            <a:blip r:embed="rId5"/>
            <a:stretch>
              <a:fillRect l="0" t="0" r="0" b="0"/>
            </a:stretch>
          </a:blipFill>
        </p:spPr>
      </p:sp>
      <p:sp>
        <p:nvSpPr>
          <p:cNvPr name="TextBox 5" id="5"/>
          <p:cNvSpPr txBox="true"/>
          <p:nvPr/>
        </p:nvSpPr>
        <p:spPr>
          <a:xfrm rot="0">
            <a:off x="17602997" y="9430531"/>
            <a:ext cx="367159" cy="495935"/>
          </a:xfrm>
          <a:prstGeom prst="rect">
            <a:avLst/>
          </a:prstGeom>
        </p:spPr>
        <p:txBody>
          <a:bodyPr anchor="t" rtlCol="false" tIns="0" lIns="0" bIns="0" rIns="0">
            <a:spAutoFit/>
          </a:bodyPr>
          <a:lstStyle/>
          <a:p>
            <a:pPr algn="ctr">
              <a:lnSpc>
                <a:spcPts val="3640"/>
              </a:lnSpc>
            </a:pPr>
            <a:r>
              <a:rPr lang="en-US" sz="2600">
                <a:solidFill>
                  <a:srgbClr val="000000"/>
                </a:solidFill>
                <a:latin typeface="Arial"/>
                <a:ea typeface="Arial"/>
                <a:cs typeface="Arial"/>
                <a:sym typeface="Arial"/>
              </a:rPr>
              <a:t>13</a:t>
            </a:r>
          </a:p>
        </p:txBody>
      </p:sp>
    </p:spTree>
  </p:cSld>
  <p:clrMapOvr>
    <a:masterClrMapping/>
  </p:clrMapOvr>
  <p:transition spd="slow">
    <p:push dir="l"/>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7FAFF"/>
        </a:solidFill>
      </p:bgPr>
    </p:bg>
    <p:spTree>
      <p:nvGrpSpPr>
        <p:cNvPr id="1" name=""/>
        <p:cNvGrpSpPr/>
        <p:nvPr/>
      </p:nvGrpSpPr>
      <p:grpSpPr>
        <a:xfrm>
          <a:off x="0" y="0"/>
          <a:ext cx="0" cy="0"/>
          <a:chOff x="0" y="0"/>
          <a:chExt cx="0" cy="0"/>
        </a:xfrm>
      </p:grpSpPr>
      <p:sp>
        <p:nvSpPr>
          <p:cNvPr name="Freeform 2" id="2"/>
          <p:cNvSpPr/>
          <p:nvPr/>
        </p:nvSpPr>
        <p:spPr>
          <a:xfrm flipH="false" flipV="false" rot="-2775091">
            <a:off x="9937" y="-149693"/>
            <a:ext cx="1646722" cy="3200158"/>
          </a:xfrm>
          <a:custGeom>
            <a:avLst/>
            <a:gdLst/>
            <a:ahLst/>
            <a:cxnLst/>
            <a:rect r="r" b="b" t="t" l="l"/>
            <a:pathLst>
              <a:path h="3200158" w="1646722">
                <a:moveTo>
                  <a:pt x="0" y="0"/>
                </a:moveTo>
                <a:lnTo>
                  <a:pt x="1646722" y="0"/>
                </a:lnTo>
                <a:lnTo>
                  <a:pt x="1646722" y="3200158"/>
                </a:lnTo>
                <a:lnTo>
                  <a:pt x="0" y="32001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3" id="3"/>
          <p:cNvSpPr txBox="true"/>
          <p:nvPr/>
        </p:nvSpPr>
        <p:spPr>
          <a:xfrm rot="0">
            <a:off x="1311037" y="362897"/>
            <a:ext cx="19546147" cy="3138170"/>
          </a:xfrm>
          <a:prstGeom prst="rect">
            <a:avLst/>
          </a:prstGeom>
        </p:spPr>
        <p:txBody>
          <a:bodyPr anchor="t" rtlCol="false" tIns="0" lIns="0" bIns="0" rIns="0">
            <a:spAutoFit/>
          </a:bodyPr>
          <a:lstStyle/>
          <a:p>
            <a:pPr algn="l">
              <a:lnSpc>
                <a:spcPts val="7809"/>
              </a:lnSpc>
            </a:pPr>
            <a:r>
              <a:rPr lang="en-US" sz="7099">
                <a:solidFill>
                  <a:srgbClr val="6E6AA4"/>
                </a:solidFill>
                <a:latin typeface="Arial"/>
                <a:ea typeface="Arial"/>
                <a:cs typeface="Arial"/>
                <a:sym typeface="Arial"/>
              </a:rPr>
              <a:t>Évaluation avec “ </a:t>
            </a:r>
            <a:r>
              <a:rPr lang="en-US" sz="7099">
                <a:solidFill>
                  <a:srgbClr val="A70CFA"/>
                </a:solidFill>
                <a:latin typeface="Arial"/>
                <a:ea typeface="Arial"/>
                <a:cs typeface="Arial"/>
                <a:sym typeface="Arial"/>
              </a:rPr>
              <a:t>Régression logistique “</a:t>
            </a:r>
            <a:r>
              <a:rPr lang="en-US" sz="7099">
                <a:solidFill>
                  <a:srgbClr val="FECBFE"/>
                </a:solidFill>
                <a:latin typeface="Arial"/>
                <a:ea typeface="Arial"/>
                <a:cs typeface="Arial"/>
                <a:sym typeface="Arial"/>
              </a:rPr>
              <a:t> </a:t>
            </a:r>
          </a:p>
          <a:p>
            <a:pPr algn="l">
              <a:lnSpc>
                <a:spcPts val="7809"/>
              </a:lnSpc>
            </a:pPr>
          </a:p>
          <a:p>
            <a:pPr algn="l" marL="0" indent="0" lvl="0">
              <a:lnSpc>
                <a:spcPts val="7809"/>
              </a:lnSpc>
              <a:spcBef>
                <a:spcPct val="0"/>
              </a:spcBef>
            </a:pPr>
          </a:p>
        </p:txBody>
      </p:sp>
      <p:sp>
        <p:nvSpPr>
          <p:cNvPr name="Freeform 4" id="4"/>
          <p:cNvSpPr/>
          <p:nvPr/>
        </p:nvSpPr>
        <p:spPr>
          <a:xfrm flipH="false" flipV="false" rot="0">
            <a:off x="5995021" y="2737889"/>
            <a:ext cx="6297958" cy="5252447"/>
          </a:xfrm>
          <a:custGeom>
            <a:avLst/>
            <a:gdLst/>
            <a:ahLst/>
            <a:cxnLst/>
            <a:rect r="r" b="b" t="t" l="l"/>
            <a:pathLst>
              <a:path h="5252447" w="6297958">
                <a:moveTo>
                  <a:pt x="0" y="0"/>
                </a:moveTo>
                <a:lnTo>
                  <a:pt x="6297958" y="0"/>
                </a:lnTo>
                <a:lnTo>
                  <a:pt x="6297958" y="5252447"/>
                </a:lnTo>
                <a:lnTo>
                  <a:pt x="0" y="5252447"/>
                </a:lnTo>
                <a:lnTo>
                  <a:pt x="0" y="0"/>
                </a:lnTo>
                <a:close/>
              </a:path>
            </a:pathLst>
          </a:custGeom>
          <a:blipFill>
            <a:blip r:embed="rId5"/>
            <a:stretch>
              <a:fillRect l="0" t="0" r="0" b="0"/>
            </a:stretch>
          </a:blipFill>
        </p:spPr>
      </p:sp>
      <p:sp>
        <p:nvSpPr>
          <p:cNvPr name="TextBox 5" id="5"/>
          <p:cNvSpPr txBox="true"/>
          <p:nvPr/>
        </p:nvSpPr>
        <p:spPr>
          <a:xfrm rot="0">
            <a:off x="17602997" y="9430531"/>
            <a:ext cx="367159" cy="495935"/>
          </a:xfrm>
          <a:prstGeom prst="rect">
            <a:avLst/>
          </a:prstGeom>
        </p:spPr>
        <p:txBody>
          <a:bodyPr anchor="t" rtlCol="false" tIns="0" lIns="0" bIns="0" rIns="0">
            <a:spAutoFit/>
          </a:bodyPr>
          <a:lstStyle/>
          <a:p>
            <a:pPr algn="ctr">
              <a:lnSpc>
                <a:spcPts val="3640"/>
              </a:lnSpc>
            </a:pPr>
            <a:r>
              <a:rPr lang="en-US" sz="2600">
                <a:solidFill>
                  <a:srgbClr val="000000"/>
                </a:solidFill>
                <a:latin typeface="Arial"/>
                <a:ea typeface="Arial"/>
                <a:cs typeface="Arial"/>
                <a:sym typeface="Arial"/>
              </a:rPr>
              <a:t>14</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7FAFF"/>
        </a:solidFill>
      </p:bgPr>
    </p:bg>
    <p:spTree>
      <p:nvGrpSpPr>
        <p:cNvPr id="1" name=""/>
        <p:cNvGrpSpPr/>
        <p:nvPr/>
      </p:nvGrpSpPr>
      <p:grpSpPr>
        <a:xfrm>
          <a:off x="0" y="0"/>
          <a:ext cx="0" cy="0"/>
          <a:chOff x="0" y="0"/>
          <a:chExt cx="0" cy="0"/>
        </a:xfrm>
      </p:grpSpPr>
      <p:grpSp>
        <p:nvGrpSpPr>
          <p:cNvPr name="Group 2" id="2"/>
          <p:cNvGrpSpPr/>
          <p:nvPr/>
        </p:nvGrpSpPr>
        <p:grpSpPr>
          <a:xfrm rot="0">
            <a:off x="1219940" y="2548537"/>
            <a:ext cx="7053170" cy="988713"/>
            <a:chOff x="0" y="0"/>
            <a:chExt cx="1702454" cy="238650"/>
          </a:xfrm>
        </p:grpSpPr>
        <p:sp>
          <p:nvSpPr>
            <p:cNvPr name="Freeform 3" id="3"/>
            <p:cNvSpPr/>
            <p:nvPr/>
          </p:nvSpPr>
          <p:spPr>
            <a:xfrm flipH="false" flipV="false" rot="0">
              <a:off x="0" y="0"/>
              <a:ext cx="1702454" cy="238650"/>
            </a:xfrm>
            <a:custGeom>
              <a:avLst/>
              <a:gdLst/>
              <a:ahLst/>
              <a:cxnLst/>
              <a:rect r="r" b="b" t="t" l="l"/>
              <a:pathLst>
                <a:path h="238650" w="1702454">
                  <a:moveTo>
                    <a:pt x="109765" y="0"/>
                  </a:moveTo>
                  <a:lnTo>
                    <a:pt x="1592689" y="0"/>
                  </a:lnTo>
                  <a:cubicBezTo>
                    <a:pt x="1653310" y="0"/>
                    <a:pt x="1702454" y="49144"/>
                    <a:pt x="1702454" y="109765"/>
                  </a:cubicBezTo>
                  <a:lnTo>
                    <a:pt x="1702454" y="128885"/>
                  </a:lnTo>
                  <a:cubicBezTo>
                    <a:pt x="1702454" y="189506"/>
                    <a:pt x="1653310" y="238650"/>
                    <a:pt x="1592689" y="238650"/>
                  </a:cubicBezTo>
                  <a:lnTo>
                    <a:pt x="109765" y="238650"/>
                  </a:lnTo>
                  <a:cubicBezTo>
                    <a:pt x="49144" y="238650"/>
                    <a:pt x="0" y="189506"/>
                    <a:pt x="0" y="128885"/>
                  </a:cubicBezTo>
                  <a:lnTo>
                    <a:pt x="0" y="109765"/>
                  </a:lnTo>
                  <a:cubicBezTo>
                    <a:pt x="0" y="49144"/>
                    <a:pt x="49144" y="0"/>
                    <a:pt x="109765" y="0"/>
                  </a:cubicBezTo>
                  <a:close/>
                </a:path>
              </a:pathLst>
            </a:custGeom>
            <a:solidFill>
              <a:srgbClr val="F8CEFF"/>
            </a:solidFill>
          </p:spPr>
        </p:sp>
        <p:sp>
          <p:nvSpPr>
            <p:cNvPr name="TextBox 4" id="4"/>
            <p:cNvSpPr txBox="true"/>
            <p:nvPr/>
          </p:nvSpPr>
          <p:spPr>
            <a:xfrm>
              <a:off x="0" y="-76200"/>
              <a:ext cx="1702454" cy="31485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2555759"/>
            <a:ext cx="981491" cy="98149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AA4"/>
            </a:solidFill>
          </p:spPr>
        </p:sp>
        <p:sp>
          <p:nvSpPr>
            <p:cNvPr name="TextBox 7" id="7"/>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219940" y="4056891"/>
            <a:ext cx="7053170" cy="988713"/>
            <a:chOff x="0" y="0"/>
            <a:chExt cx="1702454" cy="238650"/>
          </a:xfrm>
        </p:grpSpPr>
        <p:sp>
          <p:nvSpPr>
            <p:cNvPr name="Freeform 9" id="9"/>
            <p:cNvSpPr/>
            <p:nvPr/>
          </p:nvSpPr>
          <p:spPr>
            <a:xfrm flipH="false" flipV="false" rot="0">
              <a:off x="0" y="0"/>
              <a:ext cx="1702454" cy="238650"/>
            </a:xfrm>
            <a:custGeom>
              <a:avLst/>
              <a:gdLst/>
              <a:ahLst/>
              <a:cxnLst/>
              <a:rect r="r" b="b" t="t" l="l"/>
              <a:pathLst>
                <a:path h="238650" w="1702454">
                  <a:moveTo>
                    <a:pt x="109765" y="0"/>
                  </a:moveTo>
                  <a:lnTo>
                    <a:pt x="1592689" y="0"/>
                  </a:lnTo>
                  <a:cubicBezTo>
                    <a:pt x="1653310" y="0"/>
                    <a:pt x="1702454" y="49144"/>
                    <a:pt x="1702454" y="109765"/>
                  </a:cubicBezTo>
                  <a:lnTo>
                    <a:pt x="1702454" y="128885"/>
                  </a:lnTo>
                  <a:cubicBezTo>
                    <a:pt x="1702454" y="189506"/>
                    <a:pt x="1653310" y="238650"/>
                    <a:pt x="1592689" y="238650"/>
                  </a:cubicBezTo>
                  <a:lnTo>
                    <a:pt x="109765" y="238650"/>
                  </a:lnTo>
                  <a:cubicBezTo>
                    <a:pt x="49144" y="238650"/>
                    <a:pt x="0" y="189506"/>
                    <a:pt x="0" y="128885"/>
                  </a:cubicBezTo>
                  <a:lnTo>
                    <a:pt x="0" y="109765"/>
                  </a:lnTo>
                  <a:cubicBezTo>
                    <a:pt x="0" y="49144"/>
                    <a:pt x="49144" y="0"/>
                    <a:pt x="109765" y="0"/>
                  </a:cubicBezTo>
                  <a:close/>
                </a:path>
              </a:pathLst>
            </a:custGeom>
            <a:solidFill>
              <a:srgbClr val="F8CEFF"/>
            </a:solidFill>
          </p:spPr>
        </p:sp>
        <p:sp>
          <p:nvSpPr>
            <p:cNvPr name="TextBox 10" id="10"/>
            <p:cNvSpPr txBox="true"/>
            <p:nvPr/>
          </p:nvSpPr>
          <p:spPr>
            <a:xfrm>
              <a:off x="0" y="-76200"/>
              <a:ext cx="1702454" cy="31485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028700" y="4064113"/>
            <a:ext cx="981491" cy="98149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AA4"/>
            </a:solidFill>
          </p:spPr>
        </p:sp>
        <p:sp>
          <p:nvSpPr>
            <p:cNvPr name="TextBox 13" id="13"/>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219940" y="5569479"/>
            <a:ext cx="7053170" cy="988713"/>
            <a:chOff x="0" y="0"/>
            <a:chExt cx="1702454" cy="238650"/>
          </a:xfrm>
        </p:grpSpPr>
        <p:sp>
          <p:nvSpPr>
            <p:cNvPr name="Freeform 15" id="15"/>
            <p:cNvSpPr/>
            <p:nvPr/>
          </p:nvSpPr>
          <p:spPr>
            <a:xfrm flipH="false" flipV="false" rot="0">
              <a:off x="0" y="0"/>
              <a:ext cx="1702454" cy="238650"/>
            </a:xfrm>
            <a:custGeom>
              <a:avLst/>
              <a:gdLst/>
              <a:ahLst/>
              <a:cxnLst/>
              <a:rect r="r" b="b" t="t" l="l"/>
              <a:pathLst>
                <a:path h="238650" w="1702454">
                  <a:moveTo>
                    <a:pt x="109765" y="0"/>
                  </a:moveTo>
                  <a:lnTo>
                    <a:pt x="1592689" y="0"/>
                  </a:lnTo>
                  <a:cubicBezTo>
                    <a:pt x="1653310" y="0"/>
                    <a:pt x="1702454" y="49144"/>
                    <a:pt x="1702454" y="109765"/>
                  </a:cubicBezTo>
                  <a:lnTo>
                    <a:pt x="1702454" y="128885"/>
                  </a:lnTo>
                  <a:cubicBezTo>
                    <a:pt x="1702454" y="189506"/>
                    <a:pt x="1653310" y="238650"/>
                    <a:pt x="1592689" y="238650"/>
                  </a:cubicBezTo>
                  <a:lnTo>
                    <a:pt x="109765" y="238650"/>
                  </a:lnTo>
                  <a:cubicBezTo>
                    <a:pt x="49144" y="238650"/>
                    <a:pt x="0" y="189506"/>
                    <a:pt x="0" y="128885"/>
                  </a:cubicBezTo>
                  <a:lnTo>
                    <a:pt x="0" y="109765"/>
                  </a:lnTo>
                  <a:cubicBezTo>
                    <a:pt x="0" y="49144"/>
                    <a:pt x="49144" y="0"/>
                    <a:pt x="109765" y="0"/>
                  </a:cubicBezTo>
                  <a:close/>
                </a:path>
              </a:pathLst>
            </a:custGeom>
            <a:solidFill>
              <a:srgbClr val="F8CEFF"/>
            </a:solidFill>
          </p:spPr>
        </p:sp>
        <p:sp>
          <p:nvSpPr>
            <p:cNvPr name="TextBox 16" id="16"/>
            <p:cNvSpPr txBox="true"/>
            <p:nvPr/>
          </p:nvSpPr>
          <p:spPr>
            <a:xfrm>
              <a:off x="0" y="-76200"/>
              <a:ext cx="1702454" cy="31485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028700" y="5576701"/>
            <a:ext cx="981491" cy="98149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AA4"/>
            </a:solidFill>
          </p:spPr>
        </p:sp>
        <p:sp>
          <p:nvSpPr>
            <p:cNvPr name="TextBox 19" id="19"/>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219940" y="7082067"/>
            <a:ext cx="6665086" cy="988713"/>
            <a:chOff x="0" y="0"/>
            <a:chExt cx="1608780" cy="238650"/>
          </a:xfrm>
        </p:grpSpPr>
        <p:sp>
          <p:nvSpPr>
            <p:cNvPr name="Freeform 21" id="21"/>
            <p:cNvSpPr/>
            <p:nvPr/>
          </p:nvSpPr>
          <p:spPr>
            <a:xfrm flipH="false" flipV="false" rot="0">
              <a:off x="0" y="0"/>
              <a:ext cx="1608780" cy="238650"/>
            </a:xfrm>
            <a:custGeom>
              <a:avLst/>
              <a:gdLst/>
              <a:ahLst/>
              <a:cxnLst/>
              <a:rect r="r" b="b" t="t" l="l"/>
              <a:pathLst>
                <a:path h="238650" w="1608780">
                  <a:moveTo>
                    <a:pt x="116156" y="0"/>
                  </a:moveTo>
                  <a:lnTo>
                    <a:pt x="1492624" y="0"/>
                  </a:lnTo>
                  <a:cubicBezTo>
                    <a:pt x="1556775" y="0"/>
                    <a:pt x="1608780" y="52005"/>
                    <a:pt x="1608780" y="116156"/>
                  </a:cubicBezTo>
                  <a:lnTo>
                    <a:pt x="1608780" y="122494"/>
                  </a:lnTo>
                  <a:cubicBezTo>
                    <a:pt x="1608780" y="186645"/>
                    <a:pt x="1556775" y="238650"/>
                    <a:pt x="1492624" y="238650"/>
                  </a:cubicBezTo>
                  <a:lnTo>
                    <a:pt x="116156" y="238650"/>
                  </a:lnTo>
                  <a:cubicBezTo>
                    <a:pt x="52005" y="238650"/>
                    <a:pt x="0" y="186645"/>
                    <a:pt x="0" y="122494"/>
                  </a:cubicBezTo>
                  <a:lnTo>
                    <a:pt x="0" y="116156"/>
                  </a:lnTo>
                  <a:cubicBezTo>
                    <a:pt x="0" y="52005"/>
                    <a:pt x="52005" y="0"/>
                    <a:pt x="116156" y="0"/>
                  </a:cubicBezTo>
                  <a:close/>
                </a:path>
              </a:pathLst>
            </a:custGeom>
            <a:solidFill>
              <a:srgbClr val="F8CEFF"/>
            </a:solidFill>
          </p:spPr>
        </p:sp>
        <p:sp>
          <p:nvSpPr>
            <p:cNvPr name="TextBox 22" id="22"/>
            <p:cNvSpPr txBox="true"/>
            <p:nvPr/>
          </p:nvSpPr>
          <p:spPr>
            <a:xfrm>
              <a:off x="0" y="-76200"/>
              <a:ext cx="1608780" cy="314850"/>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1028700" y="7089288"/>
            <a:ext cx="981491" cy="981491"/>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AA4"/>
            </a:solidFill>
          </p:spPr>
        </p:sp>
        <p:sp>
          <p:nvSpPr>
            <p:cNvPr name="TextBox 25" id="25"/>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0107636" y="3014520"/>
            <a:ext cx="9377168" cy="9292319"/>
            <a:chOff x="0" y="0"/>
            <a:chExt cx="850367" cy="842673"/>
          </a:xfrm>
        </p:grpSpPr>
        <p:sp>
          <p:nvSpPr>
            <p:cNvPr name="Freeform 27" id="27"/>
            <p:cNvSpPr/>
            <p:nvPr/>
          </p:nvSpPr>
          <p:spPr>
            <a:xfrm flipH="false" flipV="false" rot="0">
              <a:off x="0" y="0"/>
              <a:ext cx="850367" cy="842673"/>
            </a:xfrm>
            <a:custGeom>
              <a:avLst/>
              <a:gdLst/>
              <a:ahLst/>
              <a:cxnLst/>
              <a:rect r="r" b="b" t="t" l="l"/>
              <a:pathLst>
                <a:path h="842673" w="850367">
                  <a:moveTo>
                    <a:pt x="283609" y="19070"/>
                  </a:moveTo>
                  <a:cubicBezTo>
                    <a:pt x="327064" y="7556"/>
                    <a:pt x="376768" y="0"/>
                    <a:pt x="425413" y="0"/>
                  </a:cubicBezTo>
                  <a:cubicBezTo>
                    <a:pt x="474059" y="0"/>
                    <a:pt x="520868" y="6476"/>
                    <a:pt x="564004" y="17990"/>
                  </a:cubicBezTo>
                  <a:cubicBezTo>
                    <a:pt x="564924" y="18350"/>
                    <a:pt x="565841" y="18350"/>
                    <a:pt x="566758" y="18710"/>
                  </a:cubicBezTo>
                  <a:cubicBezTo>
                    <a:pt x="728755" y="64765"/>
                    <a:pt x="848073" y="186379"/>
                    <a:pt x="850367" y="329166"/>
                  </a:cubicBezTo>
                  <a:lnTo>
                    <a:pt x="850367" y="842673"/>
                  </a:lnTo>
                  <a:lnTo>
                    <a:pt x="0" y="842673"/>
                  </a:lnTo>
                  <a:lnTo>
                    <a:pt x="0" y="329547"/>
                  </a:lnTo>
                  <a:cubicBezTo>
                    <a:pt x="2295" y="185660"/>
                    <a:pt x="119777" y="64045"/>
                    <a:pt x="283609" y="19070"/>
                  </a:cubicBezTo>
                  <a:close/>
                </a:path>
              </a:pathLst>
            </a:custGeom>
            <a:solidFill>
              <a:srgbClr val="FCE8FF"/>
            </a:solidFill>
            <a:ln cap="sq">
              <a:noFill/>
              <a:prstDash val="solid"/>
              <a:miter/>
            </a:ln>
          </p:spPr>
        </p:sp>
        <p:sp>
          <p:nvSpPr>
            <p:cNvPr name="TextBox 28" id="28"/>
            <p:cNvSpPr txBox="true"/>
            <p:nvPr/>
          </p:nvSpPr>
          <p:spPr>
            <a:xfrm>
              <a:off x="0" y="50800"/>
              <a:ext cx="850367" cy="791873"/>
            </a:xfrm>
            <a:prstGeom prst="rect">
              <a:avLst/>
            </a:prstGeom>
          </p:spPr>
          <p:txBody>
            <a:bodyPr anchor="ctr" rtlCol="false" tIns="50800" lIns="50800" bIns="50800" rIns="50800"/>
            <a:lstStyle/>
            <a:p>
              <a:pPr algn="ctr">
                <a:lnSpc>
                  <a:spcPts val="2659"/>
                </a:lnSpc>
              </a:pPr>
            </a:p>
          </p:txBody>
        </p:sp>
      </p:grpSp>
      <p:sp>
        <p:nvSpPr>
          <p:cNvPr name="Freeform 29" id="29"/>
          <p:cNvSpPr/>
          <p:nvPr/>
        </p:nvSpPr>
        <p:spPr>
          <a:xfrm flipH="false" flipV="false" rot="0">
            <a:off x="11513440" y="4439020"/>
            <a:ext cx="7208453" cy="6356545"/>
          </a:xfrm>
          <a:custGeom>
            <a:avLst/>
            <a:gdLst/>
            <a:ahLst/>
            <a:cxnLst/>
            <a:rect r="r" b="b" t="t" l="l"/>
            <a:pathLst>
              <a:path h="6356545" w="7208453">
                <a:moveTo>
                  <a:pt x="0" y="0"/>
                </a:moveTo>
                <a:lnTo>
                  <a:pt x="7208453" y="0"/>
                </a:lnTo>
                <a:lnTo>
                  <a:pt x="7208453" y="6356545"/>
                </a:lnTo>
                <a:lnTo>
                  <a:pt x="0" y="63565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0" id="30"/>
          <p:cNvSpPr txBox="true"/>
          <p:nvPr/>
        </p:nvSpPr>
        <p:spPr>
          <a:xfrm rot="0">
            <a:off x="1028700" y="642172"/>
            <a:ext cx="6615899" cy="1419848"/>
          </a:xfrm>
          <a:prstGeom prst="rect">
            <a:avLst/>
          </a:prstGeom>
        </p:spPr>
        <p:txBody>
          <a:bodyPr anchor="t" rtlCol="false" tIns="0" lIns="0" bIns="0" rIns="0">
            <a:spAutoFit/>
          </a:bodyPr>
          <a:lstStyle/>
          <a:p>
            <a:pPr algn="l" marL="0" indent="0" lvl="0">
              <a:lnSpc>
                <a:spcPts val="10465"/>
              </a:lnSpc>
              <a:spcBef>
                <a:spcPct val="0"/>
              </a:spcBef>
            </a:pPr>
            <a:r>
              <a:rPr lang="en-US" sz="7475">
                <a:solidFill>
                  <a:srgbClr val="A70CFA"/>
                </a:solidFill>
                <a:latin typeface="Arial"/>
                <a:ea typeface="Arial"/>
                <a:cs typeface="Arial"/>
                <a:sym typeface="Arial"/>
              </a:rPr>
              <a:t>Plan</a:t>
            </a:r>
          </a:p>
        </p:txBody>
      </p:sp>
      <p:sp>
        <p:nvSpPr>
          <p:cNvPr name="Freeform 31" id="31"/>
          <p:cNvSpPr/>
          <p:nvPr/>
        </p:nvSpPr>
        <p:spPr>
          <a:xfrm flipH="false" flipV="false" rot="-4155639">
            <a:off x="8132211" y="-1571292"/>
            <a:ext cx="2339480" cy="4975097"/>
          </a:xfrm>
          <a:custGeom>
            <a:avLst/>
            <a:gdLst/>
            <a:ahLst/>
            <a:cxnLst/>
            <a:rect r="r" b="b" t="t" l="l"/>
            <a:pathLst>
              <a:path h="4975097" w="2339480">
                <a:moveTo>
                  <a:pt x="0" y="0"/>
                </a:moveTo>
                <a:lnTo>
                  <a:pt x="2339480" y="0"/>
                </a:lnTo>
                <a:lnTo>
                  <a:pt x="2339480" y="4975096"/>
                </a:lnTo>
                <a:lnTo>
                  <a:pt x="0" y="49750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32" id="32"/>
          <p:cNvSpPr txBox="true"/>
          <p:nvPr/>
        </p:nvSpPr>
        <p:spPr>
          <a:xfrm rot="0">
            <a:off x="2319492" y="2701064"/>
            <a:ext cx="2926841" cy="1024890"/>
          </a:xfrm>
          <a:prstGeom prst="rect">
            <a:avLst/>
          </a:prstGeom>
        </p:spPr>
        <p:txBody>
          <a:bodyPr anchor="t" rtlCol="false" tIns="0" lIns="0" bIns="0" rIns="0">
            <a:spAutoFit/>
          </a:bodyPr>
          <a:lstStyle/>
          <a:p>
            <a:pPr algn="l">
              <a:lnSpc>
                <a:spcPts val="3900"/>
              </a:lnSpc>
            </a:pPr>
            <a:r>
              <a:rPr lang="en-US" sz="2600">
                <a:solidFill>
                  <a:srgbClr val="3B365F"/>
                </a:solidFill>
                <a:latin typeface="Arial"/>
                <a:ea typeface="Arial"/>
                <a:cs typeface="Arial"/>
                <a:sym typeface="Arial"/>
              </a:rPr>
              <a:t>Introduction </a:t>
            </a:r>
          </a:p>
          <a:p>
            <a:pPr algn="l" marL="0" indent="0" lvl="0">
              <a:lnSpc>
                <a:spcPts val="3900"/>
              </a:lnSpc>
              <a:spcBef>
                <a:spcPct val="0"/>
              </a:spcBef>
            </a:pPr>
          </a:p>
        </p:txBody>
      </p:sp>
      <p:sp>
        <p:nvSpPr>
          <p:cNvPr name="TextBox 33" id="33"/>
          <p:cNvSpPr txBox="true"/>
          <p:nvPr/>
        </p:nvSpPr>
        <p:spPr>
          <a:xfrm rot="0">
            <a:off x="2319492" y="4209418"/>
            <a:ext cx="5325107" cy="1024890"/>
          </a:xfrm>
          <a:prstGeom prst="rect">
            <a:avLst/>
          </a:prstGeom>
        </p:spPr>
        <p:txBody>
          <a:bodyPr anchor="t" rtlCol="false" tIns="0" lIns="0" bIns="0" rIns="0">
            <a:spAutoFit/>
          </a:bodyPr>
          <a:lstStyle/>
          <a:p>
            <a:pPr algn="l">
              <a:lnSpc>
                <a:spcPts val="3900"/>
              </a:lnSpc>
            </a:pPr>
            <a:r>
              <a:rPr lang="en-US" sz="2600">
                <a:solidFill>
                  <a:srgbClr val="3B365F"/>
                </a:solidFill>
                <a:latin typeface="Arial"/>
                <a:ea typeface="Arial"/>
                <a:cs typeface="Arial"/>
                <a:sym typeface="Arial"/>
              </a:rPr>
              <a:t>Présentation des travaux existants</a:t>
            </a:r>
          </a:p>
          <a:p>
            <a:pPr algn="l" marL="0" indent="0" lvl="0">
              <a:lnSpc>
                <a:spcPts val="3900"/>
              </a:lnSpc>
              <a:spcBef>
                <a:spcPct val="0"/>
              </a:spcBef>
            </a:pPr>
          </a:p>
        </p:txBody>
      </p:sp>
      <p:sp>
        <p:nvSpPr>
          <p:cNvPr name="TextBox 34" id="34"/>
          <p:cNvSpPr txBox="true"/>
          <p:nvPr/>
        </p:nvSpPr>
        <p:spPr>
          <a:xfrm rot="0">
            <a:off x="2219557" y="5720083"/>
            <a:ext cx="6053553" cy="529590"/>
          </a:xfrm>
          <a:prstGeom prst="rect">
            <a:avLst/>
          </a:prstGeom>
        </p:spPr>
        <p:txBody>
          <a:bodyPr anchor="t" rtlCol="false" tIns="0" lIns="0" bIns="0" rIns="0">
            <a:spAutoFit/>
          </a:bodyPr>
          <a:lstStyle/>
          <a:p>
            <a:pPr algn="l" marL="0" indent="0" lvl="0">
              <a:lnSpc>
                <a:spcPts val="3900"/>
              </a:lnSpc>
              <a:spcBef>
                <a:spcPct val="0"/>
              </a:spcBef>
            </a:pPr>
            <a:r>
              <a:rPr lang="en-US" sz="2600">
                <a:solidFill>
                  <a:srgbClr val="3B365F"/>
                </a:solidFill>
                <a:latin typeface="Arial"/>
                <a:ea typeface="Arial"/>
                <a:cs typeface="Arial"/>
                <a:sym typeface="Arial"/>
              </a:rPr>
              <a:t>Modèle appliqué</a:t>
            </a:r>
          </a:p>
        </p:txBody>
      </p:sp>
      <p:sp>
        <p:nvSpPr>
          <p:cNvPr name="TextBox 35" id="35"/>
          <p:cNvSpPr txBox="true"/>
          <p:nvPr/>
        </p:nvSpPr>
        <p:spPr>
          <a:xfrm rot="0">
            <a:off x="2319492" y="7234594"/>
            <a:ext cx="4760921" cy="1024890"/>
          </a:xfrm>
          <a:prstGeom prst="rect">
            <a:avLst/>
          </a:prstGeom>
        </p:spPr>
        <p:txBody>
          <a:bodyPr anchor="t" rtlCol="false" tIns="0" lIns="0" bIns="0" rIns="0">
            <a:spAutoFit/>
          </a:bodyPr>
          <a:lstStyle/>
          <a:p>
            <a:pPr algn="l">
              <a:lnSpc>
                <a:spcPts val="3900"/>
              </a:lnSpc>
            </a:pPr>
            <a:r>
              <a:rPr lang="en-US" sz="2600">
                <a:solidFill>
                  <a:srgbClr val="3B365F"/>
                </a:solidFill>
                <a:latin typeface="Arial"/>
                <a:ea typeface="Arial"/>
                <a:cs typeface="Arial"/>
                <a:sym typeface="Arial"/>
              </a:rPr>
              <a:t>Comparaison</a:t>
            </a:r>
          </a:p>
          <a:p>
            <a:pPr algn="l" marL="0" indent="0" lvl="0">
              <a:lnSpc>
                <a:spcPts val="3900"/>
              </a:lnSpc>
              <a:spcBef>
                <a:spcPct val="0"/>
              </a:spcBef>
            </a:pPr>
          </a:p>
        </p:txBody>
      </p:sp>
      <p:sp>
        <p:nvSpPr>
          <p:cNvPr name="TextBox 36" id="36"/>
          <p:cNvSpPr txBox="true"/>
          <p:nvPr/>
        </p:nvSpPr>
        <p:spPr>
          <a:xfrm rot="0">
            <a:off x="1279311" y="2701064"/>
            <a:ext cx="480268" cy="647065"/>
          </a:xfrm>
          <a:prstGeom prst="rect">
            <a:avLst/>
          </a:prstGeom>
        </p:spPr>
        <p:txBody>
          <a:bodyPr anchor="t" rtlCol="false" tIns="0" lIns="0" bIns="0" rIns="0">
            <a:spAutoFit/>
          </a:bodyPr>
          <a:lstStyle/>
          <a:p>
            <a:pPr algn="ctr">
              <a:lnSpc>
                <a:spcPts val="4759"/>
              </a:lnSpc>
            </a:pPr>
            <a:r>
              <a:rPr lang="en-US" sz="3399">
                <a:solidFill>
                  <a:srgbClr val="FFFFFF"/>
                </a:solidFill>
                <a:latin typeface="Arial"/>
                <a:ea typeface="Arial"/>
                <a:cs typeface="Arial"/>
                <a:sym typeface="Arial"/>
              </a:rPr>
              <a:t>01</a:t>
            </a:r>
          </a:p>
        </p:txBody>
      </p:sp>
      <p:sp>
        <p:nvSpPr>
          <p:cNvPr name="TextBox 37" id="37"/>
          <p:cNvSpPr txBox="true"/>
          <p:nvPr/>
        </p:nvSpPr>
        <p:spPr>
          <a:xfrm rot="0">
            <a:off x="1279311" y="5652138"/>
            <a:ext cx="480268" cy="647065"/>
          </a:xfrm>
          <a:prstGeom prst="rect">
            <a:avLst/>
          </a:prstGeom>
        </p:spPr>
        <p:txBody>
          <a:bodyPr anchor="t" rtlCol="false" tIns="0" lIns="0" bIns="0" rIns="0">
            <a:spAutoFit/>
          </a:bodyPr>
          <a:lstStyle/>
          <a:p>
            <a:pPr algn="ctr">
              <a:lnSpc>
                <a:spcPts val="4759"/>
              </a:lnSpc>
            </a:pPr>
            <a:r>
              <a:rPr lang="en-US" sz="3399">
                <a:solidFill>
                  <a:srgbClr val="FFFFFF"/>
                </a:solidFill>
                <a:latin typeface="Arial"/>
                <a:ea typeface="Arial"/>
                <a:cs typeface="Arial"/>
                <a:sym typeface="Arial"/>
              </a:rPr>
              <a:t>03</a:t>
            </a:r>
          </a:p>
        </p:txBody>
      </p:sp>
      <p:sp>
        <p:nvSpPr>
          <p:cNvPr name="TextBox 38" id="38"/>
          <p:cNvSpPr txBox="true"/>
          <p:nvPr/>
        </p:nvSpPr>
        <p:spPr>
          <a:xfrm rot="0">
            <a:off x="1279311" y="4184950"/>
            <a:ext cx="480268" cy="647065"/>
          </a:xfrm>
          <a:prstGeom prst="rect">
            <a:avLst/>
          </a:prstGeom>
        </p:spPr>
        <p:txBody>
          <a:bodyPr anchor="t" rtlCol="false" tIns="0" lIns="0" bIns="0" rIns="0">
            <a:spAutoFit/>
          </a:bodyPr>
          <a:lstStyle/>
          <a:p>
            <a:pPr algn="ctr">
              <a:lnSpc>
                <a:spcPts val="4759"/>
              </a:lnSpc>
            </a:pPr>
            <a:r>
              <a:rPr lang="en-US" sz="3399">
                <a:solidFill>
                  <a:srgbClr val="FFFFFF"/>
                </a:solidFill>
                <a:latin typeface="Arial"/>
                <a:ea typeface="Arial"/>
                <a:cs typeface="Arial"/>
                <a:sym typeface="Arial"/>
              </a:rPr>
              <a:t>02</a:t>
            </a:r>
          </a:p>
        </p:txBody>
      </p:sp>
      <p:sp>
        <p:nvSpPr>
          <p:cNvPr name="TextBox 39" id="39"/>
          <p:cNvSpPr txBox="true"/>
          <p:nvPr/>
        </p:nvSpPr>
        <p:spPr>
          <a:xfrm rot="0">
            <a:off x="1279311" y="7234594"/>
            <a:ext cx="480268" cy="647065"/>
          </a:xfrm>
          <a:prstGeom prst="rect">
            <a:avLst/>
          </a:prstGeom>
        </p:spPr>
        <p:txBody>
          <a:bodyPr anchor="t" rtlCol="false" tIns="0" lIns="0" bIns="0" rIns="0">
            <a:spAutoFit/>
          </a:bodyPr>
          <a:lstStyle/>
          <a:p>
            <a:pPr algn="ctr">
              <a:lnSpc>
                <a:spcPts val="4759"/>
              </a:lnSpc>
            </a:pPr>
            <a:r>
              <a:rPr lang="en-US" sz="3399">
                <a:solidFill>
                  <a:srgbClr val="FFFFFF"/>
                </a:solidFill>
                <a:latin typeface="Arial"/>
                <a:ea typeface="Arial"/>
                <a:cs typeface="Arial"/>
                <a:sym typeface="Arial"/>
              </a:rPr>
              <a:t>04</a:t>
            </a:r>
          </a:p>
        </p:txBody>
      </p:sp>
      <p:grpSp>
        <p:nvGrpSpPr>
          <p:cNvPr name="Group 40" id="40"/>
          <p:cNvGrpSpPr/>
          <p:nvPr/>
        </p:nvGrpSpPr>
        <p:grpSpPr>
          <a:xfrm rot="0">
            <a:off x="1219940" y="8592859"/>
            <a:ext cx="6665086" cy="988713"/>
            <a:chOff x="0" y="0"/>
            <a:chExt cx="1608780" cy="238650"/>
          </a:xfrm>
        </p:grpSpPr>
        <p:sp>
          <p:nvSpPr>
            <p:cNvPr name="Freeform 41" id="41"/>
            <p:cNvSpPr/>
            <p:nvPr/>
          </p:nvSpPr>
          <p:spPr>
            <a:xfrm flipH="false" flipV="false" rot="0">
              <a:off x="0" y="0"/>
              <a:ext cx="1608780" cy="238650"/>
            </a:xfrm>
            <a:custGeom>
              <a:avLst/>
              <a:gdLst/>
              <a:ahLst/>
              <a:cxnLst/>
              <a:rect r="r" b="b" t="t" l="l"/>
              <a:pathLst>
                <a:path h="238650" w="1608780">
                  <a:moveTo>
                    <a:pt x="116156" y="0"/>
                  </a:moveTo>
                  <a:lnTo>
                    <a:pt x="1492624" y="0"/>
                  </a:lnTo>
                  <a:cubicBezTo>
                    <a:pt x="1556775" y="0"/>
                    <a:pt x="1608780" y="52005"/>
                    <a:pt x="1608780" y="116156"/>
                  </a:cubicBezTo>
                  <a:lnTo>
                    <a:pt x="1608780" y="122494"/>
                  </a:lnTo>
                  <a:cubicBezTo>
                    <a:pt x="1608780" y="186645"/>
                    <a:pt x="1556775" y="238650"/>
                    <a:pt x="1492624" y="238650"/>
                  </a:cubicBezTo>
                  <a:lnTo>
                    <a:pt x="116156" y="238650"/>
                  </a:lnTo>
                  <a:cubicBezTo>
                    <a:pt x="52005" y="238650"/>
                    <a:pt x="0" y="186645"/>
                    <a:pt x="0" y="122494"/>
                  </a:cubicBezTo>
                  <a:lnTo>
                    <a:pt x="0" y="116156"/>
                  </a:lnTo>
                  <a:cubicBezTo>
                    <a:pt x="0" y="52005"/>
                    <a:pt x="52005" y="0"/>
                    <a:pt x="116156" y="0"/>
                  </a:cubicBezTo>
                  <a:close/>
                </a:path>
              </a:pathLst>
            </a:custGeom>
            <a:solidFill>
              <a:srgbClr val="F8CEFF"/>
            </a:solidFill>
          </p:spPr>
        </p:sp>
        <p:sp>
          <p:nvSpPr>
            <p:cNvPr name="TextBox 42" id="42"/>
            <p:cNvSpPr txBox="true"/>
            <p:nvPr/>
          </p:nvSpPr>
          <p:spPr>
            <a:xfrm>
              <a:off x="0" y="-76200"/>
              <a:ext cx="1608780" cy="314850"/>
            </a:xfrm>
            <a:prstGeom prst="rect">
              <a:avLst/>
            </a:prstGeom>
          </p:spPr>
          <p:txBody>
            <a:bodyPr anchor="ctr" rtlCol="false" tIns="50800" lIns="50800" bIns="50800" rIns="50800"/>
            <a:lstStyle/>
            <a:p>
              <a:pPr algn="ctr">
                <a:lnSpc>
                  <a:spcPts val="2659"/>
                </a:lnSpc>
                <a:spcBef>
                  <a:spcPct val="0"/>
                </a:spcBef>
              </a:pPr>
            </a:p>
          </p:txBody>
        </p:sp>
      </p:grpSp>
      <p:grpSp>
        <p:nvGrpSpPr>
          <p:cNvPr name="Group 43" id="43"/>
          <p:cNvGrpSpPr/>
          <p:nvPr/>
        </p:nvGrpSpPr>
        <p:grpSpPr>
          <a:xfrm rot="0">
            <a:off x="1028700" y="8600081"/>
            <a:ext cx="981491" cy="981491"/>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AA4"/>
            </a:solidFill>
          </p:spPr>
        </p:sp>
        <p:sp>
          <p:nvSpPr>
            <p:cNvPr name="TextBox 45" id="45"/>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TextBox 46" id="46"/>
          <p:cNvSpPr txBox="true"/>
          <p:nvPr/>
        </p:nvSpPr>
        <p:spPr>
          <a:xfrm rot="0">
            <a:off x="2319492" y="8745386"/>
            <a:ext cx="4760921" cy="529590"/>
          </a:xfrm>
          <a:prstGeom prst="rect">
            <a:avLst/>
          </a:prstGeom>
        </p:spPr>
        <p:txBody>
          <a:bodyPr anchor="t" rtlCol="false" tIns="0" lIns="0" bIns="0" rIns="0">
            <a:spAutoFit/>
          </a:bodyPr>
          <a:lstStyle/>
          <a:p>
            <a:pPr algn="l" marL="0" indent="0" lvl="0">
              <a:lnSpc>
                <a:spcPts val="3900"/>
              </a:lnSpc>
              <a:spcBef>
                <a:spcPct val="0"/>
              </a:spcBef>
            </a:pPr>
            <a:r>
              <a:rPr lang="en-US" sz="2600">
                <a:solidFill>
                  <a:srgbClr val="3B365F"/>
                </a:solidFill>
                <a:latin typeface="Arial"/>
                <a:ea typeface="Arial"/>
                <a:cs typeface="Arial"/>
                <a:sym typeface="Arial"/>
              </a:rPr>
              <a:t>Conclusion</a:t>
            </a:r>
          </a:p>
        </p:txBody>
      </p:sp>
      <p:sp>
        <p:nvSpPr>
          <p:cNvPr name="TextBox 47" id="47"/>
          <p:cNvSpPr txBox="true"/>
          <p:nvPr/>
        </p:nvSpPr>
        <p:spPr>
          <a:xfrm rot="0">
            <a:off x="1279311" y="8745386"/>
            <a:ext cx="480268" cy="647065"/>
          </a:xfrm>
          <a:prstGeom prst="rect">
            <a:avLst/>
          </a:prstGeom>
        </p:spPr>
        <p:txBody>
          <a:bodyPr anchor="t" rtlCol="false" tIns="0" lIns="0" bIns="0" rIns="0">
            <a:spAutoFit/>
          </a:bodyPr>
          <a:lstStyle/>
          <a:p>
            <a:pPr algn="ctr">
              <a:lnSpc>
                <a:spcPts val="4759"/>
              </a:lnSpc>
            </a:pPr>
            <a:r>
              <a:rPr lang="en-US" sz="3399">
                <a:solidFill>
                  <a:srgbClr val="FFFFFF"/>
                </a:solidFill>
                <a:latin typeface="Arial"/>
                <a:ea typeface="Arial"/>
                <a:cs typeface="Arial"/>
                <a:sym typeface="Arial"/>
              </a:rPr>
              <a:t>05</a:t>
            </a:r>
          </a:p>
        </p:txBody>
      </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7FAFF"/>
        </a:solidFill>
      </p:bgPr>
    </p:bg>
    <p:spTree>
      <p:nvGrpSpPr>
        <p:cNvPr id="1" name=""/>
        <p:cNvGrpSpPr/>
        <p:nvPr/>
      </p:nvGrpSpPr>
      <p:grpSpPr>
        <a:xfrm>
          <a:off x="0" y="0"/>
          <a:ext cx="0" cy="0"/>
          <a:chOff x="0" y="0"/>
          <a:chExt cx="0" cy="0"/>
        </a:xfrm>
      </p:grpSpPr>
      <p:sp>
        <p:nvSpPr>
          <p:cNvPr name="Freeform 2" id="2"/>
          <p:cNvSpPr/>
          <p:nvPr/>
        </p:nvSpPr>
        <p:spPr>
          <a:xfrm flipH="false" flipV="false" rot="-2775091">
            <a:off x="9937" y="-149693"/>
            <a:ext cx="1646722" cy="3200158"/>
          </a:xfrm>
          <a:custGeom>
            <a:avLst/>
            <a:gdLst/>
            <a:ahLst/>
            <a:cxnLst/>
            <a:rect r="r" b="b" t="t" l="l"/>
            <a:pathLst>
              <a:path h="3200158" w="1646722">
                <a:moveTo>
                  <a:pt x="0" y="0"/>
                </a:moveTo>
                <a:lnTo>
                  <a:pt x="1646722" y="0"/>
                </a:lnTo>
                <a:lnTo>
                  <a:pt x="1646722" y="3200158"/>
                </a:lnTo>
                <a:lnTo>
                  <a:pt x="0" y="32001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3" id="3"/>
          <p:cNvSpPr txBox="true"/>
          <p:nvPr/>
        </p:nvSpPr>
        <p:spPr>
          <a:xfrm rot="0">
            <a:off x="-332527" y="362897"/>
            <a:ext cx="18620527" cy="4401820"/>
          </a:xfrm>
          <a:prstGeom prst="rect">
            <a:avLst/>
          </a:prstGeom>
        </p:spPr>
        <p:txBody>
          <a:bodyPr anchor="t" rtlCol="false" tIns="0" lIns="0" bIns="0" rIns="0">
            <a:spAutoFit/>
          </a:bodyPr>
          <a:lstStyle/>
          <a:p>
            <a:pPr algn="ctr">
              <a:lnSpc>
                <a:spcPts val="8359"/>
              </a:lnSpc>
            </a:pPr>
            <a:r>
              <a:rPr lang="en-US" sz="7599">
                <a:solidFill>
                  <a:srgbClr val="6E6AA4"/>
                </a:solidFill>
                <a:latin typeface="Arial"/>
                <a:ea typeface="Arial"/>
                <a:cs typeface="Arial"/>
                <a:sym typeface="Arial"/>
              </a:rPr>
              <a:t>Évaluation avec “ </a:t>
            </a:r>
            <a:r>
              <a:rPr lang="en-US" sz="7599">
                <a:solidFill>
                  <a:srgbClr val="A70CFA"/>
                </a:solidFill>
                <a:latin typeface="Arial"/>
                <a:ea typeface="Arial"/>
                <a:cs typeface="Arial"/>
                <a:sym typeface="Arial"/>
              </a:rPr>
              <a:t>Réseau de neurones convolutif ”</a:t>
            </a:r>
            <a:r>
              <a:rPr lang="en-US" sz="7599">
                <a:solidFill>
                  <a:srgbClr val="FECBFE"/>
                </a:solidFill>
                <a:latin typeface="Arial"/>
                <a:ea typeface="Arial"/>
                <a:cs typeface="Arial"/>
                <a:sym typeface="Arial"/>
              </a:rPr>
              <a:t> </a:t>
            </a:r>
          </a:p>
          <a:p>
            <a:pPr algn="l">
              <a:lnSpc>
                <a:spcPts val="8359"/>
              </a:lnSpc>
            </a:pPr>
          </a:p>
          <a:p>
            <a:pPr algn="l" marL="0" indent="0" lvl="0">
              <a:lnSpc>
                <a:spcPts val="8359"/>
              </a:lnSpc>
              <a:spcBef>
                <a:spcPct val="0"/>
              </a:spcBef>
            </a:pPr>
          </a:p>
        </p:txBody>
      </p:sp>
      <p:sp>
        <p:nvSpPr>
          <p:cNvPr name="Freeform 4" id="4"/>
          <p:cNvSpPr/>
          <p:nvPr/>
        </p:nvSpPr>
        <p:spPr>
          <a:xfrm flipH="false" flipV="false" rot="0">
            <a:off x="5666997" y="3465729"/>
            <a:ext cx="6621478" cy="5469917"/>
          </a:xfrm>
          <a:custGeom>
            <a:avLst/>
            <a:gdLst/>
            <a:ahLst/>
            <a:cxnLst/>
            <a:rect r="r" b="b" t="t" l="l"/>
            <a:pathLst>
              <a:path h="5469917" w="6621478">
                <a:moveTo>
                  <a:pt x="0" y="0"/>
                </a:moveTo>
                <a:lnTo>
                  <a:pt x="6621479" y="0"/>
                </a:lnTo>
                <a:lnTo>
                  <a:pt x="6621479" y="5469916"/>
                </a:lnTo>
                <a:lnTo>
                  <a:pt x="0" y="5469916"/>
                </a:lnTo>
                <a:lnTo>
                  <a:pt x="0" y="0"/>
                </a:lnTo>
                <a:close/>
              </a:path>
            </a:pathLst>
          </a:custGeom>
          <a:blipFill>
            <a:blip r:embed="rId5"/>
            <a:stretch>
              <a:fillRect l="0" t="0" r="0" b="0"/>
            </a:stretch>
          </a:blipFill>
        </p:spPr>
      </p:sp>
      <p:sp>
        <p:nvSpPr>
          <p:cNvPr name="TextBox 5" id="5"/>
          <p:cNvSpPr txBox="true"/>
          <p:nvPr/>
        </p:nvSpPr>
        <p:spPr>
          <a:xfrm rot="0">
            <a:off x="17602997" y="9430531"/>
            <a:ext cx="367159" cy="495935"/>
          </a:xfrm>
          <a:prstGeom prst="rect">
            <a:avLst/>
          </a:prstGeom>
        </p:spPr>
        <p:txBody>
          <a:bodyPr anchor="t" rtlCol="false" tIns="0" lIns="0" bIns="0" rIns="0">
            <a:spAutoFit/>
          </a:bodyPr>
          <a:lstStyle/>
          <a:p>
            <a:pPr algn="ctr">
              <a:lnSpc>
                <a:spcPts val="3640"/>
              </a:lnSpc>
            </a:pPr>
            <a:r>
              <a:rPr lang="en-US" sz="2600">
                <a:solidFill>
                  <a:srgbClr val="000000"/>
                </a:solidFill>
                <a:latin typeface="Arial"/>
                <a:ea typeface="Arial"/>
                <a:cs typeface="Arial"/>
                <a:sym typeface="Arial"/>
              </a:rPr>
              <a:t>15</a:t>
            </a:r>
          </a:p>
        </p:txBody>
      </p:sp>
    </p:spTree>
  </p:cSld>
  <p:clrMapOvr>
    <a:masterClrMapping/>
  </p:clrMapOvr>
  <p:transition spd="slow">
    <p:push dir="l"/>
  </p:transition>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7FAFF"/>
        </a:solidFill>
      </p:bgPr>
    </p:bg>
    <p:spTree>
      <p:nvGrpSpPr>
        <p:cNvPr id="1" name=""/>
        <p:cNvGrpSpPr/>
        <p:nvPr/>
      </p:nvGrpSpPr>
      <p:grpSpPr>
        <a:xfrm>
          <a:off x="0" y="0"/>
          <a:ext cx="0" cy="0"/>
          <a:chOff x="0" y="0"/>
          <a:chExt cx="0" cy="0"/>
        </a:xfrm>
      </p:grpSpPr>
      <p:grpSp>
        <p:nvGrpSpPr>
          <p:cNvPr name="Group 2" id="2"/>
          <p:cNvGrpSpPr/>
          <p:nvPr/>
        </p:nvGrpSpPr>
        <p:grpSpPr>
          <a:xfrm rot="1663559">
            <a:off x="-2038553" y="2798448"/>
            <a:ext cx="9074838" cy="9773185"/>
            <a:chOff x="0" y="0"/>
            <a:chExt cx="758628" cy="817007"/>
          </a:xfrm>
        </p:grpSpPr>
        <p:sp>
          <p:nvSpPr>
            <p:cNvPr name="Freeform 3" id="3"/>
            <p:cNvSpPr/>
            <p:nvPr/>
          </p:nvSpPr>
          <p:spPr>
            <a:xfrm flipH="false" flipV="false" rot="0">
              <a:off x="0" y="0"/>
              <a:ext cx="758628" cy="817007"/>
            </a:xfrm>
            <a:custGeom>
              <a:avLst/>
              <a:gdLst/>
              <a:ahLst/>
              <a:cxnLst/>
              <a:rect r="r" b="b" t="t" l="l"/>
              <a:pathLst>
                <a:path h="817007" w="758628">
                  <a:moveTo>
                    <a:pt x="253013" y="19070"/>
                  </a:moveTo>
                  <a:cubicBezTo>
                    <a:pt x="291780" y="7556"/>
                    <a:pt x="336122" y="0"/>
                    <a:pt x="379518" y="0"/>
                  </a:cubicBezTo>
                  <a:cubicBezTo>
                    <a:pt x="422916" y="0"/>
                    <a:pt x="464675" y="6476"/>
                    <a:pt x="503158" y="17990"/>
                  </a:cubicBezTo>
                  <a:cubicBezTo>
                    <a:pt x="503978" y="18350"/>
                    <a:pt x="504797" y="18350"/>
                    <a:pt x="505615" y="18710"/>
                  </a:cubicBezTo>
                  <a:cubicBezTo>
                    <a:pt x="650135" y="64765"/>
                    <a:pt x="756581" y="186379"/>
                    <a:pt x="758628" y="328595"/>
                  </a:cubicBezTo>
                  <a:lnTo>
                    <a:pt x="758628" y="817007"/>
                  </a:lnTo>
                  <a:lnTo>
                    <a:pt x="0" y="817007"/>
                  </a:lnTo>
                  <a:lnTo>
                    <a:pt x="0" y="328958"/>
                  </a:lnTo>
                  <a:cubicBezTo>
                    <a:pt x="2047" y="185660"/>
                    <a:pt x="106855" y="64045"/>
                    <a:pt x="253013" y="19070"/>
                  </a:cubicBezTo>
                  <a:close/>
                </a:path>
              </a:pathLst>
            </a:custGeom>
            <a:solidFill>
              <a:srgbClr val="FCE8FF"/>
            </a:solidFill>
            <a:ln cap="sq">
              <a:noFill/>
              <a:prstDash val="solid"/>
              <a:miter/>
            </a:ln>
          </p:spPr>
        </p:sp>
        <p:sp>
          <p:nvSpPr>
            <p:cNvPr name="TextBox 4" id="4"/>
            <p:cNvSpPr txBox="true"/>
            <p:nvPr/>
          </p:nvSpPr>
          <p:spPr>
            <a:xfrm>
              <a:off x="0" y="50800"/>
              <a:ext cx="758628" cy="76620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true" rot="7535103">
            <a:off x="14830120" y="6602906"/>
            <a:ext cx="2287171" cy="4833267"/>
          </a:xfrm>
          <a:custGeom>
            <a:avLst/>
            <a:gdLst/>
            <a:ahLst/>
            <a:cxnLst/>
            <a:rect r="r" b="b" t="t" l="l"/>
            <a:pathLst>
              <a:path h="4833267" w="2287171">
                <a:moveTo>
                  <a:pt x="0" y="4833267"/>
                </a:moveTo>
                <a:lnTo>
                  <a:pt x="2287170" y="4833267"/>
                </a:lnTo>
                <a:lnTo>
                  <a:pt x="2287170" y="0"/>
                </a:lnTo>
                <a:lnTo>
                  <a:pt x="0" y="0"/>
                </a:lnTo>
                <a:lnTo>
                  <a:pt x="0" y="4833267"/>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6" id="6"/>
          <p:cNvSpPr/>
          <p:nvPr/>
        </p:nvSpPr>
        <p:spPr>
          <a:xfrm flipH="false" flipV="true" rot="7535103">
            <a:off x="3309608" y="-1588441"/>
            <a:ext cx="2263636" cy="4783534"/>
          </a:xfrm>
          <a:custGeom>
            <a:avLst/>
            <a:gdLst/>
            <a:ahLst/>
            <a:cxnLst/>
            <a:rect r="r" b="b" t="t" l="l"/>
            <a:pathLst>
              <a:path h="4783534" w="2263636">
                <a:moveTo>
                  <a:pt x="0" y="4783534"/>
                </a:moveTo>
                <a:lnTo>
                  <a:pt x="2263637" y="4783534"/>
                </a:lnTo>
                <a:lnTo>
                  <a:pt x="2263637" y="0"/>
                </a:lnTo>
                <a:lnTo>
                  <a:pt x="0" y="0"/>
                </a:lnTo>
                <a:lnTo>
                  <a:pt x="0" y="4783534"/>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grpSp>
        <p:nvGrpSpPr>
          <p:cNvPr name="Group 7" id="7"/>
          <p:cNvGrpSpPr/>
          <p:nvPr/>
        </p:nvGrpSpPr>
        <p:grpSpPr>
          <a:xfrm rot="0">
            <a:off x="-295928" y="9891579"/>
            <a:ext cx="19929008" cy="666936"/>
            <a:chOff x="0" y="0"/>
            <a:chExt cx="5248792" cy="175654"/>
          </a:xfrm>
        </p:grpSpPr>
        <p:sp>
          <p:nvSpPr>
            <p:cNvPr name="Freeform 8" id="8"/>
            <p:cNvSpPr/>
            <p:nvPr/>
          </p:nvSpPr>
          <p:spPr>
            <a:xfrm flipH="false" flipV="false" rot="0">
              <a:off x="0" y="0"/>
              <a:ext cx="5248792" cy="175654"/>
            </a:xfrm>
            <a:custGeom>
              <a:avLst/>
              <a:gdLst/>
              <a:ahLst/>
              <a:cxnLst/>
              <a:rect r="r" b="b" t="t" l="l"/>
              <a:pathLst>
                <a:path h="175654" w="5248792">
                  <a:moveTo>
                    <a:pt x="0" y="0"/>
                  </a:moveTo>
                  <a:lnTo>
                    <a:pt x="5248792" y="0"/>
                  </a:lnTo>
                  <a:lnTo>
                    <a:pt x="5248792" y="175654"/>
                  </a:lnTo>
                  <a:lnTo>
                    <a:pt x="0" y="175654"/>
                  </a:lnTo>
                  <a:close/>
                </a:path>
              </a:pathLst>
            </a:custGeom>
            <a:solidFill>
              <a:srgbClr val="6E6AA4"/>
            </a:solidFill>
          </p:spPr>
        </p:sp>
        <p:sp>
          <p:nvSpPr>
            <p:cNvPr name="TextBox 9" id="9"/>
            <p:cNvSpPr txBox="true"/>
            <p:nvPr/>
          </p:nvSpPr>
          <p:spPr>
            <a:xfrm>
              <a:off x="0" y="-76200"/>
              <a:ext cx="5248792" cy="251854"/>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295928" y="2942246"/>
            <a:ext cx="7095922" cy="7578169"/>
          </a:xfrm>
          <a:custGeom>
            <a:avLst/>
            <a:gdLst/>
            <a:ahLst/>
            <a:cxnLst/>
            <a:rect r="r" b="b" t="t" l="l"/>
            <a:pathLst>
              <a:path h="7578169" w="7095922">
                <a:moveTo>
                  <a:pt x="7095922" y="0"/>
                </a:moveTo>
                <a:lnTo>
                  <a:pt x="0" y="0"/>
                </a:lnTo>
                <a:lnTo>
                  <a:pt x="0" y="7578169"/>
                </a:lnTo>
                <a:lnTo>
                  <a:pt x="7095922" y="7578169"/>
                </a:lnTo>
                <a:lnTo>
                  <a:pt x="709592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6799994" y="3393655"/>
            <a:ext cx="9895502" cy="1138433"/>
          </a:xfrm>
          <a:prstGeom prst="rect">
            <a:avLst/>
          </a:prstGeom>
        </p:spPr>
        <p:txBody>
          <a:bodyPr anchor="t" rtlCol="false" tIns="0" lIns="0" bIns="0" rIns="0">
            <a:spAutoFit/>
          </a:bodyPr>
          <a:lstStyle/>
          <a:p>
            <a:pPr algn="ctr" marL="0" indent="0" lvl="0">
              <a:lnSpc>
                <a:spcPts val="8393"/>
              </a:lnSpc>
              <a:spcBef>
                <a:spcPct val="0"/>
              </a:spcBef>
            </a:pPr>
            <a:r>
              <a:rPr lang="en-US" sz="5995">
                <a:solidFill>
                  <a:srgbClr val="A70CFA"/>
                </a:solidFill>
                <a:latin typeface="Arial Bold"/>
                <a:ea typeface="Arial Bold"/>
                <a:cs typeface="Arial Bold"/>
                <a:sym typeface="Arial Bold"/>
              </a:rPr>
              <a:t>Comparaison</a:t>
            </a:r>
          </a:p>
        </p:txBody>
      </p:sp>
    </p:spTree>
  </p:cSld>
  <p:clrMapOvr>
    <a:masterClrMapping/>
  </p:clrMapOvr>
  <p:transition spd="slow">
    <p:push dir="l"/>
  </p:transition>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312823">
            <a:off x="20232372" y="1301940"/>
            <a:ext cx="7017340" cy="9773185"/>
            <a:chOff x="0" y="0"/>
            <a:chExt cx="586627" cy="817007"/>
          </a:xfrm>
        </p:grpSpPr>
        <p:sp>
          <p:nvSpPr>
            <p:cNvPr name="Freeform 3" id="3"/>
            <p:cNvSpPr/>
            <p:nvPr/>
          </p:nvSpPr>
          <p:spPr>
            <a:xfrm flipH="false" flipV="false" rot="0">
              <a:off x="0" y="0"/>
              <a:ext cx="586627" cy="817007"/>
            </a:xfrm>
            <a:custGeom>
              <a:avLst/>
              <a:gdLst/>
              <a:ahLst/>
              <a:cxnLst/>
              <a:rect r="r" b="b" t="t" l="l"/>
              <a:pathLst>
                <a:path h="817007" w="586627">
                  <a:moveTo>
                    <a:pt x="195648" y="19070"/>
                  </a:moveTo>
                  <a:cubicBezTo>
                    <a:pt x="225626" y="7556"/>
                    <a:pt x="259914" y="0"/>
                    <a:pt x="293472" y="0"/>
                  </a:cubicBezTo>
                  <a:cubicBezTo>
                    <a:pt x="327030" y="0"/>
                    <a:pt x="359322" y="6476"/>
                    <a:pt x="389079" y="17990"/>
                  </a:cubicBezTo>
                  <a:cubicBezTo>
                    <a:pt x="389713" y="18350"/>
                    <a:pt x="390346" y="18350"/>
                    <a:pt x="390979" y="18710"/>
                  </a:cubicBezTo>
                  <a:cubicBezTo>
                    <a:pt x="502733" y="64765"/>
                    <a:pt x="585045" y="186379"/>
                    <a:pt x="586627" y="328595"/>
                  </a:cubicBezTo>
                  <a:lnTo>
                    <a:pt x="586627" y="817007"/>
                  </a:lnTo>
                  <a:lnTo>
                    <a:pt x="0" y="817007"/>
                  </a:lnTo>
                  <a:lnTo>
                    <a:pt x="0" y="328958"/>
                  </a:lnTo>
                  <a:cubicBezTo>
                    <a:pt x="1583" y="185660"/>
                    <a:pt x="82628" y="64045"/>
                    <a:pt x="195648" y="19070"/>
                  </a:cubicBezTo>
                  <a:close/>
                </a:path>
              </a:pathLst>
            </a:custGeom>
            <a:solidFill>
              <a:srgbClr val="FCE8FF"/>
            </a:solidFill>
            <a:ln cap="sq">
              <a:noFill/>
              <a:prstDash val="solid"/>
              <a:miter/>
            </a:ln>
          </p:spPr>
        </p:sp>
        <p:sp>
          <p:nvSpPr>
            <p:cNvPr name="TextBox 4" id="4"/>
            <p:cNvSpPr txBox="true"/>
            <p:nvPr/>
          </p:nvSpPr>
          <p:spPr>
            <a:xfrm>
              <a:off x="0" y="50800"/>
              <a:ext cx="586627" cy="76620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09048" y="6500375"/>
            <a:ext cx="25906096" cy="10306585"/>
            <a:chOff x="0" y="0"/>
            <a:chExt cx="2165667" cy="861598"/>
          </a:xfrm>
        </p:grpSpPr>
        <p:sp>
          <p:nvSpPr>
            <p:cNvPr name="Freeform 6" id="6"/>
            <p:cNvSpPr/>
            <p:nvPr/>
          </p:nvSpPr>
          <p:spPr>
            <a:xfrm flipH="false" flipV="false" rot="0">
              <a:off x="0" y="0"/>
              <a:ext cx="2165667" cy="861598"/>
            </a:xfrm>
            <a:custGeom>
              <a:avLst/>
              <a:gdLst/>
              <a:ahLst/>
              <a:cxnLst/>
              <a:rect r="r" b="b" t="t" l="l"/>
              <a:pathLst>
                <a:path h="861598" w="2165667">
                  <a:moveTo>
                    <a:pt x="722279" y="19070"/>
                  </a:moveTo>
                  <a:cubicBezTo>
                    <a:pt x="832949" y="7556"/>
                    <a:pt x="959532" y="0"/>
                    <a:pt x="1083417" y="0"/>
                  </a:cubicBezTo>
                  <a:cubicBezTo>
                    <a:pt x="1207305" y="0"/>
                    <a:pt x="1326517" y="6476"/>
                    <a:pt x="1436375" y="17990"/>
                  </a:cubicBezTo>
                  <a:cubicBezTo>
                    <a:pt x="1438715" y="18350"/>
                    <a:pt x="1441052" y="18350"/>
                    <a:pt x="1443388" y="18710"/>
                  </a:cubicBezTo>
                  <a:cubicBezTo>
                    <a:pt x="1855952" y="64765"/>
                    <a:pt x="2159824" y="186379"/>
                    <a:pt x="2165667" y="329586"/>
                  </a:cubicBezTo>
                  <a:lnTo>
                    <a:pt x="2165667" y="861598"/>
                  </a:lnTo>
                  <a:lnTo>
                    <a:pt x="0" y="861598"/>
                  </a:lnTo>
                  <a:lnTo>
                    <a:pt x="0" y="329981"/>
                  </a:lnTo>
                  <a:cubicBezTo>
                    <a:pt x="5844" y="185660"/>
                    <a:pt x="305040" y="64045"/>
                    <a:pt x="722279" y="19070"/>
                  </a:cubicBezTo>
                  <a:close/>
                </a:path>
              </a:pathLst>
            </a:custGeom>
            <a:solidFill>
              <a:srgbClr val="FFFFFF"/>
            </a:solidFill>
            <a:ln cap="sq">
              <a:noFill/>
              <a:prstDash val="solid"/>
              <a:miter/>
            </a:ln>
          </p:spPr>
        </p:sp>
        <p:sp>
          <p:nvSpPr>
            <p:cNvPr name="TextBox 7" id="7"/>
            <p:cNvSpPr txBox="true"/>
            <p:nvPr/>
          </p:nvSpPr>
          <p:spPr>
            <a:xfrm>
              <a:off x="0" y="50800"/>
              <a:ext cx="2165667" cy="810798"/>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3299543">
            <a:off x="843441" y="277173"/>
            <a:ext cx="2024194" cy="4304615"/>
          </a:xfrm>
          <a:custGeom>
            <a:avLst/>
            <a:gdLst/>
            <a:ahLst/>
            <a:cxnLst/>
            <a:rect r="r" b="b" t="t" l="l"/>
            <a:pathLst>
              <a:path h="4304615" w="2024194">
                <a:moveTo>
                  <a:pt x="0" y="0"/>
                </a:moveTo>
                <a:lnTo>
                  <a:pt x="2024194" y="0"/>
                </a:lnTo>
                <a:lnTo>
                  <a:pt x="2024194" y="4304614"/>
                </a:lnTo>
                <a:lnTo>
                  <a:pt x="0" y="43046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9" id="9"/>
          <p:cNvSpPr/>
          <p:nvPr/>
        </p:nvSpPr>
        <p:spPr>
          <a:xfrm flipH="false" flipV="true" rot="-6376042">
            <a:off x="15699132" y="-1231991"/>
            <a:ext cx="2139583" cy="4521382"/>
          </a:xfrm>
          <a:custGeom>
            <a:avLst/>
            <a:gdLst/>
            <a:ahLst/>
            <a:cxnLst/>
            <a:rect r="r" b="b" t="t" l="l"/>
            <a:pathLst>
              <a:path h="4521382" w="2139583">
                <a:moveTo>
                  <a:pt x="0" y="4521382"/>
                </a:moveTo>
                <a:lnTo>
                  <a:pt x="2139583" y="4521382"/>
                </a:lnTo>
                <a:lnTo>
                  <a:pt x="2139583" y="0"/>
                </a:lnTo>
                <a:lnTo>
                  <a:pt x="0" y="0"/>
                </a:lnTo>
                <a:lnTo>
                  <a:pt x="0" y="4521382"/>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grpSp>
        <p:nvGrpSpPr>
          <p:cNvPr name="Group 10" id="10"/>
          <p:cNvGrpSpPr/>
          <p:nvPr/>
        </p:nvGrpSpPr>
        <p:grpSpPr>
          <a:xfrm rot="0">
            <a:off x="-295928" y="9891579"/>
            <a:ext cx="19929008" cy="666936"/>
            <a:chOff x="0" y="0"/>
            <a:chExt cx="5248792" cy="175654"/>
          </a:xfrm>
        </p:grpSpPr>
        <p:sp>
          <p:nvSpPr>
            <p:cNvPr name="Freeform 11" id="11"/>
            <p:cNvSpPr/>
            <p:nvPr/>
          </p:nvSpPr>
          <p:spPr>
            <a:xfrm flipH="false" flipV="false" rot="0">
              <a:off x="0" y="0"/>
              <a:ext cx="5248792" cy="175654"/>
            </a:xfrm>
            <a:custGeom>
              <a:avLst/>
              <a:gdLst/>
              <a:ahLst/>
              <a:cxnLst/>
              <a:rect r="r" b="b" t="t" l="l"/>
              <a:pathLst>
                <a:path h="175654" w="5248792">
                  <a:moveTo>
                    <a:pt x="0" y="0"/>
                  </a:moveTo>
                  <a:lnTo>
                    <a:pt x="5248792" y="0"/>
                  </a:lnTo>
                  <a:lnTo>
                    <a:pt x="5248792" y="175654"/>
                  </a:lnTo>
                  <a:lnTo>
                    <a:pt x="0" y="175654"/>
                  </a:lnTo>
                  <a:close/>
                </a:path>
              </a:pathLst>
            </a:custGeom>
            <a:solidFill>
              <a:srgbClr val="6E6AA4"/>
            </a:solidFill>
          </p:spPr>
        </p:sp>
        <p:sp>
          <p:nvSpPr>
            <p:cNvPr name="TextBox 12" id="12"/>
            <p:cNvSpPr txBox="true"/>
            <p:nvPr/>
          </p:nvSpPr>
          <p:spPr>
            <a:xfrm>
              <a:off x="0" y="-76200"/>
              <a:ext cx="5248792" cy="251854"/>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566157" y="2121115"/>
            <a:ext cx="14649337" cy="7805350"/>
          </a:xfrm>
          <a:custGeom>
            <a:avLst/>
            <a:gdLst/>
            <a:ahLst/>
            <a:cxnLst/>
            <a:rect r="r" b="b" t="t" l="l"/>
            <a:pathLst>
              <a:path h="7805350" w="14649337">
                <a:moveTo>
                  <a:pt x="0" y="0"/>
                </a:moveTo>
                <a:lnTo>
                  <a:pt x="14649337" y="0"/>
                </a:lnTo>
                <a:lnTo>
                  <a:pt x="14649337" y="7805350"/>
                </a:lnTo>
                <a:lnTo>
                  <a:pt x="0" y="7805350"/>
                </a:lnTo>
                <a:lnTo>
                  <a:pt x="0" y="0"/>
                </a:lnTo>
                <a:close/>
              </a:path>
            </a:pathLst>
          </a:custGeom>
          <a:blipFill>
            <a:blip r:embed="rId7"/>
            <a:stretch>
              <a:fillRect l="0" t="0" r="0" b="0"/>
            </a:stretch>
          </a:blipFill>
        </p:spPr>
      </p:sp>
      <p:sp>
        <p:nvSpPr>
          <p:cNvPr name="TextBox 14" id="14"/>
          <p:cNvSpPr txBox="true"/>
          <p:nvPr/>
        </p:nvSpPr>
        <p:spPr>
          <a:xfrm rot="0">
            <a:off x="4884866" y="530441"/>
            <a:ext cx="8518267" cy="2771775"/>
          </a:xfrm>
          <a:prstGeom prst="rect">
            <a:avLst/>
          </a:prstGeom>
        </p:spPr>
        <p:txBody>
          <a:bodyPr anchor="t" rtlCol="false" tIns="0" lIns="0" bIns="0" rIns="0">
            <a:spAutoFit/>
          </a:bodyPr>
          <a:lstStyle/>
          <a:p>
            <a:pPr algn="ctr">
              <a:lnSpc>
                <a:spcPts val="10500"/>
              </a:lnSpc>
            </a:pPr>
            <a:r>
              <a:rPr lang="en-US" sz="7500">
                <a:solidFill>
                  <a:srgbClr val="A70CFA"/>
                </a:solidFill>
                <a:latin typeface="Arial"/>
                <a:ea typeface="Arial"/>
                <a:cs typeface="Arial"/>
                <a:sym typeface="Arial"/>
              </a:rPr>
              <a:t>Etude comparative</a:t>
            </a:r>
          </a:p>
          <a:p>
            <a:pPr algn="ctr" marL="0" indent="0" lvl="0">
              <a:lnSpc>
                <a:spcPts val="10500"/>
              </a:lnSpc>
              <a:spcBef>
                <a:spcPct val="0"/>
              </a:spcBef>
            </a:pPr>
          </a:p>
        </p:txBody>
      </p:sp>
      <p:sp>
        <p:nvSpPr>
          <p:cNvPr name="TextBox 15" id="15"/>
          <p:cNvSpPr txBox="true"/>
          <p:nvPr/>
        </p:nvSpPr>
        <p:spPr>
          <a:xfrm rot="0">
            <a:off x="17602997" y="9430531"/>
            <a:ext cx="367159" cy="495935"/>
          </a:xfrm>
          <a:prstGeom prst="rect">
            <a:avLst/>
          </a:prstGeom>
        </p:spPr>
        <p:txBody>
          <a:bodyPr anchor="t" rtlCol="false" tIns="0" lIns="0" bIns="0" rIns="0">
            <a:spAutoFit/>
          </a:bodyPr>
          <a:lstStyle/>
          <a:p>
            <a:pPr algn="ctr">
              <a:lnSpc>
                <a:spcPts val="3640"/>
              </a:lnSpc>
            </a:pPr>
            <a:r>
              <a:rPr lang="en-US" sz="2600">
                <a:solidFill>
                  <a:srgbClr val="000000"/>
                </a:solidFill>
                <a:latin typeface="Arial"/>
                <a:ea typeface="Arial"/>
                <a:cs typeface="Arial"/>
                <a:sym typeface="Arial"/>
              </a:rPr>
              <a:t>16</a:t>
            </a:r>
          </a:p>
        </p:txBody>
      </p:sp>
    </p:spTree>
  </p:cSld>
  <p:clrMapOvr>
    <a:masterClrMapping/>
  </p:clrMapOvr>
  <p:transition spd="slow">
    <p:push dir="l"/>
  </p:transition>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7FAFF"/>
        </a:solidFill>
      </p:bgPr>
    </p:bg>
    <p:spTree>
      <p:nvGrpSpPr>
        <p:cNvPr id="1" name=""/>
        <p:cNvGrpSpPr/>
        <p:nvPr/>
      </p:nvGrpSpPr>
      <p:grpSpPr>
        <a:xfrm>
          <a:off x="0" y="0"/>
          <a:ext cx="0" cy="0"/>
          <a:chOff x="0" y="0"/>
          <a:chExt cx="0" cy="0"/>
        </a:xfrm>
      </p:grpSpPr>
      <p:grpSp>
        <p:nvGrpSpPr>
          <p:cNvPr name="Group 2" id="2"/>
          <p:cNvGrpSpPr/>
          <p:nvPr/>
        </p:nvGrpSpPr>
        <p:grpSpPr>
          <a:xfrm rot="-2312823">
            <a:off x="20232372" y="1301940"/>
            <a:ext cx="7017340" cy="9773185"/>
            <a:chOff x="0" y="0"/>
            <a:chExt cx="586627" cy="817007"/>
          </a:xfrm>
        </p:grpSpPr>
        <p:sp>
          <p:nvSpPr>
            <p:cNvPr name="Freeform 3" id="3"/>
            <p:cNvSpPr/>
            <p:nvPr/>
          </p:nvSpPr>
          <p:spPr>
            <a:xfrm flipH="false" flipV="false" rot="0">
              <a:off x="0" y="0"/>
              <a:ext cx="586627" cy="817007"/>
            </a:xfrm>
            <a:custGeom>
              <a:avLst/>
              <a:gdLst/>
              <a:ahLst/>
              <a:cxnLst/>
              <a:rect r="r" b="b" t="t" l="l"/>
              <a:pathLst>
                <a:path h="817007" w="586627">
                  <a:moveTo>
                    <a:pt x="195648" y="19070"/>
                  </a:moveTo>
                  <a:cubicBezTo>
                    <a:pt x="225626" y="7556"/>
                    <a:pt x="259914" y="0"/>
                    <a:pt x="293472" y="0"/>
                  </a:cubicBezTo>
                  <a:cubicBezTo>
                    <a:pt x="327030" y="0"/>
                    <a:pt x="359322" y="6476"/>
                    <a:pt x="389079" y="17990"/>
                  </a:cubicBezTo>
                  <a:cubicBezTo>
                    <a:pt x="389713" y="18350"/>
                    <a:pt x="390346" y="18350"/>
                    <a:pt x="390979" y="18710"/>
                  </a:cubicBezTo>
                  <a:cubicBezTo>
                    <a:pt x="502733" y="64765"/>
                    <a:pt x="585045" y="186379"/>
                    <a:pt x="586627" y="328595"/>
                  </a:cubicBezTo>
                  <a:lnTo>
                    <a:pt x="586627" y="817007"/>
                  </a:lnTo>
                  <a:lnTo>
                    <a:pt x="0" y="817007"/>
                  </a:lnTo>
                  <a:lnTo>
                    <a:pt x="0" y="328958"/>
                  </a:lnTo>
                  <a:cubicBezTo>
                    <a:pt x="1583" y="185660"/>
                    <a:pt x="82628" y="64045"/>
                    <a:pt x="195648" y="19070"/>
                  </a:cubicBezTo>
                  <a:close/>
                </a:path>
              </a:pathLst>
            </a:custGeom>
            <a:solidFill>
              <a:srgbClr val="FCE8FF"/>
            </a:solidFill>
            <a:ln cap="sq">
              <a:noFill/>
              <a:prstDash val="solid"/>
              <a:miter/>
            </a:ln>
          </p:spPr>
        </p:sp>
        <p:sp>
          <p:nvSpPr>
            <p:cNvPr name="TextBox 4" id="4"/>
            <p:cNvSpPr txBox="true"/>
            <p:nvPr/>
          </p:nvSpPr>
          <p:spPr>
            <a:xfrm>
              <a:off x="0" y="50800"/>
              <a:ext cx="586627" cy="76620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809048" y="6500375"/>
            <a:ext cx="25906096" cy="10306585"/>
            <a:chOff x="0" y="0"/>
            <a:chExt cx="2165667" cy="861598"/>
          </a:xfrm>
        </p:grpSpPr>
        <p:sp>
          <p:nvSpPr>
            <p:cNvPr name="Freeform 6" id="6"/>
            <p:cNvSpPr/>
            <p:nvPr/>
          </p:nvSpPr>
          <p:spPr>
            <a:xfrm flipH="false" flipV="false" rot="0">
              <a:off x="0" y="0"/>
              <a:ext cx="2165667" cy="861598"/>
            </a:xfrm>
            <a:custGeom>
              <a:avLst/>
              <a:gdLst/>
              <a:ahLst/>
              <a:cxnLst/>
              <a:rect r="r" b="b" t="t" l="l"/>
              <a:pathLst>
                <a:path h="861598" w="2165667">
                  <a:moveTo>
                    <a:pt x="722279" y="19070"/>
                  </a:moveTo>
                  <a:cubicBezTo>
                    <a:pt x="832949" y="7556"/>
                    <a:pt x="959532" y="0"/>
                    <a:pt x="1083417" y="0"/>
                  </a:cubicBezTo>
                  <a:cubicBezTo>
                    <a:pt x="1207305" y="0"/>
                    <a:pt x="1326517" y="6476"/>
                    <a:pt x="1436375" y="17990"/>
                  </a:cubicBezTo>
                  <a:cubicBezTo>
                    <a:pt x="1438715" y="18350"/>
                    <a:pt x="1441052" y="18350"/>
                    <a:pt x="1443388" y="18710"/>
                  </a:cubicBezTo>
                  <a:cubicBezTo>
                    <a:pt x="1855952" y="64765"/>
                    <a:pt x="2159824" y="186379"/>
                    <a:pt x="2165667" y="329586"/>
                  </a:cubicBezTo>
                  <a:lnTo>
                    <a:pt x="2165667" y="861598"/>
                  </a:lnTo>
                  <a:lnTo>
                    <a:pt x="0" y="861598"/>
                  </a:lnTo>
                  <a:lnTo>
                    <a:pt x="0" y="329981"/>
                  </a:lnTo>
                  <a:cubicBezTo>
                    <a:pt x="5844" y="185660"/>
                    <a:pt x="305040" y="64045"/>
                    <a:pt x="722279" y="19070"/>
                  </a:cubicBezTo>
                  <a:close/>
                </a:path>
              </a:pathLst>
            </a:custGeom>
            <a:solidFill>
              <a:srgbClr val="FCE8FF"/>
            </a:solidFill>
            <a:ln cap="sq">
              <a:noFill/>
              <a:prstDash val="solid"/>
              <a:miter/>
            </a:ln>
          </p:spPr>
        </p:sp>
        <p:sp>
          <p:nvSpPr>
            <p:cNvPr name="TextBox 7" id="7"/>
            <p:cNvSpPr txBox="true"/>
            <p:nvPr/>
          </p:nvSpPr>
          <p:spPr>
            <a:xfrm>
              <a:off x="0" y="50800"/>
              <a:ext cx="2165667" cy="810798"/>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3299543">
            <a:off x="-258893" y="3676055"/>
            <a:ext cx="2024194" cy="4304615"/>
          </a:xfrm>
          <a:custGeom>
            <a:avLst/>
            <a:gdLst/>
            <a:ahLst/>
            <a:cxnLst/>
            <a:rect r="r" b="b" t="t" l="l"/>
            <a:pathLst>
              <a:path h="4304615" w="2024194">
                <a:moveTo>
                  <a:pt x="0" y="0"/>
                </a:moveTo>
                <a:lnTo>
                  <a:pt x="2024194" y="0"/>
                </a:lnTo>
                <a:lnTo>
                  <a:pt x="2024194" y="4304614"/>
                </a:lnTo>
                <a:lnTo>
                  <a:pt x="0" y="43046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9" id="9"/>
          <p:cNvSpPr/>
          <p:nvPr/>
        </p:nvSpPr>
        <p:spPr>
          <a:xfrm flipH="false" flipV="true" rot="-6376042">
            <a:off x="15490121" y="-1019173"/>
            <a:ext cx="2139583" cy="4521382"/>
          </a:xfrm>
          <a:custGeom>
            <a:avLst/>
            <a:gdLst/>
            <a:ahLst/>
            <a:cxnLst/>
            <a:rect r="r" b="b" t="t" l="l"/>
            <a:pathLst>
              <a:path h="4521382" w="2139583">
                <a:moveTo>
                  <a:pt x="0" y="4521382"/>
                </a:moveTo>
                <a:lnTo>
                  <a:pt x="2139583" y="4521382"/>
                </a:lnTo>
                <a:lnTo>
                  <a:pt x="2139583" y="0"/>
                </a:lnTo>
                <a:lnTo>
                  <a:pt x="0" y="0"/>
                </a:lnTo>
                <a:lnTo>
                  <a:pt x="0" y="4521382"/>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grpSp>
        <p:nvGrpSpPr>
          <p:cNvPr name="Group 10" id="10"/>
          <p:cNvGrpSpPr/>
          <p:nvPr/>
        </p:nvGrpSpPr>
        <p:grpSpPr>
          <a:xfrm rot="0">
            <a:off x="-295928" y="9891579"/>
            <a:ext cx="19929008" cy="666936"/>
            <a:chOff x="0" y="0"/>
            <a:chExt cx="5248792" cy="175654"/>
          </a:xfrm>
        </p:grpSpPr>
        <p:sp>
          <p:nvSpPr>
            <p:cNvPr name="Freeform 11" id="11"/>
            <p:cNvSpPr/>
            <p:nvPr/>
          </p:nvSpPr>
          <p:spPr>
            <a:xfrm flipH="false" flipV="false" rot="0">
              <a:off x="0" y="0"/>
              <a:ext cx="5248792" cy="175654"/>
            </a:xfrm>
            <a:custGeom>
              <a:avLst/>
              <a:gdLst/>
              <a:ahLst/>
              <a:cxnLst/>
              <a:rect r="r" b="b" t="t" l="l"/>
              <a:pathLst>
                <a:path h="175654" w="5248792">
                  <a:moveTo>
                    <a:pt x="0" y="0"/>
                  </a:moveTo>
                  <a:lnTo>
                    <a:pt x="5248792" y="0"/>
                  </a:lnTo>
                  <a:lnTo>
                    <a:pt x="5248792" y="175654"/>
                  </a:lnTo>
                  <a:lnTo>
                    <a:pt x="0" y="175654"/>
                  </a:lnTo>
                  <a:close/>
                </a:path>
              </a:pathLst>
            </a:custGeom>
            <a:solidFill>
              <a:srgbClr val="6E6AA4"/>
            </a:solidFill>
          </p:spPr>
        </p:sp>
        <p:sp>
          <p:nvSpPr>
            <p:cNvPr name="TextBox 12" id="12"/>
            <p:cNvSpPr txBox="true"/>
            <p:nvPr/>
          </p:nvSpPr>
          <p:spPr>
            <a:xfrm>
              <a:off x="0" y="-76200"/>
              <a:ext cx="5248792" cy="251854"/>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3615156" y="3020480"/>
            <a:ext cx="12944757" cy="5688154"/>
          </a:xfrm>
          <a:prstGeom prst="rect">
            <a:avLst/>
          </a:prstGeom>
        </p:spPr>
        <p:txBody>
          <a:bodyPr anchor="t" rtlCol="false" tIns="0" lIns="0" bIns="0" rIns="0">
            <a:spAutoFit/>
          </a:bodyPr>
          <a:lstStyle/>
          <a:p>
            <a:pPr algn="just" marL="583929" indent="-291965" lvl="1">
              <a:lnSpc>
                <a:spcPts val="4056"/>
              </a:lnSpc>
              <a:buFont typeface="Arial"/>
              <a:buChar char="•"/>
            </a:pPr>
            <a:r>
              <a:rPr lang="en-US" sz="2704">
                <a:solidFill>
                  <a:srgbClr val="3B365F"/>
                </a:solidFill>
                <a:latin typeface="Arial Bold"/>
                <a:ea typeface="Arial Bold"/>
                <a:cs typeface="Arial Bold"/>
                <a:sym typeface="Arial Bold"/>
              </a:rPr>
              <a:t>Nos résultats ouvrent la voie à de nouvelles recherches et applications </a:t>
            </a:r>
          </a:p>
          <a:p>
            <a:pPr algn="just">
              <a:lnSpc>
                <a:spcPts val="4056"/>
              </a:lnSpc>
            </a:pPr>
            <a:r>
              <a:rPr lang="en-US" sz="2704">
                <a:solidFill>
                  <a:srgbClr val="3B365F"/>
                </a:solidFill>
                <a:latin typeface="Arial Bold"/>
                <a:ea typeface="Arial Bold"/>
                <a:cs typeface="Arial Bold"/>
                <a:sym typeface="Arial Bold"/>
              </a:rPr>
              <a:t>de l'apprentissage automatique dans le domaine de la santé.</a:t>
            </a:r>
          </a:p>
          <a:p>
            <a:pPr algn="just">
              <a:lnSpc>
                <a:spcPts val="4056"/>
              </a:lnSpc>
            </a:pPr>
          </a:p>
          <a:p>
            <a:pPr algn="just" marL="583929" indent="-291965" lvl="1">
              <a:lnSpc>
                <a:spcPts val="4056"/>
              </a:lnSpc>
              <a:buFont typeface="Arial"/>
              <a:buChar char="•"/>
            </a:pPr>
            <a:r>
              <a:rPr lang="en-US" sz="2704">
                <a:solidFill>
                  <a:srgbClr val="3B365F"/>
                </a:solidFill>
                <a:latin typeface="Arial Bold"/>
                <a:ea typeface="Arial Bold"/>
                <a:cs typeface="Arial Bold"/>
                <a:sym typeface="Arial Bold"/>
              </a:rPr>
              <a:t>Il est essentiel de continuer à améliorer la précision des modèles, à les </a:t>
            </a:r>
          </a:p>
          <a:p>
            <a:pPr algn="just">
              <a:lnSpc>
                <a:spcPts val="4056"/>
              </a:lnSpc>
            </a:pPr>
            <a:r>
              <a:rPr lang="en-US" sz="2704">
                <a:solidFill>
                  <a:srgbClr val="3B365F"/>
                </a:solidFill>
                <a:latin typeface="Arial Bold"/>
                <a:ea typeface="Arial Bold"/>
                <a:cs typeface="Arial Bold"/>
                <a:sym typeface="Arial Bold"/>
              </a:rPr>
              <a:t>valider dans des contextes cliniques et à explorer de nouvelles </a:t>
            </a:r>
          </a:p>
          <a:p>
            <a:pPr algn="just">
              <a:lnSpc>
                <a:spcPts val="4056"/>
              </a:lnSpc>
            </a:pPr>
            <a:r>
              <a:rPr lang="en-US" sz="2704">
                <a:solidFill>
                  <a:srgbClr val="3B365F"/>
                </a:solidFill>
                <a:latin typeface="Arial Bold"/>
                <a:ea typeface="Arial Bold"/>
                <a:cs typeface="Arial Bold"/>
                <a:sym typeface="Arial Bold"/>
              </a:rPr>
              <a:t>applications de l'apprentissage automatique pour la gestion du diabète.</a:t>
            </a:r>
          </a:p>
          <a:p>
            <a:pPr algn="just">
              <a:lnSpc>
                <a:spcPts val="4056"/>
              </a:lnSpc>
            </a:pPr>
          </a:p>
          <a:p>
            <a:pPr algn="just" marL="583929" indent="-291965" lvl="1">
              <a:lnSpc>
                <a:spcPts val="4056"/>
              </a:lnSpc>
              <a:buFont typeface="Arial"/>
              <a:buChar char="•"/>
            </a:pPr>
            <a:r>
              <a:rPr lang="en-US" sz="2704">
                <a:solidFill>
                  <a:srgbClr val="3B365F"/>
                </a:solidFill>
                <a:latin typeface="Arial Bold"/>
                <a:ea typeface="Arial Bold"/>
                <a:cs typeface="Arial Bold"/>
                <a:sym typeface="Arial Bold"/>
              </a:rPr>
              <a:t>La collaboration entre chercheurs, professionnels de santé et décideurs </a:t>
            </a:r>
          </a:p>
          <a:p>
            <a:pPr algn="just">
              <a:lnSpc>
                <a:spcPts val="4056"/>
              </a:lnSpc>
            </a:pPr>
            <a:r>
              <a:rPr lang="en-US" sz="2704">
                <a:solidFill>
                  <a:srgbClr val="3B365F"/>
                </a:solidFill>
                <a:latin typeface="Arial Bold"/>
                <a:ea typeface="Arial Bold"/>
                <a:cs typeface="Arial Bold"/>
                <a:sym typeface="Arial Bold"/>
              </a:rPr>
              <a:t>est essentielle pour maximiser l'impact de l'apprentissage automatique sur la </a:t>
            </a:r>
          </a:p>
          <a:p>
            <a:pPr algn="just">
              <a:lnSpc>
                <a:spcPts val="4056"/>
              </a:lnSpc>
            </a:pPr>
            <a:r>
              <a:rPr lang="en-US" sz="2704">
                <a:solidFill>
                  <a:srgbClr val="3B365F"/>
                </a:solidFill>
                <a:latin typeface="Arial Bold"/>
                <a:ea typeface="Arial Bold"/>
                <a:cs typeface="Arial Bold"/>
                <a:sym typeface="Arial Bold"/>
              </a:rPr>
              <a:t>santé publique.</a:t>
            </a:r>
          </a:p>
          <a:p>
            <a:pPr algn="just" marL="0" indent="0" lvl="0">
              <a:lnSpc>
                <a:spcPts val="4056"/>
              </a:lnSpc>
              <a:spcBef>
                <a:spcPct val="0"/>
              </a:spcBef>
            </a:pPr>
          </a:p>
        </p:txBody>
      </p:sp>
      <p:sp>
        <p:nvSpPr>
          <p:cNvPr name="Freeform 14" id="14"/>
          <p:cNvSpPr/>
          <p:nvPr/>
        </p:nvSpPr>
        <p:spPr>
          <a:xfrm flipH="false" flipV="false" rot="0">
            <a:off x="2519701" y="1752176"/>
            <a:ext cx="1042649" cy="1500214"/>
          </a:xfrm>
          <a:custGeom>
            <a:avLst/>
            <a:gdLst/>
            <a:ahLst/>
            <a:cxnLst/>
            <a:rect r="r" b="b" t="t" l="l"/>
            <a:pathLst>
              <a:path h="1500214" w="1042649">
                <a:moveTo>
                  <a:pt x="0" y="0"/>
                </a:moveTo>
                <a:lnTo>
                  <a:pt x="1042649" y="0"/>
                </a:lnTo>
                <a:lnTo>
                  <a:pt x="1042649" y="1500214"/>
                </a:lnTo>
                <a:lnTo>
                  <a:pt x="0" y="150021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5" id="15"/>
          <p:cNvSpPr txBox="true"/>
          <p:nvPr/>
        </p:nvSpPr>
        <p:spPr>
          <a:xfrm rot="0">
            <a:off x="4884866" y="1038039"/>
            <a:ext cx="8518267" cy="1438275"/>
          </a:xfrm>
          <a:prstGeom prst="rect">
            <a:avLst/>
          </a:prstGeom>
        </p:spPr>
        <p:txBody>
          <a:bodyPr anchor="t" rtlCol="false" tIns="0" lIns="0" bIns="0" rIns="0">
            <a:spAutoFit/>
          </a:bodyPr>
          <a:lstStyle/>
          <a:p>
            <a:pPr algn="ctr" marL="0" indent="0" lvl="0">
              <a:lnSpc>
                <a:spcPts val="10500"/>
              </a:lnSpc>
              <a:spcBef>
                <a:spcPct val="0"/>
              </a:spcBef>
            </a:pPr>
            <a:r>
              <a:rPr lang="en-US" sz="7500">
                <a:solidFill>
                  <a:srgbClr val="A70CFA"/>
                </a:solidFill>
                <a:latin typeface="Arial"/>
                <a:ea typeface="Arial"/>
                <a:cs typeface="Arial"/>
                <a:sym typeface="Arial"/>
              </a:rPr>
              <a:t>Conclusion </a:t>
            </a:r>
          </a:p>
        </p:txBody>
      </p:sp>
      <p:sp>
        <p:nvSpPr>
          <p:cNvPr name="TextBox 16" id="16"/>
          <p:cNvSpPr txBox="true"/>
          <p:nvPr/>
        </p:nvSpPr>
        <p:spPr>
          <a:xfrm rot="0">
            <a:off x="17602997" y="9430531"/>
            <a:ext cx="367159" cy="495935"/>
          </a:xfrm>
          <a:prstGeom prst="rect">
            <a:avLst/>
          </a:prstGeom>
        </p:spPr>
        <p:txBody>
          <a:bodyPr anchor="t" rtlCol="false" tIns="0" lIns="0" bIns="0" rIns="0">
            <a:spAutoFit/>
          </a:bodyPr>
          <a:lstStyle/>
          <a:p>
            <a:pPr algn="ctr">
              <a:lnSpc>
                <a:spcPts val="3640"/>
              </a:lnSpc>
            </a:pPr>
            <a:r>
              <a:rPr lang="en-US" sz="2600">
                <a:solidFill>
                  <a:srgbClr val="000000"/>
                </a:solidFill>
                <a:latin typeface="Arial"/>
                <a:ea typeface="Arial"/>
                <a:cs typeface="Arial"/>
                <a:sym typeface="Arial"/>
              </a:rPr>
              <a:t>17</a:t>
            </a:r>
          </a:p>
        </p:txBody>
      </p:sp>
    </p:spTree>
  </p:cSld>
  <p:clrMapOvr>
    <a:masterClrMapping/>
  </p:clrMapOvr>
  <p:transition spd="slow">
    <p:push dir="l"/>
  </p:transition>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7FAFF"/>
        </a:solidFill>
      </p:bgPr>
    </p:bg>
    <p:spTree>
      <p:nvGrpSpPr>
        <p:cNvPr id="1" name=""/>
        <p:cNvGrpSpPr/>
        <p:nvPr/>
      </p:nvGrpSpPr>
      <p:grpSpPr>
        <a:xfrm>
          <a:off x="0" y="0"/>
          <a:ext cx="0" cy="0"/>
          <a:chOff x="0" y="0"/>
          <a:chExt cx="0" cy="0"/>
        </a:xfrm>
      </p:grpSpPr>
      <p:grpSp>
        <p:nvGrpSpPr>
          <p:cNvPr name="Group 2" id="2"/>
          <p:cNvGrpSpPr/>
          <p:nvPr/>
        </p:nvGrpSpPr>
        <p:grpSpPr>
          <a:xfrm rot="1663559">
            <a:off x="-2038553" y="2798448"/>
            <a:ext cx="9074838" cy="9773185"/>
            <a:chOff x="0" y="0"/>
            <a:chExt cx="758628" cy="817007"/>
          </a:xfrm>
        </p:grpSpPr>
        <p:sp>
          <p:nvSpPr>
            <p:cNvPr name="Freeform 3" id="3"/>
            <p:cNvSpPr/>
            <p:nvPr/>
          </p:nvSpPr>
          <p:spPr>
            <a:xfrm flipH="false" flipV="false" rot="0">
              <a:off x="0" y="0"/>
              <a:ext cx="758628" cy="817007"/>
            </a:xfrm>
            <a:custGeom>
              <a:avLst/>
              <a:gdLst/>
              <a:ahLst/>
              <a:cxnLst/>
              <a:rect r="r" b="b" t="t" l="l"/>
              <a:pathLst>
                <a:path h="817007" w="758628">
                  <a:moveTo>
                    <a:pt x="253013" y="19070"/>
                  </a:moveTo>
                  <a:cubicBezTo>
                    <a:pt x="291780" y="7556"/>
                    <a:pt x="336122" y="0"/>
                    <a:pt x="379518" y="0"/>
                  </a:cubicBezTo>
                  <a:cubicBezTo>
                    <a:pt x="422916" y="0"/>
                    <a:pt x="464675" y="6476"/>
                    <a:pt x="503158" y="17990"/>
                  </a:cubicBezTo>
                  <a:cubicBezTo>
                    <a:pt x="503978" y="18350"/>
                    <a:pt x="504797" y="18350"/>
                    <a:pt x="505615" y="18710"/>
                  </a:cubicBezTo>
                  <a:cubicBezTo>
                    <a:pt x="650135" y="64765"/>
                    <a:pt x="756581" y="186379"/>
                    <a:pt x="758628" y="328595"/>
                  </a:cubicBezTo>
                  <a:lnTo>
                    <a:pt x="758628" y="817007"/>
                  </a:lnTo>
                  <a:lnTo>
                    <a:pt x="0" y="817007"/>
                  </a:lnTo>
                  <a:lnTo>
                    <a:pt x="0" y="328958"/>
                  </a:lnTo>
                  <a:cubicBezTo>
                    <a:pt x="2047" y="185660"/>
                    <a:pt x="106855" y="64045"/>
                    <a:pt x="253013" y="19070"/>
                  </a:cubicBezTo>
                  <a:close/>
                </a:path>
              </a:pathLst>
            </a:custGeom>
            <a:solidFill>
              <a:srgbClr val="FCE8FF"/>
            </a:solidFill>
            <a:ln cap="sq">
              <a:noFill/>
              <a:prstDash val="solid"/>
              <a:miter/>
            </a:ln>
          </p:spPr>
        </p:sp>
        <p:sp>
          <p:nvSpPr>
            <p:cNvPr name="TextBox 4" id="4"/>
            <p:cNvSpPr txBox="true"/>
            <p:nvPr/>
          </p:nvSpPr>
          <p:spPr>
            <a:xfrm>
              <a:off x="0" y="50800"/>
              <a:ext cx="758628" cy="766207"/>
            </a:xfrm>
            <a:prstGeom prst="rect">
              <a:avLst/>
            </a:prstGeom>
          </p:spPr>
          <p:txBody>
            <a:bodyPr anchor="ctr" rtlCol="false" tIns="50800" lIns="50800" bIns="50800" rIns="50800"/>
            <a:lstStyle/>
            <a:p>
              <a:pPr algn="ctr">
                <a:lnSpc>
                  <a:spcPts val="2659"/>
                </a:lnSpc>
              </a:pPr>
            </a:p>
          </p:txBody>
        </p:sp>
      </p:grpSp>
      <p:sp>
        <p:nvSpPr>
          <p:cNvPr name="Freeform 5" id="5" descr="Medical DNA Vector Icon Design Illustration"/>
          <p:cNvSpPr/>
          <p:nvPr/>
        </p:nvSpPr>
        <p:spPr>
          <a:xfrm flipH="false" flipV="true" rot="7535103">
            <a:off x="14830120" y="6602906"/>
            <a:ext cx="2287171" cy="4833267"/>
          </a:xfrm>
          <a:custGeom>
            <a:avLst/>
            <a:gdLst/>
            <a:ahLst/>
            <a:cxnLst/>
            <a:rect r="r" b="b" t="t" l="l"/>
            <a:pathLst>
              <a:path h="4833267" w="2287171">
                <a:moveTo>
                  <a:pt x="0" y="4833267"/>
                </a:moveTo>
                <a:lnTo>
                  <a:pt x="2287170" y="4833267"/>
                </a:lnTo>
                <a:lnTo>
                  <a:pt x="2287170" y="0"/>
                </a:lnTo>
                <a:lnTo>
                  <a:pt x="0" y="0"/>
                </a:lnTo>
                <a:lnTo>
                  <a:pt x="0" y="4833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descr="Medical DNA Vector Icon Design Illustration"/>
          <p:cNvSpPr/>
          <p:nvPr/>
        </p:nvSpPr>
        <p:spPr>
          <a:xfrm flipH="false" flipV="true" rot="7535103">
            <a:off x="3309608" y="-1588441"/>
            <a:ext cx="2263636" cy="4783534"/>
          </a:xfrm>
          <a:custGeom>
            <a:avLst/>
            <a:gdLst/>
            <a:ahLst/>
            <a:cxnLst/>
            <a:rect r="r" b="b" t="t" l="l"/>
            <a:pathLst>
              <a:path h="4783534" w="2263636">
                <a:moveTo>
                  <a:pt x="0" y="4783534"/>
                </a:moveTo>
                <a:lnTo>
                  <a:pt x="2263637" y="4783534"/>
                </a:lnTo>
                <a:lnTo>
                  <a:pt x="2263637" y="0"/>
                </a:lnTo>
                <a:lnTo>
                  <a:pt x="0" y="0"/>
                </a:lnTo>
                <a:lnTo>
                  <a:pt x="0" y="478353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771525" y="2555240"/>
            <a:ext cx="16744950" cy="4184651"/>
          </a:xfrm>
          <a:prstGeom prst="rect">
            <a:avLst/>
          </a:prstGeom>
        </p:spPr>
        <p:txBody>
          <a:bodyPr anchor="t" rtlCol="false" tIns="0" lIns="0" bIns="0" rIns="0">
            <a:spAutoFit/>
          </a:bodyPr>
          <a:lstStyle/>
          <a:p>
            <a:pPr algn="ctr" marL="0" indent="0" lvl="0">
              <a:lnSpc>
                <a:spcPts val="30799"/>
              </a:lnSpc>
              <a:spcBef>
                <a:spcPct val="0"/>
              </a:spcBef>
            </a:pPr>
            <a:r>
              <a:rPr lang="en-US" sz="21999" u="none">
                <a:solidFill>
                  <a:srgbClr val="A70CFA"/>
                </a:solidFill>
                <a:latin typeface="Arial Bold"/>
                <a:ea typeface="Arial Bold"/>
                <a:cs typeface="Arial Bold"/>
                <a:sym typeface="Arial Bold"/>
              </a:rPr>
              <a:t>Merci !</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7FAFF"/>
        </a:solidFill>
      </p:bgPr>
    </p:bg>
    <p:spTree>
      <p:nvGrpSpPr>
        <p:cNvPr id="1" name=""/>
        <p:cNvGrpSpPr/>
        <p:nvPr/>
      </p:nvGrpSpPr>
      <p:grpSpPr>
        <a:xfrm>
          <a:off x="0" y="0"/>
          <a:ext cx="0" cy="0"/>
          <a:chOff x="0" y="0"/>
          <a:chExt cx="0" cy="0"/>
        </a:xfrm>
      </p:grpSpPr>
      <p:grpSp>
        <p:nvGrpSpPr>
          <p:cNvPr name="Group 2" id="2"/>
          <p:cNvGrpSpPr/>
          <p:nvPr/>
        </p:nvGrpSpPr>
        <p:grpSpPr>
          <a:xfrm rot="1663559">
            <a:off x="-2038553" y="2798448"/>
            <a:ext cx="9074838" cy="9773185"/>
            <a:chOff x="0" y="0"/>
            <a:chExt cx="758628" cy="817007"/>
          </a:xfrm>
        </p:grpSpPr>
        <p:sp>
          <p:nvSpPr>
            <p:cNvPr name="Freeform 3" id="3"/>
            <p:cNvSpPr/>
            <p:nvPr/>
          </p:nvSpPr>
          <p:spPr>
            <a:xfrm flipH="false" flipV="false" rot="0">
              <a:off x="0" y="0"/>
              <a:ext cx="758628" cy="817007"/>
            </a:xfrm>
            <a:custGeom>
              <a:avLst/>
              <a:gdLst/>
              <a:ahLst/>
              <a:cxnLst/>
              <a:rect r="r" b="b" t="t" l="l"/>
              <a:pathLst>
                <a:path h="817007" w="758628">
                  <a:moveTo>
                    <a:pt x="253013" y="19070"/>
                  </a:moveTo>
                  <a:cubicBezTo>
                    <a:pt x="291780" y="7556"/>
                    <a:pt x="336122" y="0"/>
                    <a:pt x="379518" y="0"/>
                  </a:cubicBezTo>
                  <a:cubicBezTo>
                    <a:pt x="422916" y="0"/>
                    <a:pt x="464675" y="6476"/>
                    <a:pt x="503158" y="17990"/>
                  </a:cubicBezTo>
                  <a:cubicBezTo>
                    <a:pt x="503978" y="18350"/>
                    <a:pt x="504797" y="18350"/>
                    <a:pt x="505615" y="18710"/>
                  </a:cubicBezTo>
                  <a:cubicBezTo>
                    <a:pt x="650135" y="64765"/>
                    <a:pt x="756581" y="186379"/>
                    <a:pt x="758628" y="328595"/>
                  </a:cubicBezTo>
                  <a:lnTo>
                    <a:pt x="758628" y="817007"/>
                  </a:lnTo>
                  <a:lnTo>
                    <a:pt x="0" y="817007"/>
                  </a:lnTo>
                  <a:lnTo>
                    <a:pt x="0" y="328958"/>
                  </a:lnTo>
                  <a:cubicBezTo>
                    <a:pt x="2047" y="185660"/>
                    <a:pt x="106855" y="64045"/>
                    <a:pt x="253013" y="19070"/>
                  </a:cubicBezTo>
                  <a:close/>
                </a:path>
              </a:pathLst>
            </a:custGeom>
            <a:solidFill>
              <a:srgbClr val="FCE8FF"/>
            </a:solidFill>
            <a:ln cap="sq">
              <a:noFill/>
              <a:prstDash val="solid"/>
              <a:miter/>
            </a:ln>
          </p:spPr>
        </p:sp>
        <p:sp>
          <p:nvSpPr>
            <p:cNvPr name="TextBox 4" id="4"/>
            <p:cNvSpPr txBox="true"/>
            <p:nvPr/>
          </p:nvSpPr>
          <p:spPr>
            <a:xfrm>
              <a:off x="0" y="50800"/>
              <a:ext cx="758628" cy="76620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true" rot="7535103">
            <a:off x="14830120" y="6602906"/>
            <a:ext cx="2287171" cy="4833267"/>
          </a:xfrm>
          <a:custGeom>
            <a:avLst/>
            <a:gdLst/>
            <a:ahLst/>
            <a:cxnLst/>
            <a:rect r="r" b="b" t="t" l="l"/>
            <a:pathLst>
              <a:path h="4833267" w="2287171">
                <a:moveTo>
                  <a:pt x="0" y="4833267"/>
                </a:moveTo>
                <a:lnTo>
                  <a:pt x="2287170" y="4833267"/>
                </a:lnTo>
                <a:lnTo>
                  <a:pt x="2287170" y="0"/>
                </a:lnTo>
                <a:lnTo>
                  <a:pt x="0" y="0"/>
                </a:lnTo>
                <a:lnTo>
                  <a:pt x="0" y="4833267"/>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true" rot="7535103">
            <a:off x="3309608" y="-1588441"/>
            <a:ext cx="2263636" cy="4783534"/>
          </a:xfrm>
          <a:custGeom>
            <a:avLst/>
            <a:gdLst/>
            <a:ahLst/>
            <a:cxnLst/>
            <a:rect r="r" b="b" t="t" l="l"/>
            <a:pathLst>
              <a:path h="4783534" w="2263636">
                <a:moveTo>
                  <a:pt x="0" y="4783534"/>
                </a:moveTo>
                <a:lnTo>
                  <a:pt x="2263637" y="4783534"/>
                </a:lnTo>
                <a:lnTo>
                  <a:pt x="2263637" y="0"/>
                </a:lnTo>
                <a:lnTo>
                  <a:pt x="0" y="0"/>
                </a:lnTo>
                <a:lnTo>
                  <a:pt x="0" y="4783534"/>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7" id="7"/>
          <p:cNvGrpSpPr/>
          <p:nvPr/>
        </p:nvGrpSpPr>
        <p:grpSpPr>
          <a:xfrm rot="0">
            <a:off x="-295928" y="9891579"/>
            <a:ext cx="19929008" cy="666936"/>
            <a:chOff x="0" y="0"/>
            <a:chExt cx="5248792" cy="175654"/>
          </a:xfrm>
        </p:grpSpPr>
        <p:sp>
          <p:nvSpPr>
            <p:cNvPr name="Freeform 8" id="8"/>
            <p:cNvSpPr/>
            <p:nvPr/>
          </p:nvSpPr>
          <p:spPr>
            <a:xfrm flipH="false" flipV="false" rot="0">
              <a:off x="0" y="0"/>
              <a:ext cx="5248792" cy="175654"/>
            </a:xfrm>
            <a:custGeom>
              <a:avLst/>
              <a:gdLst/>
              <a:ahLst/>
              <a:cxnLst/>
              <a:rect r="r" b="b" t="t" l="l"/>
              <a:pathLst>
                <a:path h="175654" w="5248792">
                  <a:moveTo>
                    <a:pt x="0" y="0"/>
                  </a:moveTo>
                  <a:lnTo>
                    <a:pt x="5248792" y="0"/>
                  </a:lnTo>
                  <a:lnTo>
                    <a:pt x="5248792" y="175654"/>
                  </a:lnTo>
                  <a:lnTo>
                    <a:pt x="0" y="175654"/>
                  </a:lnTo>
                  <a:close/>
                </a:path>
              </a:pathLst>
            </a:custGeom>
            <a:solidFill>
              <a:srgbClr val="6E6AA4"/>
            </a:solidFill>
          </p:spPr>
        </p:sp>
        <p:sp>
          <p:nvSpPr>
            <p:cNvPr name="TextBox 9" id="9"/>
            <p:cNvSpPr txBox="true"/>
            <p:nvPr/>
          </p:nvSpPr>
          <p:spPr>
            <a:xfrm>
              <a:off x="0" y="-76200"/>
              <a:ext cx="5248792" cy="251854"/>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295928" y="2942246"/>
            <a:ext cx="7095922" cy="7578169"/>
          </a:xfrm>
          <a:custGeom>
            <a:avLst/>
            <a:gdLst/>
            <a:ahLst/>
            <a:cxnLst/>
            <a:rect r="r" b="b" t="t" l="l"/>
            <a:pathLst>
              <a:path h="7578169" w="7095922">
                <a:moveTo>
                  <a:pt x="7095922" y="0"/>
                </a:moveTo>
                <a:lnTo>
                  <a:pt x="0" y="0"/>
                </a:lnTo>
                <a:lnTo>
                  <a:pt x="0" y="7578169"/>
                </a:lnTo>
                <a:lnTo>
                  <a:pt x="7095922" y="7578169"/>
                </a:lnTo>
                <a:lnTo>
                  <a:pt x="709592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6509263" y="3393655"/>
            <a:ext cx="9895502" cy="1138433"/>
          </a:xfrm>
          <a:prstGeom prst="rect">
            <a:avLst/>
          </a:prstGeom>
        </p:spPr>
        <p:txBody>
          <a:bodyPr anchor="t" rtlCol="false" tIns="0" lIns="0" bIns="0" rIns="0">
            <a:spAutoFit/>
          </a:bodyPr>
          <a:lstStyle/>
          <a:p>
            <a:pPr algn="ctr" marL="0" indent="0" lvl="0">
              <a:lnSpc>
                <a:spcPts val="8393"/>
              </a:lnSpc>
              <a:spcBef>
                <a:spcPct val="0"/>
              </a:spcBef>
            </a:pPr>
            <a:r>
              <a:rPr lang="en-US" sz="5995">
                <a:solidFill>
                  <a:srgbClr val="A70CFA"/>
                </a:solidFill>
                <a:latin typeface="Arial Bold"/>
                <a:ea typeface="Arial Bold"/>
                <a:cs typeface="Arial Bold"/>
                <a:sym typeface="Arial Bold"/>
              </a:rPr>
              <a:t>Introduction</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7FAFF"/>
        </a:solidFill>
      </p:bgPr>
    </p:bg>
    <p:spTree>
      <p:nvGrpSpPr>
        <p:cNvPr id="1" name=""/>
        <p:cNvGrpSpPr/>
        <p:nvPr/>
      </p:nvGrpSpPr>
      <p:grpSpPr>
        <a:xfrm>
          <a:off x="0" y="0"/>
          <a:ext cx="0" cy="0"/>
          <a:chOff x="0" y="0"/>
          <a:chExt cx="0" cy="0"/>
        </a:xfrm>
      </p:grpSpPr>
      <p:grpSp>
        <p:nvGrpSpPr>
          <p:cNvPr name="Group 2" id="2"/>
          <p:cNvGrpSpPr/>
          <p:nvPr/>
        </p:nvGrpSpPr>
        <p:grpSpPr>
          <a:xfrm rot="0">
            <a:off x="-2190751" y="3202102"/>
            <a:ext cx="9207732" cy="7661766"/>
            <a:chOff x="0" y="0"/>
            <a:chExt cx="924616" cy="769374"/>
          </a:xfrm>
        </p:grpSpPr>
        <p:sp>
          <p:nvSpPr>
            <p:cNvPr name="Freeform 3" id="3"/>
            <p:cNvSpPr/>
            <p:nvPr/>
          </p:nvSpPr>
          <p:spPr>
            <a:xfrm flipH="false" flipV="false" rot="0">
              <a:off x="0" y="0"/>
              <a:ext cx="924616" cy="769374"/>
            </a:xfrm>
            <a:custGeom>
              <a:avLst/>
              <a:gdLst/>
              <a:ahLst/>
              <a:cxnLst/>
              <a:rect r="r" b="b" t="t" l="l"/>
              <a:pathLst>
                <a:path h="769374" w="924616">
                  <a:moveTo>
                    <a:pt x="308372" y="19070"/>
                  </a:moveTo>
                  <a:cubicBezTo>
                    <a:pt x="355621" y="7556"/>
                    <a:pt x="409665" y="0"/>
                    <a:pt x="462557" y="0"/>
                  </a:cubicBezTo>
                  <a:cubicBezTo>
                    <a:pt x="515450" y="0"/>
                    <a:pt x="566347" y="6476"/>
                    <a:pt x="613249" y="17990"/>
                  </a:cubicBezTo>
                  <a:cubicBezTo>
                    <a:pt x="614249" y="18350"/>
                    <a:pt x="615246" y="18350"/>
                    <a:pt x="616244" y="18710"/>
                  </a:cubicBezTo>
                  <a:cubicBezTo>
                    <a:pt x="792385" y="64765"/>
                    <a:pt x="922121" y="186379"/>
                    <a:pt x="924616" y="327537"/>
                  </a:cubicBezTo>
                  <a:lnTo>
                    <a:pt x="924616" y="769374"/>
                  </a:lnTo>
                  <a:lnTo>
                    <a:pt x="0" y="769374"/>
                  </a:lnTo>
                  <a:lnTo>
                    <a:pt x="0" y="327865"/>
                  </a:lnTo>
                  <a:cubicBezTo>
                    <a:pt x="2495" y="185660"/>
                    <a:pt x="130235" y="64045"/>
                    <a:pt x="308372" y="19070"/>
                  </a:cubicBezTo>
                  <a:close/>
                </a:path>
              </a:pathLst>
            </a:custGeom>
            <a:solidFill>
              <a:srgbClr val="FCE8FF"/>
            </a:solidFill>
            <a:ln cap="sq">
              <a:noFill/>
              <a:prstDash val="solid"/>
              <a:miter/>
            </a:ln>
          </p:spPr>
        </p:sp>
        <p:sp>
          <p:nvSpPr>
            <p:cNvPr name="TextBox 4" id="4"/>
            <p:cNvSpPr txBox="true"/>
            <p:nvPr/>
          </p:nvSpPr>
          <p:spPr>
            <a:xfrm>
              <a:off x="0" y="50800"/>
              <a:ext cx="924616" cy="718574"/>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262601" y="3202102"/>
            <a:ext cx="9118020" cy="6056198"/>
            <a:chOff x="0" y="0"/>
            <a:chExt cx="2213211" cy="1470017"/>
          </a:xfrm>
        </p:grpSpPr>
        <p:sp>
          <p:nvSpPr>
            <p:cNvPr name="Freeform 6" id="6"/>
            <p:cNvSpPr/>
            <p:nvPr/>
          </p:nvSpPr>
          <p:spPr>
            <a:xfrm flipH="false" flipV="false" rot="0">
              <a:off x="0" y="0"/>
              <a:ext cx="2213211" cy="1470017"/>
            </a:xfrm>
            <a:custGeom>
              <a:avLst/>
              <a:gdLst/>
              <a:ahLst/>
              <a:cxnLst/>
              <a:rect r="r" b="b" t="t" l="l"/>
              <a:pathLst>
                <a:path h="1470017" w="2213211">
                  <a:moveTo>
                    <a:pt x="59436" y="0"/>
                  </a:moveTo>
                  <a:lnTo>
                    <a:pt x="2153775" y="0"/>
                  </a:lnTo>
                  <a:cubicBezTo>
                    <a:pt x="2186600" y="0"/>
                    <a:pt x="2213211" y="26610"/>
                    <a:pt x="2213211" y="59436"/>
                  </a:cubicBezTo>
                  <a:lnTo>
                    <a:pt x="2213211" y="1410581"/>
                  </a:lnTo>
                  <a:cubicBezTo>
                    <a:pt x="2213211" y="1443407"/>
                    <a:pt x="2186600" y="1470017"/>
                    <a:pt x="2153775" y="1470017"/>
                  </a:cubicBezTo>
                  <a:lnTo>
                    <a:pt x="59436" y="1470017"/>
                  </a:lnTo>
                  <a:cubicBezTo>
                    <a:pt x="26610" y="1470017"/>
                    <a:pt x="0" y="1443407"/>
                    <a:pt x="0" y="1410581"/>
                  </a:cubicBezTo>
                  <a:lnTo>
                    <a:pt x="0" y="59436"/>
                  </a:lnTo>
                  <a:cubicBezTo>
                    <a:pt x="0" y="26610"/>
                    <a:pt x="26610" y="0"/>
                    <a:pt x="59436" y="0"/>
                  </a:cubicBezTo>
                  <a:close/>
                </a:path>
              </a:pathLst>
            </a:custGeom>
            <a:solidFill>
              <a:srgbClr val="F8CEFF"/>
            </a:solidFill>
            <a:ln cap="rnd">
              <a:noFill/>
              <a:prstDash val="solid"/>
              <a:round/>
            </a:ln>
          </p:spPr>
        </p:sp>
        <p:sp>
          <p:nvSpPr>
            <p:cNvPr name="TextBox 7" id="7"/>
            <p:cNvSpPr txBox="true"/>
            <p:nvPr/>
          </p:nvSpPr>
          <p:spPr>
            <a:xfrm>
              <a:off x="0" y="-76200"/>
              <a:ext cx="2213211" cy="154621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680416" y="2528674"/>
            <a:ext cx="5946065" cy="8237621"/>
          </a:xfrm>
          <a:custGeom>
            <a:avLst/>
            <a:gdLst/>
            <a:ahLst/>
            <a:cxnLst/>
            <a:rect r="r" b="b" t="t" l="l"/>
            <a:pathLst>
              <a:path h="8237621" w="5946065">
                <a:moveTo>
                  <a:pt x="5946064" y="0"/>
                </a:moveTo>
                <a:lnTo>
                  <a:pt x="0" y="0"/>
                </a:lnTo>
                <a:lnTo>
                  <a:pt x="0" y="8237621"/>
                </a:lnTo>
                <a:lnTo>
                  <a:pt x="5946064" y="8237621"/>
                </a:lnTo>
                <a:lnTo>
                  <a:pt x="5946064"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308022">
            <a:off x="15730557" y="7340178"/>
            <a:ext cx="1259034" cy="125903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AA4"/>
            </a:solidFill>
          </p:spPr>
        </p:sp>
        <p:sp>
          <p:nvSpPr>
            <p:cNvPr name="TextBox 11" id="11"/>
            <p:cNvSpPr txBox="true"/>
            <p:nvPr/>
          </p:nvSpPr>
          <p:spPr>
            <a:xfrm>
              <a:off x="76200" y="0"/>
              <a:ext cx="660400" cy="736600"/>
            </a:xfrm>
            <a:prstGeom prst="rect">
              <a:avLst/>
            </a:prstGeom>
          </p:spPr>
          <p:txBody>
            <a:bodyPr anchor="ctr" rtlCol="false" tIns="57687" lIns="57687" bIns="57687" rIns="57687"/>
            <a:lstStyle/>
            <a:p>
              <a:pPr algn="ctr">
                <a:lnSpc>
                  <a:spcPts val="2660"/>
                </a:lnSpc>
              </a:pPr>
            </a:p>
          </p:txBody>
        </p:sp>
      </p:grpSp>
      <p:sp>
        <p:nvSpPr>
          <p:cNvPr name="Freeform 12" id="12"/>
          <p:cNvSpPr/>
          <p:nvPr/>
        </p:nvSpPr>
        <p:spPr>
          <a:xfrm flipH="false" flipV="false" rot="6037272">
            <a:off x="15609339" y="-103594"/>
            <a:ext cx="2438172" cy="3976824"/>
          </a:xfrm>
          <a:custGeom>
            <a:avLst/>
            <a:gdLst/>
            <a:ahLst/>
            <a:cxnLst/>
            <a:rect r="r" b="b" t="t" l="l"/>
            <a:pathLst>
              <a:path h="3976824" w="2438172">
                <a:moveTo>
                  <a:pt x="0" y="0"/>
                </a:moveTo>
                <a:lnTo>
                  <a:pt x="2438171" y="0"/>
                </a:lnTo>
                <a:lnTo>
                  <a:pt x="2438171" y="3976824"/>
                </a:lnTo>
                <a:lnTo>
                  <a:pt x="0" y="39768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3" id="13"/>
          <p:cNvSpPr/>
          <p:nvPr/>
        </p:nvSpPr>
        <p:spPr>
          <a:xfrm flipH="false" flipV="false" rot="0">
            <a:off x="16085685" y="7663831"/>
            <a:ext cx="548778" cy="630779"/>
          </a:xfrm>
          <a:custGeom>
            <a:avLst/>
            <a:gdLst/>
            <a:ahLst/>
            <a:cxnLst/>
            <a:rect r="r" b="b" t="t" l="l"/>
            <a:pathLst>
              <a:path h="630779" w="548778">
                <a:moveTo>
                  <a:pt x="0" y="0"/>
                </a:moveTo>
                <a:lnTo>
                  <a:pt x="548778" y="0"/>
                </a:lnTo>
                <a:lnTo>
                  <a:pt x="548778" y="630779"/>
                </a:lnTo>
                <a:lnTo>
                  <a:pt x="0" y="6307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14" id="14"/>
          <p:cNvSpPr txBox="true"/>
          <p:nvPr/>
        </p:nvSpPr>
        <p:spPr>
          <a:xfrm rot="0">
            <a:off x="7521199" y="3665726"/>
            <a:ext cx="8564486" cy="4987290"/>
          </a:xfrm>
          <a:prstGeom prst="rect">
            <a:avLst/>
          </a:prstGeom>
        </p:spPr>
        <p:txBody>
          <a:bodyPr anchor="t" rtlCol="false" tIns="0" lIns="0" bIns="0" rIns="0">
            <a:spAutoFit/>
          </a:bodyPr>
          <a:lstStyle/>
          <a:p>
            <a:pPr algn="l" marL="561341" indent="-280670" lvl="1">
              <a:lnSpc>
                <a:spcPts val="3900"/>
              </a:lnSpc>
              <a:buFont typeface="Arial"/>
              <a:buChar char="•"/>
            </a:pPr>
            <a:r>
              <a:rPr lang="en-US" sz="2600">
                <a:solidFill>
                  <a:srgbClr val="3B365F"/>
                </a:solidFill>
                <a:latin typeface="Arial"/>
                <a:ea typeface="Arial"/>
                <a:cs typeface="Arial"/>
                <a:sym typeface="Arial"/>
              </a:rPr>
              <a:t>Le diabète est une maladie chronique qui touche des millions de personnes dans le monde.</a:t>
            </a:r>
          </a:p>
          <a:p>
            <a:pPr algn="l">
              <a:lnSpc>
                <a:spcPts val="3900"/>
              </a:lnSpc>
            </a:pPr>
          </a:p>
          <a:p>
            <a:pPr algn="l" marL="561341" indent="-280670" lvl="1">
              <a:lnSpc>
                <a:spcPts val="3900"/>
              </a:lnSpc>
              <a:buFont typeface="Arial"/>
              <a:buChar char="•"/>
            </a:pPr>
            <a:r>
              <a:rPr lang="en-US" sz="2600">
                <a:solidFill>
                  <a:srgbClr val="3B365F"/>
                </a:solidFill>
                <a:latin typeface="Arial"/>
                <a:ea typeface="Arial"/>
                <a:cs typeface="Arial"/>
                <a:sym typeface="Arial"/>
              </a:rPr>
              <a:t>En 2021, on estimait que 537 millions d'adultes (20-79 ans) vivaient avec le diabète, un chiffre qui devrait atteindre 643 millions d'ici 2030 et 783 millions d'ici 2045.</a:t>
            </a:r>
          </a:p>
          <a:p>
            <a:pPr algn="l">
              <a:lnSpc>
                <a:spcPts val="3900"/>
              </a:lnSpc>
            </a:pPr>
          </a:p>
          <a:p>
            <a:pPr algn="l" marL="561341" indent="-280670" lvl="1">
              <a:lnSpc>
                <a:spcPts val="3900"/>
              </a:lnSpc>
              <a:buFont typeface="Arial"/>
              <a:buChar char="•"/>
            </a:pPr>
            <a:r>
              <a:rPr lang="en-US" sz="2600">
                <a:solidFill>
                  <a:srgbClr val="3B365F"/>
                </a:solidFill>
                <a:latin typeface="Arial"/>
                <a:ea typeface="Arial"/>
                <a:cs typeface="Arial"/>
                <a:sym typeface="Arial"/>
              </a:rPr>
              <a:t>Le diabète est la quatrième cause de décès dans le monde.</a:t>
            </a:r>
          </a:p>
        </p:txBody>
      </p:sp>
      <p:sp>
        <p:nvSpPr>
          <p:cNvPr name="TextBox 15" id="15"/>
          <p:cNvSpPr txBox="true"/>
          <p:nvPr/>
        </p:nvSpPr>
        <p:spPr>
          <a:xfrm rot="0">
            <a:off x="8026631" y="1532496"/>
            <a:ext cx="5828357" cy="1438275"/>
          </a:xfrm>
          <a:prstGeom prst="rect">
            <a:avLst/>
          </a:prstGeom>
        </p:spPr>
        <p:txBody>
          <a:bodyPr anchor="t" rtlCol="false" tIns="0" lIns="0" bIns="0" rIns="0">
            <a:spAutoFit/>
          </a:bodyPr>
          <a:lstStyle/>
          <a:p>
            <a:pPr algn="l" marL="0" indent="0" lvl="0">
              <a:lnSpc>
                <a:spcPts val="10500"/>
              </a:lnSpc>
              <a:spcBef>
                <a:spcPct val="0"/>
              </a:spcBef>
            </a:pPr>
            <a:r>
              <a:rPr lang="en-US" sz="7500">
                <a:solidFill>
                  <a:srgbClr val="A70CFA"/>
                </a:solidFill>
                <a:latin typeface="Arial"/>
                <a:ea typeface="Arial"/>
                <a:cs typeface="Arial"/>
                <a:sym typeface="Arial"/>
              </a:rPr>
              <a:t>Introduction</a:t>
            </a:r>
          </a:p>
        </p:txBody>
      </p:sp>
      <p:sp>
        <p:nvSpPr>
          <p:cNvPr name="TextBox 16" id="16"/>
          <p:cNvSpPr txBox="true"/>
          <p:nvPr/>
        </p:nvSpPr>
        <p:spPr>
          <a:xfrm rot="0">
            <a:off x="17694750" y="9430531"/>
            <a:ext cx="183654" cy="495935"/>
          </a:xfrm>
          <a:prstGeom prst="rect">
            <a:avLst/>
          </a:prstGeom>
        </p:spPr>
        <p:txBody>
          <a:bodyPr anchor="t" rtlCol="false" tIns="0" lIns="0" bIns="0" rIns="0">
            <a:spAutoFit/>
          </a:bodyPr>
          <a:lstStyle/>
          <a:p>
            <a:pPr algn="ctr">
              <a:lnSpc>
                <a:spcPts val="3640"/>
              </a:lnSpc>
            </a:pPr>
            <a:r>
              <a:rPr lang="en-US" sz="2600">
                <a:solidFill>
                  <a:srgbClr val="000000"/>
                </a:solidFill>
                <a:latin typeface="Arial"/>
                <a:ea typeface="Arial"/>
                <a:cs typeface="Arial"/>
                <a:sym typeface="Arial"/>
              </a:rPr>
              <a:t>1</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7FAFF"/>
        </a:solidFill>
      </p:bgPr>
    </p:bg>
    <p:spTree>
      <p:nvGrpSpPr>
        <p:cNvPr id="1" name=""/>
        <p:cNvGrpSpPr/>
        <p:nvPr/>
      </p:nvGrpSpPr>
      <p:grpSpPr>
        <a:xfrm>
          <a:off x="0" y="0"/>
          <a:ext cx="0" cy="0"/>
          <a:chOff x="0" y="0"/>
          <a:chExt cx="0" cy="0"/>
        </a:xfrm>
      </p:grpSpPr>
      <p:grpSp>
        <p:nvGrpSpPr>
          <p:cNvPr name="Group 2" id="2"/>
          <p:cNvGrpSpPr/>
          <p:nvPr/>
        </p:nvGrpSpPr>
        <p:grpSpPr>
          <a:xfrm rot="0">
            <a:off x="-9231536" y="6518419"/>
            <a:ext cx="36751072" cy="4764806"/>
            <a:chOff x="0" y="0"/>
            <a:chExt cx="4021582" cy="521401"/>
          </a:xfrm>
        </p:grpSpPr>
        <p:sp>
          <p:nvSpPr>
            <p:cNvPr name="Freeform 3" id="3"/>
            <p:cNvSpPr/>
            <p:nvPr/>
          </p:nvSpPr>
          <p:spPr>
            <a:xfrm flipH="false" flipV="false" rot="0">
              <a:off x="0" y="0"/>
              <a:ext cx="4021582" cy="521401"/>
            </a:xfrm>
            <a:custGeom>
              <a:avLst/>
              <a:gdLst/>
              <a:ahLst/>
              <a:cxnLst/>
              <a:rect r="r" b="b" t="t" l="l"/>
              <a:pathLst>
                <a:path h="521401" w="4021582">
                  <a:moveTo>
                    <a:pt x="1341252" y="19070"/>
                  </a:moveTo>
                  <a:cubicBezTo>
                    <a:pt x="1546762" y="7556"/>
                    <a:pt x="1781824" y="0"/>
                    <a:pt x="2011874" y="0"/>
                  </a:cubicBezTo>
                  <a:cubicBezTo>
                    <a:pt x="2241932" y="0"/>
                    <a:pt x="2463304" y="6476"/>
                    <a:pt x="2667307" y="17990"/>
                  </a:cubicBezTo>
                  <a:cubicBezTo>
                    <a:pt x="2671653" y="18350"/>
                    <a:pt x="2675992" y="18350"/>
                    <a:pt x="2680330" y="18710"/>
                  </a:cubicBezTo>
                  <a:cubicBezTo>
                    <a:pt x="3446449" y="64765"/>
                    <a:pt x="4010732" y="186379"/>
                    <a:pt x="4021582" y="322029"/>
                  </a:cubicBezTo>
                  <a:lnTo>
                    <a:pt x="4021582" y="521401"/>
                  </a:lnTo>
                  <a:lnTo>
                    <a:pt x="0" y="521401"/>
                  </a:lnTo>
                  <a:lnTo>
                    <a:pt x="0" y="322177"/>
                  </a:lnTo>
                  <a:cubicBezTo>
                    <a:pt x="10852" y="185660"/>
                    <a:pt x="566451" y="64045"/>
                    <a:pt x="1341252" y="19070"/>
                  </a:cubicBezTo>
                  <a:close/>
                </a:path>
              </a:pathLst>
            </a:custGeom>
            <a:solidFill>
              <a:srgbClr val="FCE8FF"/>
            </a:solidFill>
            <a:ln cap="sq">
              <a:noFill/>
              <a:prstDash val="solid"/>
              <a:miter/>
            </a:ln>
          </p:spPr>
        </p:sp>
        <p:sp>
          <p:nvSpPr>
            <p:cNvPr name="TextBox 4" id="4"/>
            <p:cNvSpPr txBox="true"/>
            <p:nvPr/>
          </p:nvSpPr>
          <p:spPr>
            <a:xfrm>
              <a:off x="0" y="50800"/>
              <a:ext cx="4021582" cy="47060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7317258"/>
            <a:ext cx="4967862" cy="2640379"/>
            <a:chOff x="0" y="0"/>
            <a:chExt cx="1308408" cy="695409"/>
          </a:xfrm>
        </p:grpSpPr>
        <p:sp>
          <p:nvSpPr>
            <p:cNvPr name="Freeform 6" id="6"/>
            <p:cNvSpPr/>
            <p:nvPr/>
          </p:nvSpPr>
          <p:spPr>
            <a:xfrm flipH="false" flipV="false" rot="0">
              <a:off x="0" y="0"/>
              <a:ext cx="1308408" cy="695409"/>
            </a:xfrm>
            <a:custGeom>
              <a:avLst/>
              <a:gdLst/>
              <a:ahLst/>
              <a:cxnLst/>
              <a:rect r="r" b="b" t="t" l="l"/>
              <a:pathLst>
                <a:path h="695409" w="1308408">
                  <a:moveTo>
                    <a:pt x="155840" y="0"/>
                  </a:moveTo>
                  <a:lnTo>
                    <a:pt x="1152568" y="0"/>
                  </a:lnTo>
                  <a:cubicBezTo>
                    <a:pt x="1193899" y="0"/>
                    <a:pt x="1233538" y="16419"/>
                    <a:pt x="1262764" y="45645"/>
                  </a:cubicBezTo>
                  <a:cubicBezTo>
                    <a:pt x="1291989" y="74870"/>
                    <a:pt x="1308408" y="114509"/>
                    <a:pt x="1308408" y="155840"/>
                  </a:cubicBezTo>
                  <a:lnTo>
                    <a:pt x="1308408" y="539568"/>
                  </a:lnTo>
                  <a:cubicBezTo>
                    <a:pt x="1308408" y="580900"/>
                    <a:pt x="1291989" y="620538"/>
                    <a:pt x="1262764" y="649764"/>
                  </a:cubicBezTo>
                  <a:cubicBezTo>
                    <a:pt x="1233538" y="678990"/>
                    <a:pt x="1193899" y="695409"/>
                    <a:pt x="1152568" y="695409"/>
                  </a:cubicBezTo>
                  <a:lnTo>
                    <a:pt x="155840" y="695409"/>
                  </a:lnTo>
                  <a:cubicBezTo>
                    <a:pt x="69772" y="695409"/>
                    <a:pt x="0" y="625637"/>
                    <a:pt x="0" y="539568"/>
                  </a:cubicBezTo>
                  <a:lnTo>
                    <a:pt x="0" y="155840"/>
                  </a:lnTo>
                  <a:cubicBezTo>
                    <a:pt x="0" y="114509"/>
                    <a:pt x="16419" y="74870"/>
                    <a:pt x="45645" y="45645"/>
                  </a:cubicBezTo>
                  <a:cubicBezTo>
                    <a:pt x="74870" y="16419"/>
                    <a:pt x="114509" y="0"/>
                    <a:pt x="155840" y="0"/>
                  </a:cubicBezTo>
                  <a:close/>
                </a:path>
              </a:pathLst>
            </a:custGeom>
            <a:solidFill>
              <a:srgbClr val="F8CEFF"/>
            </a:solidFill>
          </p:spPr>
        </p:sp>
        <p:sp>
          <p:nvSpPr>
            <p:cNvPr name="TextBox 7" id="7"/>
            <p:cNvSpPr txBox="true"/>
            <p:nvPr/>
          </p:nvSpPr>
          <p:spPr>
            <a:xfrm>
              <a:off x="0" y="-76200"/>
              <a:ext cx="1308408" cy="771609"/>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2311955" y="4065207"/>
            <a:ext cx="4947345" cy="2186512"/>
            <a:chOff x="0" y="0"/>
            <a:chExt cx="1303004" cy="575871"/>
          </a:xfrm>
        </p:grpSpPr>
        <p:sp>
          <p:nvSpPr>
            <p:cNvPr name="Freeform 9" id="9"/>
            <p:cNvSpPr/>
            <p:nvPr/>
          </p:nvSpPr>
          <p:spPr>
            <a:xfrm flipH="false" flipV="false" rot="0">
              <a:off x="0" y="0"/>
              <a:ext cx="1303004" cy="575871"/>
            </a:xfrm>
            <a:custGeom>
              <a:avLst/>
              <a:gdLst/>
              <a:ahLst/>
              <a:cxnLst/>
              <a:rect r="r" b="b" t="t" l="l"/>
              <a:pathLst>
                <a:path h="575871" w="1303004">
                  <a:moveTo>
                    <a:pt x="156486" y="0"/>
                  </a:moveTo>
                  <a:lnTo>
                    <a:pt x="1146518" y="0"/>
                  </a:lnTo>
                  <a:cubicBezTo>
                    <a:pt x="1232943" y="0"/>
                    <a:pt x="1303004" y="70061"/>
                    <a:pt x="1303004" y="156486"/>
                  </a:cubicBezTo>
                  <a:lnTo>
                    <a:pt x="1303004" y="419385"/>
                  </a:lnTo>
                  <a:cubicBezTo>
                    <a:pt x="1303004" y="460888"/>
                    <a:pt x="1286517" y="500691"/>
                    <a:pt x="1257171" y="530038"/>
                  </a:cubicBezTo>
                  <a:cubicBezTo>
                    <a:pt x="1227824" y="559384"/>
                    <a:pt x="1188021" y="575871"/>
                    <a:pt x="1146518" y="575871"/>
                  </a:cubicBezTo>
                  <a:lnTo>
                    <a:pt x="156486" y="575871"/>
                  </a:lnTo>
                  <a:cubicBezTo>
                    <a:pt x="70061" y="575871"/>
                    <a:pt x="0" y="505810"/>
                    <a:pt x="0" y="419385"/>
                  </a:cubicBezTo>
                  <a:lnTo>
                    <a:pt x="0" y="156486"/>
                  </a:lnTo>
                  <a:cubicBezTo>
                    <a:pt x="0" y="114984"/>
                    <a:pt x="16487" y="75181"/>
                    <a:pt x="45834" y="45834"/>
                  </a:cubicBezTo>
                  <a:cubicBezTo>
                    <a:pt x="75181" y="16487"/>
                    <a:pt x="114984" y="0"/>
                    <a:pt x="156486" y="0"/>
                  </a:cubicBezTo>
                  <a:close/>
                </a:path>
              </a:pathLst>
            </a:custGeom>
            <a:solidFill>
              <a:srgbClr val="F8CEFF"/>
            </a:solidFill>
          </p:spPr>
        </p:sp>
        <p:sp>
          <p:nvSpPr>
            <p:cNvPr name="TextBox 10" id="10"/>
            <p:cNvSpPr txBox="true"/>
            <p:nvPr/>
          </p:nvSpPr>
          <p:spPr>
            <a:xfrm>
              <a:off x="0" y="-76200"/>
              <a:ext cx="1303004" cy="652071"/>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5427771" y="7311960"/>
            <a:ext cx="865822" cy="826770"/>
            <a:chOff x="0" y="0"/>
            <a:chExt cx="262505" cy="250665"/>
          </a:xfrm>
        </p:grpSpPr>
        <p:sp>
          <p:nvSpPr>
            <p:cNvPr name="Freeform 12" id="12"/>
            <p:cNvSpPr/>
            <p:nvPr/>
          </p:nvSpPr>
          <p:spPr>
            <a:xfrm flipH="false" flipV="false" rot="0">
              <a:off x="0" y="0"/>
              <a:ext cx="262505" cy="250665"/>
            </a:xfrm>
            <a:custGeom>
              <a:avLst/>
              <a:gdLst/>
              <a:ahLst/>
              <a:cxnLst/>
              <a:rect r="r" b="b" t="t" l="l"/>
              <a:pathLst>
                <a:path h="250665" w="262505">
                  <a:moveTo>
                    <a:pt x="125332" y="0"/>
                  </a:moveTo>
                  <a:lnTo>
                    <a:pt x="137173" y="0"/>
                  </a:lnTo>
                  <a:cubicBezTo>
                    <a:pt x="170413" y="0"/>
                    <a:pt x="202292" y="13205"/>
                    <a:pt x="225796" y="36709"/>
                  </a:cubicBezTo>
                  <a:cubicBezTo>
                    <a:pt x="249300" y="60213"/>
                    <a:pt x="262505" y="92092"/>
                    <a:pt x="262505" y="125332"/>
                  </a:cubicBezTo>
                  <a:lnTo>
                    <a:pt x="262505" y="125332"/>
                  </a:lnTo>
                  <a:cubicBezTo>
                    <a:pt x="262505" y="158573"/>
                    <a:pt x="249300" y="190452"/>
                    <a:pt x="225796" y="213956"/>
                  </a:cubicBezTo>
                  <a:cubicBezTo>
                    <a:pt x="202292" y="237460"/>
                    <a:pt x="170413" y="250665"/>
                    <a:pt x="137173" y="250665"/>
                  </a:cubicBezTo>
                  <a:lnTo>
                    <a:pt x="125332" y="250665"/>
                  </a:lnTo>
                  <a:cubicBezTo>
                    <a:pt x="92092" y="250665"/>
                    <a:pt x="60213" y="237460"/>
                    <a:pt x="36709" y="213956"/>
                  </a:cubicBezTo>
                  <a:cubicBezTo>
                    <a:pt x="13205" y="190452"/>
                    <a:pt x="0" y="158573"/>
                    <a:pt x="0" y="125332"/>
                  </a:cubicBezTo>
                  <a:lnTo>
                    <a:pt x="0" y="125332"/>
                  </a:lnTo>
                  <a:cubicBezTo>
                    <a:pt x="0" y="92092"/>
                    <a:pt x="13205" y="60213"/>
                    <a:pt x="36709" y="36709"/>
                  </a:cubicBezTo>
                  <a:cubicBezTo>
                    <a:pt x="60213" y="13205"/>
                    <a:pt x="92092" y="0"/>
                    <a:pt x="125332" y="0"/>
                  </a:cubicBezTo>
                  <a:close/>
                </a:path>
              </a:pathLst>
            </a:custGeom>
            <a:solidFill>
              <a:srgbClr val="6E6AA4"/>
            </a:solidFill>
          </p:spPr>
        </p:sp>
        <p:sp>
          <p:nvSpPr>
            <p:cNvPr name="TextBox 13" id="13"/>
            <p:cNvSpPr txBox="true"/>
            <p:nvPr/>
          </p:nvSpPr>
          <p:spPr>
            <a:xfrm>
              <a:off x="0" y="-76200"/>
              <a:ext cx="262505" cy="32686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1968099" y="4065207"/>
            <a:ext cx="865823" cy="826770"/>
            <a:chOff x="0" y="0"/>
            <a:chExt cx="266586" cy="254562"/>
          </a:xfrm>
        </p:grpSpPr>
        <p:sp>
          <p:nvSpPr>
            <p:cNvPr name="Freeform 15" id="15"/>
            <p:cNvSpPr/>
            <p:nvPr/>
          </p:nvSpPr>
          <p:spPr>
            <a:xfrm flipH="false" flipV="false" rot="0">
              <a:off x="0" y="0"/>
              <a:ext cx="266586" cy="254562"/>
            </a:xfrm>
            <a:custGeom>
              <a:avLst/>
              <a:gdLst/>
              <a:ahLst/>
              <a:cxnLst/>
              <a:rect r="r" b="b" t="t" l="l"/>
              <a:pathLst>
                <a:path h="254562" w="266586">
                  <a:moveTo>
                    <a:pt x="127281" y="0"/>
                  </a:moveTo>
                  <a:lnTo>
                    <a:pt x="139305" y="0"/>
                  </a:lnTo>
                  <a:cubicBezTo>
                    <a:pt x="209601" y="0"/>
                    <a:pt x="266586" y="56986"/>
                    <a:pt x="266586" y="127281"/>
                  </a:cubicBezTo>
                  <a:lnTo>
                    <a:pt x="266586" y="127281"/>
                  </a:lnTo>
                  <a:cubicBezTo>
                    <a:pt x="266586" y="197576"/>
                    <a:pt x="209601" y="254562"/>
                    <a:pt x="139305" y="254562"/>
                  </a:cubicBezTo>
                  <a:lnTo>
                    <a:pt x="127281" y="254562"/>
                  </a:lnTo>
                  <a:cubicBezTo>
                    <a:pt x="56986" y="254562"/>
                    <a:pt x="0" y="197576"/>
                    <a:pt x="0" y="127281"/>
                  </a:cubicBezTo>
                  <a:lnTo>
                    <a:pt x="0" y="127281"/>
                  </a:lnTo>
                  <a:cubicBezTo>
                    <a:pt x="0" y="56986"/>
                    <a:pt x="56986" y="0"/>
                    <a:pt x="127281" y="0"/>
                  </a:cubicBezTo>
                  <a:close/>
                </a:path>
              </a:pathLst>
            </a:custGeom>
            <a:solidFill>
              <a:srgbClr val="6E6AA4"/>
            </a:solidFill>
          </p:spPr>
        </p:sp>
        <p:sp>
          <p:nvSpPr>
            <p:cNvPr name="TextBox 16" id="16"/>
            <p:cNvSpPr txBox="true"/>
            <p:nvPr/>
          </p:nvSpPr>
          <p:spPr>
            <a:xfrm>
              <a:off x="0" y="-76200"/>
              <a:ext cx="266586" cy="330762"/>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7096450" y="4452105"/>
            <a:ext cx="4114150" cy="4385238"/>
          </a:xfrm>
          <a:custGeom>
            <a:avLst/>
            <a:gdLst/>
            <a:ahLst/>
            <a:cxnLst/>
            <a:rect r="r" b="b" t="t" l="l"/>
            <a:pathLst>
              <a:path h="4385238" w="4114150">
                <a:moveTo>
                  <a:pt x="0" y="0"/>
                </a:moveTo>
                <a:lnTo>
                  <a:pt x="4114150" y="0"/>
                </a:lnTo>
                <a:lnTo>
                  <a:pt x="4114150" y="4385238"/>
                </a:lnTo>
                <a:lnTo>
                  <a:pt x="0" y="43852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8" id="18"/>
          <p:cNvGrpSpPr/>
          <p:nvPr/>
        </p:nvGrpSpPr>
        <p:grpSpPr>
          <a:xfrm rot="0">
            <a:off x="1028700" y="4065207"/>
            <a:ext cx="4946214" cy="2053162"/>
            <a:chOff x="0" y="0"/>
            <a:chExt cx="1302707" cy="540750"/>
          </a:xfrm>
        </p:grpSpPr>
        <p:sp>
          <p:nvSpPr>
            <p:cNvPr name="Freeform 19" id="19"/>
            <p:cNvSpPr/>
            <p:nvPr/>
          </p:nvSpPr>
          <p:spPr>
            <a:xfrm flipH="false" flipV="false" rot="0">
              <a:off x="0" y="0"/>
              <a:ext cx="1302707" cy="540750"/>
            </a:xfrm>
            <a:custGeom>
              <a:avLst/>
              <a:gdLst/>
              <a:ahLst/>
              <a:cxnLst/>
              <a:rect r="r" b="b" t="t" l="l"/>
              <a:pathLst>
                <a:path h="540750" w="1302707">
                  <a:moveTo>
                    <a:pt x="156522" y="0"/>
                  </a:moveTo>
                  <a:lnTo>
                    <a:pt x="1146185" y="0"/>
                  </a:lnTo>
                  <a:cubicBezTo>
                    <a:pt x="1187697" y="0"/>
                    <a:pt x="1227509" y="16491"/>
                    <a:pt x="1256862" y="45844"/>
                  </a:cubicBezTo>
                  <a:cubicBezTo>
                    <a:pt x="1286216" y="75198"/>
                    <a:pt x="1302707" y="115010"/>
                    <a:pt x="1302707" y="156522"/>
                  </a:cubicBezTo>
                  <a:lnTo>
                    <a:pt x="1302707" y="384228"/>
                  </a:lnTo>
                  <a:cubicBezTo>
                    <a:pt x="1302707" y="425740"/>
                    <a:pt x="1286216" y="465552"/>
                    <a:pt x="1256862" y="494906"/>
                  </a:cubicBezTo>
                  <a:cubicBezTo>
                    <a:pt x="1227509" y="524260"/>
                    <a:pt x="1187697" y="540750"/>
                    <a:pt x="1146185" y="540750"/>
                  </a:cubicBezTo>
                  <a:lnTo>
                    <a:pt x="156522" y="540750"/>
                  </a:lnTo>
                  <a:cubicBezTo>
                    <a:pt x="115010" y="540750"/>
                    <a:pt x="75198" y="524260"/>
                    <a:pt x="45844" y="494906"/>
                  </a:cubicBezTo>
                  <a:cubicBezTo>
                    <a:pt x="16491" y="465552"/>
                    <a:pt x="0" y="425740"/>
                    <a:pt x="0" y="384228"/>
                  </a:cubicBezTo>
                  <a:lnTo>
                    <a:pt x="0" y="156522"/>
                  </a:lnTo>
                  <a:cubicBezTo>
                    <a:pt x="0" y="115010"/>
                    <a:pt x="16491" y="75198"/>
                    <a:pt x="45844" y="45844"/>
                  </a:cubicBezTo>
                  <a:cubicBezTo>
                    <a:pt x="75198" y="16491"/>
                    <a:pt x="115010" y="0"/>
                    <a:pt x="156522" y="0"/>
                  </a:cubicBezTo>
                  <a:close/>
                </a:path>
              </a:pathLst>
            </a:custGeom>
            <a:solidFill>
              <a:srgbClr val="F8CEFF"/>
            </a:solidFill>
          </p:spPr>
        </p:sp>
        <p:sp>
          <p:nvSpPr>
            <p:cNvPr name="TextBox 20" id="20"/>
            <p:cNvSpPr txBox="true"/>
            <p:nvPr/>
          </p:nvSpPr>
          <p:spPr>
            <a:xfrm>
              <a:off x="0" y="-76200"/>
              <a:ext cx="1302707" cy="61695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2401010" y="7286562"/>
            <a:ext cx="4970773" cy="2640379"/>
            <a:chOff x="0" y="0"/>
            <a:chExt cx="1309175" cy="695409"/>
          </a:xfrm>
        </p:grpSpPr>
        <p:sp>
          <p:nvSpPr>
            <p:cNvPr name="Freeform 22" id="22"/>
            <p:cNvSpPr/>
            <p:nvPr/>
          </p:nvSpPr>
          <p:spPr>
            <a:xfrm flipH="false" flipV="false" rot="0">
              <a:off x="0" y="0"/>
              <a:ext cx="1309175" cy="695409"/>
            </a:xfrm>
            <a:custGeom>
              <a:avLst/>
              <a:gdLst/>
              <a:ahLst/>
              <a:cxnLst/>
              <a:rect r="r" b="b" t="t" l="l"/>
              <a:pathLst>
                <a:path h="695409" w="1309175">
                  <a:moveTo>
                    <a:pt x="155749" y="0"/>
                  </a:moveTo>
                  <a:lnTo>
                    <a:pt x="1153426" y="0"/>
                  </a:lnTo>
                  <a:cubicBezTo>
                    <a:pt x="1239444" y="0"/>
                    <a:pt x="1309175" y="69731"/>
                    <a:pt x="1309175" y="155749"/>
                  </a:cubicBezTo>
                  <a:lnTo>
                    <a:pt x="1309175" y="539660"/>
                  </a:lnTo>
                  <a:cubicBezTo>
                    <a:pt x="1309175" y="580967"/>
                    <a:pt x="1292766" y="620582"/>
                    <a:pt x="1263557" y="649791"/>
                  </a:cubicBezTo>
                  <a:cubicBezTo>
                    <a:pt x="1234348" y="678999"/>
                    <a:pt x="1194733" y="695409"/>
                    <a:pt x="1153426" y="695409"/>
                  </a:cubicBezTo>
                  <a:lnTo>
                    <a:pt x="155749" y="695409"/>
                  </a:lnTo>
                  <a:cubicBezTo>
                    <a:pt x="114442" y="695409"/>
                    <a:pt x="74826" y="678999"/>
                    <a:pt x="45618" y="649791"/>
                  </a:cubicBezTo>
                  <a:cubicBezTo>
                    <a:pt x="16409" y="620582"/>
                    <a:pt x="0" y="580967"/>
                    <a:pt x="0" y="539660"/>
                  </a:cubicBezTo>
                  <a:lnTo>
                    <a:pt x="0" y="155749"/>
                  </a:lnTo>
                  <a:cubicBezTo>
                    <a:pt x="0" y="114442"/>
                    <a:pt x="16409" y="74826"/>
                    <a:pt x="45618" y="45618"/>
                  </a:cubicBezTo>
                  <a:cubicBezTo>
                    <a:pt x="74826" y="16409"/>
                    <a:pt x="114442" y="0"/>
                    <a:pt x="155749" y="0"/>
                  </a:cubicBezTo>
                  <a:close/>
                </a:path>
              </a:pathLst>
            </a:custGeom>
            <a:solidFill>
              <a:srgbClr val="F8CEFF"/>
            </a:solidFill>
          </p:spPr>
        </p:sp>
        <p:sp>
          <p:nvSpPr>
            <p:cNvPr name="TextBox 23" id="23"/>
            <p:cNvSpPr txBox="true"/>
            <p:nvPr/>
          </p:nvSpPr>
          <p:spPr>
            <a:xfrm>
              <a:off x="0" y="-76200"/>
              <a:ext cx="1309175" cy="771609"/>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5427786" y="4065207"/>
            <a:ext cx="865807" cy="827136"/>
            <a:chOff x="0" y="0"/>
            <a:chExt cx="220669" cy="210813"/>
          </a:xfrm>
        </p:grpSpPr>
        <p:sp>
          <p:nvSpPr>
            <p:cNvPr name="Freeform 25" id="25"/>
            <p:cNvSpPr/>
            <p:nvPr/>
          </p:nvSpPr>
          <p:spPr>
            <a:xfrm flipH="false" flipV="false" rot="0">
              <a:off x="0" y="0"/>
              <a:ext cx="220669" cy="210813"/>
            </a:xfrm>
            <a:custGeom>
              <a:avLst/>
              <a:gdLst/>
              <a:ahLst/>
              <a:cxnLst/>
              <a:rect r="r" b="b" t="t" l="l"/>
              <a:pathLst>
                <a:path h="210813" w="220669">
                  <a:moveTo>
                    <a:pt x="105406" y="0"/>
                  </a:moveTo>
                  <a:lnTo>
                    <a:pt x="115262" y="0"/>
                  </a:lnTo>
                  <a:cubicBezTo>
                    <a:pt x="143218" y="0"/>
                    <a:pt x="170028" y="11105"/>
                    <a:pt x="189796" y="30873"/>
                  </a:cubicBezTo>
                  <a:cubicBezTo>
                    <a:pt x="209564" y="50640"/>
                    <a:pt x="220669" y="77451"/>
                    <a:pt x="220669" y="105406"/>
                  </a:cubicBezTo>
                  <a:lnTo>
                    <a:pt x="220669" y="105406"/>
                  </a:lnTo>
                  <a:cubicBezTo>
                    <a:pt x="220669" y="133362"/>
                    <a:pt x="209564" y="160172"/>
                    <a:pt x="189796" y="179940"/>
                  </a:cubicBezTo>
                  <a:cubicBezTo>
                    <a:pt x="170028" y="199707"/>
                    <a:pt x="143218" y="210813"/>
                    <a:pt x="115262" y="210813"/>
                  </a:cubicBezTo>
                  <a:lnTo>
                    <a:pt x="105406" y="210813"/>
                  </a:lnTo>
                  <a:cubicBezTo>
                    <a:pt x="77451" y="210813"/>
                    <a:pt x="50640" y="199707"/>
                    <a:pt x="30873" y="179940"/>
                  </a:cubicBezTo>
                  <a:cubicBezTo>
                    <a:pt x="11105" y="160172"/>
                    <a:pt x="0" y="133362"/>
                    <a:pt x="0" y="105406"/>
                  </a:cubicBezTo>
                  <a:lnTo>
                    <a:pt x="0" y="105406"/>
                  </a:lnTo>
                  <a:cubicBezTo>
                    <a:pt x="0" y="77451"/>
                    <a:pt x="11105" y="50640"/>
                    <a:pt x="30873" y="30873"/>
                  </a:cubicBezTo>
                  <a:cubicBezTo>
                    <a:pt x="50640" y="11105"/>
                    <a:pt x="77451" y="0"/>
                    <a:pt x="105406" y="0"/>
                  </a:cubicBezTo>
                  <a:close/>
                </a:path>
              </a:pathLst>
            </a:custGeom>
            <a:solidFill>
              <a:srgbClr val="6E6AA4"/>
            </a:solidFill>
          </p:spPr>
        </p:sp>
        <p:sp>
          <p:nvSpPr>
            <p:cNvPr name="TextBox 26" id="26"/>
            <p:cNvSpPr txBox="true"/>
            <p:nvPr/>
          </p:nvSpPr>
          <p:spPr>
            <a:xfrm>
              <a:off x="0" y="-76200"/>
              <a:ext cx="220669" cy="287013"/>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1968099" y="7317258"/>
            <a:ext cx="865823" cy="826770"/>
            <a:chOff x="0" y="0"/>
            <a:chExt cx="266586" cy="254562"/>
          </a:xfrm>
        </p:grpSpPr>
        <p:sp>
          <p:nvSpPr>
            <p:cNvPr name="Freeform 28" id="28"/>
            <p:cNvSpPr/>
            <p:nvPr/>
          </p:nvSpPr>
          <p:spPr>
            <a:xfrm flipH="false" flipV="false" rot="0">
              <a:off x="0" y="0"/>
              <a:ext cx="266586" cy="254562"/>
            </a:xfrm>
            <a:custGeom>
              <a:avLst/>
              <a:gdLst/>
              <a:ahLst/>
              <a:cxnLst/>
              <a:rect r="r" b="b" t="t" l="l"/>
              <a:pathLst>
                <a:path h="254562" w="266586">
                  <a:moveTo>
                    <a:pt x="127281" y="0"/>
                  </a:moveTo>
                  <a:lnTo>
                    <a:pt x="139305" y="0"/>
                  </a:lnTo>
                  <a:cubicBezTo>
                    <a:pt x="209601" y="0"/>
                    <a:pt x="266586" y="56986"/>
                    <a:pt x="266586" y="127281"/>
                  </a:cubicBezTo>
                  <a:lnTo>
                    <a:pt x="266586" y="127281"/>
                  </a:lnTo>
                  <a:cubicBezTo>
                    <a:pt x="266586" y="197576"/>
                    <a:pt x="209601" y="254562"/>
                    <a:pt x="139305" y="254562"/>
                  </a:cubicBezTo>
                  <a:lnTo>
                    <a:pt x="127281" y="254562"/>
                  </a:lnTo>
                  <a:cubicBezTo>
                    <a:pt x="56986" y="254562"/>
                    <a:pt x="0" y="197576"/>
                    <a:pt x="0" y="127281"/>
                  </a:cubicBezTo>
                  <a:lnTo>
                    <a:pt x="0" y="127281"/>
                  </a:lnTo>
                  <a:cubicBezTo>
                    <a:pt x="0" y="56986"/>
                    <a:pt x="56986" y="0"/>
                    <a:pt x="127281" y="0"/>
                  </a:cubicBezTo>
                  <a:close/>
                </a:path>
              </a:pathLst>
            </a:custGeom>
            <a:solidFill>
              <a:srgbClr val="6E6AA4"/>
            </a:solidFill>
          </p:spPr>
        </p:sp>
        <p:sp>
          <p:nvSpPr>
            <p:cNvPr name="TextBox 29" id="29"/>
            <p:cNvSpPr txBox="true"/>
            <p:nvPr/>
          </p:nvSpPr>
          <p:spPr>
            <a:xfrm>
              <a:off x="0" y="-76200"/>
              <a:ext cx="266586" cy="330762"/>
            </a:xfrm>
            <a:prstGeom prst="rect">
              <a:avLst/>
            </a:prstGeom>
          </p:spPr>
          <p:txBody>
            <a:bodyPr anchor="ctr" rtlCol="false" tIns="50800" lIns="50800" bIns="50800" rIns="50800"/>
            <a:lstStyle/>
            <a:p>
              <a:pPr algn="ctr">
                <a:lnSpc>
                  <a:spcPts val="2659"/>
                </a:lnSpc>
              </a:pPr>
            </a:p>
          </p:txBody>
        </p:sp>
      </p:grpSp>
      <p:sp>
        <p:nvSpPr>
          <p:cNvPr name="Freeform 30" id="30"/>
          <p:cNvSpPr/>
          <p:nvPr/>
        </p:nvSpPr>
        <p:spPr>
          <a:xfrm flipH="false" flipV="true" rot="-3486000">
            <a:off x="-104685" y="-381388"/>
            <a:ext cx="1947249" cy="4114941"/>
          </a:xfrm>
          <a:custGeom>
            <a:avLst/>
            <a:gdLst/>
            <a:ahLst/>
            <a:cxnLst/>
            <a:rect r="r" b="b" t="t" l="l"/>
            <a:pathLst>
              <a:path h="4114941" w="1947249">
                <a:moveTo>
                  <a:pt x="0" y="4114941"/>
                </a:moveTo>
                <a:lnTo>
                  <a:pt x="1947249" y="4114941"/>
                </a:lnTo>
                <a:lnTo>
                  <a:pt x="1947249" y="0"/>
                </a:lnTo>
                <a:lnTo>
                  <a:pt x="0" y="0"/>
                </a:lnTo>
                <a:lnTo>
                  <a:pt x="0" y="4114941"/>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31" id="31"/>
          <p:cNvSpPr/>
          <p:nvPr/>
        </p:nvSpPr>
        <p:spPr>
          <a:xfrm flipH="false" flipV="false" rot="3484289">
            <a:off x="16075510" y="644374"/>
            <a:ext cx="1625254" cy="3456236"/>
          </a:xfrm>
          <a:custGeom>
            <a:avLst/>
            <a:gdLst/>
            <a:ahLst/>
            <a:cxnLst/>
            <a:rect r="r" b="b" t="t" l="l"/>
            <a:pathLst>
              <a:path h="3456236" w="1625254">
                <a:moveTo>
                  <a:pt x="0" y="0"/>
                </a:moveTo>
                <a:lnTo>
                  <a:pt x="1625254" y="0"/>
                </a:lnTo>
                <a:lnTo>
                  <a:pt x="1625254" y="3456236"/>
                </a:lnTo>
                <a:lnTo>
                  <a:pt x="0" y="345623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32" id="32"/>
          <p:cNvSpPr/>
          <p:nvPr/>
        </p:nvSpPr>
        <p:spPr>
          <a:xfrm flipH="false" flipV="false" rot="0">
            <a:off x="12513494" y="1028700"/>
            <a:ext cx="677409" cy="1043576"/>
          </a:xfrm>
          <a:custGeom>
            <a:avLst/>
            <a:gdLst/>
            <a:ahLst/>
            <a:cxnLst/>
            <a:rect r="r" b="b" t="t" l="l"/>
            <a:pathLst>
              <a:path h="1043576" w="677409">
                <a:moveTo>
                  <a:pt x="0" y="0"/>
                </a:moveTo>
                <a:lnTo>
                  <a:pt x="677409" y="0"/>
                </a:lnTo>
                <a:lnTo>
                  <a:pt x="677409" y="1043576"/>
                </a:lnTo>
                <a:lnTo>
                  <a:pt x="0" y="104357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33" id="33"/>
          <p:cNvSpPr txBox="true"/>
          <p:nvPr/>
        </p:nvSpPr>
        <p:spPr>
          <a:xfrm rot="0">
            <a:off x="12758520" y="4161727"/>
            <a:ext cx="4054215" cy="2324735"/>
          </a:xfrm>
          <a:prstGeom prst="rect">
            <a:avLst/>
          </a:prstGeom>
        </p:spPr>
        <p:txBody>
          <a:bodyPr anchor="t" rtlCol="false" tIns="0" lIns="0" bIns="0" rIns="0">
            <a:spAutoFit/>
          </a:bodyPr>
          <a:lstStyle/>
          <a:p>
            <a:pPr algn="ctr">
              <a:lnSpc>
                <a:spcPts val="3640"/>
              </a:lnSpc>
            </a:pPr>
            <a:r>
              <a:rPr lang="en-US" sz="2600">
                <a:solidFill>
                  <a:srgbClr val="000000"/>
                </a:solidFill>
                <a:latin typeface="Arial"/>
                <a:ea typeface="Arial"/>
                <a:cs typeface="Arial"/>
                <a:sym typeface="Arial"/>
              </a:rPr>
              <a:t>La prévention est essentielle pour atténuer les facteurs de risque et prévenir les complications.</a:t>
            </a:r>
          </a:p>
          <a:p>
            <a:pPr algn="ctr">
              <a:lnSpc>
                <a:spcPts val="3640"/>
              </a:lnSpc>
            </a:pPr>
          </a:p>
        </p:txBody>
      </p:sp>
      <p:sp>
        <p:nvSpPr>
          <p:cNvPr name="TextBox 34" id="34"/>
          <p:cNvSpPr txBox="true"/>
          <p:nvPr/>
        </p:nvSpPr>
        <p:spPr>
          <a:xfrm rot="0">
            <a:off x="1245560" y="7477068"/>
            <a:ext cx="3972661" cy="2781935"/>
          </a:xfrm>
          <a:prstGeom prst="rect">
            <a:avLst/>
          </a:prstGeom>
        </p:spPr>
        <p:txBody>
          <a:bodyPr anchor="t" rtlCol="false" tIns="0" lIns="0" bIns="0" rIns="0">
            <a:spAutoFit/>
          </a:bodyPr>
          <a:lstStyle/>
          <a:p>
            <a:pPr algn="ctr">
              <a:lnSpc>
                <a:spcPts val="3640"/>
              </a:lnSpc>
            </a:pPr>
            <a:r>
              <a:rPr lang="en-US" sz="2600">
                <a:solidFill>
                  <a:srgbClr val="000000"/>
                </a:solidFill>
                <a:latin typeface="Arial"/>
                <a:ea typeface="Arial"/>
                <a:cs typeface="Arial"/>
                <a:sym typeface="Arial"/>
              </a:rPr>
              <a:t>Face à l’augmentation du nombre de patients, la prédiction du diabète devient de plus en plus complexe.</a:t>
            </a:r>
          </a:p>
          <a:p>
            <a:pPr algn="ctr">
              <a:lnSpc>
                <a:spcPts val="3640"/>
              </a:lnSpc>
            </a:pPr>
          </a:p>
        </p:txBody>
      </p:sp>
      <p:sp>
        <p:nvSpPr>
          <p:cNvPr name="TextBox 35" id="35"/>
          <p:cNvSpPr txBox="true"/>
          <p:nvPr/>
        </p:nvSpPr>
        <p:spPr>
          <a:xfrm rot="0">
            <a:off x="1455110" y="4250834"/>
            <a:ext cx="3972661" cy="1867535"/>
          </a:xfrm>
          <a:prstGeom prst="rect">
            <a:avLst/>
          </a:prstGeom>
        </p:spPr>
        <p:txBody>
          <a:bodyPr anchor="t" rtlCol="false" tIns="0" lIns="0" bIns="0" rIns="0">
            <a:spAutoFit/>
          </a:bodyPr>
          <a:lstStyle/>
          <a:p>
            <a:pPr algn="ctr">
              <a:lnSpc>
                <a:spcPts val="3640"/>
              </a:lnSpc>
            </a:pPr>
            <a:r>
              <a:rPr lang="en-US" sz="2600">
                <a:solidFill>
                  <a:srgbClr val="000000"/>
                </a:solidFill>
                <a:latin typeface="Arial"/>
                <a:ea typeface="Arial"/>
                <a:cs typeface="Arial"/>
                <a:sym typeface="Arial"/>
              </a:rPr>
              <a:t>Le diabète devient une préoccupation majeure de santé publique.</a:t>
            </a:r>
          </a:p>
          <a:p>
            <a:pPr algn="ctr">
              <a:lnSpc>
                <a:spcPts val="3640"/>
              </a:lnSpc>
            </a:pPr>
          </a:p>
        </p:txBody>
      </p:sp>
      <p:sp>
        <p:nvSpPr>
          <p:cNvPr name="TextBox 36" id="36"/>
          <p:cNvSpPr txBox="true"/>
          <p:nvPr/>
        </p:nvSpPr>
        <p:spPr>
          <a:xfrm rot="0">
            <a:off x="5724787" y="4152202"/>
            <a:ext cx="271774" cy="538480"/>
          </a:xfrm>
          <a:prstGeom prst="rect">
            <a:avLst/>
          </a:prstGeom>
        </p:spPr>
        <p:txBody>
          <a:bodyPr anchor="t" rtlCol="false" tIns="0" lIns="0" bIns="0" rIns="0">
            <a:spAutoFit/>
          </a:bodyPr>
          <a:lstStyle/>
          <a:p>
            <a:pPr algn="ctr">
              <a:lnSpc>
                <a:spcPts val="3919"/>
              </a:lnSpc>
            </a:pPr>
            <a:r>
              <a:rPr lang="en-US" sz="2799">
                <a:solidFill>
                  <a:srgbClr val="F7FAFF"/>
                </a:solidFill>
                <a:latin typeface="Arial Bold"/>
                <a:ea typeface="Arial Bold"/>
                <a:cs typeface="Arial Bold"/>
                <a:sym typeface="Arial Bold"/>
              </a:rPr>
              <a:t>1</a:t>
            </a:r>
          </a:p>
        </p:txBody>
      </p:sp>
      <p:sp>
        <p:nvSpPr>
          <p:cNvPr name="TextBox 37" id="37"/>
          <p:cNvSpPr txBox="true"/>
          <p:nvPr/>
        </p:nvSpPr>
        <p:spPr>
          <a:xfrm rot="0">
            <a:off x="5746450" y="7403400"/>
            <a:ext cx="228465" cy="538480"/>
          </a:xfrm>
          <a:prstGeom prst="rect">
            <a:avLst/>
          </a:prstGeom>
        </p:spPr>
        <p:txBody>
          <a:bodyPr anchor="t" rtlCol="false" tIns="0" lIns="0" bIns="0" rIns="0">
            <a:spAutoFit/>
          </a:bodyPr>
          <a:lstStyle/>
          <a:p>
            <a:pPr algn="ctr">
              <a:lnSpc>
                <a:spcPts val="3919"/>
              </a:lnSpc>
            </a:pPr>
            <a:r>
              <a:rPr lang="en-US" sz="2799">
                <a:solidFill>
                  <a:srgbClr val="F7FAFF"/>
                </a:solidFill>
                <a:latin typeface="Arial Bold"/>
                <a:ea typeface="Arial Bold"/>
                <a:cs typeface="Arial Bold"/>
                <a:sym typeface="Arial Bold"/>
              </a:rPr>
              <a:t>3</a:t>
            </a:r>
          </a:p>
        </p:txBody>
      </p:sp>
      <p:sp>
        <p:nvSpPr>
          <p:cNvPr name="TextBox 38" id="38"/>
          <p:cNvSpPr txBox="true"/>
          <p:nvPr/>
        </p:nvSpPr>
        <p:spPr>
          <a:xfrm rot="0">
            <a:off x="12288527" y="4156647"/>
            <a:ext cx="224967" cy="538480"/>
          </a:xfrm>
          <a:prstGeom prst="rect">
            <a:avLst/>
          </a:prstGeom>
        </p:spPr>
        <p:txBody>
          <a:bodyPr anchor="t" rtlCol="false" tIns="0" lIns="0" bIns="0" rIns="0">
            <a:spAutoFit/>
          </a:bodyPr>
          <a:lstStyle/>
          <a:p>
            <a:pPr algn="ctr">
              <a:lnSpc>
                <a:spcPts val="3919"/>
              </a:lnSpc>
            </a:pPr>
            <a:r>
              <a:rPr lang="en-US" sz="2799">
                <a:solidFill>
                  <a:srgbClr val="F7FAFF"/>
                </a:solidFill>
                <a:latin typeface="Arial Bold"/>
                <a:ea typeface="Arial Bold"/>
                <a:cs typeface="Arial Bold"/>
                <a:sym typeface="Arial Bold"/>
              </a:rPr>
              <a:t>2</a:t>
            </a:r>
          </a:p>
        </p:txBody>
      </p:sp>
      <p:sp>
        <p:nvSpPr>
          <p:cNvPr name="TextBox 39" id="39"/>
          <p:cNvSpPr txBox="true"/>
          <p:nvPr/>
        </p:nvSpPr>
        <p:spPr>
          <a:xfrm rot="0">
            <a:off x="12833922" y="7381812"/>
            <a:ext cx="4215828" cy="2781935"/>
          </a:xfrm>
          <a:prstGeom prst="rect">
            <a:avLst/>
          </a:prstGeom>
        </p:spPr>
        <p:txBody>
          <a:bodyPr anchor="t" rtlCol="false" tIns="0" lIns="0" bIns="0" rIns="0">
            <a:spAutoFit/>
          </a:bodyPr>
          <a:lstStyle/>
          <a:p>
            <a:pPr algn="ctr">
              <a:lnSpc>
                <a:spcPts val="3639"/>
              </a:lnSpc>
            </a:pPr>
            <a:r>
              <a:rPr lang="en-US" sz="2599">
                <a:solidFill>
                  <a:srgbClr val="000000"/>
                </a:solidFill>
                <a:latin typeface="Arial"/>
                <a:ea typeface="Arial"/>
                <a:cs typeface="Arial"/>
                <a:sym typeface="Arial"/>
              </a:rPr>
              <a:t>Des systèmes de prédiction sont nécessaires pour minimiser le risque de diabète grâce à une détection précoce.</a:t>
            </a:r>
          </a:p>
          <a:p>
            <a:pPr algn="ctr">
              <a:lnSpc>
                <a:spcPts val="3639"/>
              </a:lnSpc>
            </a:pPr>
          </a:p>
        </p:txBody>
      </p:sp>
      <p:sp>
        <p:nvSpPr>
          <p:cNvPr name="TextBox 40" id="40"/>
          <p:cNvSpPr txBox="true"/>
          <p:nvPr/>
        </p:nvSpPr>
        <p:spPr>
          <a:xfrm rot="0">
            <a:off x="12288527" y="7408698"/>
            <a:ext cx="224967" cy="538480"/>
          </a:xfrm>
          <a:prstGeom prst="rect">
            <a:avLst/>
          </a:prstGeom>
        </p:spPr>
        <p:txBody>
          <a:bodyPr anchor="t" rtlCol="false" tIns="0" lIns="0" bIns="0" rIns="0">
            <a:spAutoFit/>
          </a:bodyPr>
          <a:lstStyle/>
          <a:p>
            <a:pPr algn="ctr">
              <a:lnSpc>
                <a:spcPts val="3919"/>
              </a:lnSpc>
            </a:pPr>
            <a:r>
              <a:rPr lang="en-US" sz="2799">
                <a:solidFill>
                  <a:srgbClr val="F7FAFF"/>
                </a:solidFill>
                <a:latin typeface="Arial Bold"/>
                <a:ea typeface="Arial Bold"/>
                <a:cs typeface="Arial Bold"/>
                <a:sym typeface="Arial Bold"/>
              </a:rPr>
              <a:t>4</a:t>
            </a:r>
          </a:p>
        </p:txBody>
      </p:sp>
      <p:sp>
        <p:nvSpPr>
          <p:cNvPr name="TextBox 41" id="41"/>
          <p:cNvSpPr txBox="true"/>
          <p:nvPr/>
        </p:nvSpPr>
        <p:spPr>
          <a:xfrm rot="0">
            <a:off x="3091251" y="1061563"/>
            <a:ext cx="12105497" cy="1244600"/>
          </a:xfrm>
          <a:prstGeom prst="rect">
            <a:avLst/>
          </a:prstGeom>
        </p:spPr>
        <p:txBody>
          <a:bodyPr anchor="t" rtlCol="false" tIns="0" lIns="0" bIns="0" rIns="0">
            <a:spAutoFit/>
          </a:bodyPr>
          <a:lstStyle/>
          <a:p>
            <a:pPr algn="ctr" marL="0" indent="0" lvl="0">
              <a:lnSpc>
                <a:spcPts val="9100"/>
              </a:lnSpc>
              <a:spcBef>
                <a:spcPct val="0"/>
              </a:spcBef>
            </a:pPr>
            <a:r>
              <a:rPr lang="en-US" sz="6500">
                <a:solidFill>
                  <a:srgbClr val="A70CFA"/>
                </a:solidFill>
                <a:latin typeface="Arial"/>
                <a:ea typeface="Arial"/>
                <a:cs typeface="Arial"/>
                <a:sym typeface="Arial"/>
              </a:rPr>
              <a:t>Problématique</a:t>
            </a:r>
          </a:p>
        </p:txBody>
      </p:sp>
      <p:sp>
        <p:nvSpPr>
          <p:cNvPr name="TextBox 42" id="42"/>
          <p:cNvSpPr txBox="true"/>
          <p:nvPr/>
        </p:nvSpPr>
        <p:spPr>
          <a:xfrm rot="0">
            <a:off x="17694750" y="9430531"/>
            <a:ext cx="183654" cy="495935"/>
          </a:xfrm>
          <a:prstGeom prst="rect">
            <a:avLst/>
          </a:prstGeom>
        </p:spPr>
        <p:txBody>
          <a:bodyPr anchor="t" rtlCol="false" tIns="0" lIns="0" bIns="0" rIns="0">
            <a:spAutoFit/>
          </a:bodyPr>
          <a:lstStyle/>
          <a:p>
            <a:pPr algn="ctr">
              <a:lnSpc>
                <a:spcPts val="3640"/>
              </a:lnSpc>
            </a:pPr>
            <a:r>
              <a:rPr lang="en-US" sz="2600">
                <a:solidFill>
                  <a:srgbClr val="000000"/>
                </a:solidFill>
                <a:latin typeface="Arial"/>
                <a:ea typeface="Arial"/>
                <a:cs typeface="Arial"/>
                <a:sym typeface="Arial"/>
              </a:rPr>
              <a:t>2</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7FAFF"/>
        </a:solidFill>
      </p:bgPr>
    </p:bg>
    <p:spTree>
      <p:nvGrpSpPr>
        <p:cNvPr id="1" name=""/>
        <p:cNvGrpSpPr/>
        <p:nvPr/>
      </p:nvGrpSpPr>
      <p:grpSpPr>
        <a:xfrm>
          <a:off x="0" y="0"/>
          <a:ext cx="0" cy="0"/>
          <a:chOff x="0" y="0"/>
          <a:chExt cx="0" cy="0"/>
        </a:xfrm>
      </p:grpSpPr>
      <p:grpSp>
        <p:nvGrpSpPr>
          <p:cNvPr name="Group 2" id="2"/>
          <p:cNvGrpSpPr/>
          <p:nvPr/>
        </p:nvGrpSpPr>
        <p:grpSpPr>
          <a:xfrm rot="642572">
            <a:off x="1277129" y="801756"/>
            <a:ext cx="6870967" cy="11071394"/>
            <a:chOff x="0" y="0"/>
            <a:chExt cx="664830" cy="1071261"/>
          </a:xfrm>
        </p:grpSpPr>
        <p:sp>
          <p:nvSpPr>
            <p:cNvPr name="Freeform 3" id="3"/>
            <p:cNvSpPr/>
            <p:nvPr/>
          </p:nvSpPr>
          <p:spPr>
            <a:xfrm flipH="false" flipV="false" rot="0">
              <a:off x="0" y="0"/>
              <a:ext cx="664830" cy="1071261"/>
            </a:xfrm>
            <a:custGeom>
              <a:avLst/>
              <a:gdLst/>
              <a:ahLst/>
              <a:cxnLst/>
              <a:rect r="r" b="b" t="t" l="l"/>
              <a:pathLst>
                <a:path h="1071261" w="664830">
                  <a:moveTo>
                    <a:pt x="221730" y="19070"/>
                  </a:moveTo>
                  <a:cubicBezTo>
                    <a:pt x="255704" y="7556"/>
                    <a:pt x="294563" y="0"/>
                    <a:pt x="332594" y="0"/>
                  </a:cubicBezTo>
                  <a:cubicBezTo>
                    <a:pt x="370626" y="0"/>
                    <a:pt x="407223" y="6476"/>
                    <a:pt x="440948" y="17990"/>
                  </a:cubicBezTo>
                  <a:cubicBezTo>
                    <a:pt x="441666" y="18350"/>
                    <a:pt x="442383" y="18350"/>
                    <a:pt x="443101" y="18710"/>
                  </a:cubicBezTo>
                  <a:cubicBezTo>
                    <a:pt x="569752" y="64765"/>
                    <a:pt x="663037" y="186379"/>
                    <a:pt x="664830" y="334243"/>
                  </a:cubicBezTo>
                  <a:lnTo>
                    <a:pt x="664830" y="1071261"/>
                  </a:lnTo>
                  <a:lnTo>
                    <a:pt x="0" y="1071261"/>
                  </a:lnTo>
                  <a:lnTo>
                    <a:pt x="0" y="334790"/>
                  </a:lnTo>
                  <a:cubicBezTo>
                    <a:pt x="1794" y="185660"/>
                    <a:pt x="93643" y="64045"/>
                    <a:pt x="221730" y="19070"/>
                  </a:cubicBezTo>
                  <a:close/>
                </a:path>
              </a:pathLst>
            </a:custGeom>
            <a:solidFill>
              <a:srgbClr val="FCE8FF"/>
            </a:solidFill>
            <a:ln cap="sq">
              <a:noFill/>
              <a:prstDash val="solid"/>
              <a:miter/>
            </a:ln>
          </p:spPr>
        </p:sp>
        <p:sp>
          <p:nvSpPr>
            <p:cNvPr name="TextBox 4" id="4"/>
            <p:cNvSpPr txBox="true"/>
            <p:nvPr/>
          </p:nvSpPr>
          <p:spPr>
            <a:xfrm>
              <a:off x="0" y="50800"/>
              <a:ext cx="664830" cy="102046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467706" y="6356073"/>
            <a:ext cx="6791594" cy="2744765"/>
            <a:chOff x="0" y="0"/>
            <a:chExt cx="1736999" cy="701993"/>
          </a:xfrm>
        </p:grpSpPr>
        <p:sp>
          <p:nvSpPr>
            <p:cNvPr name="Freeform 6" id="6"/>
            <p:cNvSpPr/>
            <p:nvPr/>
          </p:nvSpPr>
          <p:spPr>
            <a:xfrm flipH="false" flipV="false" rot="0">
              <a:off x="0" y="0"/>
              <a:ext cx="1736999" cy="701993"/>
            </a:xfrm>
            <a:custGeom>
              <a:avLst/>
              <a:gdLst/>
              <a:ahLst/>
              <a:cxnLst/>
              <a:rect r="r" b="b" t="t" l="l"/>
              <a:pathLst>
                <a:path h="701993" w="1736999">
                  <a:moveTo>
                    <a:pt x="80935" y="0"/>
                  </a:moveTo>
                  <a:lnTo>
                    <a:pt x="1656064" y="0"/>
                  </a:lnTo>
                  <a:cubicBezTo>
                    <a:pt x="1677529" y="0"/>
                    <a:pt x="1698115" y="8527"/>
                    <a:pt x="1713293" y="23705"/>
                  </a:cubicBezTo>
                  <a:cubicBezTo>
                    <a:pt x="1728472" y="38883"/>
                    <a:pt x="1736999" y="59470"/>
                    <a:pt x="1736999" y="80935"/>
                  </a:cubicBezTo>
                  <a:lnTo>
                    <a:pt x="1736999" y="621059"/>
                  </a:lnTo>
                  <a:cubicBezTo>
                    <a:pt x="1736999" y="642524"/>
                    <a:pt x="1728472" y="663110"/>
                    <a:pt x="1713293" y="678288"/>
                  </a:cubicBezTo>
                  <a:cubicBezTo>
                    <a:pt x="1698115" y="693466"/>
                    <a:pt x="1677529" y="701993"/>
                    <a:pt x="1656064" y="701993"/>
                  </a:cubicBezTo>
                  <a:lnTo>
                    <a:pt x="80935" y="701993"/>
                  </a:lnTo>
                  <a:cubicBezTo>
                    <a:pt x="59470" y="701993"/>
                    <a:pt x="38883" y="693466"/>
                    <a:pt x="23705" y="678288"/>
                  </a:cubicBezTo>
                  <a:cubicBezTo>
                    <a:pt x="8527" y="663110"/>
                    <a:pt x="0" y="642524"/>
                    <a:pt x="0" y="621059"/>
                  </a:cubicBezTo>
                  <a:lnTo>
                    <a:pt x="0" y="80935"/>
                  </a:lnTo>
                  <a:cubicBezTo>
                    <a:pt x="0" y="59470"/>
                    <a:pt x="8527" y="38883"/>
                    <a:pt x="23705" y="23705"/>
                  </a:cubicBezTo>
                  <a:cubicBezTo>
                    <a:pt x="38883" y="8527"/>
                    <a:pt x="59470" y="0"/>
                    <a:pt x="80935" y="0"/>
                  </a:cubicBezTo>
                  <a:close/>
                </a:path>
              </a:pathLst>
            </a:custGeom>
            <a:solidFill>
              <a:srgbClr val="F8CEFF"/>
            </a:solidFill>
          </p:spPr>
        </p:sp>
        <p:sp>
          <p:nvSpPr>
            <p:cNvPr name="TextBox 7" id="7"/>
            <p:cNvSpPr txBox="true"/>
            <p:nvPr/>
          </p:nvSpPr>
          <p:spPr>
            <a:xfrm>
              <a:off x="0" y="-76200"/>
              <a:ext cx="1736999" cy="77819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9745606" y="6963548"/>
            <a:ext cx="1529816" cy="152981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AA4"/>
            </a:solidFill>
          </p:spPr>
        </p:sp>
        <p:sp>
          <p:nvSpPr>
            <p:cNvPr name="TextBox 10" id="10"/>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749131" y="6356073"/>
            <a:ext cx="6791594" cy="2744765"/>
            <a:chOff x="0" y="0"/>
            <a:chExt cx="1736999" cy="701993"/>
          </a:xfrm>
        </p:grpSpPr>
        <p:sp>
          <p:nvSpPr>
            <p:cNvPr name="Freeform 12" id="12"/>
            <p:cNvSpPr/>
            <p:nvPr/>
          </p:nvSpPr>
          <p:spPr>
            <a:xfrm flipH="false" flipV="false" rot="0">
              <a:off x="0" y="0"/>
              <a:ext cx="1736999" cy="701993"/>
            </a:xfrm>
            <a:custGeom>
              <a:avLst/>
              <a:gdLst/>
              <a:ahLst/>
              <a:cxnLst/>
              <a:rect r="r" b="b" t="t" l="l"/>
              <a:pathLst>
                <a:path h="701993" w="1736999">
                  <a:moveTo>
                    <a:pt x="80935" y="0"/>
                  </a:moveTo>
                  <a:lnTo>
                    <a:pt x="1656064" y="0"/>
                  </a:lnTo>
                  <a:cubicBezTo>
                    <a:pt x="1677529" y="0"/>
                    <a:pt x="1698115" y="8527"/>
                    <a:pt x="1713293" y="23705"/>
                  </a:cubicBezTo>
                  <a:cubicBezTo>
                    <a:pt x="1728472" y="38883"/>
                    <a:pt x="1736999" y="59470"/>
                    <a:pt x="1736999" y="80935"/>
                  </a:cubicBezTo>
                  <a:lnTo>
                    <a:pt x="1736999" y="621059"/>
                  </a:lnTo>
                  <a:cubicBezTo>
                    <a:pt x="1736999" y="642524"/>
                    <a:pt x="1728472" y="663110"/>
                    <a:pt x="1713293" y="678288"/>
                  </a:cubicBezTo>
                  <a:cubicBezTo>
                    <a:pt x="1698115" y="693466"/>
                    <a:pt x="1677529" y="701993"/>
                    <a:pt x="1656064" y="701993"/>
                  </a:cubicBezTo>
                  <a:lnTo>
                    <a:pt x="80935" y="701993"/>
                  </a:lnTo>
                  <a:cubicBezTo>
                    <a:pt x="59470" y="701993"/>
                    <a:pt x="38883" y="693466"/>
                    <a:pt x="23705" y="678288"/>
                  </a:cubicBezTo>
                  <a:cubicBezTo>
                    <a:pt x="8527" y="663110"/>
                    <a:pt x="0" y="642524"/>
                    <a:pt x="0" y="621059"/>
                  </a:cubicBezTo>
                  <a:lnTo>
                    <a:pt x="0" y="80935"/>
                  </a:lnTo>
                  <a:cubicBezTo>
                    <a:pt x="0" y="59470"/>
                    <a:pt x="8527" y="38883"/>
                    <a:pt x="23705" y="23705"/>
                  </a:cubicBezTo>
                  <a:cubicBezTo>
                    <a:pt x="38883" y="8527"/>
                    <a:pt x="59470" y="0"/>
                    <a:pt x="80935" y="0"/>
                  </a:cubicBezTo>
                  <a:close/>
                </a:path>
              </a:pathLst>
            </a:custGeom>
            <a:solidFill>
              <a:srgbClr val="F8CEFF"/>
            </a:solidFill>
          </p:spPr>
        </p:sp>
        <p:sp>
          <p:nvSpPr>
            <p:cNvPr name="TextBox 13" id="13"/>
            <p:cNvSpPr txBox="true"/>
            <p:nvPr/>
          </p:nvSpPr>
          <p:spPr>
            <a:xfrm>
              <a:off x="0" y="-76200"/>
              <a:ext cx="1736999" cy="778193"/>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028700" y="6963548"/>
            <a:ext cx="1529816" cy="1529816"/>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AA4"/>
            </a:solidFill>
          </p:spPr>
        </p:sp>
        <p:sp>
          <p:nvSpPr>
            <p:cNvPr name="TextBox 16" id="16"/>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10172869" y="7245205"/>
            <a:ext cx="675290" cy="823525"/>
          </a:xfrm>
          <a:custGeom>
            <a:avLst/>
            <a:gdLst/>
            <a:ahLst/>
            <a:cxnLst/>
            <a:rect r="r" b="b" t="t" l="l"/>
            <a:pathLst>
              <a:path h="823525" w="675290">
                <a:moveTo>
                  <a:pt x="0" y="0"/>
                </a:moveTo>
                <a:lnTo>
                  <a:pt x="675290" y="0"/>
                </a:lnTo>
                <a:lnTo>
                  <a:pt x="675290" y="823525"/>
                </a:lnTo>
                <a:lnTo>
                  <a:pt x="0" y="823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8" id="18"/>
          <p:cNvSpPr/>
          <p:nvPr/>
        </p:nvSpPr>
        <p:spPr>
          <a:xfrm flipH="false" flipV="false" rot="0">
            <a:off x="2147351" y="1700425"/>
            <a:ext cx="5995154" cy="4828824"/>
          </a:xfrm>
          <a:custGeom>
            <a:avLst/>
            <a:gdLst/>
            <a:ahLst/>
            <a:cxnLst/>
            <a:rect r="r" b="b" t="t" l="l"/>
            <a:pathLst>
              <a:path h="4828824" w="5995154">
                <a:moveTo>
                  <a:pt x="0" y="0"/>
                </a:moveTo>
                <a:lnTo>
                  <a:pt x="5995154" y="0"/>
                </a:lnTo>
                <a:lnTo>
                  <a:pt x="5995154" y="4828824"/>
                </a:lnTo>
                <a:lnTo>
                  <a:pt x="0" y="48288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9" id="19"/>
          <p:cNvSpPr/>
          <p:nvPr/>
        </p:nvSpPr>
        <p:spPr>
          <a:xfrm flipH="false" flipV="false" rot="-2775091">
            <a:off x="9937" y="-806585"/>
            <a:ext cx="1646722" cy="3200158"/>
          </a:xfrm>
          <a:custGeom>
            <a:avLst/>
            <a:gdLst/>
            <a:ahLst/>
            <a:cxnLst/>
            <a:rect r="r" b="b" t="t" l="l"/>
            <a:pathLst>
              <a:path h="3200158" w="1646722">
                <a:moveTo>
                  <a:pt x="0" y="0"/>
                </a:moveTo>
                <a:lnTo>
                  <a:pt x="1646722" y="0"/>
                </a:lnTo>
                <a:lnTo>
                  <a:pt x="1646722" y="3200158"/>
                </a:lnTo>
                <a:lnTo>
                  <a:pt x="0" y="320015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0" id="20"/>
          <p:cNvSpPr/>
          <p:nvPr/>
        </p:nvSpPr>
        <p:spPr>
          <a:xfrm flipH="false" flipV="false" rot="0">
            <a:off x="1320791" y="7434561"/>
            <a:ext cx="945635" cy="532994"/>
          </a:xfrm>
          <a:custGeom>
            <a:avLst/>
            <a:gdLst/>
            <a:ahLst/>
            <a:cxnLst/>
            <a:rect r="r" b="b" t="t" l="l"/>
            <a:pathLst>
              <a:path h="532994" w="945635">
                <a:moveTo>
                  <a:pt x="0" y="0"/>
                </a:moveTo>
                <a:lnTo>
                  <a:pt x="945634" y="0"/>
                </a:lnTo>
                <a:lnTo>
                  <a:pt x="945634" y="532994"/>
                </a:lnTo>
                <a:lnTo>
                  <a:pt x="0" y="5329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21" id="21"/>
          <p:cNvSpPr txBox="true"/>
          <p:nvPr/>
        </p:nvSpPr>
        <p:spPr>
          <a:xfrm rot="0">
            <a:off x="8760180" y="952500"/>
            <a:ext cx="12232689" cy="2287270"/>
          </a:xfrm>
          <a:prstGeom prst="rect">
            <a:avLst/>
          </a:prstGeom>
        </p:spPr>
        <p:txBody>
          <a:bodyPr anchor="t" rtlCol="false" tIns="0" lIns="0" bIns="0" rIns="0">
            <a:spAutoFit/>
          </a:bodyPr>
          <a:lstStyle/>
          <a:p>
            <a:pPr algn="l">
              <a:lnSpc>
                <a:spcPts val="8359"/>
              </a:lnSpc>
            </a:pPr>
            <a:r>
              <a:rPr lang="en-US" sz="7599">
                <a:solidFill>
                  <a:srgbClr val="A70CFA"/>
                </a:solidFill>
                <a:latin typeface="Arial"/>
                <a:ea typeface="Arial"/>
                <a:cs typeface="Arial"/>
                <a:sym typeface="Arial"/>
              </a:rPr>
              <a:t>Objectifs de l'étude</a:t>
            </a:r>
          </a:p>
          <a:p>
            <a:pPr algn="l" marL="0" indent="0" lvl="0">
              <a:lnSpc>
                <a:spcPts val="8359"/>
              </a:lnSpc>
              <a:spcBef>
                <a:spcPct val="0"/>
              </a:spcBef>
            </a:pPr>
          </a:p>
        </p:txBody>
      </p:sp>
      <p:grpSp>
        <p:nvGrpSpPr>
          <p:cNvPr name="Group 22" id="22"/>
          <p:cNvGrpSpPr/>
          <p:nvPr/>
        </p:nvGrpSpPr>
        <p:grpSpPr>
          <a:xfrm rot="0">
            <a:off x="10467706" y="2970449"/>
            <a:ext cx="6791594" cy="2744765"/>
            <a:chOff x="0" y="0"/>
            <a:chExt cx="1736999" cy="701993"/>
          </a:xfrm>
        </p:grpSpPr>
        <p:sp>
          <p:nvSpPr>
            <p:cNvPr name="Freeform 23" id="23"/>
            <p:cNvSpPr/>
            <p:nvPr/>
          </p:nvSpPr>
          <p:spPr>
            <a:xfrm flipH="false" flipV="false" rot="0">
              <a:off x="0" y="0"/>
              <a:ext cx="1736999" cy="701993"/>
            </a:xfrm>
            <a:custGeom>
              <a:avLst/>
              <a:gdLst/>
              <a:ahLst/>
              <a:cxnLst/>
              <a:rect r="r" b="b" t="t" l="l"/>
              <a:pathLst>
                <a:path h="701993" w="1736999">
                  <a:moveTo>
                    <a:pt x="80935" y="0"/>
                  </a:moveTo>
                  <a:lnTo>
                    <a:pt x="1656064" y="0"/>
                  </a:lnTo>
                  <a:cubicBezTo>
                    <a:pt x="1677529" y="0"/>
                    <a:pt x="1698115" y="8527"/>
                    <a:pt x="1713293" y="23705"/>
                  </a:cubicBezTo>
                  <a:cubicBezTo>
                    <a:pt x="1728472" y="38883"/>
                    <a:pt x="1736999" y="59470"/>
                    <a:pt x="1736999" y="80935"/>
                  </a:cubicBezTo>
                  <a:lnTo>
                    <a:pt x="1736999" y="621059"/>
                  </a:lnTo>
                  <a:cubicBezTo>
                    <a:pt x="1736999" y="642524"/>
                    <a:pt x="1728472" y="663110"/>
                    <a:pt x="1713293" y="678288"/>
                  </a:cubicBezTo>
                  <a:cubicBezTo>
                    <a:pt x="1698115" y="693466"/>
                    <a:pt x="1677529" y="701993"/>
                    <a:pt x="1656064" y="701993"/>
                  </a:cubicBezTo>
                  <a:lnTo>
                    <a:pt x="80935" y="701993"/>
                  </a:lnTo>
                  <a:cubicBezTo>
                    <a:pt x="59470" y="701993"/>
                    <a:pt x="38883" y="693466"/>
                    <a:pt x="23705" y="678288"/>
                  </a:cubicBezTo>
                  <a:cubicBezTo>
                    <a:pt x="8527" y="663110"/>
                    <a:pt x="0" y="642524"/>
                    <a:pt x="0" y="621059"/>
                  </a:cubicBezTo>
                  <a:lnTo>
                    <a:pt x="0" y="80935"/>
                  </a:lnTo>
                  <a:cubicBezTo>
                    <a:pt x="0" y="59470"/>
                    <a:pt x="8527" y="38883"/>
                    <a:pt x="23705" y="23705"/>
                  </a:cubicBezTo>
                  <a:cubicBezTo>
                    <a:pt x="38883" y="8527"/>
                    <a:pt x="59470" y="0"/>
                    <a:pt x="80935" y="0"/>
                  </a:cubicBezTo>
                  <a:close/>
                </a:path>
              </a:pathLst>
            </a:custGeom>
            <a:solidFill>
              <a:srgbClr val="F8CEFF"/>
            </a:solidFill>
          </p:spPr>
        </p:sp>
        <p:sp>
          <p:nvSpPr>
            <p:cNvPr name="TextBox 24" id="24"/>
            <p:cNvSpPr txBox="true"/>
            <p:nvPr/>
          </p:nvSpPr>
          <p:spPr>
            <a:xfrm>
              <a:off x="0" y="-76200"/>
              <a:ext cx="1736999" cy="778193"/>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9745606" y="3577923"/>
            <a:ext cx="1529816" cy="1529816"/>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AA4"/>
            </a:solidFill>
          </p:spPr>
        </p:sp>
        <p:sp>
          <p:nvSpPr>
            <p:cNvPr name="TextBox 27" id="27"/>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Freeform 28" id="28"/>
          <p:cNvSpPr/>
          <p:nvPr/>
        </p:nvSpPr>
        <p:spPr>
          <a:xfrm flipH="false" flipV="false" rot="0">
            <a:off x="10003827" y="3828500"/>
            <a:ext cx="1013374" cy="1028663"/>
          </a:xfrm>
          <a:custGeom>
            <a:avLst/>
            <a:gdLst/>
            <a:ahLst/>
            <a:cxnLst/>
            <a:rect r="r" b="b" t="t" l="l"/>
            <a:pathLst>
              <a:path h="1028663" w="1013374">
                <a:moveTo>
                  <a:pt x="0" y="0"/>
                </a:moveTo>
                <a:lnTo>
                  <a:pt x="1013374" y="0"/>
                </a:lnTo>
                <a:lnTo>
                  <a:pt x="1013374" y="1028663"/>
                </a:lnTo>
                <a:lnTo>
                  <a:pt x="0" y="102866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9" id="29"/>
          <p:cNvSpPr txBox="true"/>
          <p:nvPr/>
        </p:nvSpPr>
        <p:spPr>
          <a:xfrm rot="0">
            <a:off x="2881141" y="6830198"/>
            <a:ext cx="5251839" cy="2015490"/>
          </a:xfrm>
          <a:prstGeom prst="rect">
            <a:avLst/>
          </a:prstGeom>
        </p:spPr>
        <p:txBody>
          <a:bodyPr anchor="t" rtlCol="false" tIns="0" lIns="0" bIns="0" rIns="0">
            <a:spAutoFit/>
          </a:bodyPr>
          <a:lstStyle/>
          <a:p>
            <a:pPr algn="l">
              <a:lnSpc>
                <a:spcPts val="3900"/>
              </a:lnSpc>
            </a:pPr>
            <a:r>
              <a:rPr lang="en-US" sz="2600">
                <a:solidFill>
                  <a:srgbClr val="3B365F"/>
                </a:solidFill>
                <a:latin typeface="Arial"/>
                <a:ea typeface="Arial"/>
                <a:cs typeface="Arial"/>
                <a:sym typeface="Arial"/>
              </a:rPr>
              <a:t>Exploiter les algorithmes d’apprentissage automatique pour prédire l’apparition du diabète.</a:t>
            </a:r>
          </a:p>
          <a:p>
            <a:pPr algn="l" marL="0" indent="0" lvl="0">
              <a:lnSpc>
                <a:spcPts val="3900"/>
              </a:lnSpc>
              <a:spcBef>
                <a:spcPct val="0"/>
              </a:spcBef>
            </a:pPr>
          </a:p>
        </p:txBody>
      </p:sp>
      <p:sp>
        <p:nvSpPr>
          <p:cNvPr name="TextBox 30" id="30"/>
          <p:cNvSpPr txBox="true"/>
          <p:nvPr/>
        </p:nvSpPr>
        <p:spPr>
          <a:xfrm rot="0">
            <a:off x="11608797" y="6830198"/>
            <a:ext cx="5293728" cy="2015490"/>
          </a:xfrm>
          <a:prstGeom prst="rect">
            <a:avLst/>
          </a:prstGeom>
        </p:spPr>
        <p:txBody>
          <a:bodyPr anchor="t" rtlCol="false" tIns="0" lIns="0" bIns="0" rIns="0">
            <a:spAutoFit/>
          </a:bodyPr>
          <a:lstStyle/>
          <a:p>
            <a:pPr algn="l">
              <a:lnSpc>
                <a:spcPts val="3900"/>
              </a:lnSpc>
            </a:pPr>
            <a:r>
              <a:rPr lang="en-US" sz="2600">
                <a:solidFill>
                  <a:srgbClr val="3B365F"/>
                </a:solidFill>
                <a:latin typeface="Arial"/>
                <a:ea typeface="Arial"/>
                <a:cs typeface="Arial"/>
                <a:sym typeface="Arial"/>
              </a:rPr>
              <a:t>Minimiser les risques de complications de cette affection chronique.</a:t>
            </a:r>
          </a:p>
          <a:p>
            <a:pPr algn="l" marL="0" indent="0" lvl="0">
              <a:lnSpc>
                <a:spcPts val="3900"/>
              </a:lnSpc>
              <a:spcBef>
                <a:spcPct val="0"/>
              </a:spcBef>
            </a:pPr>
          </a:p>
        </p:txBody>
      </p:sp>
      <p:sp>
        <p:nvSpPr>
          <p:cNvPr name="TextBox 31" id="31"/>
          <p:cNvSpPr txBox="true"/>
          <p:nvPr/>
        </p:nvSpPr>
        <p:spPr>
          <a:xfrm rot="0">
            <a:off x="11608797" y="3444573"/>
            <a:ext cx="5293728" cy="2510790"/>
          </a:xfrm>
          <a:prstGeom prst="rect">
            <a:avLst/>
          </a:prstGeom>
        </p:spPr>
        <p:txBody>
          <a:bodyPr anchor="t" rtlCol="false" tIns="0" lIns="0" bIns="0" rIns="0">
            <a:spAutoFit/>
          </a:bodyPr>
          <a:lstStyle/>
          <a:p>
            <a:pPr algn="l">
              <a:lnSpc>
                <a:spcPts val="3900"/>
              </a:lnSpc>
            </a:pPr>
            <a:r>
              <a:rPr lang="en-US" sz="2600">
                <a:solidFill>
                  <a:srgbClr val="3B365F"/>
                </a:solidFill>
                <a:latin typeface="Arial"/>
                <a:ea typeface="Arial"/>
                <a:cs typeface="Arial"/>
                <a:sym typeface="Arial"/>
              </a:rPr>
              <a:t>Appliquer quelques algorithmes de Machine Learning et proposer des solutions prédictives.</a:t>
            </a:r>
          </a:p>
          <a:p>
            <a:pPr algn="l">
              <a:lnSpc>
                <a:spcPts val="3900"/>
              </a:lnSpc>
            </a:pPr>
          </a:p>
          <a:p>
            <a:pPr algn="l" marL="0" indent="0" lvl="0">
              <a:lnSpc>
                <a:spcPts val="3900"/>
              </a:lnSpc>
              <a:spcBef>
                <a:spcPct val="0"/>
              </a:spcBef>
            </a:pPr>
          </a:p>
        </p:txBody>
      </p:sp>
      <p:sp>
        <p:nvSpPr>
          <p:cNvPr name="TextBox 32" id="32"/>
          <p:cNvSpPr txBox="true"/>
          <p:nvPr/>
        </p:nvSpPr>
        <p:spPr>
          <a:xfrm rot="0">
            <a:off x="17694750" y="9430531"/>
            <a:ext cx="183654" cy="495935"/>
          </a:xfrm>
          <a:prstGeom prst="rect">
            <a:avLst/>
          </a:prstGeom>
        </p:spPr>
        <p:txBody>
          <a:bodyPr anchor="t" rtlCol="false" tIns="0" lIns="0" bIns="0" rIns="0">
            <a:spAutoFit/>
          </a:bodyPr>
          <a:lstStyle/>
          <a:p>
            <a:pPr algn="ctr">
              <a:lnSpc>
                <a:spcPts val="3640"/>
              </a:lnSpc>
            </a:pPr>
            <a:r>
              <a:rPr lang="en-US" sz="2600">
                <a:solidFill>
                  <a:srgbClr val="000000"/>
                </a:solidFill>
                <a:latin typeface="Arial"/>
                <a:ea typeface="Arial"/>
                <a:cs typeface="Arial"/>
                <a:sym typeface="Arial"/>
              </a:rPr>
              <a:t>3</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7FAFF"/>
        </a:solidFill>
      </p:bgPr>
    </p:bg>
    <p:spTree>
      <p:nvGrpSpPr>
        <p:cNvPr id="1" name=""/>
        <p:cNvGrpSpPr/>
        <p:nvPr/>
      </p:nvGrpSpPr>
      <p:grpSpPr>
        <a:xfrm>
          <a:off x="0" y="0"/>
          <a:ext cx="0" cy="0"/>
          <a:chOff x="0" y="0"/>
          <a:chExt cx="0" cy="0"/>
        </a:xfrm>
      </p:grpSpPr>
      <p:grpSp>
        <p:nvGrpSpPr>
          <p:cNvPr name="Group 2" id="2"/>
          <p:cNvGrpSpPr/>
          <p:nvPr/>
        </p:nvGrpSpPr>
        <p:grpSpPr>
          <a:xfrm rot="1663559">
            <a:off x="-2038553" y="2798448"/>
            <a:ext cx="9074838" cy="9773185"/>
            <a:chOff x="0" y="0"/>
            <a:chExt cx="758628" cy="817007"/>
          </a:xfrm>
        </p:grpSpPr>
        <p:sp>
          <p:nvSpPr>
            <p:cNvPr name="Freeform 3" id="3"/>
            <p:cNvSpPr/>
            <p:nvPr/>
          </p:nvSpPr>
          <p:spPr>
            <a:xfrm flipH="false" flipV="false" rot="0">
              <a:off x="0" y="0"/>
              <a:ext cx="758628" cy="817007"/>
            </a:xfrm>
            <a:custGeom>
              <a:avLst/>
              <a:gdLst/>
              <a:ahLst/>
              <a:cxnLst/>
              <a:rect r="r" b="b" t="t" l="l"/>
              <a:pathLst>
                <a:path h="817007" w="758628">
                  <a:moveTo>
                    <a:pt x="253013" y="19070"/>
                  </a:moveTo>
                  <a:cubicBezTo>
                    <a:pt x="291780" y="7556"/>
                    <a:pt x="336122" y="0"/>
                    <a:pt x="379518" y="0"/>
                  </a:cubicBezTo>
                  <a:cubicBezTo>
                    <a:pt x="422916" y="0"/>
                    <a:pt x="464675" y="6476"/>
                    <a:pt x="503158" y="17990"/>
                  </a:cubicBezTo>
                  <a:cubicBezTo>
                    <a:pt x="503978" y="18350"/>
                    <a:pt x="504797" y="18350"/>
                    <a:pt x="505615" y="18710"/>
                  </a:cubicBezTo>
                  <a:cubicBezTo>
                    <a:pt x="650135" y="64765"/>
                    <a:pt x="756581" y="186379"/>
                    <a:pt x="758628" y="328595"/>
                  </a:cubicBezTo>
                  <a:lnTo>
                    <a:pt x="758628" y="817007"/>
                  </a:lnTo>
                  <a:lnTo>
                    <a:pt x="0" y="817007"/>
                  </a:lnTo>
                  <a:lnTo>
                    <a:pt x="0" y="328958"/>
                  </a:lnTo>
                  <a:cubicBezTo>
                    <a:pt x="2047" y="185660"/>
                    <a:pt x="106855" y="64045"/>
                    <a:pt x="253013" y="19070"/>
                  </a:cubicBezTo>
                  <a:close/>
                </a:path>
              </a:pathLst>
            </a:custGeom>
            <a:solidFill>
              <a:srgbClr val="FCE8FF"/>
            </a:solidFill>
            <a:ln cap="sq">
              <a:noFill/>
              <a:prstDash val="solid"/>
              <a:miter/>
            </a:ln>
          </p:spPr>
        </p:sp>
        <p:sp>
          <p:nvSpPr>
            <p:cNvPr name="TextBox 4" id="4"/>
            <p:cNvSpPr txBox="true"/>
            <p:nvPr/>
          </p:nvSpPr>
          <p:spPr>
            <a:xfrm>
              <a:off x="0" y="50800"/>
              <a:ext cx="758628" cy="76620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true" rot="7535103">
            <a:off x="14830120" y="6602906"/>
            <a:ext cx="2287171" cy="4833267"/>
          </a:xfrm>
          <a:custGeom>
            <a:avLst/>
            <a:gdLst/>
            <a:ahLst/>
            <a:cxnLst/>
            <a:rect r="r" b="b" t="t" l="l"/>
            <a:pathLst>
              <a:path h="4833267" w="2287171">
                <a:moveTo>
                  <a:pt x="0" y="4833267"/>
                </a:moveTo>
                <a:lnTo>
                  <a:pt x="2287170" y="4833267"/>
                </a:lnTo>
                <a:lnTo>
                  <a:pt x="2287170" y="0"/>
                </a:lnTo>
                <a:lnTo>
                  <a:pt x="0" y="0"/>
                </a:lnTo>
                <a:lnTo>
                  <a:pt x="0" y="4833267"/>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true" rot="7535103">
            <a:off x="3309608" y="-1588441"/>
            <a:ext cx="2263636" cy="4783534"/>
          </a:xfrm>
          <a:custGeom>
            <a:avLst/>
            <a:gdLst/>
            <a:ahLst/>
            <a:cxnLst/>
            <a:rect r="r" b="b" t="t" l="l"/>
            <a:pathLst>
              <a:path h="4783534" w="2263636">
                <a:moveTo>
                  <a:pt x="0" y="4783534"/>
                </a:moveTo>
                <a:lnTo>
                  <a:pt x="2263637" y="4783534"/>
                </a:lnTo>
                <a:lnTo>
                  <a:pt x="2263637" y="0"/>
                </a:lnTo>
                <a:lnTo>
                  <a:pt x="0" y="0"/>
                </a:lnTo>
                <a:lnTo>
                  <a:pt x="0" y="4783534"/>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7" id="7"/>
          <p:cNvGrpSpPr/>
          <p:nvPr/>
        </p:nvGrpSpPr>
        <p:grpSpPr>
          <a:xfrm rot="0">
            <a:off x="-295928" y="9891579"/>
            <a:ext cx="19929008" cy="666936"/>
            <a:chOff x="0" y="0"/>
            <a:chExt cx="5248792" cy="175654"/>
          </a:xfrm>
        </p:grpSpPr>
        <p:sp>
          <p:nvSpPr>
            <p:cNvPr name="Freeform 8" id="8"/>
            <p:cNvSpPr/>
            <p:nvPr/>
          </p:nvSpPr>
          <p:spPr>
            <a:xfrm flipH="false" flipV="false" rot="0">
              <a:off x="0" y="0"/>
              <a:ext cx="5248792" cy="175654"/>
            </a:xfrm>
            <a:custGeom>
              <a:avLst/>
              <a:gdLst/>
              <a:ahLst/>
              <a:cxnLst/>
              <a:rect r="r" b="b" t="t" l="l"/>
              <a:pathLst>
                <a:path h="175654" w="5248792">
                  <a:moveTo>
                    <a:pt x="0" y="0"/>
                  </a:moveTo>
                  <a:lnTo>
                    <a:pt x="5248792" y="0"/>
                  </a:lnTo>
                  <a:lnTo>
                    <a:pt x="5248792" y="175654"/>
                  </a:lnTo>
                  <a:lnTo>
                    <a:pt x="0" y="175654"/>
                  </a:lnTo>
                  <a:close/>
                </a:path>
              </a:pathLst>
            </a:custGeom>
            <a:solidFill>
              <a:srgbClr val="6E6AA4"/>
            </a:solidFill>
          </p:spPr>
        </p:sp>
        <p:sp>
          <p:nvSpPr>
            <p:cNvPr name="TextBox 9" id="9"/>
            <p:cNvSpPr txBox="true"/>
            <p:nvPr/>
          </p:nvSpPr>
          <p:spPr>
            <a:xfrm>
              <a:off x="0" y="-76200"/>
              <a:ext cx="5248792" cy="251854"/>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295928" y="2942246"/>
            <a:ext cx="7095922" cy="7578169"/>
          </a:xfrm>
          <a:custGeom>
            <a:avLst/>
            <a:gdLst/>
            <a:ahLst/>
            <a:cxnLst/>
            <a:rect r="r" b="b" t="t" l="l"/>
            <a:pathLst>
              <a:path h="7578169" w="7095922">
                <a:moveTo>
                  <a:pt x="7095922" y="0"/>
                </a:moveTo>
                <a:lnTo>
                  <a:pt x="0" y="0"/>
                </a:lnTo>
                <a:lnTo>
                  <a:pt x="0" y="7578169"/>
                </a:lnTo>
                <a:lnTo>
                  <a:pt x="7095922" y="7578169"/>
                </a:lnTo>
                <a:lnTo>
                  <a:pt x="709592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6799994" y="3393655"/>
            <a:ext cx="9895502" cy="2200540"/>
          </a:xfrm>
          <a:prstGeom prst="rect">
            <a:avLst/>
          </a:prstGeom>
        </p:spPr>
        <p:txBody>
          <a:bodyPr anchor="t" rtlCol="false" tIns="0" lIns="0" bIns="0" rIns="0">
            <a:spAutoFit/>
          </a:bodyPr>
          <a:lstStyle/>
          <a:p>
            <a:pPr algn="ctr" marL="0" indent="0" lvl="0">
              <a:lnSpc>
                <a:spcPts val="8393"/>
              </a:lnSpc>
              <a:spcBef>
                <a:spcPct val="0"/>
              </a:spcBef>
            </a:pPr>
            <a:r>
              <a:rPr lang="en-US" sz="5995">
                <a:solidFill>
                  <a:srgbClr val="A70CFA"/>
                </a:solidFill>
                <a:latin typeface="Arial Bold"/>
                <a:ea typeface="Arial Bold"/>
                <a:cs typeface="Arial Bold"/>
                <a:sym typeface="Arial Bold"/>
              </a:rPr>
              <a:t>Présentation des travaux existants</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7FAFF"/>
        </a:solidFill>
      </p:bgPr>
    </p:bg>
    <p:spTree>
      <p:nvGrpSpPr>
        <p:cNvPr id="1" name=""/>
        <p:cNvGrpSpPr/>
        <p:nvPr/>
      </p:nvGrpSpPr>
      <p:grpSpPr>
        <a:xfrm>
          <a:off x="0" y="0"/>
          <a:ext cx="0" cy="0"/>
          <a:chOff x="0" y="0"/>
          <a:chExt cx="0" cy="0"/>
        </a:xfrm>
      </p:grpSpPr>
      <p:sp>
        <p:nvSpPr>
          <p:cNvPr name="Freeform 2" id="2"/>
          <p:cNvSpPr/>
          <p:nvPr/>
        </p:nvSpPr>
        <p:spPr>
          <a:xfrm flipH="false" flipV="false" rot="-4086062">
            <a:off x="9065028" y="5459229"/>
            <a:ext cx="1723196" cy="3664517"/>
          </a:xfrm>
          <a:custGeom>
            <a:avLst/>
            <a:gdLst/>
            <a:ahLst/>
            <a:cxnLst/>
            <a:rect r="r" b="b" t="t" l="l"/>
            <a:pathLst>
              <a:path h="3664517" w="1723196">
                <a:moveTo>
                  <a:pt x="0" y="0"/>
                </a:moveTo>
                <a:lnTo>
                  <a:pt x="1723196" y="0"/>
                </a:lnTo>
                <a:lnTo>
                  <a:pt x="1723196" y="3664517"/>
                </a:lnTo>
                <a:lnTo>
                  <a:pt x="0" y="36645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grpSp>
        <p:nvGrpSpPr>
          <p:cNvPr name="Group 3" id="3"/>
          <p:cNvGrpSpPr/>
          <p:nvPr/>
        </p:nvGrpSpPr>
        <p:grpSpPr>
          <a:xfrm rot="0">
            <a:off x="10285930" y="5210653"/>
            <a:ext cx="6880521" cy="1955484"/>
            <a:chOff x="0" y="0"/>
            <a:chExt cx="1812154" cy="515025"/>
          </a:xfrm>
        </p:grpSpPr>
        <p:sp>
          <p:nvSpPr>
            <p:cNvPr name="Freeform 4" id="4"/>
            <p:cNvSpPr/>
            <p:nvPr/>
          </p:nvSpPr>
          <p:spPr>
            <a:xfrm flipH="false" flipV="false" rot="0">
              <a:off x="0" y="0"/>
              <a:ext cx="1812154" cy="515025"/>
            </a:xfrm>
            <a:custGeom>
              <a:avLst/>
              <a:gdLst/>
              <a:ahLst/>
              <a:cxnLst/>
              <a:rect r="r" b="b" t="t" l="l"/>
              <a:pathLst>
                <a:path h="515025" w="1812154">
                  <a:moveTo>
                    <a:pt x="39382" y="0"/>
                  </a:moveTo>
                  <a:lnTo>
                    <a:pt x="1772772" y="0"/>
                  </a:lnTo>
                  <a:cubicBezTo>
                    <a:pt x="1794522" y="0"/>
                    <a:pt x="1812154" y="17632"/>
                    <a:pt x="1812154" y="39382"/>
                  </a:cubicBezTo>
                  <a:lnTo>
                    <a:pt x="1812154" y="475643"/>
                  </a:lnTo>
                  <a:cubicBezTo>
                    <a:pt x="1812154" y="486088"/>
                    <a:pt x="1808004" y="496104"/>
                    <a:pt x="1800619" y="503490"/>
                  </a:cubicBezTo>
                  <a:cubicBezTo>
                    <a:pt x="1793233" y="510876"/>
                    <a:pt x="1783217" y="515025"/>
                    <a:pt x="1772772" y="515025"/>
                  </a:cubicBezTo>
                  <a:lnTo>
                    <a:pt x="39382" y="515025"/>
                  </a:lnTo>
                  <a:cubicBezTo>
                    <a:pt x="17632" y="515025"/>
                    <a:pt x="0" y="497393"/>
                    <a:pt x="0" y="475643"/>
                  </a:cubicBezTo>
                  <a:lnTo>
                    <a:pt x="0" y="39382"/>
                  </a:lnTo>
                  <a:cubicBezTo>
                    <a:pt x="0" y="28937"/>
                    <a:pt x="4149" y="18920"/>
                    <a:pt x="11535" y="11535"/>
                  </a:cubicBezTo>
                  <a:cubicBezTo>
                    <a:pt x="18920" y="4149"/>
                    <a:pt x="28937" y="0"/>
                    <a:pt x="39382" y="0"/>
                  </a:cubicBezTo>
                  <a:close/>
                </a:path>
              </a:pathLst>
            </a:custGeom>
            <a:solidFill>
              <a:srgbClr val="FFFFFF"/>
            </a:solidFill>
          </p:spPr>
        </p:sp>
        <p:sp>
          <p:nvSpPr>
            <p:cNvPr name="TextBox 5" id="5"/>
            <p:cNvSpPr txBox="true"/>
            <p:nvPr/>
          </p:nvSpPr>
          <p:spPr>
            <a:xfrm>
              <a:off x="0" y="-76200"/>
              <a:ext cx="1812154" cy="59122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285930" y="2931319"/>
            <a:ext cx="6880521" cy="1955484"/>
            <a:chOff x="0" y="0"/>
            <a:chExt cx="1812154" cy="515025"/>
          </a:xfrm>
        </p:grpSpPr>
        <p:sp>
          <p:nvSpPr>
            <p:cNvPr name="Freeform 7" id="7"/>
            <p:cNvSpPr/>
            <p:nvPr/>
          </p:nvSpPr>
          <p:spPr>
            <a:xfrm flipH="false" flipV="false" rot="0">
              <a:off x="0" y="0"/>
              <a:ext cx="1812154" cy="515025"/>
            </a:xfrm>
            <a:custGeom>
              <a:avLst/>
              <a:gdLst/>
              <a:ahLst/>
              <a:cxnLst/>
              <a:rect r="r" b="b" t="t" l="l"/>
              <a:pathLst>
                <a:path h="515025" w="1812154">
                  <a:moveTo>
                    <a:pt x="39382" y="0"/>
                  </a:moveTo>
                  <a:lnTo>
                    <a:pt x="1772772" y="0"/>
                  </a:lnTo>
                  <a:cubicBezTo>
                    <a:pt x="1794522" y="0"/>
                    <a:pt x="1812154" y="17632"/>
                    <a:pt x="1812154" y="39382"/>
                  </a:cubicBezTo>
                  <a:lnTo>
                    <a:pt x="1812154" y="475643"/>
                  </a:lnTo>
                  <a:cubicBezTo>
                    <a:pt x="1812154" y="486088"/>
                    <a:pt x="1808004" y="496104"/>
                    <a:pt x="1800619" y="503490"/>
                  </a:cubicBezTo>
                  <a:cubicBezTo>
                    <a:pt x="1793233" y="510876"/>
                    <a:pt x="1783217" y="515025"/>
                    <a:pt x="1772772" y="515025"/>
                  </a:cubicBezTo>
                  <a:lnTo>
                    <a:pt x="39382" y="515025"/>
                  </a:lnTo>
                  <a:cubicBezTo>
                    <a:pt x="17632" y="515025"/>
                    <a:pt x="0" y="497393"/>
                    <a:pt x="0" y="475643"/>
                  </a:cubicBezTo>
                  <a:lnTo>
                    <a:pt x="0" y="39382"/>
                  </a:lnTo>
                  <a:cubicBezTo>
                    <a:pt x="0" y="28937"/>
                    <a:pt x="4149" y="18920"/>
                    <a:pt x="11535" y="11535"/>
                  </a:cubicBezTo>
                  <a:cubicBezTo>
                    <a:pt x="18920" y="4149"/>
                    <a:pt x="28937" y="0"/>
                    <a:pt x="39382" y="0"/>
                  </a:cubicBezTo>
                  <a:close/>
                </a:path>
              </a:pathLst>
            </a:custGeom>
            <a:solidFill>
              <a:srgbClr val="FFFFFF"/>
            </a:solidFill>
          </p:spPr>
        </p:sp>
        <p:sp>
          <p:nvSpPr>
            <p:cNvPr name="TextBox 8" id="8"/>
            <p:cNvSpPr txBox="true"/>
            <p:nvPr/>
          </p:nvSpPr>
          <p:spPr>
            <a:xfrm>
              <a:off x="0" y="-76200"/>
              <a:ext cx="1812154" cy="5912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0285930" y="7492681"/>
            <a:ext cx="6880521" cy="1955484"/>
            <a:chOff x="0" y="0"/>
            <a:chExt cx="1812154" cy="515025"/>
          </a:xfrm>
        </p:grpSpPr>
        <p:sp>
          <p:nvSpPr>
            <p:cNvPr name="Freeform 10" id="10"/>
            <p:cNvSpPr/>
            <p:nvPr/>
          </p:nvSpPr>
          <p:spPr>
            <a:xfrm flipH="false" flipV="false" rot="0">
              <a:off x="0" y="0"/>
              <a:ext cx="1812154" cy="515025"/>
            </a:xfrm>
            <a:custGeom>
              <a:avLst/>
              <a:gdLst/>
              <a:ahLst/>
              <a:cxnLst/>
              <a:rect r="r" b="b" t="t" l="l"/>
              <a:pathLst>
                <a:path h="515025" w="1812154">
                  <a:moveTo>
                    <a:pt x="39382" y="0"/>
                  </a:moveTo>
                  <a:lnTo>
                    <a:pt x="1772772" y="0"/>
                  </a:lnTo>
                  <a:cubicBezTo>
                    <a:pt x="1794522" y="0"/>
                    <a:pt x="1812154" y="17632"/>
                    <a:pt x="1812154" y="39382"/>
                  </a:cubicBezTo>
                  <a:lnTo>
                    <a:pt x="1812154" y="475643"/>
                  </a:lnTo>
                  <a:cubicBezTo>
                    <a:pt x="1812154" y="486088"/>
                    <a:pt x="1808004" y="496104"/>
                    <a:pt x="1800619" y="503490"/>
                  </a:cubicBezTo>
                  <a:cubicBezTo>
                    <a:pt x="1793233" y="510876"/>
                    <a:pt x="1783217" y="515025"/>
                    <a:pt x="1772772" y="515025"/>
                  </a:cubicBezTo>
                  <a:lnTo>
                    <a:pt x="39382" y="515025"/>
                  </a:lnTo>
                  <a:cubicBezTo>
                    <a:pt x="17632" y="515025"/>
                    <a:pt x="0" y="497393"/>
                    <a:pt x="0" y="475643"/>
                  </a:cubicBezTo>
                  <a:lnTo>
                    <a:pt x="0" y="39382"/>
                  </a:lnTo>
                  <a:cubicBezTo>
                    <a:pt x="0" y="28937"/>
                    <a:pt x="4149" y="18920"/>
                    <a:pt x="11535" y="11535"/>
                  </a:cubicBezTo>
                  <a:cubicBezTo>
                    <a:pt x="18920" y="4149"/>
                    <a:pt x="28937" y="0"/>
                    <a:pt x="39382" y="0"/>
                  </a:cubicBezTo>
                  <a:close/>
                </a:path>
              </a:pathLst>
            </a:custGeom>
            <a:solidFill>
              <a:srgbClr val="FFFFFF"/>
            </a:solidFill>
          </p:spPr>
        </p:sp>
        <p:sp>
          <p:nvSpPr>
            <p:cNvPr name="TextBox 11" id="11"/>
            <p:cNvSpPr txBox="true"/>
            <p:nvPr/>
          </p:nvSpPr>
          <p:spPr>
            <a:xfrm>
              <a:off x="0" y="-76200"/>
              <a:ext cx="1812154" cy="591225"/>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3608641">
            <a:off x="7713059" y="-1521854"/>
            <a:ext cx="1825328" cy="3881711"/>
          </a:xfrm>
          <a:custGeom>
            <a:avLst/>
            <a:gdLst/>
            <a:ahLst/>
            <a:cxnLst/>
            <a:rect r="r" b="b" t="t" l="l"/>
            <a:pathLst>
              <a:path h="3881711" w="1825328">
                <a:moveTo>
                  <a:pt x="0" y="0"/>
                </a:moveTo>
                <a:lnTo>
                  <a:pt x="1825328" y="0"/>
                </a:lnTo>
                <a:lnTo>
                  <a:pt x="1825328" y="3881711"/>
                </a:lnTo>
                <a:lnTo>
                  <a:pt x="0" y="38817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grpSp>
        <p:nvGrpSpPr>
          <p:cNvPr name="Group 13" id="13"/>
          <p:cNvGrpSpPr/>
          <p:nvPr/>
        </p:nvGrpSpPr>
        <p:grpSpPr>
          <a:xfrm rot="3219338">
            <a:off x="-644256" y="3269197"/>
            <a:ext cx="9782616" cy="10809546"/>
            <a:chOff x="0" y="0"/>
            <a:chExt cx="1108316" cy="1224662"/>
          </a:xfrm>
        </p:grpSpPr>
        <p:sp>
          <p:nvSpPr>
            <p:cNvPr name="Freeform 14" id="14"/>
            <p:cNvSpPr/>
            <p:nvPr/>
          </p:nvSpPr>
          <p:spPr>
            <a:xfrm flipH="false" flipV="false" rot="0">
              <a:off x="0" y="0"/>
              <a:ext cx="1108316" cy="1224662"/>
            </a:xfrm>
            <a:custGeom>
              <a:avLst/>
              <a:gdLst/>
              <a:ahLst/>
              <a:cxnLst/>
              <a:rect r="r" b="b" t="t" l="l"/>
              <a:pathLst>
                <a:path h="1224662" w="1108316">
                  <a:moveTo>
                    <a:pt x="369638" y="19070"/>
                  </a:moveTo>
                  <a:cubicBezTo>
                    <a:pt x="426276" y="7556"/>
                    <a:pt x="491057" y="0"/>
                    <a:pt x="554457" y="0"/>
                  </a:cubicBezTo>
                  <a:cubicBezTo>
                    <a:pt x="617859" y="0"/>
                    <a:pt x="678867" y="6476"/>
                    <a:pt x="735089" y="17990"/>
                  </a:cubicBezTo>
                  <a:cubicBezTo>
                    <a:pt x="736287" y="18350"/>
                    <a:pt x="737482" y="18350"/>
                    <a:pt x="738678" y="18710"/>
                  </a:cubicBezTo>
                  <a:cubicBezTo>
                    <a:pt x="949814" y="64765"/>
                    <a:pt x="1105326" y="186379"/>
                    <a:pt x="1108316" y="337651"/>
                  </a:cubicBezTo>
                  <a:lnTo>
                    <a:pt x="1108316" y="1224662"/>
                  </a:lnTo>
                  <a:lnTo>
                    <a:pt x="0" y="1224662"/>
                  </a:lnTo>
                  <a:lnTo>
                    <a:pt x="0" y="338309"/>
                  </a:lnTo>
                  <a:cubicBezTo>
                    <a:pt x="2991" y="185660"/>
                    <a:pt x="156109" y="64045"/>
                    <a:pt x="369638" y="19070"/>
                  </a:cubicBezTo>
                  <a:close/>
                </a:path>
              </a:pathLst>
            </a:custGeom>
            <a:solidFill>
              <a:srgbClr val="FFFFFF"/>
            </a:solidFill>
            <a:ln cap="sq">
              <a:noFill/>
              <a:prstDash val="solid"/>
              <a:miter/>
            </a:ln>
          </p:spPr>
        </p:sp>
        <p:sp>
          <p:nvSpPr>
            <p:cNvPr name="TextBox 15" id="15"/>
            <p:cNvSpPr txBox="true"/>
            <p:nvPr/>
          </p:nvSpPr>
          <p:spPr>
            <a:xfrm>
              <a:off x="0" y="50800"/>
              <a:ext cx="1108316" cy="1173862"/>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2797286">
            <a:off x="19348659" y="1988132"/>
            <a:ext cx="1723196" cy="3664517"/>
          </a:xfrm>
          <a:custGeom>
            <a:avLst/>
            <a:gdLst/>
            <a:ahLst/>
            <a:cxnLst/>
            <a:rect r="r" b="b" t="t" l="l"/>
            <a:pathLst>
              <a:path h="3664517" w="1723196">
                <a:moveTo>
                  <a:pt x="0" y="0"/>
                </a:moveTo>
                <a:lnTo>
                  <a:pt x="1723196" y="0"/>
                </a:lnTo>
                <a:lnTo>
                  <a:pt x="1723196" y="3664517"/>
                </a:lnTo>
                <a:lnTo>
                  <a:pt x="0" y="36645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grpSp>
        <p:nvGrpSpPr>
          <p:cNvPr name="Group 17" id="17"/>
          <p:cNvGrpSpPr/>
          <p:nvPr/>
        </p:nvGrpSpPr>
        <p:grpSpPr>
          <a:xfrm rot="-5400000">
            <a:off x="8780206" y="618573"/>
            <a:ext cx="727589" cy="19169092"/>
            <a:chOff x="0" y="0"/>
            <a:chExt cx="191628" cy="5048650"/>
          </a:xfrm>
        </p:grpSpPr>
        <p:sp>
          <p:nvSpPr>
            <p:cNvPr name="Freeform 18" id="18"/>
            <p:cNvSpPr/>
            <p:nvPr/>
          </p:nvSpPr>
          <p:spPr>
            <a:xfrm flipH="false" flipV="false" rot="0">
              <a:off x="0" y="0"/>
              <a:ext cx="191628" cy="5048650"/>
            </a:xfrm>
            <a:custGeom>
              <a:avLst/>
              <a:gdLst/>
              <a:ahLst/>
              <a:cxnLst/>
              <a:rect r="r" b="b" t="t" l="l"/>
              <a:pathLst>
                <a:path h="5048650" w="191628">
                  <a:moveTo>
                    <a:pt x="0" y="0"/>
                  </a:moveTo>
                  <a:lnTo>
                    <a:pt x="191628" y="0"/>
                  </a:lnTo>
                  <a:lnTo>
                    <a:pt x="191628" y="5048650"/>
                  </a:lnTo>
                  <a:lnTo>
                    <a:pt x="0" y="5048650"/>
                  </a:lnTo>
                  <a:close/>
                </a:path>
              </a:pathLst>
            </a:custGeom>
            <a:solidFill>
              <a:srgbClr val="6E6AA4"/>
            </a:solidFill>
          </p:spPr>
        </p:sp>
        <p:sp>
          <p:nvSpPr>
            <p:cNvPr name="TextBox 19" id="19"/>
            <p:cNvSpPr txBox="true"/>
            <p:nvPr/>
          </p:nvSpPr>
          <p:spPr>
            <a:xfrm>
              <a:off x="0" y="-76200"/>
              <a:ext cx="191628" cy="512485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10420180" y="3277321"/>
            <a:ext cx="6495969" cy="1049038"/>
          </a:xfrm>
          <a:custGeom>
            <a:avLst/>
            <a:gdLst/>
            <a:ahLst/>
            <a:cxnLst/>
            <a:rect r="r" b="b" t="t" l="l"/>
            <a:pathLst>
              <a:path h="1049038" w="6495969">
                <a:moveTo>
                  <a:pt x="0" y="0"/>
                </a:moveTo>
                <a:lnTo>
                  <a:pt x="6495969" y="0"/>
                </a:lnTo>
                <a:lnTo>
                  <a:pt x="6495969" y="1049039"/>
                </a:lnTo>
                <a:lnTo>
                  <a:pt x="0" y="1049039"/>
                </a:lnTo>
                <a:lnTo>
                  <a:pt x="0" y="0"/>
                </a:lnTo>
                <a:close/>
              </a:path>
            </a:pathLst>
          </a:custGeom>
          <a:blipFill>
            <a:blip r:embed="rId5"/>
            <a:stretch>
              <a:fillRect l="0" t="0" r="0" b="0"/>
            </a:stretch>
          </a:blipFill>
        </p:spPr>
      </p:sp>
      <p:sp>
        <p:nvSpPr>
          <p:cNvPr name="Freeform 21" id="21"/>
          <p:cNvSpPr/>
          <p:nvPr/>
        </p:nvSpPr>
        <p:spPr>
          <a:xfrm flipH="false" flipV="false" rot="0">
            <a:off x="11134720" y="5642128"/>
            <a:ext cx="5781430" cy="1095229"/>
          </a:xfrm>
          <a:custGeom>
            <a:avLst/>
            <a:gdLst/>
            <a:ahLst/>
            <a:cxnLst/>
            <a:rect r="r" b="b" t="t" l="l"/>
            <a:pathLst>
              <a:path h="1095229" w="5781430">
                <a:moveTo>
                  <a:pt x="0" y="0"/>
                </a:moveTo>
                <a:lnTo>
                  <a:pt x="5781429" y="0"/>
                </a:lnTo>
                <a:lnTo>
                  <a:pt x="5781429" y="1095229"/>
                </a:lnTo>
                <a:lnTo>
                  <a:pt x="0" y="1095229"/>
                </a:lnTo>
                <a:lnTo>
                  <a:pt x="0" y="0"/>
                </a:lnTo>
                <a:close/>
              </a:path>
            </a:pathLst>
          </a:custGeom>
          <a:blipFill>
            <a:blip r:embed="rId6"/>
            <a:stretch>
              <a:fillRect l="-14373" t="0" r="0" b="0"/>
            </a:stretch>
          </a:blipFill>
        </p:spPr>
      </p:sp>
      <p:sp>
        <p:nvSpPr>
          <p:cNvPr name="Freeform 22" id="22"/>
          <p:cNvSpPr/>
          <p:nvPr/>
        </p:nvSpPr>
        <p:spPr>
          <a:xfrm flipH="false" flipV="false" rot="0">
            <a:off x="10439397" y="7939784"/>
            <a:ext cx="6573586" cy="1061279"/>
          </a:xfrm>
          <a:custGeom>
            <a:avLst/>
            <a:gdLst/>
            <a:ahLst/>
            <a:cxnLst/>
            <a:rect r="r" b="b" t="t" l="l"/>
            <a:pathLst>
              <a:path h="1061279" w="6573586">
                <a:moveTo>
                  <a:pt x="0" y="0"/>
                </a:moveTo>
                <a:lnTo>
                  <a:pt x="6573586" y="0"/>
                </a:lnTo>
                <a:lnTo>
                  <a:pt x="6573586" y="1061279"/>
                </a:lnTo>
                <a:lnTo>
                  <a:pt x="0" y="1061279"/>
                </a:lnTo>
                <a:lnTo>
                  <a:pt x="0" y="0"/>
                </a:lnTo>
                <a:close/>
              </a:path>
            </a:pathLst>
          </a:custGeom>
          <a:blipFill>
            <a:blip r:embed="rId7"/>
            <a:stretch>
              <a:fillRect l="-3971" t="0" r="0" b="0"/>
            </a:stretch>
          </a:blipFill>
        </p:spPr>
      </p:sp>
      <p:sp>
        <p:nvSpPr>
          <p:cNvPr name="Freeform 23" id="23"/>
          <p:cNvSpPr/>
          <p:nvPr/>
        </p:nvSpPr>
        <p:spPr>
          <a:xfrm flipH="false" flipV="false" rot="0">
            <a:off x="1449511" y="4617995"/>
            <a:ext cx="6455715" cy="5107159"/>
          </a:xfrm>
          <a:custGeom>
            <a:avLst/>
            <a:gdLst/>
            <a:ahLst/>
            <a:cxnLst/>
            <a:rect r="r" b="b" t="t" l="l"/>
            <a:pathLst>
              <a:path h="5107159" w="6455715">
                <a:moveTo>
                  <a:pt x="0" y="0"/>
                </a:moveTo>
                <a:lnTo>
                  <a:pt x="6455716" y="0"/>
                </a:lnTo>
                <a:lnTo>
                  <a:pt x="6455716" y="5107158"/>
                </a:lnTo>
                <a:lnTo>
                  <a:pt x="0" y="5107158"/>
                </a:lnTo>
                <a:lnTo>
                  <a:pt x="0" y="0"/>
                </a:lnTo>
                <a:close/>
              </a:path>
            </a:pathLst>
          </a:custGeom>
          <a:blipFill>
            <a:blip r:embed="rId8"/>
            <a:stretch>
              <a:fillRect l="0" t="0" r="0" b="0"/>
            </a:stretch>
          </a:blipFill>
        </p:spPr>
      </p:sp>
      <p:sp>
        <p:nvSpPr>
          <p:cNvPr name="TextBox 24" id="24"/>
          <p:cNvSpPr txBox="true"/>
          <p:nvPr/>
        </p:nvSpPr>
        <p:spPr>
          <a:xfrm rot="0">
            <a:off x="1028700" y="492160"/>
            <a:ext cx="6191825" cy="2717022"/>
          </a:xfrm>
          <a:prstGeom prst="rect">
            <a:avLst/>
          </a:prstGeom>
        </p:spPr>
        <p:txBody>
          <a:bodyPr anchor="t" rtlCol="false" tIns="0" lIns="0" bIns="0" rIns="0">
            <a:spAutoFit/>
          </a:bodyPr>
          <a:lstStyle/>
          <a:p>
            <a:pPr algn="l">
              <a:lnSpc>
                <a:spcPts val="10388"/>
              </a:lnSpc>
            </a:pPr>
            <a:r>
              <a:rPr lang="en-US" sz="7420">
                <a:solidFill>
                  <a:srgbClr val="A70CFA"/>
                </a:solidFill>
                <a:latin typeface="Arial"/>
                <a:ea typeface="Arial"/>
                <a:cs typeface="Arial"/>
                <a:sym typeface="Arial"/>
              </a:rPr>
              <a:t>Evaluation </a:t>
            </a:r>
          </a:p>
          <a:p>
            <a:pPr algn="l" marL="0" indent="0" lvl="0">
              <a:lnSpc>
                <a:spcPts val="10388"/>
              </a:lnSpc>
              <a:spcBef>
                <a:spcPct val="0"/>
              </a:spcBef>
            </a:pPr>
          </a:p>
        </p:txBody>
      </p:sp>
      <p:sp>
        <p:nvSpPr>
          <p:cNvPr name="TextBox 25" id="25"/>
          <p:cNvSpPr txBox="true"/>
          <p:nvPr/>
        </p:nvSpPr>
        <p:spPr>
          <a:xfrm rot="0">
            <a:off x="1028700" y="1804901"/>
            <a:ext cx="10919325" cy="1520190"/>
          </a:xfrm>
          <a:prstGeom prst="rect">
            <a:avLst/>
          </a:prstGeom>
        </p:spPr>
        <p:txBody>
          <a:bodyPr anchor="t" rtlCol="false" tIns="0" lIns="0" bIns="0" rIns="0">
            <a:spAutoFit/>
          </a:bodyPr>
          <a:lstStyle/>
          <a:p>
            <a:pPr algn="l">
              <a:lnSpc>
                <a:spcPts val="3900"/>
              </a:lnSpc>
            </a:pPr>
            <a:r>
              <a:rPr lang="en-US" sz="2600">
                <a:solidFill>
                  <a:srgbClr val="3B365F"/>
                </a:solidFill>
                <a:latin typeface="Arial"/>
                <a:ea typeface="Arial"/>
                <a:cs typeface="Arial"/>
                <a:sym typeface="Arial"/>
              </a:rPr>
              <a:t>La matrice de confusion est un tableau utilisé pour montrer le nombre de prédictions   correctes et incorrectes sur un problème de classification. </a:t>
            </a:r>
          </a:p>
          <a:p>
            <a:pPr algn="l" marL="0" indent="0" lvl="0">
              <a:lnSpc>
                <a:spcPts val="3900"/>
              </a:lnSpc>
              <a:spcBef>
                <a:spcPct val="0"/>
              </a:spcBef>
            </a:pPr>
          </a:p>
        </p:txBody>
      </p:sp>
      <p:sp>
        <p:nvSpPr>
          <p:cNvPr name="TextBox 26" id="26"/>
          <p:cNvSpPr txBox="true"/>
          <p:nvPr/>
        </p:nvSpPr>
        <p:spPr>
          <a:xfrm rot="0">
            <a:off x="10285930" y="2990107"/>
            <a:ext cx="317961" cy="539240"/>
          </a:xfrm>
          <a:prstGeom prst="rect">
            <a:avLst/>
          </a:prstGeom>
        </p:spPr>
        <p:txBody>
          <a:bodyPr anchor="t" rtlCol="false" tIns="0" lIns="0" bIns="0" rIns="0">
            <a:spAutoFit/>
          </a:bodyPr>
          <a:lstStyle/>
          <a:p>
            <a:pPr algn="ctr" marL="0" indent="0" lvl="0">
              <a:lnSpc>
                <a:spcPts val="3919"/>
              </a:lnSpc>
              <a:spcBef>
                <a:spcPct val="0"/>
              </a:spcBef>
            </a:pPr>
            <a:r>
              <a:rPr lang="en-US" sz="2799" strike="noStrike" u="none">
                <a:solidFill>
                  <a:srgbClr val="F7FAFF"/>
                </a:solidFill>
                <a:latin typeface="Arial Bold"/>
                <a:ea typeface="Arial Bold"/>
                <a:cs typeface="Arial Bold"/>
                <a:sym typeface="Arial Bold"/>
              </a:rPr>
              <a:t>1.</a:t>
            </a:r>
          </a:p>
        </p:txBody>
      </p:sp>
      <p:sp>
        <p:nvSpPr>
          <p:cNvPr name="TextBox 27" id="27"/>
          <p:cNvSpPr txBox="true"/>
          <p:nvPr/>
        </p:nvSpPr>
        <p:spPr>
          <a:xfrm rot="0">
            <a:off x="17750151" y="9343390"/>
            <a:ext cx="183654" cy="495935"/>
          </a:xfrm>
          <a:prstGeom prst="rect">
            <a:avLst/>
          </a:prstGeom>
        </p:spPr>
        <p:txBody>
          <a:bodyPr anchor="t" rtlCol="false" tIns="0" lIns="0" bIns="0" rIns="0">
            <a:spAutoFit/>
          </a:bodyPr>
          <a:lstStyle/>
          <a:p>
            <a:pPr algn="ctr">
              <a:lnSpc>
                <a:spcPts val="3640"/>
              </a:lnSpc>
            </a:pPr>
            <a:r>
              <a:rPr lang="en-US" sz="2600">
                <a:solidFill>
                  <a:srgbClr val="000000"/>
                </a:solidFill>
                <a:latin typeface="Arial"/>
                <a:ea typeface="Arial"/>
                <a:cs typeface="Arial"/>
                <a:sym typeface="Arial"/>
              </a:rPr>
              <a:t>4</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7FAFF"/>
        </a:solidFill>
      </p:bgPr>
    </p:bg>
    <p:spTree>
      <p:nvGrpSpPr>
        <p:cNvPr id="1" name=""/>
        <p:cNvGrpSpPr/>
        <p:nvPr/>
      </p:nvGrpSpPr>
      <p:grpSpPr>
        <a:xfrm>
          <a:off x="0" y="0"/>
          <a:ext cx="0" cy="0"/>
          <a:chOff x="0" y="0"/>
          <a:chExt cx="0" cy="0"/>
        </a:xfrm>
      </p:grpSpPr>
      <p:grpSp>
        <p:nvGrpSpPr>
          <p:cNvPr name="Group 2" id="2"/>
          <p:cNvGrpSpPr/>
          <p:nvPr/>
        </p:nvGrpSpPr>
        <p:grpSpPr>
          <a:xfrm rot="0">
            <a:off x="6722255" y="6552605"/>
            <a:ext cx="4655605" cy="3248967"/>
            <a:chOff x="0" y="0"/>
            <a:chExt cx="1580922" cy="1103264"/>
          </a:xfrm>
        </p:grpSpPr>
        <p:sp>
          <p:nvSpPr>
            <p:cNvPr name="Freeform 3" id="3"/>
            <p:cNvSpPr/>
            <p:nvPr/>
          </p:nvSpPr>
          <p:spPr>
            <a:xfrm flipH="false" flipV="false" rot="0">
              <a:off x="0" y="0"/>
              <a:ext cx="1580922" cy="1103264"/>
            </a:xfrm>
            <a:custGeom>
              <a:avLst/>
              <a:gdLst/>
              <a:ahLst/>
              <a:cxnLst/>
              <a:rect r="r" b="b" t="t" l="l"/>
              <a:pathLst>
                <a:path h="1103264" w="1580922">
                  <a:moveTo>
                    <a:pt x="84809" y="0"/>
                  </a:moveTo>
                  <a:lnTo>
                    <a:pt x="1496112" y="0"/>
                  </a:lnTo>
                  <a:cubicBezTo>
                    <a:pt x="1518605" y="0"/>
                    <a:pt x="1540177" y="8935"/>
                    <a:pt x="1556082" y="24840"/>
                  </a:cubicBezTo>
                  <a:cubicBezTo>
                    <a:pt x="1571986" y="40745"/>
                    <a:pt x="1580922" y="62316"/>
                    <a:pt x="1580922" y="84809"/>
                  </a:cubicBezTo>
                  <a:lnTo>
                    <a:pt x="1580922" y="1018455"/>
                  </a:lnTo>
                  <a:cubicBezTo>
                    <a:pt x="1580922" y="1040948"/>
                    <a:pt x="1571986" y="1062520"/>
                    <a:pt x="1556082" y="1078424"/>
                  </a:cubicBezTo>
                  <a:cubicBezTo>
                    <a:pt x="1540177" y="1094329"/>
                    <a:pt x="1518605" y="1103264"/>
                    <a:pt x="1496112" y="1103264"/>
                  </a:cubicBezTo>
                  <a:lnTo>
                    <a:pt x="84809" y="1103264"/>
                  </a:lnTo>
                  <a:cubicBezTo>
                    <a:pt x="62316" y="1103264"/>
                    <a:pt x="40745" y="1094329"/>
                    <a:pt x="24840" y="1078424"/>
                  </a:cubicBezTo>
                  <a:cubicBezTo>
                    <a:pt x="8935" y="1062520"/>
                    <a:pt x="0" y="1040948"/>
                    <a:pt x="0" y="1018455"/>
                  </a:cubicBezTo>
                  <a:lnTo>
                    <a:pt x="0" y="84809"/>
                  </a:lnTo>
                  <a:cubicBezTo>
                    <a:pt x="0" y="62316"/>
                    <a:pt x="8935" y="40745"/>
                    <a:pt x="24840" y="24840"/>
                  </a:cubicBezTo>
                  <a:cubicBezTo>
                    <a:pt x="40745" y="8935"/>
                    <a:pt x="62316" y="0"/>
                    <a:pt x="84809" y="0"/>
                  </a:cubicBezTo>
                  <a:close/>
                </a:path>
              </a:pathLst>
            </a:custGeom>
            <a:solidFill>
              <a:srgbClr val="F8CEFF"/>
            </a:solidFill>
          </p:spPr>
        </p:sp>
        <p:sp>
          <p:nvSpPr>
            <p:cNvPr name="TextBox 4" id="4"/>
            <p:cNvSpPr txBox="true"/>
            <p:nvPr/>
          </p:nvSpPr>
          <p:spPr>
            <a:xfrm>
              <a:off x="0" y="-76200"/>
              <a:ext cx="1580922" cy="1179464"/>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7631867" y="2179365"/>
            <a:ext cx="2836380" cy="4116119"/>
          </a:xfrm>
          <a:custGeom>
            <a:avLst/>
            <a:gdLst/>
            <a:ahLst/>
            <a:cxnLst/>
            <a:rect r="r" b="b" t="t" l="l"/>
            <a:pathLst>
              <a:path h="4116119" w="2836380">
                <a:moveTo>
                  <a:pt x="0" y="0"/>
                </a:moveTo>
                <a:lnTo>
                  <a:pt x="2836380" y="0"/>
                </a:lnTo>
                <a:lnTo>
                  <a:pt x="2836380" y="4116119"/>
                </a:lnTo>
                <a:lnTo>
                  <a:pt x="0" y="41161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6722242" y="6295484"/>
            <a:ext cx="4655629" cy="953774"/>
            <a:chOff x="0" y="0"/>
            <a:chExt cx="1580930" cy="323877"/>
          </a:xfrm>
        </p:grpSpPr>
        <p:sp>
          <p:nvSpPr>
            <p:cNvPr name="Freeform 7" id="7"/>
            <p:cNvSpPr/>
            <p:nvPr/>
          </p:nvSpPr>
          <p:spPr>
            <a:xfrm flipH="false" flipV="false" rot="0">
              <a:off x="0" y="0"/>
              <a:ext cx="1580930" cy="323877"/>
            </a:xfrm>
            <a:custGeom>
              <a:avLst/>
              <a:gdLst/>
              <a:ahLst/>
              <a:cxnLst/>
              <a:rect r="r" b="b" t="t" l="l"/>
              <a:pathLst>
                <a:path h="323877" w="1580930">
                  <a:moveTo>
                    <a:pt x="84809" y="0"/>
                  </a:moveTo>
                  <a:lnTo>
                    <a:pt x="1496121" y="0"/>
                  </a:lnTo>
                  <a:cubicBezTo>
                    <a:pt x="1518614" y="0"/>
                    <a:pt x="1540185" y="8935"/>
                    <a:pt x="1556090" y="24840"/>
                  </a:cubicBezTo>
                  <a:cubicBezTo>
                    <a:pt x="1571995" y="40745"/>
                    <a:pt x="1580930" y="62316"/>
                    <a:pt x="1580930" y="84809"/>
                  </a:cubicBezTo>
                  <a:lnTo>
                    <a:pt x="1580930" y="239068"/>
                  </a:lnTo>
                  <a:cubicBezTo>
                    <a:pt x="1580930" y="285906"/>
                    <a:pt x="1542960" y="323877"/>
                    <a:pt x="1496121" y="323877"/>
                  </a:cubicBezTo>
                  <a:lnTo>
                    <a:pt x="84809" y="323877"/>
                  </a:lnTo>
                  <a:cubicBezTo>
                    <a:pt x="62316" y="323877"/>
                    <a:pt x="40745" y="314941"/>
                    <a:pt x="24840" y="299037"/>
                  </a:cubicBezTo>
                  <a:cubicBezTo>
                    <a:pt x="8935" y="283132"/>
                    <a:pt x="0" y="261561"/>
                    <a:pt x="0" y="239068"/>
                  </a:cubicBezTo>
                  <a:lnTo>
                    <a:pt x="0" y="84809"/>
                  </a:lnTo>
                  <a:cubicBezTo>
                    <a:pt x="0" y="37970"/>
                    <a:pt x="37970" y="0"/>
                    <a:pt x="84809" y="0"/>
                  </a:cubicBezTo>
                  <a:close/>
                </a:path>
              </a:pathLst>
            </a:custGeom>
            <a:solidFill>
              <a:srgbClr val="6E6AA4"/>
            </a:solidFill>
          </p:spPr>
        </p:sp>
        <p:sp>
          <p:nvSpPr>
            <p:cNvPr name="TextBox 8" id="8"/>
            <p:cNvSpPr txBox="true"/>
            <p:nvPr/>
          </p:nvSpPr>
          <p:spPr>
            <a:xfrm>
              <a:off x="0" y="-76200"/>
              <a:ext cx="1580930" cy="40007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186989" y="6532670"/>
            <a:ext cx="4422567" cy="2997061"/>
            <a:chOff x="0" y="0"/>
            <a:chExt cx="1628015" cy="1103264"/>
          </a:xfrm>
        </p:grpSpPr>
        <p:sp>
          <p:nvSpPr>
            <p:cNvPr name="Freeform 10" id="10"/>
            <p:cNvSpPr/>
            <p:nvPr/>
          </p:nvSpPr>
          <p:spPr>
            <a:xfrm flipH="false" flipV="false" rot="0">
              <a:off x="0" y="0"/>
              <a:ext cx="1628015" cy="1103264"/>
            </a:xfrm>
            <a:custGeom>
              <a:avLst/>
              <a:gdLst/>
              <a:ahLst/>
              <a:cxnLst/>
              <a:rect r="r" b="b" t="t" l="l"/>
              <a:pathLst>
                <a:path h="1103264" w="1628015">
                  <a:moveTo>
                    <a:pt x="89278" y="0"/>
                  </a:moveTo>
                  <a:lnTo>
                    <a:pt x="1538737" y="0"/>
                  </a:lnTo>
                  <a:cubicBezTo>
                    <a:pt x="1588044" y="0"/>
                    <a:pt x="1628015" y="39971"/>
                    <a:pt x="1628015" y="89278"/>
                  </a:cubicBezTo>
                  <a:lnTo>
                    <a:pt x="1628015" y="1013986"/>
                  </a:lnTo>
                  <a:cubicBezTo>
                    <a:pt x="1628015" y="1063293"/>
                    <a:pt x="1588044" y="1103264"/>
                    <a:pt x="1538737" y="1103264"/>
                  </a:cubicBezTo>
                  <a:lnTo>
                    <a:pt x="89278" y="1103264"/>
                  </a:lnTo>
                  <a:cubicBezTo>
                    <a:pt x="39971" y="1103264"/>
                    <a:pt x="0" y="1063293"/>
                    <a:pt x="0" y="1013986"/>
                  </a:cubicBezTo>
                  <a:lnTo>
                    <a:pt x="0" y="89278"/>
                  </a:lnTo>
                  <a:cubicBezTo>
                    <a:pt x="0" y="39971"/>
                    <a:pt x="39971" y="0"/>
                    <a:pt x="89278" y="0"/>
                  </a:cubicBezTo>
                  <a:close/>
                </a:path>
              </a:pathLst>
            </a:custGeom>
            <a:solidFill>
              <a:srgbClr val="F8CEFF"/>
            </a:solidFill>
          </p:spPr>
        </p:sp>
        <p:sp>
          <p:nvSpPr>
            <p:cNvPr name="TextBox 11" id="11"/>
            <p:cNvSpPr txBox="true"/>
            <p:nvPr/>
          </p:nvSpPr>
          <p:spPr>
            <a:xfrm>
              <a:off x="0" y="-76200"/>
              <a:ext cx="1628015" cy="1179464"/>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3186989" y="6295484"/>
            <a:ext cx="4422567" cy="879558"/>
            <a:chOff x="0" y="0"/>
            <a:chExt cx="1628015" cy="323779"/>
          </a:xfrm>
        </p:grpSpPr>
        <p:sp>
          <p:nvSpPr>
            <p:cNvPr name="Freeform 13" id="13"/>
            <p:cNvSpPr/>
            <p:nvPr/>
          </p:nvSpPr>
          <p:spPr>
            <a:xfrm flipH="false" flipV="false" rot="0">
              <a:off x="0" y="0"/>
              <a:ext cx="1628015" cy="323779"/>
            </a:xfrm>
            <a:custGeom>
              <a:avLst/>
              <a:gdLst/>
              <a:ahLst/>
              <a:cxnLst/>
              <a:rect r="r" b="b" t="t" l="l"/>
              <a:pathLst>
                <a:path h="323779" w="1628015">
                  <a:moveTo>
                    <a:pt x="89278" y="0"/>
                  </a:moveTo>
                  <a:lnTo>
                    <a:pt x="1538737" y="0"/>
                  </a:lnTo>
                  <a:cubicBezTo>
                    <a:pt x="1588044" y="0"/>
                    <a:pt x="1628015" y="39971"/>
                    <a:pt x="1628015" y="89278"/>
                  </a:cubicBezTo>
                  <a:lnTo>
                    <a:pt x="1628015" y="234501"/>
                  </a:lnTo>
                  <a:cubicBezTo>
                    <a:pt x="1628015" y="283808"/>
                    <a:pt x="1588044" y="323779"/>
                    <a:pt x="1538737" y="323779"/>
                  </a:cubicBezTo>
                  <a:lnTo>
                    <a:pt x="89278" y="323779"/>
                  </a:lnTo>
                  <a:cubicBezTo>
                    <a:pt x="39971" y="323779"/>
                    <a:pt x="0" y="283808"/>
                    <a:pt x="0" y="234501"/>
                  </a:cubicBezTo>
                  <a:lnTo>
                    <a:pt x="0" y="89278"/>
                  </a:lnTo>
                  <a:cubicBezTo>
                    <a:pt x="0" y="39971"/>
                    <a:pt x="39971" y="0"/>
                    <a:pt x="89278" y="0"/>
                  </a:cubicBezTo>
                  <a:close/>
                </a:path>
              </a:pathLst>
            </a:custGeom>
            <a:solidFill>
              <a:srgbClr val="6E6AA4"/>
            </a:solidFill>
          </p:spPr>
        </p:sp>
        <p:sp>
          <p:nvSpPr>
            <p:cNvPr name="TextBox 14" id="14"/>
            <p:cNvSpPr txBox="true"/>
            <p:nvPr/>
          </p:nvSpPr>
          <p:spPr>
            <a:xfrm>
              <a:off x="0" y="-76200"/>
              <a:ext cx="1628015" cy="399979"/>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true" rot="7969823">
            <a:off x="7048886" y="-1056374"/>
            <a:ext cx="1843517" cy="3920391"/>
          </a:xfrm>
          <a:custGeom>
            <a:avLst/>
            <a:gdLst/>
            <a:ahLst/>
            <a:cxnLst/>
            <a:rect r="r" b="b" t="t" l="l"/>
            <a:pathLst>
              <a:path h="3920391" w="1843517">
                <a:moveTo>
                  <a:pt x="0" y="3920390"/>
                </a:moveTo>
                <a:lnTo>
                  <a:pt x="1843517" y="3920390"/>
                </a:lnTo>
                <a:lnTo>
                  <a:pt x="1843517" y="0"/>
                </a:lnTo>
                <a:lnTo>
                  <a:pt x="0" y="0"/>
                </a:lnTo>
                <a:lnTo>
                  <a:pt x="0" y="392039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grpSp>
        <p:nvGrpSpPr>
          <p:cNvPr name="Group 16" id="16"/>
          <p:cNvGrpSpPr/>
          <p:nvPr/>
        </p:nvGrpSpPr>
        <p:grpSpPr>
          <a:xfrm rot="0">
            <a:off x="13186989" y="2275050"/>
            <a:ext cx="4506394" cy="3248967"/>
            <a:chOff x="0" y="0"/>
            <a:chExt cx="1530254" cy="1103264"/>
          </a:xfrm>
        </p:grpSpPr>
        <p:sp>
          <p:nvSpPr>
            <p:cNvPr name="Freeform 17" id="17"/>
            <p:cNvSpPr/>
            <p:nvPr/>
          </p:nvSpPr>
          <p:spPr>
            <a:xfrm flipH="false" flipV="false" rot="0">
              <a:off x="0" y="0"/>
              <a:ext cx="1530254" cy="1103264"/>
            </a:xfrm>
            <a:custGeom>
              <a:avLst/>
              <a:gdLst/>
              <a:ahLst/>
              <a:cxnLst/>
              <a:rect r="r" b="b" t="t" l="l"/>
              <a:pathLst>
                <a:path h="1103264" w="1530254">
                  <a:moveTo>
                    <a:pt x="87617" y="0"/>
                  </a:moveTo>
                  <a:lnTo>
                    <a:pt x="1442636" y="0"/>
                  </a:lnTo>
                  <a:cubicBezTo>
                    <a:pt x="1491026" y="0"/>
                    <a:pt x="1530254" y="39228"/>
                    <a:pt x="1530254" y="87617"/>
                  </a:cubicBezTo>
                  <a:lnTo>
                    <a:pt x="1530254" y="1015647"/>
                  </a:lnTo>
                  <a:cubicBezTo>
                    <a:pt x="1530254" y="1064037"/>
                    <a:pt x="1491026" y="1103264"/>
                    <a:pt x="1442636" y="1103264"/>
                  </a:cubicBezTo>
                  <a:lnTo>
                    <a:pt x="87617" y="1103264"/>
                  </a:lnTo>
                  <a:cubicBezTo>
                    <a:pt x="39228" y="1103264"/>
                    <a:pt x="0" y="1064037"/>
                    <a:pt x="0" y="1015647"/>
                  </a:cubicBezTo>
                  <a:lnTo>
                    <a:pt x="0" y="87617"/>
                  </a:lnTo>
                  <a:cubicBezTo>
                    <a:pt x="0" y="39228"/>
                    <a:pt x="39228" y="0"/>
                    <a:pt x="87617" y="0"/>
                  </a:cubicBezTo>
                  <a:close/>
                </a:path>
              </a:pathLst>
            </a:custGeom>
            <a:solidFill>
              <a:srgbClr val="F8CEFF"/>
            </a:solidFill>
          </p:spPr>
        </p:sp>
        <p:sp>
          <p:nvSpPr>
            <p:cNvPr name="TextBox 18" id="18"/>
            <p:cNvSpPr txBox="true"/>
            <p:nvPr/>
          </p:nvSpPr>
          <p:spPr>
            <a:xfrm>
              <a:off x="0" y="-76200"/>
              <a:ext cx="1530254" cy="1179464"/>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3187024" y="2017928"/>
            <a:ext cx="4506323" cy="953774"/>
            <a:chOff x="0" y="0"/>
            <a:chExt cx="1530229" cy="323877"/>
          </a:xfrm>
        </p:grpSpPr>
        <p:sp>
          <p:nvSpPr>
            <p:cNvPr name="Freeform 20" id="20"/>
            <p:cNvSpPr/>
            <p:nvPr/>
          </p:nvSpPr>
          <p:spPr>
            <a:xfrm flipH="false" flipV="false" rot="0">
              <a:off x="0" y="0"/>
              <a:ext cx="1530229" cy="323877"/>
            </a:xfrm>
            <a:custGeom>
              <a:avLst/>
              <a:gdLst/>
              <a:ahLst/>
              <a:cxnLst/>
              <a:rect r="r" b="b" t="t" l="l"/>
              <a:pathLst>
                <a:path h="323877" w="1530229">
                  <a:moveTo>
                    <a:pt x="87619" y="0"/>
                  </a:moveTo>
                  <a:lnTo>
                    <a:pt x="1442611" y="0"/>
                  </a:lnTo>
                  <a:cubicBezTo>
                    <a:pt x="1491001" y="0"/>
                    <a:pt x="1530229" y="39228"/>
                    <a:pt x="1530229" y="87619"/>
                  </a:cubicBezTo>
                  <a:lnTo>
                    <a:pt x="1530229" y="236258"/>
                  </a:lnTo>
                  <a:cubicBezTo>
                    <a:pt x="1530229" y="259496"/>
                    <a:pt x="1520998" y="281782"/>
                    <a:pt x="1504566" y="298214"/>
                  </a:cubicBezTo>
                  <a:cubicBezTo>
                    <a:pt x="1488135" y="314645"/>
                    <a:pt x="1465849" y="323877"/>
                    <a:pt x="1442611" y="323877"/>
                  </a:cubicBezTo>
                  <a:lnTo>
                    <a:pt x="87619" y="323877"/>
                  </a:lnTo>
                  <a:cubicBezTo>
                    <a:pt x="64381" y="323877"/>
                    <a:pt x="42095" y="314645"/>
                    <a:pt x="25663" y="298214"/>
                  </a:cubicBezTo>
                  <a:cubicBezTo>
                    <a:pt x="9231" y="281782"/>
                    <a:pt x="0" y="259496"/>
                    <a:pt x="0" y="236258"/>
                  </a:cubicBezTo>
                  <a:lnTo>
                    <a:pt x="0" y="87619"/>
                  </a:lnTo>
                  <a:cubicBezTo>
                    <a:pt x="0" y="64381"/>
                    <a:pt x="9231" y="42095"/>
                    <a:pt x="25663" y="25663"/>
                  </a:cubicBezTo>
                  <a:cubicBezTo>
                    <a:pt x="42095" y="9231"/>
                    <a:pt x="64381" y="0"/>
                    <a:pt x="87619" y="0"/>
                  </a:cubicBezTo>
                  <a:close/>
                </a:path>
              </a:pathLst>
            </a:custGeom>
            <a:solidFill>
              <a:srgbClr val="6E6AA4"/>
            </a:solidFill>
          </p:spPr>
        </p:sp>
        <p:sp>
          <p:nvSpPr>
            <p:cNvPr name="TextBox 21" id="21"/>
            <p:cNvSpPr txBox="true"/>
            <p:nvPr/>
          </p:nvSpPr>
          <p:spPr>
            <a:xfrm>
              <a:off x="0" y="-76200"/>
              <a:ext cx="1530229" cy="400077"/>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6902519" y="7468692"/>
            <a:ext cx="4296940" cy="2332881"/>
          </a:xfrm>
          <a:prstGeom prst="rect">
            <a:avLst/>
          </a:prstGeom>
        </p:spPr>
        <p:txBody>
          <a:bodyPr anchor="t" rtlCol="false" tIns="0" lIns="0" bIns="0" rIns="0">
            <a:spAutoFit/>
          </a:bodyPr>
          <a:lstStyle/>
          <a:p>
            <a:pPr algn="ctr">
              <a:lnSpc>
                <a:spcPts val="3024"/>
              </a:lnSpc>
            </a:pPr>
            <a:r>
              <a:rPr lang="en-US" sz="2016">
                <a:solidFill>
                  <a:srgbClr val="3B365F"/>
                </a:solidFill>
                <a:latin typeface="Arial"/>
                <a:ea typeface="Arial"/>
                <a:cs typeface="Arial"/>
                <a:sym typeface="Arial"/>
              </a:rPr>
              <a:t>Données du Demographic Health Information System, contenant plus de 70 000 échantillons avec des informations démographiques et de santé.</a:t>
            </a:r>
          </a:p>
          <a:p>
            <a:pPr algn="ctr" marL="0" indent="0" lvl="0">
              <a:lnSpc>
                <a:spcPts val="3024"/>
              </a:lnSpc>
              <a:spcBef>
                <a:spcPct val="0"/>
              </a:spcBef>
            </a:pPr>
          </a:p>
        </p:txBody>
      </p:sp>
      <p:sp>
        <p:nvSpPr>
          <p:cNvPr name="TextBox 23" id="23"/>
          <p:cNvSpPr txBox="true"/>
          <p:nvPr/>
        </p:nvSpPr>
        <p:spPr>
          <a:xfrm rot="0">
            <a:off x="13524827" y="7388655"/>
            <a:ext cx="3876813" cy="1786705"/>
          </a:xfrm>
          <a:prstGeom prst="rect">
            <a:avLst/>
          </a:prstGeom>
        </p:spPr>
        <p:txBody>
          <a:bodyPr anchor="t" rtlCol="false" tIns="0" lIns="0" bIns="0" rIns="0">
            <a:spAutoFit/>
          </a:bodyPr>
          <a:lstStyle/>
          <a:p>
            <a:pPr algn="ctr">
              <a:lnSpc>
                <a:spcPts val="2790"/>
              </a:lnSpc>
            </a:pPr>
            <a:r>
              <a:rPr lang="en-US" sz="1860">
                <a:solidFill>
                  <a:srgbClr val="3B365F"/>
                </a:solidFill>
                <a:latin typeface="Arial"/>
                <a:ea typeface="Arial"/>
                <a:cs typeface="Arial"/>
                <a:sym typeface="Arial"/>
              </a:rPr>
              <a:t>Dataset d'une étude sur la population amérindienne de Pima avec 768 échantillons (34,9% non-diabétiques, 65,1% diabétiques).</a:t>
            </a:r>
          </a:p>
          <a:p>
            <a:pPr algn="ctr" marL="0" indent="0" lvl="0">
              <a:lnSpc>
                <a:spcPts val="2790"/>
              </a:lnSpc>
              <a:spcBef>
                <a:spcPct val="0"/>
              </a:spcBef>
            </a:pPr>
          </a:p>
        </p:txBody>
      </p:sp>
      <p:sp>
        <p:nvSpPr>
          <p:cNvPr name="TextBox 24" id="24"/>
          <p:cNvSpPr txBox="true"/>
          <p:nvPr/>
        </p:nvSpPr>
        <p:spPr>
          <a:xfrm rot="0">
            <a:off x="13642565" y="3191136"/>
            <a:ext cx="3824053" cy="1948724"/>
          </a:xfrm>
          <a:prstGeom prst="rect">
            <a:avLst/>
          </a:prstGeom>
        </p:spPr>
        <p:txBody>
          <a:bodyPr anchor="t" rtlCol="false" tIns="0" lIns="0" bIns="0" rIns="0">
            <a:spAutoFit/>
          </a:bodyPr>
          <a:lstStyle/>
          <a:p>
            <a:pPr algn="ctr" marL="0" indent="0" lvl="0">
              <a:lnSpc>
                <a:spcPts val="3024"/>
              </a:lnSpc>
              <a:spcBef>
                <a:spcPct val="0"/>
              </a:spcBef>
            </a:pPr>
            <a:r>
              <a:rPr lang="en-US" sz="2016">
                <a:solidFill>
                  <a:srgbClr val="3B365F"/>
                </a:solidFill>
                <a:latin typeface="Arial"/>
                <a:ea typeface="Arial"/>
                <a:cs typeface="Arial"/>
                <a:sym typeface="Arial"/>
              </a:rPr>
              <a:t>Dataset similaire à l'IPDD, provenant d'une étude en Thaïlande avec 520 échantillons ayant la même répartition des classes.</a:t>
            </a:r>
          </a:p>
        </p:txBody>
      </p:sp>
      <p:sp>
        <p:nvSpPr>
          <p:cNvPr name="TextBox 25" id="25"/>
          <p:cNvSpPr txBox="true"/>
          <p:nvPr/>
        </p:nvSpPr>
        <p:spPr>
          <a:xfrm rot="0">
            <a:off x="13861473" y="2214600"/>
            <a:ext cx="3203522" cy="424245"/>
          </a:xfrm>
          <a:prstGeom prst="rect">
            <a:avLst/>
          </a:prstGeom>
        </p:spPr>
        <p:txBody>
          <a:bodyPr anchor="t" rtlCol="false" tIns="0" lIns="0" bIns="0" rIns="0">
            <a:spAutoFit/>
          </a:bodyPr>
          <a:lstStyle/>
          <a:p>
            <a:pPr algn="ctr" marL="0" indent="0" lvl="0">
              <a:lnSpc>
                <a:spcPts val="3040"/>
              </a:lnSpc>
              <a:spcBef>
                <a:spcPct val="0"/>
              </a:spcBef>
            </a:pPr>
            <a:r>
              <a:rPr lang="en-US" sz="2171">
                <a:solidFill>
                  <a:srgbClr val="F7FAFF"/>
                </a:solidFill>
                <a:latin typeface="Arial"/>
                <a:ea typeface="Arial"/>
                <a:cs typeface="Arial"/>
                <a:sym typeface="Arial"/>
              </a:rPr>
              <a:t>RTML Dataset</a:t>
            </a:r>
          </a:p>
        </p:txBody>
      </p:sp>
      <p:sp>
        <p:nvSpPr>
          <p:cNvPr name="TextBox 26" id="26"/>
          <p:cNvSpPr txBox="true"/>
          <p:nvPr/>
        </p:nvSpPr>
        <p:spPr>
          <a:xfrm rot="0">
            <a:off x="2982427" y="-2805"/>
            <a:ext cx="13653339" cy="2788286"/>
          </a:xfrm>
          <a:prstGeom prst="rect">
            <a:avLst/>
          </a:prstGeom>
        </p:spPr>
        <p:txBody>
          <a:bodyPr anchor="t" rtlCol="false" tIns="0" lIns="0" bIns="0" rIns="0">
            <a:spAutoFit/>
          </a:bodyPr>
          <a:lstStyle/>
          <a:p>
            <a:pPr algn="l">
              <a:lnSpc>
                <a:spcPts val="10639"/>
              </a:lnSpc>
            </a:pPr>
            <a:r>
              <a:rPr lang="en-US" sz="7599">
                <a:solidFill>
                  <a:srgbClr val="A70CFA"/>
                </a:solidFill>
                <a:latin typeface="Arial"/>
                <a:ea typeface="Arial"/>
                <a:cs typeface="Arial"/>
                <a:sym typeface="Arial"/>
              </a:rPr>
              <a:t>Présentation des datasets</a:t>
            </a:r>
          </a:p>
          <a:p>
            <a:pPr algn="l" marL="0" indent="0" lvl="0">
              <a:lnSpc>
                <a:spcPts val="10639"/>
              </a:lnSpc>
              <a:spcBef>
                <a:spcPct val="0"/>
              </a:spcBef>
            </a:pPr>
          </a:p>
        </p:txBody>
      </p:sp>
      <p:sp>
        <p:nvSpPr>
          <p:cNvPr name="TextBox 27" id="27"/>
          <p:cNvSpPr txBox="true"/>
          <p:nvPr/>
        </p:nvSpPr>
        <p:spPr>
          <a:xfrm rot="0">
            <a:off x="7080920" y="6427805"/>
            <a:ext cx="3938275" cy="424245"/>
          </a:xfrm>
          <a:prstGeom prst="rect">
            <a:avLst/>
          </a:prstGeom>
        </p:spPr>
        <p:txBody>
          <a:bodyPr anchor="t" rtlCol="false" tIns="0" lIns="0" bIns="0" rIns="0">
            <a:spAutoFit/>
          </a:bodyPr>
          <a:lstStyle/>
          <a:p>
            <a:pPr algn="ctr" marL="0" indent="0" lvl="0">
              <a:lnSpc>
                <a:spcPts val="3040"/>
              </a:lnSpc>
              <a:spcBef>
                <a:spcPct val="0"/>
              </a:spcBef>
            </a:pPr>
            <a:r>
              <a:rPr lang="en-US" sz="2171">
                <a:solidFill>
                  <a:srgbClr val="F7FAFF"/>
                </a:solidFill>
                <a:latin typeface="Arial"/>
                <a:ea typeface="Arial"/>
                <a:cs typeface="Arial"/>
                <a:sym typeface="Arial"/>
              </a:rPr>
              <a:t>DHIS Dataset</a:t>
            </a:r>
          </a:p>
        </p:txBody>
      </p:sp>
      <p:sp>
        <p:nvSpPr>
          <p:cNvPr name="TextBox 28" id="28"/>
          <p:cNvSpPr txBox="true"/>
          <p:nvPr/>
        </p:nvSpPr>
        <p:spPr>
          <a:xfrm rot="0">
            <a:off x="13619259" y="6320742"/>
            <a:ext cx="3557627" cy="743583"/>
          </a:xfrm>
          <a:prstGeom prst="rect">
            <a:avLst/>
          </a:prstGeom>
        </p:spPr>
        <p:txBody>
          <a:bodyPr anchor="t" rtlCol="false" tIns="0" lIns="0" bIns="0" rIns="0">
            <a:spAutoFit/>
          </a:bodyPr>
          <a:lstStyle/>
          <a:p>
            <a:pPr algn="ctr">
              <a:lnSpc>
                <a:spcPts val="2804"/>
              </a:lnSpc>
            </a:pPr>
            <a:r>
              <a:rPr lang="en-US" sz="2003">
                <a:solidFill>
                  <a:srgbClr val="F7FAFF"/>
                </a:solidFill>
                <a:latin typeface="Arial"/>
                <a:ea typeface="Arial"/>
                <a:cs typeface="Arial"/>
                <a:sym typeface="Arial"/>
              </a:rPr>
              <a:t>Pima Indians Diabetes </a:t>
            </a:r>
          </a:p>
          <a:p>
            <a:pPr algn="ctr" marL="0" indent="0" lvl="0">
              <a:lnSpc>
                <a:spcPts val="2804"/>
              </a:lnSpc>
              <a:spcBef>
                <a:spcPct val="0"/>
              </a:spcBef>
            </a:pPr>
            <a:r>
              <a:rPr lang="en-US" sz="2003">
                <a:solidFill>
                  <a:srgbClr val="F7FAFF"/>
                </a:solidFill>
                <a:latin typeface="Arial"/>
                <a:ea typeface="Arial"/>
                <a:cs typeface="Arial"/>
                <a:sym typeface="Arial"/>
              </a:rPr>
              <a:t>Dataset</a:t>
            </a:r>
          </a:p>
        </p:txBody>
      </p:sp>
      <p:grpSp>
        <p:nvGrpSpPr>
          <p:cNvPr name="Group 29" id="29"/>
          <p:cNvGrpSpPr/>
          <p:nvPr/>
        </p:nvGrpSpPr>
        <p:grpSpPr>
          <a:xfrm rot="0">
            <a:off x="744205" y="6552605"/>
            <a:ext cx="4476444" cy="3248967"/>
            <a:chOff x="0" y="0"/>
            <a:chExt cx="1520083" cy="1103264"/>
          </a:xfrm>
        </p:grpSpPr>
        <p:sp>
          <p:nvSpPr>
            <p:cNvPr name="Freeform 30" id="30"/>
            <p:cNvSpPr/>
            <p:nvPr/>
          </p:nvSpPr>
          <p:spPr>
            <a:xfrm flipH="false" flipV="false" rot="0">
              <a:off x="0" y="0"/>
              <a:ext cx="1520083" cy="1103264"/>
            </a:xfrm>
            <a:custGeom>
              <a:avLst/>
              <a:gdLst/>
              <a:ahLst/>
              <a:cxnLst/>
              <a:rect r="r" b="b" t="t" l="l"/>
              <a:pathLst>
                <a:path h="1103264" w="1520083">
                  <a:moveTo>
                    <a:pt x="88203" y="0"/>
                  </a:moveTo>
                  <a:lnTo>
                    <a:pt x="1431880" y="0"/>
                  </a:lnTo>
                  <a:cubicBezTo>
                    <a:pt x="1455273" y="0"/>
                    <a:pt x="1477708" y="9293"/>
                    <a:pt x="1494249" y="25834"/>
                  </a:cubicBezTo>
                  <a:cubicBezTo>
                    <a:pt x="1510790" y="42376"/>
                    <a:pt x="1520083" y="64810"/>
                    <a:pt x="1520083" y="88203"/>
                  </a:cubicBezTo>
                  <a:lnTo>
                    <a:pt x="1520083" y="1015061"/>
                  </a:lnTo>
                  <a:cubicBezTo>
                    <a:pt x="1520083" y="1063774"/>
                    <a:pt x="1480593" y="1103264"/>
                    <a:pt x="1431880" y="1103264"/>
                  </a:cubicBezTo>
                  <a:lnTo>
                    <a:pt x="88203" y="1103264"/>
                  </a:lnTo>
                  <a:cubicBezTo>
                    <a:pt x="64810" y="1103264"/>
                    <a:pt x="42376" y="1093972"/>
                    <a:pt x="25834" y="1077430"/>
                  </a:cubicBezTo>
                  <a:cubicBezTo>
                    <a:pt x="9293" y="1060889"/>
                    <a:pt x="0" y="1038454"/>
                    <a:pt x="0" y="1015061"/>
                  </a:cubicBezTo>
                  <a:lnTo>
                    <a:pt x="0" y="88203"/>
                  </a:lnTo>
                  <a:cubicBezTo>
                    <a:pt x="0" y="39490"/>
                    <a:pt x="39490" y="0"/>
                    <a:pt x="88203" y="0"/>
                  </a:cubicBezTo>
                  <a:close/>
                </a:path>
              </a:pathLst>
            </a:custGeom>
            <a:solidFill>
              <a:srgbClr val="F8CEFF"/>
            </a:solidFill>
          </p:spPr>
        </p:sp>
        <p:sp>
          <p:nvSpPr>
            <p:cNvPr name="TextBox 31" id="31"/>
            <p:cNvSpPr txBox="true"/>
            <p:nvPr/>
          </p:nvSpPr>
          <p:spPr>
            <a:xfrm>
              <a:off x="0" y="-95250"/>
              <a:ext cx="1520083" cy="1198514"/>
            </a:xfrm>
            <a:prstGeom prst="rect">
              <a:avLst/>
            </a:prstGeom>
          </p:spPr>
          <p:txBody>
            <a:bodyPr anchor="ctr" rtlCol="false" tIns="50800" lIns="50800" bIns="50800" rIns="50800"/>
            <a:lstStyle/>
            <a:p>
              <a:pPr algn="ctr">
                <a:lnSpc>
                  <a:spcPts val="3499"/>
                </a:lnSpc>
              </a:pPr>
            </a:p>
          </p:txBody>
        </p:sp>
      </p:grpSp>
      <p:grpSp>
        <p:nvGrpSpPr>
          <p:cNvPr name="Group 32" id="32"/>
          <p:cNvGrpSpPr/>
          <p:nvPr/>
        </p:nvGrpSpPr>
        <p:grpSpPr>
          <a:xfrm rot="0">
            <a:off x="744193" y="6295484"/>
            <a:ext cx="4476467" cy="953774"/>
            <a:chOff x="0" y="0"/>
            <a:chExt cx="1520091" cy="323877"/>
          </a:xfrm>
        </p:grpSpPr>
        <p:sp>
          <p:nvSpPr>
            <p:cNvPr name="Freeform 33" id="33"/>
            <p:cNvSpPr/>
            <p:nvPr/>
          </p:nvSpPr>
          <p:spPr>
            <a:xfrm flipH="false" flipV="false" rot="0">
              <a:off x="0" y="0"/>
              <a:ext cx="1520091" cy="323877"/>
            </a:xfrm>
            <a:custGeom>
              <a:avLst/>
              <a:gdLst/>
              <a:ahLst/>
              <a:cxnLst/>
              <a:rect r="r" b="b" t="t" l="l"/>
              <a:pathLst>
                <a:path h="323877" w="1520091">
                  <a:moveTo>
                    <a:pt x="88203" y="0"/>
                  </a:moveTo>
                  <a:lnTo>
                    <a:pt x="1431888" y="0"/>
                  </a:lnTo>
                  <a:cubicBezTo>
                    <a:pt x="1455281" y="0"/>
                    <a:pt x="1477716" y="9293"/>
                    <a:pt x="1494257" y="25834"/>
                  </a:cubicBezTo>
                  <a:cubicBezTo>
                    <a:pt x="1510798" y="42375"/>
                    <a:pt x="1520091" y="64810"/>
                    <a:pt x="1520091" y="88203"/>
                  </a:cubicBezTo>
                  <a:lnTo>
                    <a:pt x="1520091" y="235674"/>
                  </a:lnTo>
                  <a:cubicBezTo>
                    <a:pt x="1520091" y="284387"/>
                    <a:pt x="1480601" y="323877"/>
                    <a:pt x="1431888" y="323877"/>
                  </a:cubicBezTo>
                  <a:lnTo>
                    <a:pt x="88203" y="323877"/>
                  </a:lnTo>
                  <a:cubicBezTo>
                    <a:pt x="39490" y="323877"/>
                    <a:pt x="0" y="284387"/>
                    <a:pt x="0" y="235674"/>
                  </a:cubicBezTo>
                  <a:lnTo>
                    <a:pt x="0" y="88203"/>
                  </a:lnTo>
                  <a:cubicBezTo>
                    <a:pt x="0" y="39490"/>
                    <a:pt x="39490" y="0"/>
                    <a:pt x="88203" y="0"/>
                  </a:cubicBezTo>
                  <a:close/>
                </a:path>
              </a:pathLst>
            </a:custGeom>
            <a:solidFill>
              <a:srgbClr val="6E6AA4"/>
            </a:solidFill>
          </p:spPr>
        </p:sp>
        <p:sp>
          <p:nvSpPr>
            <p:cNvPr name="TextBox 34" id="34"/>
            <p:cNvSpPr txBox="true"/>
            <p:nvPr/>
          </p:nvSpPr>
          <p:spPr>
            <a:xfrm>
              <a:off x="0" y="-95250"/>
              <a:ext cx="1520091" cy="419127"/>
            </a:xfrm>
            <a:prstGeom prst="rect">
              <a:avLst/>
            </a:prstGeom>
          </p:spPr>
          <p:txBody>
            <a:bodyPr anchor="ctr" rtlCol="false" tIns="50800" lIns="50800" bIns="50800" rIns="50800"/>
            <a:lstStyle/>
            <a:p>
              <a:pPr algn="ctr">
                <a:lnSpc>
                  <a:spcPts val="3499"/>
                </a:lnSpc>
              </a:pPr>
            </a:p>
          </p:txBody>
        </p:sp>
      </p:grpSp>
      <p:sp>
        <p:nvSpPr>
          <p:cNvPr name="TextBox 35" id="35"/>
          <p:cNvSpPr txBox="true"/>
          <p:nvPr/>
        </p:nvSpPr>
        <p:spPr>
          <a:xfrm rot="0">
            <a:off x="1199440" y="7468692"/>
            <a:ext cx="3565973" cy="1948724"/>
          </a:xfrm>
          <a:prstGeom prst="rect">
            <a:avLst/>
          </a:prstGeom>
        </p:spPr>
        <p:txBody>
          <a:bodyPr anchor="t" rtlCol="false" tIns="0" lIns="0" bIns="0" rIns="0">
            <a:spAutoFit/>
          </a:bodyPr>
          <a:lstStyle/>
          <a:p>
            <a:pPr algn="ctr">
              <a:lnSpc>
                <a:spcPts val="3024"/>
              </a:lnSpc>
            </a:pPr>
            <a:r>
              <a:rPr lang="en-US" sz="2016">
                <a:solidFill>
                  <a:srgbClr val="3B365F"/>
                </a:solidFill>
                <a:latin typeface="Arial"/>
                <a:ea typeface="Arial"/>
                <a:cs typeface="Arial"/>
                <a:sym typeface="Arial"/>
              </a:rPr>
              <a:t>Dataset d'une étude clinique en Irak avec 520 échantillons (54,2% non-diabétiques, 45,8% diabétiques).</a:t>
            </a:r>
          </a:p>
          <a:p>
            <a:pPr algn="ctr" marL="0" indent="0" lvl="0">
              <a:lnSpc>
                <a:spcPts val="3024"/>
              </a:lnSpc>
              <a:spcBef>
                <a:spcPct val="0"/>
              </a:spcBef>
            </a:pPr>
          </a:p>
        </p:txBody>
      </p:sp>
      <p:sp>
        <p:nvSpPr>
          <p:cNvPr name="TextBox 36" id="36"/>
          <p:cNvSpPr txBox="true"/>
          <p:nvPr/>
        </p:nvSpPr>
        <p:spPr>
          <a:xfrm rot="0">
            <a:off x="1089067" y="6330070"/>
            <a:ext cx="3786719" cy="844883"/>
          </a:xfrm>
          <a:prstGeom prst="rect">
            <a:avLst/>
          </a:prstGeom>
        </p:spPr>
        <p:txBody>
          <a:bodyPr anchor="t" rtlCol="false" tIns="0" lIns="0" bIns="0" rIns="0">
            <a:spAutoFit/>
          </a:bodyPr>
          <a:lstStyle/>
          <a:p>
            <a:pPr algn="ctr" marL="0" indent="0" lvl="0">
              <a:lnSpc>
                <a:spcPts val="3281"/>
              </a:lnSpc>
              <a:spcBef>
                <a:spcPct val="0"/>
              </a:spcBef>
            </a:pPr>
            <a:r>
              <a:rPr lang="en-US" sz="2344">
                <a:solidFill>
                  <a:srgbClr val="F7FAFF"/>
                </a:solidFill>
                <a:latin typeface="Arial"/>
                <a:ea typeface="Arial"/>
                <a:cs typeface="Arial"/>
                <a:sym typeface="Arial"/>
              </a:rPr>
              <a:t>Iraqi Patient Dataset of Diabetes</a:t>
            </a:r>
          </a:p>
        </p:txBody>
      </p:sp>
      <p:sp>
        <p:nvSpPr>
          <p:cNvPr name="TextBox 37" id="37"/>
          <p:cNvSpPr txBox="true"/>
          <p:nvPr/>
        </p:nvSpPr>
        <p:spPr>
          <a:xfrm rot="0">
            <a:off x="17812684" y="9689794"/>
            <a:ext cx="183654" cy="495935"/>
          </a:xfrm>
          <a:prstGeom prst="rect">
            <a:avLst/>
          </a:prstGeom>
        </p:spPr>
        <p:txBody>
          <a:bodyPr anchor="t" rtlCol="false" tIns="0" lIns="0" bIns="0" rIns="0">
            <a:spAutoFit/>
          </a:bodyPr>
          <a:lstStyle/>
          <a:p>
            <a:pPr algn="ctr">
              <a:lnSpc>
                <a:spcPts val="3640"/>
              </a:lnSpc>
            </a:pPr>
            <a:r>
              <a:rPr lang="en-US" sz="2600">
                <a:solidFill>
                  <a:srgbClr val="000000"/>
                </a:solidFill>
                <a:latin typeface="Arial"/>
                <a:ea typeface="Arial"/>
                <a:cs typeface="Arial"/>
                <a:sym typeface="Arial"/>
              </a:rPr>
              <a:t>5</a:t>
            </a:r>
          </a:p>
        </p:txBody>
      </p:sp>
      <p:grpSp>
        <p:nvGrpSpPr>
          <p:cNvPr name="Group 38" id="38"/>
          <p:cNvGrpSpPr/>
          <p:nvPr/>
        </p:nvGrpSpPr>
        <p:grpSpPr>
          <a:xfrm rot="0">
            <a:off x="744193" y="2299444"/>
            <a:ext cx="4467369" cy="3248967"/>
            <a:chOff x="0" y="0"/>
            <a:chExt cx="1517002" cy="1103264"/>
          </a:xfrm>
        </p:grpSpPr>
        <p:sp>
          <p:nvSpPr>
            <p:cNvPr name="Freeform 39" id="39"/>
            <p:cNvSpPr/>
            <p:nvPr/>
          </p:nvSpPr>
          <p:spPr>
            <a:xfrm flipH="false" flipV="false" rot="0">
              <a:off x="0" y="0"/>
              <a:ext cx="1517001" cy="1103264"/>
            </a:xfrm>
            <a:custGeom>
              <a:avLst/>
              <a:gdLst/>
              <a:ahLst/>
              <a:cxnLst/>
              <a:rect r="r" b="b" t="t" l="l"/>
              <a:pathLst>
                <a:path h="1103264" w="1517001">
                  <a:moveTo>
                    <a:pt x="88383" y="0"/>
                  </a:moveTo>
                  <a:lnTo>
                    <a:pt x="1428619" y="0"/>
                  </a:lnTo>
                  <a:cubicBezTo>
                    <a:pt x="1477431" y="0"/>
                    <a:pt x="1517001" y="39570"/>
                    <a:pt x="1517001" y="88383"/>
                  </a:cubicBezTo>
                  <a:lnTo>
                    <a:pt x="1517001" y="1014882"/>
                  </a:lnTo>
                  <a:cubicBezTo>
                    <a:pt x="1517001" y="1063694"/>
                    <a:pt x="1477431" y="1103264"/>
                    <a:pt x="1428619" y="1103264"/>
                  </a:cubicBezTo>
                  <a:lnTo>
                    <a:pt x="88383" y="1103264"/>
                  </a:lnTo>
                  <a:cubicBezTo>
                    <a:pt x="39570" y="1103264"/>
                    <a:pt x="0" y="1063694"/>
                    <a:pt x="0" y="1014882"/>
                  </a:cubicBezTo>
                  <a:lnTo>
                    <a:pt x="0" y="88383"/>
                  </a:lnTo>
                  <a:cubicBezTo>
                    <a:pt x="0" y="39570"/>
                    <a:pt x="39570" y="0"/>
                    <a:pt x="88383" y="0"/>
                  </a:cubicBezTo>
                  <a:close/>
                </a:path>
              </a:pathLst>
            </a:custGeom>
            <a:solidFill>
              <a:srgbClr val="F8CEFF"/>
            </a:solidFill>
          </p:spPr>
        </p:sp>
        <p:sp>
          <p:nvSpPr>
            <p:cNvPr name="TextBox 40" id="40"/>
            <p:cNvSpPr txBox="true"/>
            <p:nvPr/>
          </p:nvSpPr>
          <p:spPr>
            <a:xfrm>
              <a:off x="0" y="-95250"/>
              <a:ext cx="1517002" cy="1198514"/>
            </a:xfrm>
            <a:prstGeom prst="rect">
              <a:avLst/>
            </a:prstGeom>
          </p:spPr>
          <p:txBody>
            <a:bodyPr anchor="ctr" rtlCol="false" tIns="50800" lIns="50800" bIns="50800" rIns="50800"/>
            <a:lstStyle/>
            <a:p>
              <a:pPr algn="ctr">
                <a:lnSpc>
                  <a:spcPts val="3499"/>
                </a:lnSpc>
              </a:pPr>
            </a:p>
          </p:txBody>
        </p:sp>
      </p:grpSp>
      <p:grpSp>
        <p:nvGrpSpPr>
          <p:cNvPr name="Group 41" id="41"/>
          <p:cNvGrpSpPr/>
          <p:nvPr/>
        </p:nvGrpSpPr>
        <p:grpSpPr>
          <a:xfrm rot="0">
            <a:off x="744182" y="2042322"/>
            <a:ext cx="4467392" cy="953774"/>
            <a:chOff x="0" y="0"/>
            <a:chExt cx="1517009" cy="323877"/>
          </a:xfrm>
        </p:grpSpPr>
        <p:sp>
          <p:nvSpPr>
            <p:cNvPr name="Freeform 42" id="42"/>
            <p:cNvSpPr/>
            <p:nvPr/>
          </p:nvSpPr>
          <p:spPr>
            <a:xfrm flipH="false" flipV="false" rot="0">
              <a:off x="0" y="0"/>
              <a:ext cx="1517009" cy="323877"/>
            </a:xfrm>
            <a:custGeom>
              <a:avLst/>
              <a:gdLst/>
              <a:ahLst/>
              <a:cxnLst/>
              <a:rect r="r" b="b" t="t" l="l"/>
              <a:pathLst>
                <a:path h="323877" w="1517009">
                  <a:moveTo>
                    <a:pt x="88382" y="0"/>
                  </a:moveTo>
                  <a:lnTo>
                    <a:pt x="1428627" y="0"/>
                  </a:lnTo>
                  <a:cubicBezTo>
                    <a:pt x="1477439" y="0"/>
                    <a:pt x="1517009" y="39570"/>
                    <a:pt x="1517009" y="88382"/>
                  </a:cubicBezTo>
                  <a:lnTo>
                    <a:pt x="1517009" y="235494"/>
                  </a:lnTo>
                  <a:cubicBezTo>
                    <a:pt x="1517009" y="284307"/>
                    <a:pt x="1477439" y="323877"/>
                    <a:pt x="1428627" y="323877"/>
                  </a:cubicBezTo>
                  <a:lnTo>
                    <a:pt x="88382" y="323877"/>
                  </a:lnTo>
                  <a:cubicBezTo>
                    <a:pt x="64942" y="323877"/>
                    <a:pt x="42461" y="314565"/>
                    <a:pt x="25887" y="297990"/>
                  </a:cubicBezTo>
                  <a:cubicBezTo>
                    <a:pt x="9312" y="281415"/>
                    <a:pt x="0" y="258935"/>
                    <a:pt x="0" y="235494"/>
                  </a:cubicBezTo>
                  <a:lnTo>
                    <a:pt x="0" y="88382"/>
                  </a:lnTo>
                  <a:cubicBezTo>
                    <a:pt x="0" y="39570"/>
                    <a:pt x="39570" y="0"/>
                    <a:pt x="88382" y="0"/>
                  </a:cubicBezTo>
                  <a:close/>
                </a:path>
              </a:pathLst>
            </a:custGeom>
            <a:solidFill>
              <a:srgbClr val="6E6AA4"/>
            </a:solidFill>
          </p:spPr>
        </p:sp>
        <p:sp>
          <p:nvSpPr>
            <p:cNvPr name="TextBox 43" id="43"/>
            <p:cNvSpPr txBox="true"/>
            <p:nvPr/>
          </p:nvSpPr>
          <p:spPr>
            <a:xfrm>
              <a:off x="0" y="-95250"/>
              <a:ext cx="1517009" cy="419127"/>
            </a:xfrm>
            <a:prstGeom prst="rect">
              <a:avLst/>
            </a:prstGeom>
          </p:spPr>
          <p:txBody>
            <a:bodyPr anchor="ctr" rtlCol="false" tIns="50800" lIns="50800" bIns="50800" rIns="50800"/>
            <a:lstStyle/>
            <a:p>
              <a:pPr algn="ctr">
                <a:lnSpc>
                  <a:spcPts val="3499"/>
                </a:lnSpc>
              </a:pPr>
            </a:p>
          </p:txBody>
        </p:sp>
      </p:grpSp>
      <p:sp>
        <p:nvSpPr>
          <p:cNvPr name="TextBox 44" id="44"/>
          <p:cNvSpPr txBox="true"/>
          <p:nvPr/>
        </p:nvSpPr>
        <p:spPr>
          <a:xfrm rot="0">
            <a:off x="943824" y="3191136"/>
            <a:ext cx="4068107" cy="2332881"/>
          </a:xfrm>
          <a:prstGeom prst="rect">
            <a:avLst/>
          </a:prstGeom>
        </p:spPr>
        <p:txBody>
          <a:bodyPr anchor="t" rtlCol="false" tIns="0" lIns="0" bIns="0" rIns="0">
            <a:spAutoFit/>
          </a:bodyPr>
          <a:lstStyle/>
          <a:p>
            <a:pPr algn="ctr">
              <a:lnSpc>
                <a:spcPts val="3024"/>
              </a:lnSpc>
            </a:pPr>
            <a:r>
              <a:rPr lang="en-US" sz="2016">
                <a:solidFill>
                  <a:srgbClr val="3B365F"/>
                </a:solidFill>
                <a:latin typeface="Arial"/>
                <a:ea typeface="Arial"/>
                <a:cs typeface="Arial"/>
                <a:sym typeface="Arial"/>
              </a:rPr>
              <a:t>Données de l'enquête nationale américaine avec plus de 5 000 échantillons incluant des données démographiques, biomédicales et comportementales.</a:t>
            </a:r>
          </a:p>
          <a:p>
            <a:pPr algn="ctr" marL="0" indent="0" lvl="0">
              <a:lnSpc>
                <a:spcPts val="3024"/>
              </a:lnSpc>
              <a:spcBef>
                <a:spcPct val="0"/>
              </a:spcBef>
            </a:pPr>
          </a:p>
        </p:txBody>
      </p:sp>
      <p:sp>
        <p:nvSpPr>
          <p:cNvPr name="TextBox 45" id="45"/>
          <p:cNvSpPr txBox="true"/>
          <p:nvPr/>
        </p:nvSpPr>
        <p:spPr>
          <a:xfrm rot="0">
            <a:off x="1088357" y="2213719"/>
            <a:ext cx="3779042" cy="435533"/>
          </a:xfrm>
          <a:prstGeom prst="rect">
            <a:avLst/>
          </a:prstGeom>
        </p:spPr>
        <p:txBody>
          <a:bodyPr anchor="t" rtlCol="false" tIns="0" lIns="0" bIns="0" rIns="0">
            <a:spAutoFit/>
          </a:bodyPr>
          <a:lstStyle/>
          <a:p>
            <a:pPr algn="ctr" marL="0" indent="0" lvl="0">
              <a:lnSpc>
                <a:spcPts val="3281"/>
              </a:lnSpc>
              <a:spcBef>
                <a:spcPct val="0"/>
              </a:spcBef>
            </a:pPr>
            <a:r>
              <a:rPr lang="en-US" sz="2344">
                <a:solidFill>
                  <a:srgbClr val="F7FAFF"/>
                </a:solidFill>
                <a:latin typeface="Arial"/>
                <a:ea typeface="Arial"/>
                <a:cs typeface="Arial"/>
                <a:sym typeface="Arial"/>
              </a:rPr>
              <a:t>NHANES Dataset </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DAGGKmw4-8s</dc:identifier>
  <dcterms:modified xsi:type="dcterms:W3CDTF">2011-08-01T06:04:30Z</dcterms:modified>
  <cp:revision>1</cp:revision>
  <dc:title>Purple and Yellow Illustration Medical Healthcare Presentation</dc:title>
</cp:coreProperties>
</file>