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48"/>
  </p:handoutMasterIdLst>
  <p:sldIdLst>
    <p:sldId id="256" r:id="rId3"/>
    <p:sldId id="261" r:id="rId4"/>
    <p:sldId id="296" r:id="rId5"/>
    <p:sldId id="258" r:id="rId6"/>
    <p:sldId id="274" r:id="rId7"/>
    <p:sldId id="262" r:id="rId9"/>
    <p:sldId id="313" r:id="rId10"/>
    <p:sldId id="314" r:id="rId11"/>
    <p:sldId id="315" r:id="rId12"/>
    <p:sldId id="268" r:id="rId13"/>
    <p:sldId id="259" r:id="rId14"/>
    <p:sldId id="265" r:id="rId15"/>
    <p:sldId id="269" r:id="rId16"/>
    <p:sldId id="266" r:id="rId17"/>
    <p:sldId id="272" r:id="rId18"/>
    <p:sldId id="277" r:id="rId19"/>
    <p:sldId id="270" r:id="rId20"/>
    <p:sldId id="271" r:id="rId21"/>
    <p:sldId id="273" r:id="rId22"/>
    <p:sldId id="278" r:id="rId23"/>
    <p:sldId id="279" r:id="rId24"/>
    <p:sldId id="280" r:id="rId25"/>
    <p:sldId id="286" r:id="rId26"/>
    <p:sldId id="285" r:id="rId27"/>
    <p:sldId id="316" r:id="rId28"/>
    <p:sldId id="288" r:id="rId29"/>
    <p:sldId id="290" r:id="rId30"/>
    <p:sldId id="299" r:id="rId31"/>
    <p:sldId id="302" r:id="rId32"/>
    <p:sldId id="291" r:id="rId33"/>
    <p:sldId id="301" r:id="rId34"/>
    <p:sldId id="289" r:id="rId35"/>
    <p:sldId id="303" r:id="rId36"/>
    <p:sldId id="304" r:id="rId37"/>
    <p:sldId id="305" r:id="rId38"/>
    <p:sldId id="306" r:id="rId39"/>
    <p:sldId id="292" r:id="rId40"/>
    <p:sldId id="294" r:id="rId41"/>
    <p:sldId id="293" r:id="rId42"/>
    <p:sldId id="295" r:id="rId43"/>
    <p:sldId id="309" r:id="rId44"/>
    <p:sldId id="310" r:id="rId45"/>
    <p:sldId id="311"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DF7AFA-5EB8-43DA-940E-9FE5310666F7}">
          <p14:sldIdLst>
            <p14:sldId id="256"/>
            <p14:sldId id="261"/>
            <p14:sldId id="296"/>
            <p14:sldId id="258"/>
            <p14:sldId id="274"/>
            <p14:sldId id="262"/>
            <p14:sldId id="313"/>
            <p14:sldId id="314"/>
            <p14:sldId id="315"/>
          </p14:sldIdLst>
        </p14:section>
        <p14:section name="Untitled Section" id="{73231CC8-DC3D-480A-B4DF-2D6EC4CBC61F}">
          <p14:sldIdLst>
            <p14:sldId id="268"/>
            <p14:sldId id="259"/>
            <p14:sldId id="265"/>
            <p14:sldId id="269"/>
            <p14:sldId id="266"/>
            <p14:sldId id="272"/>
            <p14:sldId id="277"/>
            <p14:sldId id="270"/>
            <p14:sldId id="271"/>
            <p14:sldId id="273"/>
            <p14:sldId id="278"/>
            <p14:sldId id="279"/>
            <p14:sldId id="280"/>
            <p14:sldId id="286"/>
            <p14:sldId id="285"/>
            <p14:sldId id="316"/>
          </p14:sldIdLst>
        </p14:section>
        <p14:section name="Default Section" id="{CEE3BD9E-7BF1-4C3A-AE68-2C82DC56F6DE}">
          <p14:sldIdLst>
            <p14:sldId id="288"/>
            <p14:sldId id="290"/>
            <p14:sldId id="299"/>
            <p14:sldId id="302"/>
            <p14:sldId id="291"/>
            <p14:sldId id="301"/>
            <p14:sldId id="289"/>
            <p14:sldId id="303"/>
            <p14:sldId id="304"/>
            <p14:sldId id="305"/>
            <p14:sldId id="306"/>
            <p14:sldId id="292"/>
            <p14:sldId id="294"/>
            <p14:sldId id="293"/>
            <p14:sldId id="295"/>
            <p14:sldId id="309"/>
            <p14:sldId id="310"/>
            <p14:sldId id="311"/>
            <p14:sldId id="31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ä¸­åº¦æ ·å¼ 2 - å¼ºè°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85697" autoAdjust="0"/>
  </p:normalViewPr>
  <p:slideViewPr>
    <p:cSldViewPr snapToGrid="0">
      <p:cViewPr varScale="1">
        <p:scale>
          <a:sx n="87" d="100"/>
          <a:sy n="87" d="100"/>
        </p:scale>
        <p:origin x="389" y="58"/>
      </p:cViewPr>
      <p:guideLst/>
    </p:cSldViewPr>
  </p:slideViewPr>
  <p:notesTextViewPr>
    <p:cViewPr>
      <p:scale>
        <a:sx n="1" d="1"/>
        <a:sy n="1" d="1"/>
      </p:scale>
      <p:origin x="0" y="0"/>
    </p:cViewPr>
  </p:notesTextViewPr>
  <p:notesViewPr>
    <p:cSldViewPr snapToGrid="0">
      <p:cViewPr varScale="1">
        <p:scale>
          <a:sx n="82" d="100"/>
          <a:sy n="82" d="100"/>
        </p:scale>
        <p:origin x="20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78C875-7507-4B84-89FC-33D93565CD6B}" type="datetimeFigureOut">
              <a:rPr lang="en-CA" smtClean="0"/>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4C8914-9B25-4B7B-9201-7E4298C657AA}" type="slidenum">
              <a:rPr lang="en-CA" smtClean="0"/>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B7E6D-2E95-4412-A635-C482736F8E2A}" type="datetimeFigureOut">
              <a:rPr lang="en-CA" smtClean="0"/>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D637D-896E-4C29-B3AA-26FEF417FF47}" type="slidenum">
              <a:rPr lang="en-CA" smtClean="0"/>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9" Type="http://schemas.openxmlformats.org/officeDocument/2006/relationships/hyperlink" Target="https://developer.android.com/ndk/index.html" TargetMode="External"/><Relationship Id="rId8" Type="http://schemas.openxmlformats.org/officeDocument/2006/relationships/hyperlink" Target="https://developer.android.com/reference/android/opengl/package-summary.html" TargetMode="External"/><Relationship Id="rId7" Type="http://schemas.openxmlformats.org/officeDocument/2006/relationships/hyperlink" Target="https://developer.android.com/guide/topics/graphics/opengl.html" TargetMode="External"/><Relationship Id="rId6" Type="http://schemas.openxmlformats.org/officeDocument/2006/relationships/hyperlink" Target="https://source.android.com/devices/bluetooth.html" TargetMode="External"/><Relationship Id="rId5" Type="http://schemas.openxmlformats.org/officeDocument/2006/relationships/hyperlink" Target="https://source.android.com/devices/camera/index.html" TargetMode="External"/><Relationship Id="rId4" Type="http://schemas.openxmlformats.org/officeDocument/2006/relationships/hyperlink" Target="https://developer.android.com/guide/platform/index.html#api-framework" TargetMode="External"/><Relationship Id="rId3" Type="http://schemas.openxmlformats.org/officeDocument/2006/relationships/hyperlink" Target="https://source.android.com/devices/index.html#Hardware%20Abstraction%20Layer" TargetMode="External"/><Relationship Id="rId2" Type="http://schemas.openxmlformats.org/officeDocument/2006/relationships/notesMaster" Target="../notesMasters/notesMaster1.xml"/><Relationship Id="rId17" Type="http://schemas.openxmlformats.org/officeDocument/2006/relationships/hyperlink" Target="https://developer.android.com/reference/packages.html" TargetMode="External"/><Relationship Id="rId16" Type="http://schemas.openxmlformats.org/officeDocument/2006/relationships/hyperlink" Target="https://developer.android.com/guide/topics/providers/content-providers.html" TargetMode="External"/><Relationship Id="rId15" Type="http://schemas.openxmlformats.org/officeDocument/2006/relationships/hyperlink" Target="https://developer.android.com/guide/components/tasks-and-back-stack.html" TargetMode="External"/><Relationship Id="rId14" Type="http://schemas.openxmlformats.org/officeDocument/2006/relationships/hyperlink" Target="https://developer.android.com/guide/components/activities.html" TargetMode="External"/><Relationship Id="rId13" Type="http://schemas.openxmlformats.org/officeDocument/2006/relationships/hyperlink" Target="https://developer.android.com/guide/topics/ui/notifiers/notifications.html" TargetMode="External"/><Relationship Id="rId12" Type="http://schemas.openxmlformats.org/officeDocument/2006/relationships/hyperlink" Target="https://developer.android.com/guide/topics/resources/overview.html" TargetMode="External"/><Relationship Id="rId11" Type="http://schemas.openxmlformats.org/officeDocument/2006/relationships/hyperlink" Target="https://developer.android.com/guide/topics/ui/overview.html" TargetMode="External"/><Relationship Id="rId10" Type="http://schemas.openxmlformats.org/officeDocument/2006/relationships/hyperlink" Target="https://developer.android.com/ndk/guides/stable_apis.html" TargetMode="Externa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developer.android.com/reference/android/app/Activity.html#onCreate(android.os.Bundle)" TargetMode="External"/><Relationship Id="rId7" Type="http://schemas.openxmlformats.org/officeDocument/2006/relationships/hyperlink" Target="https://developer.android.com/reference/android/content/Context.html#startActivity(android.content.Intent)" TargetMode="External"/><Relationship Id="rId6" Type="http://schemas.openxmlformats.org/officeDocument/2006/relationships/hyperlink" Target="https://developer.android.com/reference/android/content/Context.html#bindService(android.content.Intent, android.content.ServiceConnection, int)" TargetMode="External"/><Relationship Id="rId5" Type="http://schemas.openxmlformats.org/officeDocument/2006/relationships/hyperlink" Target="https://developer.android.com/reference/android/app/Service.html" TargetMode="External"/><Relationship Id="rId4" Type="http://schemas.openxmlformats.org/officeDocument/2006/relationships/hyperlink" Target="https://developer.android.com/reference/android/content/Intent.html" TargetMode="External"/><Relationship Id="rId3" Type="http://schemas.openxmlformats.org/officeDocument/2006/relationships/hyperlink" Target="https://developer.android.com/guide/topics/manifest/manifest-intro.html" TargetMode="External"/><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9" Type="http://schemas.openxmlformats.org/officeDocument/2006/relationships/hyperlink" Target="https://developer.android.com/reference/android/content/Intent.html#ACTION_VIEW" TargetMode="External"/><Relationship Id="rId8" Type="http://schemas.openxmlformats.org/officeDocument/2006/relationships/hyperlink" Target="https://developer.android.com/reference/android/content/Intent.html#setClassName(java.lang.String, java.lang.String)" TargetMode="External"/><Relationship Id="rId7" Type="http://schemas.openxmlformats.org/officeDocument/2006/relationships/hyperlink" Target="https://developer.android.com/reference/android/content/Intent.html#setClass(android.content.Context, java.lang.Class&lt;?&gt;)" TargetMode="External"/><Relationship Id="rId6" Type="http://schemas.openxmlformats.org/officeDocument/2006/relationships/hyperlink" Target="https://developer.android.com/reference/android/content/Intent.html#setComponent(android.content.ComponentName)" TargetMode="External"/><Relationship Id="rId5" Type="http://schemas.openxmlformats.org/officeDocument/2006/relationships/hyperlink" Target="https://developer.android.com/reference/android/content/ComponentName.html" TargetMode="External"/><Relationship Id="rId4" Type="http://schemas.openxmlformats.org/officeDocument/2006/relationships/hyperlink" Target="https://developer.android.com/reference/android/content/Intent.html" TargetMode="External"/><Relationship Id="rId3" Type="http://schemas.openxmlformats.org/officeDocument/2006/relationships/hyperlink" Target="https://developer.android.com/reference/android/app/Service.html" TargetMode="External"/><Relationship Id="rId28" Type="http://schemas.openxmlformats.org/officeDocument/2006/relationships/hyperlink" Target="https://developer.android.com/reference/android/content/Intent.html#EXTRA_SUBJECT" TargetMode="External"/><Relationship Id="rId27" Type="http://schemas.openxmlformats.org/officeDocument/2006/relationships/hyperlink" Target="https://developer.android.com/reference/android/content/Intent.html#EXTRA_EMAIL" TargetMode="External"/><Relationship Id="rId26" Type="http://schemas.openxmlformats.org/officeDocument/2006/relationships/hyperlink" Target="https://developer.android.com/reference/android/content/Intent.html#putExtras(android.content.Intent)" TargetMode="External"/><Relationship Id="rId25" Type="http://schemas.openxmlformats.org/officeDocument/2006/relationships/hyperlink" Target="https://developer.android.com/reference/android/os/Bundle.html" TargetMode="External"/><Relationship Id="rId24" Type="http://schemas.openxmlformats.org/officeDocument/2006/relationships/hyperlink" Target="https://developer.android.com/reference/android/content/Intent.html#putExtra(java.lang.String, android.os.Bundle)" TargetMode="External"/><Relationship Id="rId23" Type="http://schemas.openxmlformats.org/officeDocument/2006/relationships/hyperlink" Target="https://developer.android.com/reference/android/content/Intent.html#addCategory(java.lang.String)" TargetMode="External"/><Relationship Id="rId22" Type="http://schemas.openxmlformats.org/officeDocument/2006/relationships/hyperlink" Target="https://developer.android.com/reference/android/content/Intent.html#CATEGORY_LAUNCHER" TargetMode="External"/><Relationship Id="rId21" Type="http://schemas.openxmlformats.org/officeDocument/2006/relationships/hyperlink" Target="https://developer.android.com/reference/android/content/Intent.html#CATEGORY_BROWSABLE" TargetMode="External"/><Relationship Id="rId20" Type="http://schemas.openxmlformats.org/officeDocument/2006/relationships/hyperlink" Target="https://developer.android.com/reference/android/content/Intent.html#ACTION_DIAL" TargetMode="External"/><Relationship Id="rId2" Type="http://schemas.openxmlformats.org/officeDocument/2006/relationships/notesMaster" Target="../notesMasters/notesMaster1.xml"/><Relationship Id="rId19" Type="http://schemas.openxmlformats.org/officeDocument/2006/relationships/hyperlink" Target="https://developer.android.com/reference/android/content/Intent.html#setDataAndType(android.net.Uri, java.lang.String)" TargetMode="External"/><Relationship Id="rId18" Type="http://schemas.openxmlformats.org/officeDocument/2006/relationships/hyperlink" Target="https://developer.android.com/reference/android/content/Intent.html#setType(java.lang.String)" TargetMode="External"/><Relationship Id="rId17" Type="http://schemas.openxmlformats.org/officeDocument/2006/relationships/hyperlink" Target="https://developer.android.com/reference/android/content/Intent.html#setData(android.net.Uri)" TargetMode="External"/><Relationship Id="rId16" Type="http://schemas.openxmlformats.org/officeDocument/2006/relationships/hyperlink" Target="https://developer.android.com/reference/android/content/ContentProvider.html" TargetMode="External"/><Relationship Id="rId15" Type="http://schemas.openxmlformats.org/officeDocument/2006/relationships/hyperlink" Target="https://developer.android.com/reference/android/content/Intent.html#ACTION_EDIT" TargetMode="External"/><Relationship Id="rId14" Type="http://schemas.openxmlformats.org/officeDocument/2006/relationships/hyperlink" Target="https://developer.android.com/reference/android/net/Uri.html" TargetMode="External"/><Relationship Id="rId13" Type="http://schemas.openxmlformats.org/officeDocument/2006/relationships/hyperlink" Target="https://developer.android.com/reference/android/content/Intent.html#setAction(java.lang.String)" TargetMode="External"/><Relationship Id="rId12" Type="http://schemas.openxmlformats.org/officeDocument/2006/relationships/hyperlink" Target="https://developer.android.com/reference/android/provider/Settings.html" TargetMode="External"/><Relationship Id="rId11" Type="http://schemas.openxmlformats.org/officeDocument/2006/relationships/hyperlink" Target="https://developer.android.com/reference/android/content/Intent.html#ACTION_SEND" TargetMode="External"/><Relationship Id="rId10" Type="http://schemas.openxmlformats.org/officeDocument/2006/relationships/hyperlink" Target="https://developer.android.com/reference/android/content/Context.html#startActivity(android.content.Intent)" TargetMode="Externa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developer.android.com/reference/android/app/Activity.html#startActivity(android.content.Intent)" TargetMode="External"/><Relationship Id="rId7" Type="http://schemas.openxmlformats.org/officeDocument/2006/relationships/hyperlink" Target="https://developer.android.com/reference/android/content/Intent.html#createChooser(android.content.Intent, java.lang.CharSequence)" TargetMode="External"/><Relationship Id="rId6" Type="http://schemas.openxmlformats.org/officeDocument/2006/relationships/hyperlink" Target="https://developer.android.com/reference/android/content/Intent.html" TargetMode="External"/><Relationship Id="rId5" Type="http://schemas.openxmlformats.org/officeDocument/2006/relationships/hyperlink" Target="https://developer.android.com/reference/android/content/Intent.html#resolveActivity(android.content.pm.PackageManager)" TargetMode="External"/><Relationship Id="rId4" Type="http://schemas.openxmlformats.org/officeDocument/2006/relationships/hyperlink" Target="https://developer.android.com/reference/android/content/Context.html#startActivity(android.content.Intent)" TargetMode="External"/><Relationship Id="rId3" Type="http://schemas.openxmlformats.org/officeDocument/2006/relationships/hyperlink" Target="https://developer.android.com/reference/android/content/Intent.html#ACTION_SEND" TargetMode="External"/><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9" Type="http://schemas.openxmlformats.org/officeDocument/2006/relationships/hyperlink" Target="https://developer.android.com/guide/topics/manifest/category-element.html" TargetMode="External"/><Relationship Id="rId8" Type="http://schemas.openxmlformats.org/officeDocument/2006/relationships/hyperlink" Target="https://developer.android.com/guide/topics/manifest/data-element.html" TargetMode="External"/><Relationship Id="rId7" Type="http://schemas.openxmlformats.org/officeDocument/2006/relationships/hyperlink" Target="https://developer.android.com/guide/topics/manifest/action-element.html" TargetMode="External"/><Relationship Id="rId6" Type="http://schemas.openxmlformats.org/officeDocument/2006/relationships/hyperlink" Target="https://developer.android.com/guide/topics/manifest/activity-element.html" TargetMode="External"/><Relationship Id="rId5" Type="http://schemas.openxmlformats.org/officeDocument/2006/relationships/hyperlink" Target="https://developer.android.com/reference/android/content/Intent.html" TargetMode="External"/><Relationship Id="rId4" Type="http://schemas.openxmlformats.org/officeDocument/2006/relationships/hyperlink" Target="https://developer.android.com/guide/topics/manifest/manifest-intro.html" TargetMode="External"/><Relationship Id="rId3" Type="http://schemas.openxmlformats.org/officeDocument/2006/relationships/hyperlink" Target="https://developer.android.com/guide/topics/manifest/intent-filter-element.html" TargetMode="External"/><Relationship Id="rId2" Type="http://schemas.openxmlformats.org/officeDocument/2006/relationships/notesMaster" Target="../notesMasters/notesMaster1.xml"/><Relationship Id="rId12" Type="http://schemas.openxmlformats.org/officeDocument/2006/relationships/hyperlink" Target="https://developer.android.com/reference/android/app/Activity.html#startActivityForResult(android.content.Intent, int)" TargetMode="External"/><Relationship Id="rId11" Type="http://schemas.openxmlformats.org/officeDocument/2006/relationships/hyperlink" Target="https://developer.android.com/reference/android/app/Activity.html#startActivity(android.content.Intent)" TargetMode="External"/><Relationship Id="rId10" Type="http://schemas.openxmlformats.org/officeDocument/2006/relationships/hyperlink" Target="https://developer.android.com/reference/android/content/Intent.html#CATEGORY_DEFAULT" TargetMode="Externa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u="none" strike="noStrike" kern="1200" baseline="0" dirty="0">
                <a:solidFill>
                  <a:schemeClr val="tx1"/>
                </a:solidFill>
                <a:latin typeface="+mn-lt"/>
                <a:ea typeface="+mn-ea"/>
                <a:cs typeface="+mn-cs"/>
              </a:rPr>
              <a:t>Linux kernel</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At the bottom of the layers is Linux - Linux 2.6 with approximately 115 patches. This provides basic system functionality like process management, memory management, device management like camera, keypad, display etc. Also, the kernel handles all the things that Linux is really good at, such as networking and a vast array of device drivers, which take the pain out of interfacing to peripheral hardware.</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1" i="0" kern="1200" dirty="0">
                <a:solidFill>
                  <a:schemeClr val="tx1"/>
                </a:solidFill>
                <a:effectLst/>
                <a:latin typeface="+mn-lt"/>
                <a:ea typeface="+mn-ea"/>
                <a:cs typeface="+mn-cs"/>
              </a:rPr>
              <a:t>Hardware Abstraction Layer (HAL)</a:t>
            </a:r>
            <a:endParaRPr lang="en-CA" sz="1200" b="1"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a:t>
            </a:r>
            <a:r>
              <a:rPr lang="en-CA" sz="1200" b="0" i="0" u="none" strike="noStrike" kern="1200" dirty="0">
                <a:solidFill>
                  <a:schemeClr val="tx1"/>
                </a:solidFill>
                <a:effectLst/>
                <a:latin typeface="+mn-lt"/>
                <a:ea typeface="+mn-ea"/>
                <a:cs typeface="+mn-cs"/>
                <a:hlinkClick r:id="rId3"/>
              </a:rPr>
              <a:t>hardware abstraction layer (HAL)</a:t>
            </a:r>
            <a:r>
              <a:rPr lang="en-CA" sz="1200" b="0" i="0" kern="1200" dirty="0">
                <a:solidFill>
                  <a:schemeClr val="tx1"/>
                </a:solidFill>
                <a:effectLst/>
                <a:latin typeface="+mn-lt"/>
                <a:ea typeface="+mn-ea"/>
                <a:cs typeface="+mn-cs"/>
              </a:rPr>
              <a:t> provides standard interfaces that expose device hardware capabilities to the higher-level </a:t>
            </a:r>
            <a:r>
              <a:rPr lang="en-CA" sz="1200" b="0" i="0" u="none" strike="noStrike" kern="1200" dirty="0">
                <a:solidFill>
                  <a:schemeClr val="tx1"/>
                </a:solidFill>
                <a:effectLst/>
                <a:latin typeface="+mn-lt"/>
                <a:ea typeface="+mn-ea"/>
                <a:cs typeface="+mn-cs"/>
                <a:hlinkClick r:id="rId4"/>
              </a:rPr>
              <a:t>Java API framework</a:t>
            </a:r>
            <a:r>
              <a:rPr lang="en-CA" sz="1200" b="0" i="0" kern="1200" dirty="0">
                <a:solidFill>
                  <a:schemeClr val="tx1"/>
                </a:solidFill>
                <a:effectLst/>
                <a:latin typeface="+mn-lt"/>
                <a:ea typeface="+mn-ea"/>
                <a:cs typeface="+mn-cs"/>
              </a:rPr>
              <a:t>. The HAL consists of multiple library modules, each of which implements an interface for a specific type of hardware component, such as the </a:t>
            </a:r>
            <a:r>
              <a:rPr lang="en-CA" sz="1200" b="0" i="0" u="none" strike="noStrike" kern="1200" dirty="0">
                <a:solidFill>
                  <a:schemeClr val="tx1"/>
                </a:solidFill>
                <a:effectLst/>
                <a:latin typeface="+mn-lt"/>
                <a:ea typeface="+mn-ea"/>
                <a:cs typeface="+mn-cs"/>
                <a:hlinkClick r:id="rId5"/>
              </a:rPr>
              <a:t>camera</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or</a:t>
            </a:r>
            <a:r>
              <a:rPr lang="en-CA" sz="1200" b="0" i="0" u="none" strike="noStrike" kern="1200" dirty="0" err="1">
                <a:solidFill>
                  <a:schemeClr val="tx1"/>
                </a:solidFill>
                <a:effectLst/>
                <a:latin typeface="+mn-lt"/>
                <a:ea typeface="+mn-ea"/>
                <a:cs typeface="+mn-cs"/>
                <a:hlinkClick r:id="rId6"/>
              </a:rPr>
              <a:t>bluetooth</a:t>
            </a:r>
            <a:r>
              <a:rPr lang="en-CA" sz="1200" b="0" i="0" kern="1200" dirty="0">
                <a:solidFill>
                  <a:schemeClr val="tx1"/>
                </a:solidFill>
                <a:effectLst/>
                <a:latin typeface="+mn-lt"/>
                <a:ea typeface="+mn-ea"/>
                <a:cs typeface="+mn-cs"/>
              </a:rPr>
              <a:t> module. When a framework API makes a call to access device hardware, the Android system loads the library module for that hardware component.</a:t>
            </a:r>
            <a:endParaRPr lang="en-CA" sz="1200" b="0" i="0" kern="1200" dirty="0">
              <a:solidFill>
                <a:schemeClr val="tx1"/>
              </a:solidFill>
              <a:effectLst/>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Libraries</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On top of Linux kernel there is a set of libraries including open-source Web browser engine </a:t>
            </a:r>
            <a:r>
              <a:rPr lang="en-CA" sz="1200" b="0" i="0" u="none" strike="noStrike" kern="1200" baseline="0" dirty="0" err="1">
                <a:solidFill>
                  <a:schemeClr val="tx1"/>
                </a:solidFill>
                <a:latin typeface="+mn-lt"/>
                <a:ea typeface="+mn-ea"/>
                <a:cs typeface="+mn-cs"/>
              </a:rPr>
              <a:t>WebKit</a:t>
            </a:r>
            <a:r>
              <a:rPr lang="en-CA" sz="1200" b="0" i="0" u="none" strike="noStrike" kern="1200" baseline="0" dirty="0">
                <a:solidFill>
                  <a:schemeClr val="tx1"/>
                </a:solidFill>
                <a:latin typeface="+mn-lt"/>
                <a:ea typeface="+mn-ea"/>
                <a:cs typeface="+mn-cs"/>
              </a:rPr>
              <a:t>, well known library </a:t>
            </a:r>
            <a:r>
              <a:rPr lang="en-CA" sz="1200" b="0" i="0" u="none" strike="noStrike" kern="1200" baseline="0" dirty="0" err="1">
                <a:solidFill>
                  <a:schemeClr val="tx1"/>
                </a:solidFill>
                <a:latin typeface="+mn-lt"/>
                <a:ea typeface="+mn-ea"/>
                <a:cs typeface="+mn-cs"/>
              </a:rPr>
              <a:t>libc</a:t>
            </a:r>
            <a:r>
              <a:rPr lang="en-CA" sz="1200" b="0" i="0" u="none" strike="noStrike" kern="1200" baseline="0" dirty="0">
                <a:solidFill>
                  <a:schemeClr val="tx1"/>
                </a:solidFill>
                <a:latin typeface="+mn-lt"/>
                <a:ea typeface="+mn-ea"/>
                <a:cs typeface="+mn-cs"/>
              </a:rPr>
              <a:t>, SQLite database which is a useful repository for storage and sharing of application data, libraries to play and record audio and video, SSL libraries responsible for Internet security etc.</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Android Runtime</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This section provides a key component called </a:t>
            </a:r>
            <a:r>
              <a:rPr lang="en-CA" sz="1200" b="1" i="0" u="none" strike="noStrike" kern="1200" baseline="0" dirty="0" err="1">
                <a:solidFill>
                  <a:schemeClr val="tx1"/>
                </a:solidFill>
                <a:latin typeface="+mn-lt"/>
                <a:ea typeface="+mn-ea"/>
                <a:cs typeface="+mn-cs"/>
              </a:rPr>
              <a:t>Dalvik</a:t>
            </a:r>
            <a:r>
              <a:rPr lang="en-CA" sz="1200" b="1" i="0" u="none" strike="noStrike" kern="1200" baseline="0" dirty="0">
                <a:solidFill>
                  <a:schemeClr val="tx1"/>
                </a:solidFill>
                <a:latin typeface="+mn-lt"/>
                <a:ea typeface="+mn-ea"/>
                <a:cs typeface="+mn-cs"/>
              </a:rPr>
              <a:t> Virtual Machine </a:t>
            </a:r>
            <a:r>
              <a:rPr lang="en-CA" sz="1200" b="0" i="0" u="none" strike="noStrike" kern="1200" baseline="0" dirty="0">
                <a:solidFill>
                  <a:schemeClr val="tx1"/>
                </a:solidFill>
                <a:latin typeface="+mn-lt"/>
                <a:ea typeface="+mn-ea"/>
                <a:cs typeface="+mn-cs"/>
              </a:rPr>
              <a:t>which is a kind of Java Virtual Machine specially designed and</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optimized for Android. The </a:t>
            </a:r>
            <a:r>
              <a:rPr lang="en-CA" sz="1200" b="0" i="0" u="none" strike="noStrike" kern="1200" baseline="0" dirty="0" err="1">
                <a:solidFill>
                  <a:schemeClr val="tx1"/>
                </a:solidFill>
                <a:latin typeface="+mn-lt"/>
                <a:ea typeface="+mn-ea"/>
                <a:cs typeface="+mn-cs"/>
              </a:rPr>
              <a:t>Dalvik</a:t>
            </a:r>
            <a:r>
              <a:rPr lang="en-CA" sz="1200" b="0" i="0" u="none" strike="noStrike" kern="1200" baseline="0" dirty="0">
                <a:solidFill>
                  <a:schemeClr val="tx1"/>
                </a:solidFill>
                <a:latin typeface="+mn-lt"/>
                <a:ea typeface="+mn-ea"/>
                <a:cs typeface="+mn-cs"/>
              </a:rPr>
              <a:t> VM makes use of Linux core features like memory management and multi-threading, which is intrinsic in the Java language. The </a:t>
            </a:r>
            <a:r>
              <a:rPr lang="en-CA" sz="1200" b="0" i="0" u="none" strike="noStrike" kern="1200" baseline="0" dirty="0" err="1">
                <a:solidFill>
                  <a:schemeClr val="tx1"/>
                </a:solidFill>
                <a:latin typeface="+mn-lt"/>
                <a:ea typeface="+mn-ea"/>
                <a:cs typeface="+mn-cs"/>
              </a:rPr>
              <a:t>Dalvik</a:t>
            </a:r>
            <a:r>
              <a:rPr lang="en-CA" sz="1200" b="0" i="0" u="none" strike="noStrike" kern="1200" baseline="0" dirty="0">
                <a:solidFill>
                  <a:schemeClr val="tx1"/>
                </a:solidFill>
                <a:latin typeface="+mn-lt"/>
                <a:ea typeface="+mn-ea"/>
                <a:cs typeface="+mn-cs"/>
              </a:rPr>
              <a:t> VM enables every Android application to run in its own process, with its own instance of the </a:t>
            </a:r>
            <a:r>
              <a:rPr lang="en-CA" sz="1200" b="0" i="0" u="none" strike="noStrike" kern="1200" baseline="0" dirty="0" err="1">
                <a:solidFill>
                  <a:schemeClr val="tx1"/>
                </a:solidFill>
                <a:latin typeface="+mn-lt"/>
                <a:ea typeface="+mn-ea"/>
                <a:cs typeface="+mn-cs"/>
              </a:rPr>
              <a:t>Dalvik</a:t>
            </a:r>
            <a:r>
              <a:rPr lang="en-CA" sz="1200" b="0" i="0" u="none" strike="noStrike" kern="1200" baseline="0" dirty="0">
                <a:solidFill>
                  <a:schemeClr val="tx1"/>
                </a:solidFill>
                <a:latin typeface="+mn-lt"/>
                <a:ea typeface="+mn-ea"/>
                <a:cs typeface="+mn-cs"/>
              </a:rPr>
              <a:t> virtual machine.</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The Android runtime also provides a set of core libraries which enable Android application developers to write Android applications using standard Java programming language.</a:t>
            </a:r>
            <a:endParaRPr lang="en-CA" sz="1200" b="0" i="0" u="none" strike="noStrike" kern="1200" baseline="0" dirty="0">
              <a:solidFill>
                <a:schemeClr val="tx1"/>
              </a:solidFill>
              <a:latin typeface="+mn-lt"/>
              <a:ea typeface="+mn-ea"/>
              <a:cs typeface="+mn-cs"/>
            </a:endParaRPr>
          </a:p>
          <a:p>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Native C/C++ Libraries</a:t>
            </a:r>
            <a:endParaRPr lang="en-CA" sz="1200" b="1"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Many core Android system components and services, such as ART and HAL, are built from native code that require native libraries written in C and C++. The Android platform provides Java framework APIs to expose the functionality of some of these native libraries to apps. For example, you can </a:t>
            </a:r>
            <a:r>
              <a:rPr lang="en-CA" sz="1200" b="0" i="0" kern="1200" dirty="0" err="1">
                <a:solidFill>
                  <a:schemeClr val="tx1"/>
                </a:solidFill>
                <a:effectLst/>
                <a:latin typeface="+mn-lt"/>
                <a:ea typeface="+mn-ea"/>
                <a:cs typeface="+mn-cs"/>
              </a:rPr>
              <a:t>access</a:t>
            </a:r>
            <a:r>
              <a:rPr lang="en-CA" sz="1200" b="0" i="0" u="none" strike="noStrike" kern="1200" dirty="0" err="1">
                <a:solidFill>
                  <a:schemeClr val="tx1"/>
                </a:solidFill>
                <a:effectLst/>
                <a:latin typeface="+mn-lt"/>
                <a:ea typeface="+mn-ea"/>
                <a:cs typeface="+mn-cs"/>
                <a:hlinkClick r:id="rId7"/>
              </a:rPr>
              <a:t>OpenGL</a:t>
            </a:r>
            <a:r>
              <a:rPr lang="en-CA" sz="1200" b="0" i="0" u="none" strike="noStrike" kern="1200" dirty="0">
                <a:solidFill>
                  <a:schemeClr val="tx1"/>
                </a:solidFill>
                <a:effectLst/>
                <a:latin typeface="+mn-lt"/>
                <a:ea typeface="+mn-ea"/>
                <a:cs typeface="+mn-cs"/>
                <a:hlinkClick r:id="rId7"/>
              </a:rPr>
              <a:t> ES</a:t>
            </a:r>
            <a:r>
              <a:rPr lang="en-CA" sz="1200" b="0" i="0" kern="1200" dirty="0">
                <a:solidFill>
                  <a:schemeClr val="tx1"/>
                </a:solidFill>
                <a:effectLst/>
                <a:latin typeface="+mn-lt"/>
                <a:ea typeface="+mn-ea"/>
                <a:cs typeface="+mn-cs"/>
              </a:rPr>
              <a:t> through the Android framework’s </a:t>
            </a:r>
            <a:r>
              <a:rPr lang="en-CA" sz="1200" b="0" i="0" u="none" strike="noStrike" kern="1200" dirty="0">
                <a:solidFill>
                  <a:schemeClr val="tx1"/>
                </a:solidFill>
                <a:effectLst/>
                <a:latin typeface="+mn-lt"/>
                <a:ea typeface="+mn-ea"/>
                <a:cs typeface="+mn-cs"/>
                <a:hlinkClick r:id="rId8"/>
              </a:rPr>
              <a:t>Java OpenGL API</a:t>
            </a:r>
            <a:r>
              <a:rPr lang="en-CA" sz="1200" b="0" i="0" kern="1200" dirty="0">
                <a:solidFill>
                  <a:schemeClr val="tx1"/>
                </a:solidFill>
                <a:effectLst/>
                <a:latin typeface="+mn-lt"/>
                <a:ea typeface="+mn-ea"/>
                <a:cs typeface="+mn-cs"/>
              </a:rPr>
              <a:t> to add support for drawing and manipulating 2D and 3D graphics in your app.</a:t>
            </a:r>
            <a:r>
              <a:rPr lang="en-CA" sz="1200" b="0" i="0" kern="1200" baseline="0" dirty="0">
                <a:solidFill>
                  <a:schemeClr val="tx1"/>
                </a:solidFill>
                <a:effectLst/>
                <a:latin typeface="+mn-lt"/>
                <a:ea typeface="+mn-ea"/>
                <a:cs typeface="+mn-cs"/>
              </a:rPr>
              <a:t> </a:t>
            </a:r>
            <a:r>
              <a:rPr lang="en-CA" sz="1200" b="0" i="0" kern="1200" dirty="0">
                <a:solidFill>
                  <a:schemeClr val="tx1"/>
                </a:solidFill>
                <a:effectLst/>
                <a:latin typeface="+mn-lt"/>
                <a:ea typeface="+mn-ea"/>
                <a:cs typeface="+mn-cs"/>
              </a:rPr>
              <a:t>If you are developing an app that requires C or C++ code, you can use the </a:t>
            </a:r>
            <a:r>
              <a:rPr lang="en-CA" sz="1200" b="0" i="0" u="none" strike="noStrike" kern="1200" dirty="0">
                <a:solidFill>
                  <a:schemeClr val="tx1"/>
                </a:solidFill>
                <a:effectLst/>
                <a:latin typeface="+mn-lt"/>
                <a:ea typeface="+mn-ea"/>
                <a:cs typeface="+mn-cs"/>
                <a:hlinkClick r:id="rId9"/>
              </a:rPr>
              <a:t>Android NDK</a:t>
            </a:r>
            <a:r>
              <a:rPr lang="en-CA" sz="1200" b="0" i="0" kern="1200" dirty="0">
                <a:solidFill>
                  <a:schemeClr val="tx1"/>
                </a:solidFill>
                <a:effectLst/>
                <a:latin typeface="+mn-lt"/>
                <a:ea typeface="+mn-ea"/>
                <a:cs typeface="+mn-cs"/>
              </a:rPr>
              <a:t> to access some of these </a:t>
            </a:r>
            <a:r>
              <a:rPr lang="en-CA" sz="1200" b="0" i="0" u="none" strike="noStrike" kern="1200" dirty="0">
                <a:solidFill>
                  <a:schemeClr val="tx1"/>
                </a:solidFill>
                <a:effectLst/>
                <a:latin typeface="+mn-lt"/>
                <a:ea typeface="+mn-ea"/>
                <a:cs typeface="+mn-cs"/>
                <a:hlinkClick r:id="rId10"/>
              </a:rPr>
              <a:t>native platform libraries</a:t>
            </a:r>
            <a:r>
              <a:rPr lang="en-CA" sz="1200" b="0" i="0" kern="1200" dirty="0">
                <a:solidFill>
                  <a:schemeClr val="tx1"/>
                </a:solidFill>
                <a:effectLst/>
                <a:latin typeface="+mn-lt"/>
                <a:ea typeface="+mn-ea"/>
                <a:cs typeface="+mn-cs"/>
              </a:rPr>
              <a:t> directly from your native code.</a:t>
            </a:r>
            <a:endParaRPr lang="en-CA" sz="1200" b="0" i="0" kern="1200" dirty="0">
              <a:solidFill>
                <a:schemeClr val="tx1"/>
              </a:solidFill>
              <a:effectLst/>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Java API Framework</a:t>
            </a:r>
            <a:endParaRPr lang="en-CA" sz="1200" b="1" i="0" u="none" strike="noStrike" kern="1200" baseline="0" dirty="0">
              <a:solidFill>
                <a:schemeClr val="tx1"/>
              </a:solidFill>
              <a:latin typeface="+mn-lt"/>
              <a:ea typeface="+mn-ea"/>
              <a:cs typeface="+mn-cs"/>
            </a:endParaRPr>
          </a:p>
          <a:p>
            <a:r>
              <a:rPr lang="en-CA" sz="1200" b="0" i="0" kern="1200" dirty="0">
                <a:solidFill>
                  <a:schemeClr val="tx1"/>
                </a:solidFill>
                <a:effectLst/>
                <a:latin typeface="+mn-lt"/>
                <a:ea typeface="+mn-ea"/>
                <a:cs typeface="+mn-cs"/>
              </a:rPr>
              <a:t>The entire feature-set of the Android OS is available to you through APIs written in the Java language. These APIs form the building blocks you need to create Android apps by simplifying the reuse of core, modular system components and services, which include the following:</a:t>
            </a:r>
            <a:endParaRPr lang="en-CA" sz="1200" b="0" i="0" kern="1200" dirty="0">
              <a:solidFill>
                <a:schemeClr val="tx1"/>
              </a:solidFill>
              <a:effectLst/>
              <a:latin typeface="+mn-lt"/>
              <a:ea typeface="+mn-ea"/>
              <a:cs typeface="+mn-cs"/>
            </a:endParaRPr>
          </a:p>
          <a:p>
            <a:pPr marL="171450" indent="-171450">
              <a:buFont typeface="Arial" panose="02080604020202020204" charset="0"/>
              <a:buChar char="•"/>
            </a:pPr>
            <a:r>
              <a:rPr lang="en-CA" sz="1200" b="0" i="0" kern="1200" dirty="0">
                <a:solidFill>
                  <a:schemeClr val="tx1"/>
                </a:solidFill>
                <a:effectLst/>
                <a:latin typeface="+mn-lt"/>
                <a:ea typeface="+mn-ea"/>
                <a:cs typeface="+mn-cs"/>
              </a:rPr>
              <a:t>A rich and extensible </a:t>
            </a:r>
            <a:r>
              <a:rPr lang="en-CA" sz="1200" b="0" i="0" u="none" strike="noStrike" kern="1200" dirty="0">
                <a:solidFill>
                  <a:schemeClr val="tx1"/>
                </a:solidFill>
                <a:effectLst/>
                <a:latin typeface="+mn-lt"/>
                <a:ea typeface="+mn-ea"/>
                <a:cs typeface="+mn-cs"/>
                <a:hlinkClick r:id="rId11"/>
              </a:rPr>
              <a:t>View System</a:t>
            </a:r>
            <a:r>
              <a:rPr lang="en-CA" sz="1200" b="0" i="0" kern="1200" dirty="0">
                <a:solidFill>
                  <a:schemeClr val="tx1"/>
                </a:solidFill>
                <a:effectLst/>
                <a:latin typeface="+mn-lt"/>
                <a:ea typeface="+mn-ea"/>
                <a:cs typeface="+mn-cs"/>
              </a:rPr>
              <a:t> you can use to build an app’s UI, including lists, grids, text boxes, buttons, and even an embeddable web browser</a:t>
            </a:r>
            <a:endParaRPr lang="en-CA" sz="1200" b="0" i="0" kern="1200" dirty="0">
              <a:solidFill>
                <a:schemeClr val="tx1"/>
              </a:solidFill>
              <a:effectLst/>
              <a:latin typeface="+mn-lt"/>
              <a:ea typeface="+mn-ea"/>
              <a:cs typeface="+mn-cs"/>
            </a:endParaRPr>
          </a:p>
          <a:p>
            <a:pPr marL="171450" indent="-171450">
              <a:buFont typeface="Arial" panose="02080604020202020204" charset="0"/>
              <a:buChar char="•"/>
            </a:pPr>
            <a:r>
              <a:rPr lang="en-CA" sz="1200" b="0" i="0" kern="1200" dirty="0">
                <a:solidFill>
                  <a:schemeClr val="tx1"/>
                </a:solidFill>
                <a:effectLst/>
                <a:latin typeface="+mn-lt"/>
                <a:ea typeface="+mn-ea"/>
                <a:cs typeface="+mn-cs"/>
              </a:rPr>
              <a:t>A </a:t>
            </a:r>
            <a:r>
              <a:rPr lang="en-CA" sz="1200" b="0" i="0" u="none" strike="noStrike" kern="1200" dirty="0">
                <a:solidFill>
                  <a:schemeClr val="tx1"/>
                </a:solidFill>
                <a:effectLst/>
                <a:latin typeface="+mn-lt"/>
                <a:ea typeface="+mn-ea"/>
                <a:cs typeface="+mn-cs"/>
                <a:hlinkClick r:id="rId12"/>
              </a:rPr>
              <a:t>Resource Manager</a:t>
            </a:r>
            <a:r>
              <a:rPr lang="en-CA" sz="1200" b="0" i="0" kern="1200" dirty="0">
                <a:solidFill>
                  <a:schemeClr val="tx1"/>
                </a:solidFill>
                <a:effectLst/>
                <a:latin typeface="+mn-lt"/>
                <a:ea typeface="+mn-ea"/>
                <a:cs typeface="+mn-cs"/>
              </a:rPr>
              <a:t>, providing access to non-code resources such as localized strings, graphics, and layout files</a:t>
            </a:r>
            <a:endParaRPr lang="en-CA" sz="1200" b="0" i="0" kern="1200" dirty="0">
              <a:solidFill>
                <a:schemeClr val="tx1"/>
              </a:solidFill>
              <a:effectLst/>
              <a:latin typeface="+mn-lt"/>
              <a:ea typeface="+mn-ea"/>
              <a:cs typeface="+mn-cs"/>
            </a:endParaRPr>
          </a:p>
          <a:p>
            <a:pPr marL="171450" indent="-171450">
              <a:buFont typeface="Arial" panose="02080604020202020204" charset="0"/>
              <a:buChar char="•"/>
            </a:pPr>
            <a:r>
              <a:rPr lang="en-CA" sz="1200" b="0" i="0" kern="1200" dirty="0">
                <a:solidFill>
                  <a:schemeClr val="tx1"/>
                </a:solidFill>
                <a:effectLst/>
                <a:latin typeface="+mn-lt"/>
                <a:ea typeface="+mn-ea"/>
                <a:cs typeface="+mn-cs"/>
              </a:rPr>
              <a:t>A </a:t>
            </a:r>
            <a:r>
              <a:rPr lang="en-CA" sz="1200" b="0" i="0" u="none" strike="noStrike" kern="1200" dirty="0">
                <a:solidFill>
                  <a:schemeClr val="tx1"/>
                </a:solidFill>
                <a:effectLst/>
                <a:latin typeface="+mn-lt"/>
                <a:ea typeface="+mn-ea"/>
                <a:cs typeface="+mn-cs"/>
                <a:hlinkClick r:id="rId13"/>
              </a:rPr>
              <a:t>Notification Manager</a:t>
            </a:r>
            <a:r>
              <a:rPr lang="en-CA" sz="1200" b="0" i="0" kern="1200" dirty="0">
                <a:solidFill>
                  <a:schemeClr val="tx1"/>
                </a:solidFill>
                <a:effectLst/>
                <a:latin typeface="+mn-lt"/>
                <a:ea typeface="+mn-ea"/>
                <a:cs typeface="+mn-cs"/>
              </a:rPr>
              <a:t> that enables all apps to display custom alerts in the status bar</a:t>
            </a:r>
            <a:endParaRPr lang="en-CA" sz="1200" b="0" i="0" kern="1200" dirty="0">
              <a:solidFill>
                <a:schemeClr val="tx1"/>
              </a:solidFill>
              <a:effectLst/>
              <a:latin typeface="+mn-lt"/>
              <a:ea typeface="+mn-ea"/>
              <a:cs typeface="+mn-cs"/>
            </a:endParaRPr>
          </a:p>
          <a:p>
            <a:pPr marL="171450" indent="-171450">
              <a:buFont typeface="Arial" panose="02080604020202020204" charset="0"/>
              <a:buChar char="•"/>
            </a:pPr>
            <a:r>
              <a:rPr lang="en-CA" sz="1200" b="0" i="0" kern="1200" dirty="0">
                <a:solidFill>
                  <a:schemeClr val="tx1"/>
                </a:solidFill>
                <a:effectLst/>
                <a:latin typeface="+mn-lt"/>
                <a:ea typeface="+mn-ea"/>
                <a:cs typeface="+mn-cs"/>
              </a:rPr>
              <a:t>An </a:t>
            </a:r>
            <a:r>
              <a:rPr lang="en-CA" sz="1200" b="0" i="0" u="none" strike="noStrike" kern="1200" dirty="0">
                <a:solidFill>
                  <a:schemeClr val="tx1"/>
                </a:solidFill>
                <a:effectLst/>
                <a:latin typeface="+mn-lt"/>
                <a:ea typeface="+mn-ea"/>
                <a:cs typeface="+mn-cs"/>
                <a:hlinkClick r:id="rId14"/>
              </a:rPr>
              <a:t>Activity Manager</a:t>
            </a:r>
            <a:r>
              <a:rPr lang="en-CA" sz="1200" b="0" i="0" kern="1200" dirty="0">
                <a:solidFill>
                  <a:schemeClr val="tx1"/>
                </a:solidFill>
                <a:effectLst/>
                <a:latin typeface="+mn-lt"/>
                <a:ea typeface="+mn-ea"/>
                <a:cs typeface="+mn-cs"/>
              </a:rPr>
              <a:t> that manages the lifecycle of apps and provides a common </a:t>
            </a:r>
            <a:r>
              <a:rPr lang="en-CA" sz="1200" b="0" i="0" u="none" strike="noStrike" kern="1200" dirty="0">
                <a:solidFill>
                  <a:schemeClr val="tx1"/>
                </a:solidFill>
                <a:effectLst/>
                <a:latin typeface="+mn-lt"/>
                <a:ea typeface="+mn-ea"/>
                <a:cs typeface="+mn-cs"/>
                <a:hlinkClick r:id="rId15"/>
              </a:rPr>
              <a:t>navigation back stack</a:t>
            </a:r>
            <a:endParaRPr lang="en-CA" sz="1200" b="0" i="0" kern="1200" dirty="0">
              <a:solidFill>
                <a:schemeClr val="tx1"/>
              </a:solidFill>
              <a:effectLst/>
              <a:latin typeface="+mn-lt"/>
              <a:ea typeface="+mn-ea"/>
              <a:cs typeface="+mn-cs"/>
            </a:endParaRPr>
          </a:p>
          <a:p>
            <a:pPr marL="171450" indent="-171450">
              <a:buFont typeface="Arial" panose="02080604020202020204" charset="0"/>
              <a:buChar char="•"/>
            </a:pPr>
            <a:r>
              <a:rPr lang="en-CA" sz="1200" b="0" i="0" u="none" strike="noStrike" kern="1200" dirty="0">
                <a:solidFill>
                  <a:schemeClr val="tx1"/>
                </a:solidFill>
                <a:effectLst/>
                <a:latin typeface="+mn-lt"/>
                <a:ea typeface="+mn-ea"/>
                <a:cs typeface="+mn-cs"/>
                <a:hlinkClick r:id="rId16"/>
              </a:rPr>
              <a:t>Content Providers</a:t>
            </a:r>
            <a:r>
              <a:rPr lang="en-CA" sz="1200" b="0" i="0" kern="1200" dirty="0">
                <a:solidFill>
                  <a:schemeClr val="tx1"/>
                </a:solidFill>
                <a:effectLst/>
                <a:latin typeface="+mn-lt"/>
                <a:ea typeface="+mn-ea"/>
                <a:cs typeface="+mn-cs"/>
              </a:rPr>
              <a:t> that enable apps to access data from other apps, such as the Contacts app, or to share their own data</a:t>
            </a:r>
            <a:r>
              <a:rPr lang="en-CA" sz="1200" b="0" i="0" kern="1200" baseline="0" dirty="0">
                <a:solidFill>
                  <a:schemeClr val="tx1"/>
                </a:solidFill>
                <a:effectLst/>
                <a:latin typeface="+mn-lt"/>
                <a:ea typeface="+mn-ea"/>
                <a:cs typeface="+mn-cs"/>
              </a:rPr>
              <a:t> </a:t>
            </a:r>
            <a:r>
              <a:rPr lang="en-CA" sz="1200" b="0" i="0" kern="1200" dirty="0">
                <a:solidFill>
                  <a:schemeClr val="tx1"/>
                </a:solidFill>
                <a:effectLst/>
                <a:latin typeface="+mn-lt"/>
                <a:ea typeface="+mn-ea"/>
                <a:cs typeface="+mn-cs"/>
              </a:rPr>
              <a:t>Developers have full access to the same </a:t>
            </a:r>
            <a:r>
              <a:rPr lang="en-CA" sz="1200" b="0" i="0" u="none" strike="noStrike" kern="1200" dirty="0">
                <a:solidFill>
                  <a:schemeClr val="tx1"/>
                </a:solidFill>
                <a:effectLst/>
                <a:latin typeface="+mn-lt"/>
                <a:ea typeface="+mn-ea"/>
                <a:cs typeface="+mn-cs"/>
                <a:hlinkClick r:id="rId17"/>
              </a:rPr>
              <a:t>framework APIs</a:t>
            </a:r>
            <a:r>
              <a:rPr lang="en-CA" sz="1200" b="0" i="0" kern="1200" dirty="0">
                <a:solidFill>
                  <a:schemeClr val="tx1"/>
                </a:solidFill>
                <a:effectLst/>
                <a:latin typeface="+mn-lt"/>
                <a:ea typeface="+mn-ea"/>
                <a:cs typeface="+mn-cs"/>
              </a:rPr>
              <a:t> that Android system apps use.</a:t>
            </a:r>
            <a:endParaRPr lang="en-CA" sz="1200" b="0" i="0" kern="1200" dirty="0">
              <a:solidFill>
                <a:schemeClr val="tx1"/>
              </a:solidFill>
              <a:effectLst/>
              <a:latin typeface="+mn-lt"/>
              <a:ea typeface="+mn-ea"/>
              <a:cs typeface="+mn-cs"/>
            </a:endParaRPr>
          </a:p>
          <a:p>
            <a:endParaRPr lang="en-CA" sz="1200" b="1"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System Applications</a:t>
            </a:r>
            <a:endParaRPr lang="en-CA" sz="1200" b="1" i="0" u="none" strike="noStrike" kern="1200" baseline="0" dirty="0">
              <a:solidFill>
                <a:schemeClr val="tx1"/>
              </a:solidFill>
              <a:latin typeface="+mn-lt"/>
              <a:ea typeface="+mn-ea"/>
              <a:cs typeface="+mn-cs"/>
            </a:endParaRPr>
          </a:p>
          <a:p>
            <a:r>
              <a:rPr lang="en-CA" sz="1200" b="0" i="0" kern="1200" dirty="0">
                <a:solidFill>
                  <a:schemeClr val="tx1"/>
                </a:solidFill>
                <a:effectLst/>
                <a:latin typeface="+mn-lt"/>
                <a:ea typeface="+mn-ea"/>
                <a:cs typeface="+mn-cs"/>
              </a:rPr>
              <a:t>Android comes with a set of core apps for email, SMS messaging, calendars, internet browsing, contacts, and more. Apps included with the platform have no special status among the apps the user chooses to install. So a third-party app can become the user's default web browser, SMS messenger, or even the default keyboard (some exceptions apply, such as the system's Settings app).</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system apps function both as apps for users and to provide key capabilities that developers can access from their own app. For example, if your app would like to deliver an SMS message, you don't need to build that functionality yourself—you can instead invoke whichever SMS app is already installed to deliver a message to the recipient you specify.</a:t>
            </a:r>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pPr marL="0" marR="0" indent="0" algn="l" defTabSz="914400" rtl="0" eaLnBrk="1" fontAlgn="auto" latinLnBrk="0" hangingPunct="1">
              <a:lnSpc>
                <a:spcPct val="100000"/>
              </a:lnSpc>
              <a:spcBef>
                <a:spcPts val="0"/>
              </a:spcBef>
              <a:spcAft>
                <a:spcPts val="0"/>
              </a:spcAft>
              <a:buClrTx/>
              <a:buSzTx/>
              <a:buFontTx/>
              <a:buNone/>
              <a:defRPr/>
            </a:pPr>
            <a:r>
              <a:rPr lang="en-CA" dirty="0"/>
              <a:t>Intent types</a:t>
            </a:r>
            <a:endParaRPr lang="en-CA" dirty="0"/>
          </a:p>
          <a:p>
            <a:pPr marL="0" indent="0" algn="just">
              <a:buNone/>
            </a:pPr>
            <a:r>
              <a:rPr lang="en-CA" dirty="0"/>
              <a:t>There are two types of intents:</a:t>
            </a:r>
            <a:endParaRPr lang="en-CA" dirty="0"/>
          </a:p>
          <a:p>
            <a:pPr marL="0" indent="0" algn="just">
              <a:buNone/>
            </a:pPr>
            <a:endParaRPr lang="en-CA" dirty="0"/>
          </a:p>
          <a:p>
            <a:pPr marL="0" indent="0" algn="just">
              <a:buNone/>
            </a:pPr>
            <a:r>
              <a:rPr lang="en-CA" dirty="0"/>
              <a:t>Explicit intents specify the component to start by name (the fully-qualified class name). You'll typically use an explicit intent to start a component in your own app, because you know the class name of the activity or service you want to start. For example, you can start a new activity in response to a user action or start a service to download a file in the background.</a:t>
            </a:r>
            <a:endParaRPr lang="en-CA" dirty="0"/>
          </a:p>
          <a:p>
            <a:pPr marL="0" indent="0" algn="just">
              <a:buNone/>
            </a:pPr>
            <a:r>
              <a:rPr lang="en-CA" dirty="0"/>
              <a:t>Implicit intents do not name a specific component, but instead declare a general action to perform, which allows a component from another app to handle it. For example, if you want to show the user a location on a map, you can use an implicit intent to request that another capable app show a specified location on a map.</a:t>
            </a:r>
            <a:endParaRPr lang="en-CA" dirty="0"/>
          </a:p>
          <a:p>
            <a:pPr marL="0" indent="0" algn="just">
              <a:buNone/>
            </a:pPr>
            <a:endParaRPr lang="en-CA" dirty="0"/>
          </a:p>
          <a:p>
            <a:r>
              <a:rPr lang="en-CA" sz="1200" b="0" i="0" kern="1200" dirty="0">
                <a:solidFill>
                  <a:schemeClr val="tx1"/>
                </a:solidFill>
                <a:effectLst/>
                <a:latin typeface="+mn-lt"/>
                <a:ea typeface="+mn-ea"/>
                <a:cs typeface="+mn-cs"/>
              </a:rPr>
              <a:t>When you create an implicit intent, the Android system finds the appropriate component to start by comparing the contents of the intent to the </a:t>
            </a:r>
            <a:r>
              <a:rPr lang="en-CA" sz="1200" b="0" i="1" kern="1200" dirty="0">
                <a:solidFill>
                  <a:schemeClr val="tx1"/>
                </a:solidFill>
                <a:effectLst/>
                <a:latin typeface="+mn-lt"/>
                <a:ea typeface="+mn-ea"/>
                <a:cs typeface="+mn-cs"/>
              </a:rPr>
              <a:t>intent filters</a:t>
            </a:r>
            <a:r>
              <a:rPr lang="en-CA" sz="1200" b="0" i="0" kern="1200" dirty="0">
                <a:solidFill>
                  <a:schemeClr val="tx1"/>
                </a:solidFill>
                <a:effectLst/>
                <a:latin typeface="+mn-lt"/>
                <a:ea typeface="+mn-ea"/>
                <a:cs typeface="+mn-cs"/>
              </a:rPr>
              <a:t> declared in the </a:t>
            </a:r>
            <a:r>
              <a:rPr lang="en-CA" sz="1200" b="0" i="0" u="none" strike="noStrike" kern="1200" dirty="0">
                <a:solidFill>
                  <a:schemeClr val="tx1"/>
                </a:solidFill>
                <a:effectLst/>
                <a:latin typeface="+mn-lt"/>
                <a:ea typeface="+mn-ea"/>
                <a:cs typeface="+mn-cs"/>
                <a:hlinkClick r:id="rId3"/>
              </a:rPr>
              <a:t>manifest file</a:t>
            </a:r>
            <a:r>
              <a:rPr lang="en-CA" sz="1200" b="0" i="0" kern="1200" dirty="0">
                <a:solidFill>
                  <a:schemeClr val="tx1"/>
                </a:solidFill>
                <a:effectLst/>
                <a:latin typeface="+mn-lt"/>
                <a:ea typeface="+mn-ea"/>
                <a:cs typeface="+mn-cs"/>
              </a:rPr>
              <a:t> of other apps on the device. If the intent matches an intent filter, the system starts that component and delivers it </a:t>
            </a:r>
            <a:r>
              <a:rPr lang="en-CA" sz="1200" b="0" i="0" kern="1200" dirty="0" err="1">
                <a:solidFill>
                  <a:schemeClr val="tx1"/>
                </a:solidFill>
                <a:effectLst/>
                <a:latin typeface="+mn-lt"/>
                <a:ea typeface="+mn-ea"/>
                <a:cs typeface="+mn-cs"/>
              </a:rPr>
              <a:t>the</a:t>
            </a:r>
            <a:r>
              <a:rPr lang="en-CA" sz="1200" b="0" i="0" u="none" strike="noStrike" kern="1200" dirty="0" err="1">
                <a:solidFill>
                  <a:schemeClr val="tx1"/>
                </a:solidFill>
                <a:effectLst/>
                <a:latin typeface="+mn-lt"/>
                <a:ea typeface="+mn-ea"/>
                <a:cs typeface="+mn-cs"/>
                <a:hlinkClick r:id="rId4"/>
              </a:rPr>
              <a:t>Intent</a:t>
            </a:r>
            <a:r>
              <a:rPr lang="en-CA" sz="1200" b="0" i="0" kern="1200" dirty="0">
                <a:solidFill>
                  <a:schemeClr val="tx1"/>
                </a:solidFill>
                <a:effectLst/>
                <a:latin typeface="+mn-lt"/>
                <a:ea typeface="+mn-ea"/>
                <a:cs typeface="+mn-cs"/>
              </a:rPr>
              <a:t> object. If multiple intent filters are compatible, the system displays a dialog so the user can pick which app to use.</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An intent filter is an expression in an app's manifest file that specifies the type of intents that the component would like to receive. For instance, by declaring an intent filter for an activity, you make it possible for other apps to directly start your activity with a certain kind of intent. Likewise, if you </a:t>
            </a:r>
            <a:r>
              <a:rPr lang="en-CA" sz="1200" b="0" i="0" kern="1200" dirty="0" err="1">
                <a:solidFill>
                  <a:schemeClr val="tx1"/>
                </a:solidFill>
                <a:effectLst/>
                <a:latin typeface="+mn-lt"/>
                <a:ea typeface="+mn-ea"/>
                <a:cs typeface="+mn-cs"/>
              </a:rPr>
              <a:t>do</a:t>
            </a:r>
            <a:r>
              <a:rPr lang="en-CA" sz="1200" b="0" i="1" kern="1200" dirty="0" err="1">
                <a:solidFill>
                  <a:schemeClr val="tx1"/>
                </a:solidFill>
                <a:effectLst/>
                <a:latin typeface="+mn-lt"/>
                <a:ea typeface="+mn-ea"/>
                <a:cs typeface="+mn-cs"/>
              </a:rPr>
              <a:t>not</a:t>
            </a:r>
            <a:r>
              <a:rPr lang="en-CA" sz="1200" b="0" i="0" kern="1200" dirty="0">
                <a:solidFill>
                  <a:schemeClr val="tx1"/>
                </a:solidFill>
                <a:effectLst/>
                <a:latin typeface="+mn-lt"/>
                <a:ea typeface="+mn-ea"/>
                <a:cs typeface="+mn-cs"/>
              </a:rPr>
              <a:t> declare any intent filters for an activity, then it can be started only with an explicit intent.</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Caution:</a:t>
            </a:r>
            <a:r>
              <a:rPr lang="en-CA" sz="1200" b="0" i="0" kern="1200" dirty="0">
                <a:solidFill>
                  <a:schemeClr val="tx1"/>
                </a:solidFill>
                <a:effectLst/>
                <a:latin typeface="+mn-lt"/>
                <a:ea typeface="+mn-ea"/>
                <a:cs typeface="+mn-cs"/>
              </a:rPr>
              <a:t> To ensure that your app is secure, always use an explicit intent when starting a </a:t>
            </a:r>
            <a:r>
              <a:rPr lang="en-CA" sz="1200" b="0" i="0" u="none" strike="noStrike" kern="1200" dirty="0">
                <a:solidFill>
                  <a:schemeClr val="tx1"/>
                </a:solidFill>
                <a:effectLst/>
                <a:latin typeface="+mn-lt"/>
                <a:ea typeface="+mn-ea"/>
                <a:cs typeface="+mn-cs"/>
                <a:hlinkClick r:id="rId5"/>
              </a:rPr>
              <a:t>Service</a:t>
            </a:r>
            <a:r>
              <a:rPr lang="en-CA" sz="1200" b="0" i="0" kern="1200" dirty="0">
                <a:solidFill>
                  <a:schemeClr val="tx1"/>
                </a:solidFill>
                <a:effectLst/>
                <a:latin typeface="+mn-lt"/>
                <a:ea typeface="+mn-ea"/>
                <a:cs typeface="+mn-cs"/>
              </a:rPr>
              <a:t> and do not declare intent filters for your services. Using an implicit intent to start a service is a security hazard because you can't be certain what service will respond to the intent, and the user can't see which service starts. Beginning with Android 5.0 (API level 21), the system throws an exception if you call </a:t>
            </a:r>
            <a:r>
              <a:rPr lang="en-CA" sz="1200" b="0" i="0" u="none" strike="noStrike" kern="1200" dirty="0" err="1">
                <a:solidFill>
                  <a:schemeClr val="tx1"/>
                </a:solidFill>
                <a:effectLst/>
                <a:latin typeface="+mn-lt"/>
                <a:ea typeface="+mn-ea"/>
                <a:cs typeface="+mn-cs"/>
                <a:hlinkClick r:id="rId6"/>
              </a:rPr>
              <a:t>bindService</a:t>
            </a:r>
            <a:r>
              <a:rPr lang="en-CA" sz="1200" b="0" i="0" u="none" strike="noStrike" kern="1200" dirty="0">
                <a:solidFill>
                  <a:schemeClr val="tx1"/>
                </a:solidFill>
                <a:effectLst/>
                <a:latin typeface="+mn-lt"/>
                <a:ea typeface="+mn-ea"/>
                <a:cs typeface="+mn-cs"/>
                <a:hlinkClick r:id="rId6"/>
              </a:rPr>
              <a:t>()</a:t>
            </a:r>
            <a:r>
              <a:rPr lang="en-CA" sz="1200" b="0" i="0" kern="1200" dirty="0">
                <a:solidFill>
                  <a:schemeClr val="tx1"/>
                </a:solidFill>
                <a:effectLst/>
                <a:latin typeface="+mn-lt"/>
                <a:ea typeface="+mn-ea"/>
                <a:cs typeface="+mn-cs"/>
              </a:rPr>
              <a:t> with an implicit intent.</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The</a:t>
            </a:r>
            <a:r>
              <a:rPr lang="en-CA" sz="1200" b="1" i="0" kern="1200" baseline="0" dirty="0">
                <a:solidFill>
                  <a:schemeClr val="tx1"/>
                </a:solidFill>
                <a:effectLst/>
                <a:latin typeface="+mn-lt"/>
                <a:ea typeface="+mn-ea"/>
                <a:cs typeface="+mn-cs"/>
              </a:rPr>
              <a:t> figure shows</a:t>
            </a:r>
            <a:r>
              <a:rPr lang="en-CA" sz="1200" b="0" i="0" kern="1200" dirty="0">
                <a:solidFill>
                  <a:schemeClr val="tx1"/>
                </a:solidFill>
                <a:effectLst/>
                <a:latin typeface="+mn-lt"/>
                <a:ea typeface="+mn-ea"/>
                <a:cs typeface="+mn-cs"/>
              </a:rPr>
              <a:t> how an implicit intent is delivered through the system to start another activity: </a:t>
            </a:r>
            <a:r>
              <a:rPr lang="en-CA" sz="1200" b="1" i="0" kern="1200" dirty="0">
                <a:solidFill>
                  <a:schemeClr val="tx1"/>
                </a:solidFill>
                <a:effectLst/>
                <a:latin typeface="+mn-lt"/>
                <a:ea typeface="+mn-ea"/>
                <a:cs typeface="+mn-cs"/>
              </a:rPr>
              <a:t>[1]</a:t>
            </a:r>
            <a:r>
              <a:rPr lang="en-CA" sz="1200" b="0" i="0" kern="1200" dirty="0">
                <a:solidFill>
                  <a:schemeClr val="tx1"/>
                </a:solidFill>
                <a:effectLst/>
                <a:latin typeface="+mn-lt"/>
                <a:ea typeface="+mn-ea"/>
                <a:cs typeface="+mn-cs"/>
              </a:rPr>
              <a:t> </a:t>
            </a:r>
            <a:r>
              <a:rPr lang="en-CA" sz="1200" b="0" i="1" kern="1200" dirty="0">
                <a:solidFill>
                  <a:schemeClr val="tx1"/>
                </a:solidFill>
                <a:effectLst/>
                <a:latin typeface="+mn-lt"/>
                <a:ea typeface="+mn-ea"/>
                <a:cs typeface="+mn-cs"/>
              </a:rPr>
              <a:t>Activity A</a:t>
            </a:r>
            <a:r>
              <a:rPr lang="en-CA" sz="1200" b="0" i="0" kern="1200" dirty="0">
                <a:solidFill>
                  <a:schemeClr val="tx1"/>
                </a:solidFill>
                <a:effectLst/>
                <a:latin typeface="+mn-lt"/>
                <a:ea typeface="+mn-ea"/>
                <a:cs typeface="+mn-cs"/>
              </a:rPr>
              <a:t> creates an </a:t>
            </a:r>
            <a:r>
              <a:rPr lang="en-CA" sz="1200" u="none" strike="noStrike" kern="1200" dirty="0">
                <a:solidFill>
                  <a:schemeClr val="tx1"/>
                </a:solidFill>
                <a:effectLst/>
                <a:latin typeface="+mn-lt"/>
                <a:ea typeface="+mn-ea"/>
                <a:cs typeface="+mn-cs"/>
                <a:hlinkClick r:id="rId4"/>
              </a:rPr>
              <a:t>Intent</a:t>
            </a:r>
            <a:r>
              <a:rPr lang="en-CA" sz="1200" b="0" i="0" kern="1200" dirty="0">
                <a:solidFill>
                  <a:schemeClr val="tx1"/>
                </a:solidFill>
                <a:effectLst/>
                <a:latin typeface="+mn-lt"/>
                <a:ea typeface="+mn-ea"/>
                <a:cs typeface="+mn-cs"/>
              </a:rPr>
              <a:t> with an action description and passes it to </a:t>
            </a:r>
            <a:r>
              <a:rPr lang="en-CA" sz="1200" u="none" strike="noStrike" kern="1200" dirty="0" err="1">
                <a:solidFill>
                  <a:schemeClr val="tx1"/>
                </a:solidFill>
                <a:effectLst/>
                <a:latin typeface="+mn-lt"/>
                <a:ea typeface="+mn-ea"/>
                <a:cs typeface="+mn-cs"/>
                <a:hlinkClick r:id="rId7"/>
              </a:rPr>
              <a:t>startActivity</a:t>
            </a:r>
            <a:r>
              <a:rPr lang="en-CA" sz="1200" u="none" strike="noStrike" kern="1200" dirty="0">
                <a:solidFill>
                  <a:schemeClr val="tx1"/>
                </a:solidFill>
                <a:effectLst/>
                <a:latin typeface="+mn-lt"/>
                <a:ea typeface="+mn-ea"/>
                <a:cs typeface="+mn-cs"/>
                <a:hlinkClick r:id="rId7"/>
              </a:rPr>
              <a:t>()</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[2]</a:t>
            </a:r>
            <a:r>
              <a:rPr lang="en-CA" sz="1200" b="0" i="0" kern="1200" dirty="0">
                <a:solidFill>
                  <a:schemeClr val="tx1"/>
                </a:solidFill>
                <a:effectLst/>
                <a:latin typeface="+mn-lt"/>
                <a:ea typeface="+mn-ea"/>
                <a:cs typeface="+mn-cs"/>
              </a:rPr>
              <a:t> The Android System searches all apps for an intent filter that matches the intent. When a match is found, </a:t>
            </a:r>
            <a:r>
              <a:rPr lang="en-CA" sz="1200" b="1" i="0" kern="1200" dirty="0">
                <a:solidFill>
                  <a:schemeClr val="tx1"/>
                </a:solidFill>
                <a:effectLst/>
                <a:latin typeface="+mn-lt"/>
                <a:ea typeface="+mn-ea"/>
                <a:cs typeface="+mn-cs"/>
              </a:rPr>
              <a:t>[3]</a:t>
            </a:r>
            <a:r>
              <a:rPr lang="en-CA" sz="1200" b="0" i="0" kern="1200" dirty="0">
                <a:solidFill>
                  <a:schemeClr val="tx1"/>
                </a:solidFill>
                <a:effectLst/>
                <a:latin typeface="+mn-lt"/>
                <a:ea typeface="+mn-ea"/>
                <a:cs typeface="+mn-cs"/>
              </a:rPr>
              <a:t>the system starts the matching activity (</a:t>
            </a:r>
            <a:r>
              <a:rPr lang="en-CA" sz="1200" b="0" i="1" kern="1200" dirty="0">
                <a:solidFill>
                  <a:schemeClr val="tx1"/>
                </a:solidFill>
                <a:effectLst/>
                <a:latin typeface="+mn-lt"/>
                <a:ea typeface="+mn-ea"/>
                <a:cs typeface="+mn-cs"/>
              </a:rPr>
              <a:t>Activity B</a:t>
            </a:r>
            <a:r>
              <a:rPr lang="en-CA" sz="1200" b="0" i="0" kern="1200" dirty="0">
                <a:solidFill>
                  <a:schemeClr val="tx1"/>
                </a:solidFill>
                <a:effectLst/>
                <a:latin typeface="+mn-lt"/>
                <a:ea typeface="+mn-ea"/>
                <a:cs typeface="+mn-cs"/>
              </a:rPr>
              <a:t>) by invoking </a:t>
            </a:r>
            <a:r>
              <a:rPr lang="en-CA" sz="1200" b="0" i="0" kern="1200" dirty="0" err="1">
                <a:solidFill>
                  <a:schemeClr val="tx1"/>
                </a:solidFill>
                <a:effectLst/>
                <a:latin typeface="+mn-lt"/>
                <a:ea typeface="+mn-ea"/>
                <a:cs typeface="+mn-cs"/>
              </a:rPr>
              <a:t>its</a:t>
            </a:r>
            <a:r>
              <a:rPr lang="en-CA" sz="1200" u="none" strike="noStrike" kern="1200" dirty="0" err="1">
                <a:solidFill>
                  <a:schemeClr val="tx1"/>
                </a:solidFill>
                <a:effectLst/>
                <a:latin typeface="+mn-lt"/>
                <a:ea typeface="+mn-ea"/>
                <a:cs typeface="+mn-cs"/>
                <a:hlinkClick r:id="rId8"/>
              </a:rPr>
              <a:t>onCreate</a:t>
            </a:r>
            <a:r>
              <a:rPr lang="en-CA" sz="1200" u="none" strike="noStrike" kern="1200" dirty="0">
                <a:solidFill>
                  <a:schemeClr val="tx1"/>
                </a:solidFill>
                <a:effectLst/>
                <a:latin typeface="+mn-lt"/>
                <a:ea typeface="+mn-ea"/>
                <a:cs typeface="+mn-cs"/>
                <a:hlinkClick r:id="rId8"/>
              </a:rPr>
              <a:t>()</a:t>
            </a:r>
            <a:r>
              <a:rPr lang="en-CA" sz="1200" b="0" i="0" kern="1200" dirty="0">
                <a:solidFill>
                  <a:schemeClr val="tx1"/>
                </a:solidFill>
                <a:effectLst/>
                <a:latin typeface="+mn-lt"/>
                <a:ea typeface="+mn-ea"/>
                <a:cs typeface="+mn-cs"/>
              </a:rPr>
              <a:t> method and passing it the </a:t>
            </a:r>
            <a:r>
              <a:rPr lang="en-CA" sz="1200" u="none" strike="noStrike" kern="1200" dirty="0">
                <a:solidFill>
                  <a:schemeClr val="tx1"/>
                </a:solidFill>
                <a:effectLst/>
                <a:latin typeface="+mn-lt"/>
                <a:ea typeface="+mn-ea"/>
                <a:cs typeface="+mn-cs"/>
                <a:hlinkClick r:id="rId4"/>
              </a:rPr>
              <a:t>Intent</a:t>
            </a:r>
            <a:r>
              <a:rPr lang="en-CA" sz="1200" b="0" i="0" kern="1200" dirty="0">
                <a:solidFill>
                  <a:schemeClr val="tx1"/>
                </a:solidFill>
                <a:effectLst/>
                <a:latin typeface="+mn-lt"/>
                <a:ea typeface="+mn-ea"/>
                <a:cs typeface="+mn-cs"/>
              </a:rPr>
              <a:t>.</a:t>
            </a:r>
            <a:endParaRPr lang="en-CA" sz="1200" b="0" i="0" kern="1200" dirty="0">
              <a:solidFill>
                <a:schemeClr val="tx1"/>
              </a:solidFill>
              <a:effectLst/>
              <a:latin typeface="+mn-lt"/>
              <a:ea typeface="+mn-ea"/>
              <a:cs typeface="+mn-cs"/>
            </a:endParaRPr>
          </a:p>
          <a:p>
            <a:pPr marL="0" indent="0" algn="just">
              <a:buNone/>
            </a:pPr>
            <a:endParaRPr lang="en-CA" dirty="0"/>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CA" b="1" dirty="0"/>
              <a:t>Component name</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name of the component to </a:t>
            </a:r>
            <a:r>
              <a:rPr lang="en-CA" sz="1200" b="0" i="0" kern="1200" dirty="0" err="1">
                <a:solidFill>
                  <a:schemeClr val="tx1"/>
                </a:solidFill>
                <a:effectLst/>
                <a:latin typeface="+mn-lt"/>
                <a:ea typeface="+mn-ea"/>
                <a:cs typeface="+mn-cs"/>
              </a:rPr>
              <a:t>start.This</a:t>
            </a:r>
            <a:r>
              <a:rPr lang="en-CA" sz="1200" b="0" i="0" kern="1200" dirty="0">
                <a:solidFill>
                  <a:schemeClr val="tx1"/>
                </a:solidFill>
                <a:effectLst/>
                <a:latin typeface="+mn-lt"/>
                <a:ea typeface="+mn-ea"/>
                <a:cs typeface="+mn-cs"/>
              </a:rPr>
              <a:t> is optional, but it's the critical piece of information that makes an intent </a:t>
            </a:r>
            <a:r>
              <a:rPr lang="en-CA" sz="1200" b="0" i="1" kern="1200" dirty="0">
                <a:solidFill>
                  <a:schemeClr val="tx1"/>
                </a:solidFill>
                <a:effectLst/>
                <a:latin typeface="+mn-lt"/>
                <a:ea typeface="+mn-ea"/>
                <a:cs typeface="+mn-cs"/>
              </a:rPr>
              <a:t>explicit</a:t>
            </a:r>
            <a:r>
              <a:rPr lang="en-CA" sz="1200" b="0" i="0" kern="1200" dirty="0">
                <a:solidFill>
                  <a:schemeClr val="tx1"/>
                </a:solidFill>
                <a:effectLst/>
                <a:latin typeface="+mn-lt"/>
                <a:ea typeface="+mn-ea"/>
                <a:cs typeface="+mn-cs"/>
              </a:rPr>
              <a:t>, meaning that the intent should be delivered only to the app component defined by the component name. Without a component name, the intent is </a:t>
            </a:r>
            <a:r>
              <a:rPr lang="en-CA" sz="1200" b="0" i="1" kern="1200" dirty="0">
                <a:solidFill>
                  <a:schemeClr val="tx1"/>
                </a:solidFill>
                <a:effectLst/>
                <a:latin typeface="+mn-lt"/>
                <a:ea typeface="+mn-ea"/>
                <a:cs typeface="+mn-cs"/>
              </a:rPr>
              <a:t>implicit</a:t>
            </a:r>
            <a:r>
              <a:rPr lang="en-CA" sz="1200" b="0" i="0" kern="1200" dirty="0">
                <a:solidFill>
                  <a:schemeClr val="tx1"/>
                </a:solidFill>
                <a:effectLst/>
                <a:latin typeface="+mn-lt"/>
                <a:ea typeface="+mn-ea"/>
                <a:cs typeface="+mn-cs"/>
              </a:rPr>
              <a:t> and the system decides which component should receive the intent based on the other intent information (such as the action, data, and category—described below). If you need to start a specific component in your app, you should specify the component name.</a:t>
            </a:r>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Note:</a:t>
            </a:r>
            <a:r>
              <a:rPr lang="en-CA" sz="1200" b="0" i="0" kern="1200" dirty="0">
                <a:solidFill>
                  <a:schemeClr val="tx1"/>
                </a:solidFill>
                <a:effectLst/>
                <a:latin typeface="+mn-lt"/>
                <a:ea typeface="+mn-ea"/>
                <a:cs typeface="+mn-cs"/>
              </a:rPr>
              <a:t> When starting a </a:t>
            </a:r>
            <a:r>
              <a:rPr lang="en-CA" sz="1200" b="0" i="0" u="none" strike="noStrike" kern="1200" dirty="0">
                <a:solidFill>
                  <a:schemeClr val="tx1"/>
                </a:solidFill>
                <a:effectLst/>
                <a:latin typeface="+mn-lt"/>
                <a:ea typeface="+mn-ea"/>
                <a:cs typeface="+mn-cs"/>
                <a:hlinkClick r:id="rId3"/>
              </a:rPr>
              <a:t>Service</a:t>
            </a:r>
            <a:r>
              <a:rPr lang="en-CA" sz="1200" b="0" i="0" kern="1200" dirty="0">
                <a:solidFill>
                  <a:schemeClr val="tx1"/>
                </a:solidFill>
                <a:effectLst/>
                <a:latin typeface="+mn-lt"/>
                <a:ea typeface="+mn-ea"/>
                <a:cs typeface="+mn-cs"/>
              </a:rPr>
              <a:t>, </a:t>
            </a:r>
            <a:r>
              <a:rPr lang="en-CA" sz="1200" b="0" i="1" kern="1200" dirty="0">
                <a:solidFill>
                  <a:schemeClr val="tx1"/>
                </a:solidFill>
                <a:effectLst/>
                <a:latin typeface="+mn-lt"/>
                <a:ea typeface="+mn-ea"/>
                <a:cs typeface="+mn-cs"/>
              </a:rPr>
              <a:t>always specify the component name</a:t>
            </a:r>
            <a:r>
              <a:rPr lang="en-CA" sz="1200" b="0" i="0" kern="1200" dirty="0">
                <a:solidFill>
                  <a:schemeClr val="tx1"/>
                </a:solidFill>
                <a:effectLst/>
                <a:latin typeface="+mn-lt"/>
                <a:ea typeface="+mn-ea"/>
                <a:cs typeface="+mn-cs"/>
              </a:rPr>
              <a:t>. Otherwise, you cannot be certain what service will respond to the intent, and the user cannot see which service starts.</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This field of the </a:t>
            </a:r>
            <a:r>
              <a:rPr lang="en-CA" sz="1200" b="0" i="0" u="none" strike="noStrike" kern="1200" dirty="0">
                <a:solidFill>
                  <a:schemeClr val="tx1"/>
                </a:solidFill>
                <a:effectLst/>
                <a:latin typeface="+mn-lt"/>
                <a:ea typeface="+mn-ea"/>
                <a:cs typeface="+mn-cs"/>
                <a:hlinkClick r:id="rId4"/>
              </a:rPr>
              <a:t>Intent</a:t>
            </a:r>
            <a:r>
              <a:rPr lang="en-CA" sz="1200" b="0" i="0" kern="1200" dirty="0">
                <a:solidFill>
                  <a:schemeClr val="tx1"/>
                </a:solidFill>
                <a:effectLst/>
                <a:latin typeface="+mn-lt"/>
                <a:ea typeface="+mn-ea"/>
                <a:cs typeface="+mn-cs"/>
              </a:rPr>
              <a:t> is a </a:t>
            </a:r>
            <a:r>
              <a:rPr lang="en-CA" sz="1200" b="0" i="0" u="none" strike="noStrike" kern="1200" dirty="0" err="1">
                <a:solidFill>
                  <a:schemeClr val="tx1"/>
                </a:solidFill>
                <a:effectLst/>
                <a:latin typeface="+mn-lt"/>
                <a:ea typeface="+mn-ea"/>
                <a:cs typeface="+mn-cs"/>
                <a:hlinkClick r:id="rId5"/>
              </a:rPr>
              <a:t>ComponentName</a:t>
            </a:r>
            <a:r>
              <a:rPr lang="en-CA" sz="1200" b="0" i="0" kern="1200" dirty="0">
                <a:solidFill>
                  <a:schemeClr val="tx1"/>
                </a:solidFill>
                <a:effectLst/>
                <a:latin typeface="+mn-lt"/>
                <a:ea typeface="+mn-ea"/>
                <a:cs typeface="+mn-cs"/>
              </a:rPr>
              <a:t> object, which you can specify using a fully qualified class name of the target component, including the package name of the app, for example, </a:t>
            </a:r>
            <a:r>
              <a:rPr lang="en-CA" sz="1200" b="0" i="0" kern="1200" dirty="0" err="1">
                <a:solidFill>
                  <a:schemeClr val="tx1"/>
                </a:solidFill>
                <a:effectLst/>
                <a:latin typeface="+mn-lt"/>
                <a:ea typeface="+mn-ea"/>
                <a:cs typeface="+mn-cs"/>
              </a:rPr>
              <a:t>com.example.ExampleActivity</a:t>
            </a:r>
            <a:r>
              <a:rPr lang="en-CA" sz="1200" b="0" i="0" kern="1200" dirty="0">
                <a:solidFill>
                  <a:schemeClr val="tx1"/>
                </a:solidFill>
                <a:effectLst/>
                <a:latin typeface="+mn-lt"/>
                <a:ea typeface="+mn-ea"/>
                <a:cs typeface="+mn-cs"/>
              </a:rPr>
              <a:t>. You can set the component name with </a:t>
            </a:r>
            <a:r>
              <a:rPr lang="en-CA" sz="1200" b="0" i="0" u="none" strike="noStrike" kern="1200" dirty="0" err="1">
                <a:solidFill>
                  <a:schemeClr val="tx1"/>
                </a:solidFill>
                <a:effectLst/>
                <a:latin typeface="+mn-lt"/>
                <a:ea typeface="+mn-ea"/>
                <a:cs typeface="+mn-cs"/>
                <a:hlinkClick r:id="rId6"/>
              </a:rPr>
              <a:t>setComponent</a:t>
            </a:r>
            <a:r>
              <a:rPr lang="en-CA" sz="1200" b="0" i="0" u="none" strike="noStrike" kern="1200" dirty="0">
                <a:solidFill>
                  <a:schemeClr val="tx1"/>
                </a:solidFill>
                <a:effectLst/>
                <a:latin typeface="+mn-lt"/>
                <a:ea typeface="+mn-ea"/>
                <a:cs typeface="+mn-cs"/>
                <a:hlinkClick r:id="rId6"/>
              </a:rPr>
              <a:t>()</a:t>
            </a:r>
            <a:r>
              <a:rPr lang="en-CA" sz="1200" b="0" i="0" kern="1200" dirty="0">
                <a:solidFill>
                  <a:schemeClr val="tx1"/>
                </a:solidFill>
                <a:effectLst/>
                <a:latin typeface="+mn-lt"/>
                <a:ea typeface="+mn-ea"/>
                <a:cs typeface="+mn-cs"/>
              </a:rPr>
              <a:t>, </a:t>
            </a:r>
            <a:r>
              <a:rPr lang="en-CA" sz="1200" b="0" i="0" u="none" strike="noStrike" kern="1200" dirty="0" err="1">
                <a:solidFill>
                  <a:schemeClr val="tx1"/>
                </a:solidFill>
                <a:effectLst/>
                <a:latin typeface="+mn-lt"/>
                <a:ea typeface="+mn-ea"/>
                <a:cs typeface="+mn-cs"/>
                <a:hlinkClick r:id="rId7"/>
              </a:rPr>
              <a:t>setClass</a:t>
            </a:r>
            <a:r>
              <a:rPr lang="en-CA" sz="1200" b="0" i="0" u="none" strike="noStrike" kern="1200" dirty="0">
                <a:solidFill>
                  <a:schemeClr val="tx1"/>
                </a:solidFill>
                <a:effectLst/>
                <a:latin typeface="+mn-lt"/>
                <a:ea typeface="+mn-ea"/>
                <a:cs typeface="+mn-cs"/>
                <a:hlinkClick r:id="rId7"/>
              </a:rPr>
              <a:t>()</a:t>
            </a:r>
            <a:r>
              <a:rPr lang="en-CA" sz="1200" b="0" i="0" kern="1200" dirty="0">
                <a:solidFill>
                  <a:schemeClr val="tx1"/>
                </a:solidFill>
                <a:effectLst/>
                <a:latin typeface="+mn-lt"/>
                <a:ea typeface="+mn-ea"/>
                <a:cs typeface="+mn-cs"/>
              </a:rPr>
              <a:t>, </a:t>
            </a:r>
            <a:r>
              <a:rPr lang="en-CA" sz="1200" b="0" i="0" u="none" strike="noStrike" kern="1200" dirty="0" err="1">
                <a:solidFill>
                  <a:schemeClr val="tx1"/>
                </a:solidFill>
                <a:effectLst/>
                <a:latin typeface="+mn-lt"/>
                <a:ea typeface="+mn-ea"/>
                <a:cs typeface="+mn-cs"/>
                <a:hlinkClick r:id="rId8"/>
              </a:rPr>
              <a:t>setClassName</a:t>
            </a:r>
            <a:r>
              <a:rPr lang="en-CA" sz="1200" b="0" i="0" u="none" strike="noStrike" kern="1200" dirty="0">
                <a:solidFill>
                  <a:schemeClr val="tx1"/>
                </a:solidFill>
                <a:effectLst/>
                <a:latin typeface="+mn-lt"/>
                <a:ea typeface="+mn-ea"/>
                <a:cs typeface="+mn-cs"/>
                <a:hlinkClick r:id="rId8"/>
              </a:rPr>
              <a:t>()</a:t>
            </a:r>
            <a:r>
              <a:rPr lang="en-CA" sz="1200" b="0" i="0" kern="1200" dirty="0">
                <a:solidFill>
                  <a:schemeClr val="tx1"/>
                </a:solidFill>
                <a:effectLst/>
                <a:latin typeface="+mn-lt"/>
                <a:ea typeface="+mn-ea"/>
                <a:cs typeface="+mn-cs"/>
              </a:rPr>
              <a:t>, or with the </a:t>
            </a:r>
            <a:r>
              <a:rPr lang="en-CA" sz="1200" b="0" i="0" u="none" strike="noStrike" kern="1200" dirty="0">
                <a:solidFill>
                  <a:schemeClr val="tx1"/>
                </a:solidFill>
                <a:effectLst/>
                <a:latin typeface="+mn-lt"/>
                <a:ea typeface="+mn-ea"/>
                <a:cs typeface="+mn-cs"/>
                <a:hlinkClick r:id="rId4"/>
              </a:rPr>
              <a:t>Intent</a:t>
            </a:r>
            <a:r>
              <a:rPr lang="en-CA" sz="1200" b="0" i="0" kern="1200" dirty="0">
                <a:solidFill>
                  <a:schemeClr val="tx1"/>
                </a:solidFill>
                <a:effectLst/>
                <a:latin typeface="+mn-lt"/>
                <a:ea typeface="+mn-ea"/>
                <a:cs typeface="+mn-cs"/>
              </a:rPr>
              <a:t> constructor.</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b="1" dirty="0">
                <a:effectLst/>
              </a:rPr>
              <a:t>Action</a:t>
            </a:r>
            <a:endParaRPr lang="en-CA" b="1" dirty="0">
              <a:effectLst/>
            </a:endParaRPr>
          </a:p>
          <a:p>
            <a:r>
              <a:rPr lang="en-CA" dirty="0"/>
              <a:t>A string that specifies the generic action to perform .</a:t>
            </a:r>
            <a:r>
              <a:rPr lang="en-CA" dirty="0">
                <a:effectLst/>
              </a:rPr>
              <a:t>In the case of a broadcast intent, this is the action that took place and is being reported. The action largely determines how the rest of the intent is structured—particularly the information that is contained in the data and extras.</a:t>
            </a:r>
            <a:endParaRPr lang="en-CA" dirty="0">
              <a:effectLst/>
            </a:endParaRPr>
          </a:p>
          <a:p>
            <a:r>
              <a:rPr lang="en-CA" dirty="0">
                <a:effectLst/>
              </a:rPr>
              <a:t>You can specify your own actions for use by intents within your app (or for use by other apps to invoke components in your app), but you usually specify action constants defined by the </a:t>
            </a:r>
            <a:r>
              <a:rPr lang="en-CA" sz="1200" u="none" strike="noStrike" kern="1200" dirty="0">
                <a:solidFill>
                  <a:schemeClr val="tx1"/>
                </a:solidFill>
                <a:effectLst/>
                <a:latin typeface="+mn-lt"/>
                <a:ea typeface="+mn-ea"/>
                <a:cs typeface="+mn-cs"/>
                <a:hlinkClick r:id="rId4"/>
              </a:rPr>
              <a:t>Intent</a:t>
            </a:r>
            <a:r>
              <a:rPr lang="en-CA" dirty="0">
                <a:effectLst/>
              </a:rPr>
              <a:t> class or other framework classes. Here are some common actions for starting an activity:</a:t>
            </a:r>
            <a:endParaRPr lang="en-CA" dirty="0">
              <a:effectLst/>
            </a:endParaRPr>
          </a:p>
          <a:p>
            <a:r>
              <a:rPr lang="en-CA" sz="1200" u="none" strike="noStrike" kern="1200" dirty="0">
                <a:solidFill>
                  <a:schemeClr val="tx1"/>
                </a:solidFill>
                <a:effectLst/>
                <a:latin typeface="+mn-lt"/>
                <a:ea typeface="+mn-ea"/>
                <a:cs typeface="+mn-cs"/>
                <a:hlinkClick r:id="rId9"/>
              </a:rPr>
              <a:t>ACTION_VIEW</a:t>
            </a:r>
            <a:endParaRPr lang="en-CA" sz="1200" u="none" strike="noStrike" kern="1200" dirty="0">
              <a:solidFill>
                <a:schemeClr val="tx1"/>
              </a:solidFill>
              <a:effectLst/>
              <a:latin typeface="+mn-lt"/>
              <a:ea typeface="+mn-ea"/>
              <a:cs typeface="+mn-cs"/>
            </a:endParaRPr>
          </a:p>
          <a:p>
            <a:r>
              <a:rPr lang="en-CA" dirty="0"/>
              <a:t>Use this action in an intent with </a:t>
            </a:r>
            <a:r>
              <a:rPr lang="en-CA" sz="1200" u="none" strike="noStrike" kern="1200" dirty="0" err="1">
                <a:solidFill>
                  <a:schemeClr val="tx1"/>
                </a:solidFill>
                <a:effectLst/>
                <a:latin typeface="+mn-lt"/>
                <a:ea typeface="+mn-ea"/>
                <a:cs typeface="+mn-cs"/>
                <a:hlinkClick r:id="rId10"/>
              </a:rPr>
              <a:t>startActivity</a:t>
            </a:r>
            <a:r>
              <a:rPr lang="en-CA" sz="1200" u="none" strike="noStrike" kern="1200" dirty="0">
                <a:solidFill>
                  <a:schemeClr val="tx1"/>
                </a:solidFill>
                <a:effectLst/>
                <a:latin typeface="+mn-lt"/>
                <a:ea typeface="+mn-ea"/>
                <a:cs typeface="+mn-cs"/>
                <a:hlinkClick r:id="rId10"/>
              </a:rPr>
              <a:t>()</a:t>
            </a:r>
            <a:r>
              <a:rPr lang="en-CA" dirty="0"/>
              <a:t> when you have some information that an activity can show to the user, such as a photo to view in a gallery app, or an address to view in a map app.</a:t>
            </a:r>
            <a:endParaRPr lang="en-CA" dirty="0"/>
          </a:p>
          <a:p>
            <a:r>
              <a:rPr lang="en-CA" sz="1200" u="none" strike="noStrike" kern="1200" dirty="0" err="1">
                <a:solidFill>
                  <a:schemeClr val="tx1"/>
                </a:solidFill>
                <a:effectLst/>
                <a:latin typeface="+mn-lt"/>
                <a:ea typeface="+mn-ea"/>
                <a:cs typeface="+mn-cs"/>
                <a:hlinkClick r:id="rId11"/>
              </a:rPr>
              <a:t>ACTION_SEND</a:t>
            </a:r>
            <a:r>
              <a:rPr lang="en-CA" dirty="0" err="1"/>
              <a:t>Also</a:t>
            </a:r>
            <a:r>
              <a:rPr lang="en-CA" dirty="0"/>
              <a:t> known as the </a:t>
            </a:r>
            <a:r>
              <a:rPr lang="en-CA" i="1" dirty="0">
                <a:effectLst/>
              </a:rPr>
              <a:t>share</a:t>
            </a:r>
            <a:r>
              <a:rPr lang="en-CA" dirty="0"/>
              <a:t> intent, you should use this in an intent with </a:t>
            </a:r>
            <a:r>
              <a:rPr lang="en-CA" sz="1200" u="none" strike="noStrike" kern="1200" dirty="0" err="1">
                <a:solidFill>
                  <a:schemeClr val="tx1"/>
                </a:solidFill>
                <a:effectLst/>
                <a:latin typeface="+mn-lt"/>
                <a:ea typeface="+mn-ea"/>
                <a:cs typeface="+mn-cs"/>
                <a:hlinkClick r:id="rId10"/>
              </a:rPr>
              <a:t>startActivity</a:t>
            </a:r>
            <a:r>
              <a:rPr lang="en-CA" sz="1200" u="none" strike="noStrike" kern="1200" dirty="0">
                <a:solidFill>
                  <a:schemeClr val="tx1"/>
                </a:solidFill>
                <a:effectLst/>
                <a:latin typeface="+mn-lt"/>
                <a:ea typeface="+mn-ea"/>
                <a:cs typeface="+mn-cs"/>
                <a:hlinkClick r:id="rId10"/>
              </a:rPr>
              <a:t>()</a:t>
            </a:r>
            <a:r>
              <a:rPr lang="en-CA" dirty="0"/>
              <a:t> when you have some data that the user can share through another app, such as an email app or social sharing </a:t>
            </a:r>
            <a:r>
              <a:rPr lang="en-CA" dirty="0" err="1"/>
              <a:t>app.</a:t>
            </a:r>
            <a:r>
              <a:rPr lang="en-CA" dirty="0" err="1">
                <a:effectLst/>
              </a:rPr>
              <a:t>See</a:t>
            </a:r>
            <a:r>
              <a:rPr lang="en-CA" dirty="0">
                <a:effectLst/>
              </a:rPr>
              <a:t> the </a:t>
            </a:r>
            <a:r>
              <a:rPr lang="en-CA" sz="1200" u="none" strike="noStrike" kern="1200" dirty="0">
                <a:solidFill>
                  <a:schemeClr val="tx1"/>
                </a:solidFill>
                <a:effectLst/>
                <a:latin typeface="+mn-lt"/>
                <a:ea typeface="+mn-ea"/>
                <a:cs typeface="+mn-cs"/>
                <a:hlinkClick r:id="rId4"/>
              </a:rPr>
              <a:t>Intent</a:t>
            </a:r>
            <a:r>
              <a:rPr lang="en-CA" dirty="0">
                <a:effectLst/>
              </a:rPr>
              <a:t> class reference for more constants that define generic actions. Other actions are defined elsewhere in the Android framework, such as in </a:t>
            </a:r>
            <a:r>
              <a:rPr lang="en-CA" sz="1200" u="none" strike="noStrike" kern="1200" dirty="0">
                <a:solidFill>
                  <a:schemeClr val="tx1"/>
                </a:solidFill>
                <a:effectLst/>
                <a:latin typeface="+mn-lt"/>
                <a:ea typeface="+mn-ea"/>
                <a:cs typeface="+mn-cs"/>
                <a:hlinkClick r:id="rId12"/>
              </a:rPr>
              <a:t>Settings</a:t>
            </a:r>
            <a:r>
              <a:rPr lang="en-CA" dirty="0">
                <a:effectLst/>
              </a:rPr>
              <a:t> for actions that open specific screens in the system's Settings app.</a:t>
            </a:r>
            <a:endParaRPr lang="en-CA" dirty="0">
              <a:effectLst/>
            </a:endParaRPr>
          </a:p>
          <a:p>
            <a:r>
              <a:rPr lang="en-CA" dirty="0">
                <a:effectLst/>
              </a:rPr>
              <a:t>You can specify the action for an intent with </a:t>
            </a:r>
            <a:r>
              <a:rPr lang="en-CA" sz="1200" u="none" strike="noStrike" kern="1200" dirty="0" err="1">
                <a:solidFill>
                  <a:schemeClr val="tx1"/>
                </a:solidFill>
                <a:effectLst/>
                <a:latin typeface="+mn-lt"/>
                <a:ea typeface="+mn-ea"/>
                <a:cs typeface="+mn-cs"/>
                <a:hlinkClick r:id="rId13"/>
              </a:rPr>
              <a:t>setAction</a:t>
            </a:r>
            <a:r>
              <a:rPr lang="en-CA" sz="1200" u="none" strike="noStrike" kern="1200" dirty="0">
                <a:solidFill>
                  <a:schemeClr val="tx1"/>
                </a:solidFill>
                <a:effectLst/>
                <a:latin typeface="+mn-lt"/>
                <a:ea typeface="+mn-ea"/>
                <a:cs typeface="+mn-cs"/>
                <a:hlinkClick r:id="rId13"/>
              </a:rPr>
              <a:t>()</a:t>
            </a:r>
            <a:r>
              <a:rPr lang="en-CA" dirty="0">
                <a:effectLst/>
              </a:rPr>
              <a:t> or with an </a:t>
            </a:r>
            <a:r>
              <a:rPr lang="en-CA" sz="1200" u="none" strike="noStrike" kern="1200" dirty="0">
                <a:solidFill>
                  <a:schemeClr val="tx1"/>
                </a:solidFill>
                <a:effectLst/>
                <a:latin typeface="+mn-lt"/>
                <a:ea typeface="+mn-ea"/>
                <a:cs typeface="+mn-cs"/>
                <a:hlinkClick r:id="rId4"/>
              </a:rPr>
              <a:t>Intent</a:t>
            </a:r>
            <a:r>
              <a:rPr lang="en-CA" dirty="0">
                <a:effectLst/>
              </a:rPr>
              <a:t> constructor.</a:t>
            </a:r>
            <a:endParaRPr lang="en-CA" dirty="0">
              <a:effectLst/>
            </a:endParaRPr>
          </a:p>
          <a:p>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b="1" dirty="0">
                <a:effectLst/>
              </a:rPr>
              <a:t>Data</a:t>
            </a:r>
            <a:endParaRPr lang="en-CA" b="1" dirty="0">
              <a:effectLst/>
            </a:endParaRPr>
          </a:p>
          <a:p>
            <a:r>
              <a:rPr lang="en-CA" dirty="0"/>
              <a:t>The URI (a </a:t>
            </a:r>
            <a:r>
              <a:rPr lang="en-CA" sz="1200" u="none" strike="noStrike" kern="1200" dirty="0">
                <a:solidFill>
                  <a:schemeClr val="tx1"/>
                </a:solidFill>
                <a:effectLst/>
                <a:latin typeface="+mn-lt"/>
                <a:ea typeface="+mn-ea"/>
                <a:cs typeface="+mn-cs"/>
                <a:hlinkClick r:id="rId14"/>
              </a:rPr>
              <a:t>Uri</a:t>
            </a:r>
            <a:r>
              <a:rPr lang="en-CA" dirty="0"/>
              <a:t> object) that references the data to be acted on and/or the MIME type of that data. The type of data supplied is generally dictated by the intent's action. For example, if the action is </a:t>
            </a:r>
            <a:r>
              <a:rPr lang="en-CA" sz="1200" u="none" strike="noStrike" kern="1200" dirty="0">
                <a:solidFill>
                  <a:schemeClr val="tx1"/>
                </a:solidFill>
                <a:effectLst/>
                <a:latin typeface="+mn-lt"/>
                <a:ea typeface="+mn-ea"/>
                <a:cs typeface="+mn-cs"/>
                <a:hlinkClick r:id="rId15"/>
              </a:rPr>
              <a:t>ACTION_EDIT</a:t>
            </a:r>
            <a:r>
              <a:rPr lang="en-CA" dirty="0"/>
              <a:t>, the data should contain the URI of the document to </a:t>
            </a:r>
            <a:r>
              <a:rPr lang="en-CA" dirty="0" err="1"/>
              <a:t>edit.</a:t>
            </a:r>
            <a:r>
              <a:rPr lang="en-CA" dirty="0" err="1">
                <a:effectLst/>
              </a:rPr>
              <a:t>When</a:t>
            </a:r>
            <a:r>
              <a:rPr lang="en-CA" dirty="0">
                <a:effectLst/>
              </a:rPr>
              <a:t> creating an intent, it's often important to specify the type of data (its MIME type) in addition to its URI. For example, an activity that's able to display images probably won't be able to play an audio file, even though the URI formats could be similar. Specifying the MIME type of your data helps the Android system find the best component to receive your intent. However, the MIME type can sometimes be inferred from the URI—particularly when the data is a content: URI. A content: URI indicates the data is located on the device and controlled by a </a:t>
            </a:r>
            <a:r>
              <a:rPr lang="en-CA" sz="1200" u="none" strike="noStrike" kern="1200" dirty="0" err="1">
                <a:solidFill>
                  <a:schemeClr val="tx1"/>
                </a:solidFill>
                <a:effectLst/>
                <a:latin typeface="+mn-lt"/>
                <a:ea typeface="+mn-ea"/>
                <a:cs typeface="+mn-cs"/>
                <a:hlinkClick r:id="rId16"/>
              </a:rPr>
              <a:t>ContentProvider</a:t>
            </a:r>
            <a:r>
              <a:rPr lang="en-CA" dirty="0">
                <a:effectLst/>
              </a:rPr>
              <a:t>, which makes the data MIME type visible to the system.</a:t>
            </a:r>
            <a:endParaRPr lang="en-CA" dirty="0">
              <a:effectLst/>
            </a:endParaRPr>
          </a:p>
          <a:p>
            <a:r>
              <a:rPr lang="en-CA" dirty="0">
                <a:effectLst/>
              </a:rPr>
              <a:t>To set only the data URI, call </a:t>
            </a:r>
            <a:r>
              <a:rPr lang="en-CA" sz="1200" u="none" strike="noStrike" kern="1200" dirty="0" err="1">
                <a:solidFill>
                  <a:schemeClr val="tx1"/>
                </a:solidFill>
                <a:effectLst/>
                <a:latin typeface="+mn-lt"/>
                <a:ea typeface="+mn-ea"/>
                <a:cs typeface="+mn-cs"/>
                <a:hlinkClick r:id="rId17"/>
              </a:rPr>
              <a:t>setData</a:t>
            </a:r>
            <a:r>
              <a:rPr lang="en-CA" sz="1200" u="none" strike="noStrike" kern="1200" dirty="0">
                <a:solidFill>
                  <a:schemeClr val="tx1"/>
                </a:solidFill>
                <a:effectLst/>
                <a:latin typeface="+mn-lt"/>
                <a:ea typeface="+mn-ea"/>
                <a:cs typeface="+mn-cs"/>
                <a:hlinkClick r:id="rId17"/>
              </a:rPr>
              <a:t>()</a:t>
            </a:r>
            <a:r>
              <a:rPr lang="en-CA" dirty="0">
                <a:effectLst/>
              </a:rPr>
              <a:t>. To set only the MIME type, call </a:t>
            </a:r>
            <a:r>
              <a:rPr lang="en-CA" sz="1200" u="none" strike="noStrike" kern="1200" dirty="0" err="1">
                <a:solidFill>
                  <a:schemeClr val="tx1"/>
                </a:solidFill>
                <a:effectLst/>
                <a:latin typeface="+mn-lt"/>
                <a:ea typeface="+mn-ea"/>
                <a:cs typeface="+mn-cs"/>
                <a:hlinkClick r:id="rId18"/>
              </a:rPr>
              <a:t>setType</a:t>
            </a:r>
            <a:r>
              <a:rPr lang="en-CA" sz="1200" u="none" strike="noStrike" kern="1200" dirty="0">
                <a:solidFill>
                  <a:schemeClr val="tx1"/>
                </a:solidFill>
                <a:effectLst/>
                <a:latin typeface="+mn-lt"/>
                <a:ea typeface="+mn-ea"/>
                <a:cs typeface="+mn-cs"/>
                <a:hlinkClick r:id="rId18"/>
              </a:rPr>
              <a:t>()</a:t>
            </a:r>
            <a:r>
              <a:rPr lang="en-CA" dirty="0">
                <a:effectLst/>
              </a:rPr>
              <a:t>. If necessary, you can set both explicitly with </a:t>
            </a:r>
            <a:r>
              <a:rPr lang="en-CA" sz="1200" u="none" strike="noStrike" kern="1200" dirty="0" err="1">
                <a:solidFill>
                  <a:schemeClr val="tx1"/>
                </a:solidFill>
                <a:effectLst/>
                <a:latin typeface="+mn-lt"/>
                <a:ea typeface="+mn-ea"/>
                <a:cs typeface="+mn-cs"/>
                <a:hlinkClick r:id="rId19"/>
              </a:rPr>
              <a:t>setDataAndType</a:t>
            </a:r>
            <a:r>
              <a:rPr lang="en-CA" sz="1200" u="none" strike="noStrike" kern="1200" dirty="0">
                <a:solidFill>
                  <a:schemeClr val="tx1"/>
                </a:solidFill>
                <a:effectLst/>
                <a:latin typeface="+mn-lt"/>
                <a:ea typeface="+mn-ea"/>
                <a:cs typeface="+mn-cs"/>
                <a:hlinkClick r:id="rId19"/>
              </a:rPr>
              <a:t>()</a:t>
            </a:r>
            <a:r>
              <a:rPr lang="en-CA" dirty="0">
                <a:effectLst/>
              </a:rPr>
              <a:t>.</a:t>
            </a:r>
            <a:endParaRPr lang="en-CA" dirty="0">
              <a:effectLst/>
            </a:endParaRPr>
          </a:p>
          <a:p>
            <a:r>
              <a:rPr lang="en-CA" b="1" dirty="0">
                <a:effectLst/>
              </a:rPr>
              <a:t>Caution:</a:t>
            </a:r>
            <a:r>
              <a:rPr lang="en-CA" dirty="0">
                <a:effectLst/>
              </a:rPr>
              <a:t> If you want to set both the URI and MIME type, </a:t>
            </a:r>
            <a:r>
              <a:rPr lang="en-CA" i="1" dirty="0">
                <a:effectLst/>
              </a:rPr>
              <a:t>don't</a:t>
            </a:r>
            <a:r>
              <a:rPr lang="en-CA" dirty="0">
                <a:effectLst/>
              </a:rPr>
              <a:t> call </a:t>
            </a:r>
            <a:r>
              <a:rPr lang="en-CA" sz="1200" u="none" strike="noStrike" kern="1200" dirty="0" err="1">
                <a:solidFill>
                  <a:schemeClr val="tx1"/>
                </a:solidFill>
                <a:effectLst/>
                <a:latin typeface="+mn-lt"/>
                <a:ea typeface="+mn-ea"/>
                <a:cs typeface="+mn-cs"/>
                <a:hlinkClick r:id="rId17"/>
              </a:rPr>
              <a:t>setData</a:t>
            </a:r>
            <a:r>
              <a:rPr lang="en-CA" sz="1200" u="none" strike="noStrike" kern="1200" dirty="0">
                <a:solidFill>
                  <a:schemeClr val="tx1"/>
                </a:solidFill>
                <a:effectLst/>
                <a:latin typeface="+mn-lt"/>
                <a:ea typeface="+mn-ea"/>
                <a:cs typeface="+mn-cs"/>
                <a:hlinkClick r:id="rId17"/>
              </a:rPr>
              <a:t>()</a:t>
            </a:r>
            <a:r>
              <a:rPr lang="en-CA" dirty="0">
                <a:effectLst/>
              </a:rPr>
              <a:t> and </a:t>
            </a:r>
            <a:r>
              <a:rPr lang="en-CA" sz="1200" u="none" strike="noStrike" kern="1200" dirty="0" err="1">
                <a:solidFill>
                  <a:schemeClr val="tx1"/>
                </a:solidFill>
                <a:effectLst/>
                <a:latin typeface="+mn-lt"/>
                <a:ea typeface="+mn-ea"/>
                <a:cs typeface="+mn-cs"/>
                <a:hlinkClick r:id="rId18"/>
              </a:rPr>
              <a:t>setType</a:t>
            </a:r>
            <a:r>
              <a:rPr lang="en-CA" sz="1200" u="none" strike="noStrike" kern="1200" dirty="0">
                <a:solidFill>
                  <a:schemeClr val="tx1"/>
                </a:solidFill>
                <a:effectLst/>
                <a:latin typeface="+mn-lt"/>
                <a:ea typeface="+mn-ea"/>
                <a:cs typeface="+mn-cs"/>
                <a:hlinkClick r:id="rId18"/>
              </a:rPr>
              <a:t>()</a:t>
            </a:r>
            <a:r>
              <a:rPr lang="en-CA" dirty="0">
                <a:effectLst/>
              </a:rPr>
              <a:t> because they each nullify the value of the other. Always use </a:t>
            </a:r>
            <a:r>
              <a:rPr lang="en-CA" sz="1200" u="none" strike="noStrike" kern="1200" dirty="0" err="1">
                <a:solidFill>
                  <a:schemeClr val="tx1"/>
                </a:solidFill>
                <a:effectLst/>
                <a:latin typeface="+mn-lt"/>
                <a:ea typeface="+mn-ea"/>
                <a:cs typeface="+mn-cs"/>
                <a:hlinkClick r:id="rId19"/>
              </a:rPr>
              <a:t>setDataAndType</a:t>
            </a:r>
            <a:r>
              <a:rPr lang="en-CA" sz="1200" u="none" strike="noStrike" kern="1200" dirty="0">
                <a:solidFill>
                  <a:schemeClr val="tx1"/>
                </a:solidFill>
                <a:effectLst/>
                <a:latin typeface="+mn-lt"/>
                <a:ea typeface="+mn-ea"/>
                <a:cs typeface="+mn-cs"/>
                <a:hlinkClick r:id="rId19"/>
              </a:rPr>
              <a:t>()</a:t>
            </a:r>
            <a:r>
              <a:rPr lang="en-CA" dirty="0">
                <a:effectLst/>
              </a:rPr>
              <a:t> to set both URI and MIME type.</a:t>
            </a:r>
            <a:endParaRPr lang="en-CA" dirty="0">
              <a:effectLst/>
            </a:endParaRPr>
          </a:p>
          <a:p>
            <a:endParaRPr lang="en-CA" sz="1200" b="0" i="0" kern="1200" dirty="0">
              <a:solidFill>
                <a:schemeClr val="tx1"/>
              </a:solidFill>
              <a:effectLst/>
              <a:latin typeface="+mn-lt"/>
              <a:ea typeface="+mn-ea"/>
              <a:cs typeface="+mn-cs"/>
            </a:endParaRPr>
          </a:p>
          <a:p>
            <a:endParaRPr lang="en-CA" dirty="0"/>
          </a:p>
          <a:p>
            <a:r>
              <a:rPr lang="en-CA" sz="1200" b="0" i="0" kern="1200" dirty="0">
                <a:solidFill>
                  <a:schemeClr val="tx1"/>
                </a:solidFill>
                <a:effectLst/>
                <a:latin typeface="+mn-lt"/>
                <a:ea typeface="+mn-ea"/>
                <a:cs typeface="+mn-cs"/>
              </a:rPr>
              <a:t>Some examples of action/data pairs are:</a:t>
            </a:r>
            <a:endParaRPr lang="en-CA" sz="1200" b="0" i="0" kern="1200" dirty="0">
              <a:solidFill>
                <a:schemeClr val="tx1"/>
              </a:solidFill>
              <a:effectLst/>
              <a:latin typeface="+mn-lt"/>
              <a:ea typeface="+mn-ea"/>
              <a:cs typeface="+mn-cs"/>
            </a:endParaRPr>
          </a:p>
          <a:p>
            <a:r>
              <a:rPr lang="en-CA" sz="1200" b="1" i="0" u="none" strike="noStrike" kern="1200" dirty="0">
                <a:solidFill>
                  <a:schemeClr val="tx1"/>
                </a:solidFill>
                <a:effectLst/>
                <a:latin typeface="+mn-lt"/>
                <a:ea typeface="+mn-ea"/>
                <a:cs typeface="+mn-cs"/>
                <a:hlinkClick r:id="rId9"/>
              </a:rPr>
              <a:t>ACTION_VIEW</a:t>
            </a:r>
            <a:r>
              <a:rPr lang="en-CA" sz="1200" b="1" i="0" kern="1200" dirty="0">
                <a:solidFill>
                  <a:schemeClr val="tx1"/>
                </a:solidFill>
                <a:effectLst/>
                <a:latin typeface="+mn-lt"/>
                <a:ea typeface="+mn-ea"/>
                <a:cs typeface="+mn-cs"/>
              </a:rPr>
              <a:t> </a:t>
            </a:r>
            <a:r>
              <a:rPr lang="en-CA" sz="1200" b="1" i="1" kern="1200" dirty="0">
                <a:solidFill>
                  <a:schemeClr val="tx1"/>
                </a:solidFill>
                <a:effectLst/>
                <a:latin typeface="+mn-lt"/>
                <a:ea typeface="+mn-ea"/>
                <a:cs typeface="+mn-cs"/>
              </a:rPr>
              <a:t>content://contacts/people/1</a:t>
            </a:r>
            <a:r>
              <a:rPr lang="en-CA" sz="1200" b="0" i="0" kern="1200" dirty="0">
                <a:solidFill>
                  <a:schemeClr val="tx1"/>
                </a:solidFill>
                <a:effectLst/>
                <a:latin typeface="+mn-lt"/>
                <a:ea typeface="+mn-ea"/>
                <a:cs typeface="+mn-cs"/>
              </a:rPr>
              <a:t> -- Display information about the person whose identifier is "1".</a:t>
            </a:r>
            <a:endParaRPr lang="en-CA" sz="1200" b="0" i="0" kern="1200" dirty="0">
              <a:solidFill>
                <a:schemeClr val="tx1"/>
              </a:solidFill>
              <a:effectLst/>
              <a:latin typeface="+mn-lt"/>
              <a:ea typeface="+mn-ea"/>
              <a:cs typeface="+mn-cs"/>
            </a:endParaRPr>
          </a:p>
          <a:p>
            <a:r>
              <a:rPr lang="en-CA" sz="1200" b="1" i="0" u="none" strike="noStrike" kern="1200" dirty="0">
                <a:solidFill>
                  <a:schemeClr val="tx1"/>
                </a:solidFill>
                <a:effectLst/>
                <a:latin typeface="+mn-lt"/>
                <a:ea typeface="+mn-ea"/>
                <a:cs typeface="+mn-cs"/>
                <a:hlinkClick r:id="rId20"/>
              </a:rPr>
              <a:t>ACTION_DIAL</a:t>
            </a:r>
            <a:r>
              <a:rPr lang="en-CA" sz="1200" b="1" i="0" kern="1200" dirty="0">
                <a:solidFill>
                  <a:schemeClr val="tx1"/>
                </a:solidFill>
                <a:effectLst/>
                <a:latin typeface="+mn-lt"/>
                <a:ea typeface="+mn-ea"/>
                <a:cs typeface="+mn-cs"/>
              </a:rPr>
              <a:t> </a:t>
            </a:r>
            <a:r>
              <a:rPr lang="en-CA" sz="1200" b="1" i="1" kern="1200" dirty="0">
                <a:solidFill>
                  <a:schemeClr val="tx1"/>
                </a:solidFill>
                <a:effectLst/>
                <a:latin typeface="+mn-lt"/>
                <a:ea typeface="+mn-ea"/>
                <a:cs typeface="+mn-cs"/>
              </a:rPr>
              <a:t>content://contacts/people/1</a:t>
            </a:r>
            <a:r>
              <a:rPr lang="en-CA" sz="1200" b="0" i="0" kern="1200" dirty="0">
                <a:solidFill>
                  <a:schemeClr val="tx1"/>
                </a:solidFill>
                <a:effectLst/>
                <a:latin typeface="+mn-lt"/>
                <a:ea typeface="+mn-ea"/>
                <a:cs typeface="+mn-cs"/>
              </a:rPr>
              <a:t> -- Display the phone dialer with the person filled in.</a:t>
            </a:r>
            <a:endParaRPr lang="en-CA" sz="1200" b="0" i="0" kern="1200" dirty="0">
              <a:solidFill>
                <a:schemeClr val="tx1"/>
              </a:solidFill>
              <a:effectLst/>
              <a:latin typeface="+mn-lt"/>
              <a:ea typeface="+mn-ea"/>
              <a:cs typeface="+mn-cs"/>
            </a:endParaRPr>
          </a:p>
          <a:p>
            <a:r>
              <a:rPr lang="en-CA" sz="1200" b="1" i="0" u="none" strike="noStrike" kern="1200" dirty="0">
                <a:solidFill>
                  <a:schemeClr val="tx1"/>
                </a:solidFill>
                <a:effectLst/>
                <a:latin typeface="+mn-lt"/>
                <a:ea typeface="+mn-ea"/>
                <a:cs typeface="+mn-cs"/>
                <a:hlinkClick r:id="rId9"/>
              </a:rPr>
              <a:t>ACTION_VIEW</a:t>
            </a:r>
            <a:r>
              <a:rPr lang="en-CA" sz="1200" b="1" i="0" kern="1200" dirty="0">
                <a:solidFill>
                  <a:schemeClr val="tx1"/>
                </a:solidFill>
                <a:effectLst/>
                <a:latin typeface="+mn-lt"/>
                <a:ea typeface="+mn-ea"/>
                <a:cs typeface="+mn-cs"/>
              </a:rPr>
              <a:t> </a:t>
            </a:r>
            <a:r>
              <a:rPr lang="en-CA" sz="1200" b="1" i="1" kern="1200" dirty="0">
                <a:solidFill>
                  <a:schemeClr val="tx1"/>
                </a:solidFill>
                <a:effectLst/>
                <a:latin typeface="+mn-lt"/>
                <a:ea typeface="+mn-ea"/>
                <a:cs typeface="+mn-cs"/>
              </a:rPr>
              <a:t>tel:123</a:t>
            </a:r>
            <a:r>
              <a:rPr lang="en-CA" sz="1200" b="0" i="0" kern="1200" dirty="0">
                <a:solidFill>
                  <a:schemeClr val="tx1"/>
                </a:solidFill>
                <a:effectLst/>
                <a:latin typeface="+mn-lt"/>
                <a:ea typeface="+mn-ea"/>
                <a:cs typeface="+mn-cs"/>
              </a:rPr>
              <a:t> -- Display the phone dialer with the given number filled in. Note how the VIEW action does what is considered the most reasonable thing for a particular URI.</a:t>
            </a:r>
            <a:endParaRPr lang="en-CA" sz="1200" b="0" i="0" kern="1200" dirty="0">
              <a:solidFill>
                <a:schemeClr val="tx1"/>
              </a:solidFill>
              <a:effectLst/>
              <a:latin typeface="+mn-lt"/>
              <a:ea typeface="+mn-ea"/>
              <a:cs typeface="+mn-cs"/>
            </a:endParaRPr>
          </a:p>
          <a:p>
            <a:r>
              <a:rPr lang="en-CA" sz="1200" b="1" i="0" u="none" strike="noStrike" kern="1200" dirty="0">
                <a:solidFill>
                  <a:schemeClr val="tx1"/>
                </a:solidFill>
                <a:effectLst/>
                <a:latin typeface="+mn-lt"/>
                <a:ea typeface="+mn-ea"/>
                <a:cs typeface="+mn-cs"/>
                <a:hlinkClick r:id="rId20"/>
              </a:rPr>
              <a:t>ACTION_DIAL</a:t>
            </a:r>
            <a:r>
              <a:rPr lang="en-CA" sz="1200" b="1" i="0" kern="1200" dirty="0">
                <a:solidFill>
                  <a:schemeClr val="tx1"/>
                </a:solidFill>
                <a:effectLst/>
                <a:latin typeface="+mn-lt"/>
                <a:ea typeface="+mn-ea"/>
                <a:cs typeface="+mn-cs"/>
              </a:rPr>
              <a:t> </a:t>
            </a:r>
            <a:r>
              <a:rPr lang="en-CA" sz="1200" b="1" i="1" kern="1200" dirty="0">
                <a:solidFill>
                  <a:schemeClr val="tx1"/>
                </a:solidFill>
                <a:effectLst/>
                <a:latin typeface="+mn-lt"/>
                <a:ea typeface="+mn-ea"/>
                <a:cs typeface="+mn-cs"/>
              </a:rPr>
              <a:t>tel:123</a:t>
            </a:r>
            <a:r>
              <a:rPr lang="en-CA" sz="1200" b="0" i="0" kern="1200" dirty="0">
                <a:solidFill>
                  <a:schemeClr val="tx1"/>
                </a:solidFill>
                <a:effectLst/>
                <a:latin typeface="+mn-lt"/>
                <a:ea typeface="+mn-ea"/>
                <a:cs typeface="+mn-cs"/>
              </a:rPr>
              <a:t> -- Display the phone dialer with the given number filled in.</a:t>
            </a:r>
            <a:endParaRPr lang="en-CA" sz="1200" b="0" i="0" kern="1200" dirty="0">
              <a:solidFill>
                <a:schemeClr val="tx1"/>
              </a:solidFill>
              <a:effectLst/>
              <a:latin typeface="+mn-lt"/>
              <a:ea typeface="+mn-ea"/>
              <a:cs typeface="+mn-cs"/>
            </a:endParaRPr>
          </a:p>
          <a:p>
            <a:r>
              <a:rPr lang="en-CA" sz="1200" b="1" i="0" u="none" strike="noStrike" kern="1200" dirty="0">
                <a:solidFill>
                  <a:schemeClr val="tx1"/>
                </a:solidFill>
                <a:effectLst/>
                <a:latin typeface="+mn-lt"/>
                <a:ea typeface="+mn-ea"/>
                <a:cs typeface="+mn-cs"/>
                <a:hlinkClick r:id="rId15"/>
              </a:rPr>
              <a:t>ACTION_EDIT</a:t>
            </a:r>
            <a:r>
              <a:rPr lang="en-CA" sz="1200" b="1" i="0" kern="1200" dirty="0">
                <a:solidFill>
                  <a:schemeClr val="tx1"/>
                </a:solidFill>
                <a:effectLst/>
                <a:latin typeface="+mn-lt"/>
                <a:ea typeface="+mn-ea"/>
                <a:cs typeface="+mn-cs"/>
              </a:rPr>
              <a:t> </a:t>
            </a:r>
            <a:r>
              <a:rPr lang="en-CA" sz="1200" b="1" i="1" kern="1200" dirty="0">
                <a:solidFill>
                  <a:schemeClr val="tx1"/>
                </a:solidFill>
                <a:effectLst/>
                <a:latin typeface="+mn-lt"/>
                <a:ea typeface="+mn-ea"/>
                <a:cs typeface="+mn-cs"/>
              </a:rPr>
              <a:t>content://contacts/people/1</a:t>
            </a:r>
            <a:r>
              <a:rPr lang="en-CA" sz="1200" b="0" i="0" kern="1200" dirty="0">
                <a:solidFill>
                  <a:schemeClr val="tx1"/>
                </a:solidFill>
                <a:effectLst/>
                <a:latin typeface="+mn-lt"/>
                <a:ea typeface="+mn-ea"/>
                <a:cs typeface="+mn-cs"/>
              </a:rPr>
              <a:t> -- Edit information about the person whose identifier is "1".</a:t>
            </a:r>
            <a:endParaRPr lang="en-CA" sz="1200" b="0" i="0" kern="1200" dirty="0">
              <a:solidFill>
                <a:schemeClr val="tx1"/>
              </a:solidFill>
              <a:effectLst/>
              <a:latin typeface="+mn-lt"/>
              <a:ea typeface="+mn-ea"/>
              <a:cs typeface="+mn-cs"/>
            </a:endParaRPr>
          </a:p>
          <a:p>
            <a:r>
              <a:rPr lang="en-CA" sz="1200" b="1" i="0" u="none" strike="noStrike" kern="1200" dirty="0">
                <a:solidFill>
                  <a:schemeClr val="tx1"/>
                </a:solidFill>
                <a:effectLst/>
                <a:latin typeface="+mn-lt"/>
                <a:ea typeface="+mn-ea"/>
                <a:cs typeface="+mn-cs"/>
                <a:hlinkClick r:id="rId9"/>
              </a:rPr>
              <a:t>ACTION_VIEW</a:t>
            </a:r>
            <a:r>
              <a:rPr lang="en-CA" sz="1200" b="1" i="0" kern="1200" dirty="0">
                <a:solidFill>
                  <a:schemeClr val="tx1"/>
                </a:solidFill>
                <a:effectLst/>
                <a:latin typeface="+mn-lt"/>
                <a:ea typeface="+mn-ea"/>
                <a:cs typeface="+mn-cs"/>
              </a:rPr>
              <a:t> </a:t>
            </a:r>
            <a:r>
              <a:rPr lang="en-CA" sz="1200" b="1" i="1" kern="1200" dirty="0">
                <a:solidFill>
                  <a:schemeClr val="tx1"/>
                </a:solidFill>
                <a:effectLst/>
                <a:latin typeface="+mn-lt"/>
                <a:ea typeface="+mn-ea"/>
                <a:cs typeface="+mn-cs"/>
              </a:rPr>
              <a:t>content://contacts/people/</a:t>
            </a:r>
            <a:r>
              <a:rPr lang="en-CA" sz="1200" b="0" i="0" kern="1200" dirty="0">
                <a:solidFill>
                  <a:schemeClr val="tx1"/>
                </a:solidFill>
                <a:effectLst/>
                <a:latin typeface="+mn-lt"/>
                <a:ea typeface="+mn-ea"/>
                <a:cs typeface="+mn-cs"/>
              </a:rPr>
              <a:t> -- Display a list of people, which the user can browse through. This example is a typical top-level entry into the Contacts application, showing you the list of people. Selecting a particular person to view would result in a new intent { </a:t>
            </a:r>
            <a:r>
              <a:rPr lang="en-CA" sz="1200" b="1" i="0" u="none" strike="noStrike" kern="1200" dirty="0" err="1">
                <a:solidFill>
                  <a:schemeClr val="tx1"/>
                </a:solidFill>
                <a:effectLst/>
                <a:latin typeface="+mn-lt"/>
                <a:ea typeface="+mn-ea"/>
                <a:cs typeface="+mn-cs"/>
                <a:hlinkClick r:id="rId9"/>
              </a:rPr>
              <a:t>ACTION_VIEW</a:t>
            </a:r>
            <a:r>
              <a:rPr lang="en-CA" sz="1200" b="1" i="1" kern="1200" dirty="0" err="1">
                <a:solidFill>
                  <a:schemeClr val="tx1"/>
                </a:solidFill>
                <a:effectLst/>
                <a:latin typeface="+mn-lt"/>
                <a:ea typeface="+mn-ea"/>
                <a:cs typeface="+mn-cs"/>
              </a:rPr>
              <a:t>content</a:t>
            </a:r>
            <a:r>
              <a:rPr lang="en-CA" sz="1200" b="1" i="1" kern="1200" dirty="0">
                <a:solidFill>
                  <a:schemeClr val="tx1"/>
                </a:solidFill>
                <a:effectLst/>
                <a:latin typeface="+mn-lt"/>
                <a:ea typeface="+mn-ea"/>
                <a:cs typeface="+mn-cs"/>
              </a:rPr>
              <a:t>://contacts/people/N</a:t>
            </a:r>
            <a:r>
              <a:rPr lang="en-CA" sz="1200" b="0" i="0" kern="1200" dirty="0">
                <a:solidFill>
                  <a:schemeClr val="tx1"/>
                </a:solidFill>
                <a:effectLst/>
                <a:latin typeface="+mn-lt"/>
                <a:ea typeface="+mn-ea"/>
                <a:cs typeface="+mn-cs"/>
              </a:rPr>
              <a:t> } being used to start an activity to display that person.</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b="1" dirty="0">
                <a:effectLst/>
              </a:rPr>
              <a:t>Category</a:t>
            </a:r>
            <a:endParaRPr lang="en-CA" b="1" dirty="0">
              <a:effectLst/>
            </a:endParaRPr>
          </a:p>
          <a:p>
            <a:r>
              <a:rPr lang="en-CA" dirty="0"/>
              <a:t>A string containing additional information about the kind of component that should handle the intent. Any number of category descriptions can be placed in an intent, but most intents do not require a category. Here are some common </a:t>
            </a:r>
            <a:r>
              <a:rPr lang="en-CA" dirty="0" err="1"/>
              <a:t>categories:</a:t>
            </a:r>
            <a:r>
              <a:rPr lang="en-CA" sz="1200" u="none" strike="noStrike" kern="1200" dirty="0" err="1">
                <a:solidFill>
                  <a:schemeClr val="tx1"/>
                </a:solidFill>
                <a:effectLst/>
                <a:latin typeface="+mn-lt"/>
                <a:ea typeface="+mn-ea"/>
                <a:cs typeface="+mn-cs"/>
                <a:hlinkClick r:id="rId21"/>
              </a:rPr>
              <a:t>CATEGORY_BROWSABLE</a:t>
            </a:r>
            <a:r>
              <a:rPr lang="en-CA" dirty="0" err="1"/>
              <a:t>The</a:t>
            </a:r>
            <a:r>
              <a:rPr lang="en-CA" dirty="0"/>
              <a:t> target activity allows itself to be started by a web browser to display data referenced by a link, such as an image or an e-mail </a:t>
            </a:r>
            <a:r>
              <a:rPr lang="en-CA" dirty="0" err="1"/>
              <a:t>message.</a:t>
            </a:r>
            <a:r>
              <a:rPr lang="en-CA" sz="1200" u="none" strike="noStrike" kern="1200" dirty="0" err="1">
                <a:solidFill>
                  <a:schemeClr val="tx1"/>
                </a:solidFill>
                <a:effectLst/>
                <a:latin typeface="+mn-lt"/>
                <a:ea typeface="+mn-ea"/>
                <a:cs typeface="+mn-cs"/>
                <a:hlinkClick r:id="rId22"/>
              </a:rPr>
              <a:t>CATEGORY_LAUNCHER</a:t>
            </a:r>
            <a:r>
              <a:rPr lang="en-CA" dirty="0" err="1"/>
              <a:t>The</a:t>
            </a:r>
            <a:r>
              <a:rPr lang="en-CA" dirty="0"/>
              <a:t> activity is the initial activity of a task and is listed in the system's application </a:t>
            </a:r>
            <a:r>
              <a:rPr lang="en-CA" dirty="0" err="1"/>
              <a:t>launcher.</a:t>
            </a:r>
            <a:r>
              <a:rPr lang="en-CA" dirty="0" err="1">
                <a:effectLst/>
              </a:rPr>
              <a:t>See</a:t>
            </a:r>
            <a:r>
              <a:rPr lang="en-CA" dirty="0">
                <a:effectLst/>
              </a:rPr>
              <a:t> the </a:t>
            </a:r>
            <a:r>
              <a:rPr lang="en-CA" sz="1200" u="none" strike="noStrike" kern="1200" dirty="0">
                <a:solidFill>
                  <a:schemeClr val="tx1"/>
                </a:solidFill>
                <a:effectLst/>
                <a:latin typeface="+mn-lt"/>
                <a:ea typeface="+mn-ea"/>
                <a:cs typeface="+mn-cs"/>
                <a:hlinkClick r:id="rId4"/>
              </a:rPr>
              <a:t>Intent</a:t>
            </a:r>
            <a:r>
              <a:rPr lang="en-CA" dirty="0">
                <a:effectLst/>
              </a:rPr>
              <a:t> class description for the full list of categories.</a:t>
            </a:r>
            <a:endParaRPr lang="en-CA" dirty="0">
              <a:effectLst/>
            </a:endParaRPr>
          </a:p>
          <a:p>
            <a:r>
              <a:rPr lang="en-CA" dirty="0">
                <a:effectLst/>
              </a:rPr>
              <a:t>You can specify a category with </a:t>
            </a:r>
            <a:r>
              <a:rPr lang="en-CA" sz="1200" u="none" strike="noStrike" kern="1200" dirty="0" err="1">
                <a:solidFill>
                  <a:schemeClr val="tx1"/>
                </a:solidFill>
                <a:effectLst/>
                <a:latin typeface="+mn-lt"/>
                <a:ea typeface="+mn-ea"/>
                <a:cs typeface="+mn-cs"/>
                <a:hlinkClick r:id="rId23"/>
              </a:rPr>
              <a:t>addCategory</a:t>
            </a:r>
            <a:r>
              <a:rPr lang="en-CA" sz="1200" u="none" strike="noStrike" kern="1200" dirty="0">
                <a:solidFill>
                  <a:schemeClr val="tx1"/>
                </a:solidFill>
                <a:effectLst/>
                <a:latin typeface="+mn-lt"/>
                <a:ea typeface="+mn-ea"/>
                <a:cs typeface="+mn-cs"/>
                <a:hlinkClick r:id="rId23"/>
              </a:rPr>
              <a:t>()</a:t>
            </a:r>
            <a:r>
              <a:rPr lang="en-CA" dirty="0">
                <a:effectLst/>
              </a:rPr>
              <a:t>.</a:t>
            </a:r>
            <a:endParaRPr lang="en-CA" dirty="0">
              <a:effectLst/>
            </a:endParaRPr>
          </a:p>
          <a:p>
            <a:endParaRPr lang="en-CA" dirty="0">
              <a:effectLst/>
            </a:endParaRPr>
          </a:p>
          <a:p>
            <a:r>
              <a:rPr lang="en-CA" sz="1200" b="1" i="0" kern="1200" dirty="0">
                <a:solidFill>
                  <a:schemeClr val="tx1"/>
                </a:solidFill>
                <a:effectLst/>
                <a:latin typeface="+mn-lt"/>
                <a:ea typeface="+mn-ea"/>
                <a:cs typeface="+mn-cs"/>
              </a:rPr>
              <a:t>Extras</a:t>
            </a:r>
            <a:endParaRPr lang="en-CA" dirty="0">
              <a:effectLst/>
            </a:endParaRPr>
          </a:p>
          <a:p>
            <a:r>
              <a:rPr lang="en-CA" sz="1200" b="0" i="0" kern="1200" dirty="0">
                <a:solidFill>
                  <a:schemeClr val="tx1"/>
                </a:solidFill>
                <a:effectLst/>
                <a:latin typeface="+mn-lt"/>
                <a:ea typeface="+mn-ea"/>
                <a:cs typeface="+mn-cs"/>
              </a:rPr>
              <a:t>Key-value pairs that carry additional information required to accomplish the requested action. Just as some actions use particular kinds of data URIs, some actions also use particular </a:t>
            </a:r>
            <a:r>
              <a:rPr lang="en-CA" sz="1200" b="0" i="0" kern="1200" dirty="0" err="1">
                <a:solidFill>
                  <a:schemeClr val="tx1"/>
                </a:solidFill>
                <a:effectLst/>
                <a:latin typeface="+mn-lt"/>
                <a:ea typeface="+mn-ea"/>
                <a:cs typeface="+mn-cs"/>
              </a:rPr>
              <a:t>extras.You</a:t>
            </a:r>
            <a:r>
              <a:rPr lang="en-CA" sz="1200" b="0" i="0" kern="1200" dirty="0">
                <a:solidFill>
                  <a:schemeClr val="tx1"/>
                </a:solidFill>
                <a:effectLst/>
                <a:latin typeface="+mn-lt"/>
                <a:ea typeface="+mn-ea"/>
                <a:cs typeface="+mn-cs"/>
              </a:rPr>
              <a:t> can add extra data with various </a:t>
            </a:r>
            <a:r>
              <a:rPr lang="en-CA" sz="1200" b="0" i="0" u="none" strike="noStrike" kern="1200" dirty="0" err="1">
                <a:solidFill>
                  <a:schemeClr val="tx1"/>
                </a:solidFill>
                <a:effectLst/>
                <a:latin typeface="+mn-lt"/>
                <a:ea typeface="+mn-ea"/>
                <a:cs typeface="+mn-cs"/>
                <a:hlinkClick r:id="rId24"/>
              </a:rPr>
              <a:t>putExtra</a:t>
            </a:r>
            <a:r>
              <a:rPr lang="en-CA" sz="1200" b="0" i="0" u="none" strike="noStrike" kern="1200" dirty="0">
                <a:solidFill>
                  <a:schemeClr val="tx1"/>
                </a:solidFill>
                <a:effectLst/>
                <a:latin typeface="+mn-lt"/>
                <a:ea typeface="+mn-ea"/>
                <a:cs typeface="+mn-cs"/>
                <a:hlinkClick r:id="rId24"/>
              </a:rPr>
              <a:t>()</a:t>
            </a:r>
            <a:r>
              <a:rPr lang="en-CA" sz="1200" b="0" i="0" kern="1200" dirty="0">
                <a:solidFill>
                  <a:schemeClr val="tx1"/>
                </a:solidFill>
                <a:effectLst/>
                <a:latin typeface="+mn-lt"/>
                <a:ea typeface="+mn-ea"/>
                <a:cs typeface="+mn-cs"/>
              </a:rPr>
              <a:t> methods, each accepting two parameters: the key name and the value. You can also create a </a:t>
            </a:r>
            <a:r>
              <a:rPr lang="en-CA" sz="1200" b="0" i="0" u="none" strike="noStrike" kern="1200" dirty="0">
                <a:solidFill>
                  <a:schemeClr val="tx1"/>
                </a:solidFill>
                <a:effectLst/>
                <a:latin typeface="+mn-lt"/>
                <a:ea typeface="+mn-ea"/>
                <a:cs typeface="+mn-cs"/>
                <a:hlinkClick r:id="rId25"/>
              </a:rPr>
              <a:t>Bundle</a:t>
            </a:r>
            <a:r>
              <a:rPr lang="en-CA" sz="1200" b="0" i="0" kern="1200" dirty="0">
                <a:solidFill>
                  <a:schemeClr val="tx1"/>
                </a:solidFill>
                <a:effectLst/>
                <a:latin typeface="+mn-lt"/>
                <a:ea typeface="+mn-ea"/>
                <a:cs typeface="+mn-cs"/>
              </a:rPr>
              <a:t> object with all the extra data, then insert the </a:t>
            </a:r>
            <a:r>
              <a:rPr lang="en-CA" sz="1200" b="0" i="0" u="none" strike="noStrike" kern="1200" dirty="0">
                <a:solidFill>
                  <a:schemeClr val="tx1"/>
                </a:solidFill>
                <a:effectLst/>
                <a:latin typeface="+mn-lt"/>
                <a:ea typeface="+mn-ea"/>
                <a:cs typeface="+mn-cs"/>
                <a:hlinkClick r:id="rId25"/>
              </a:rPr>
              <a:t>Bundle</a:t>
            </a:r>
            <a:r>
              <a:rPr lang="en-CA" sz="1200" b="0" i="0" kern="1200" dirty="0">
                <a:solidFill>
                  <a:schemeClr val="tx1"/>
                </a:solidFill>
                <a:effectLst/>
                <a:latin typeface="+mn-lt"/>
                <a:ea typeface="+mn-ea"/>
                <a:cs typeface="+mn-cs"/>
              </a:rPr>
              <a:t> in the </a:t>
            </a:r>
            <a:r>
              <a:rPr lang="en-CA" sz="1200" b="0" i="0" u="none" strike="noStrike" kern="1200" dirty="0">
                <a:solidFill>
                  <a:schemeClr val="tx1"/>
                </a:solidFill>
                <a:effectLst/>
                <a:latin typeface="+mn-lt"/>
                <a:ea typeface="+mn-ea"/>
                <a:cs typeface="+mn-cs"/>
                <a:hlinkClick r:id="rId4"/>
              </a:rPr>
              <a:t>Intent</a:t>
            </a:r>
            <a:r>
              <a:rPr lang="en-CA" sz="1200" b="0" i="0" kern="1200" dirty="0">
                <a:solidFill>
                  <a:schemeClr val="tx1"/>
                </a:solidFill>
                <a:effectLst/>
                <a:latin typeface="+mn-lt"/>
                <a:ea typeface="+mn-ea"/>
                <a:cs typeface="+mn-cs"/>
              </a:rPr>
              <a:t> with </a:t>
            </a:r>
            <a:r>
              <a:rPr lang="en-CA" sz="1200" b="0" i="0" u="none" strike="noStrike" kern="1200" dirty="0" err="1">
                <a:solidFill>
                  <a:schemeClr val="tx1"/>
                </a:solidFill>
                <a:effectLst/>
                <a:latin typeface="+mn-lt"/>
                <a:ea typeface="+mn-ea"/>
                <a:cs typeface="+mn-cs"/>
                <a:hlinkClick r:id="rId26"/>
              </a:rPr>
              <a:t>putExtras</a:t>
            </a:r>
            <a:r>
              <a:rPr lang="en-CA" sz="1200" b="0" i="0" u="none" strike="noStrike" kern="1200" dirty="0">
                <a:solidFill>
                  <a:schemeClr val="tx1"/>
                </a:solidFill>
                <a:effectLst/>
                <a:latin typeface="+mn-lt"/>
                <a:ea typeface="+mn-ea"/>
                <a:cs typeface="+mn-cs"/>
                <a:hlinkClick r:id="rId26"/>
              </a:rPr>
              <a:t>()</a:t>
            </a:r>
            <a:r>
              <a:rPr lang="en-CA" sz="1200" b="0" i="0" kern="1200" dirty="0">
                <a:solidFill>
                  <a:schemeClr val="tx1"/>
                </a:solidFill>
                <a:effectLst/>
                <a:latin typeface="+mn-lt"/>
                <a:ea typeface="+mn-ea"/>
                <a:cs typeface="+mn-cs"/>
              </a:rPr>
              <a:t>.</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For example, when creating an intent to send an email with </a:t>
            </a:r>
            <a:r>
              <a:rPr lang="en-CA" sz="1200" b="0" i="0" u="none" strike="noStrike" kern="1200" dirty="0">
                <a:solidFill>
                  <a:schemeClr val="tx1"/>
                </a:solidFill>
                <a:effectLst/>
                <a:latin typeface="+mn-lt"/>
                <a:ea typeface="+mn-ea"/>
                <a:cs typeface="+mn-cs"/>
                <a:hlinkClick r:id="rId11"/>
              </a:rPr>
              <a:t>ACTION_SEND</a:t>
            </a:r>
            <a:r>
              <a:rPr lang="en-CA" sz="1200" b="0" i="0" kern="1200" dirty="0">
                <a:solidFill>
                  <a:schemeClr val="tx1"/>
                </a:solidFill>
                <a:effectLst/>
                <a:latin typeface="+mn-lt"/>
                <a:ea typeface="+mn-ea"/>
                <a:cs typeface="+mn-cs"/>
              </a:rPr>
              <a:t>, you can specify the </a:t>
            </a:r>
            <a:r>
              <a:rPr lang="en-CA" sz="1200" b="0" i="1" kern="1200" dirty="0">
                <a:solidFill>
                  <a:schemeClr val="tx1"/>
                </a:solidFill>
                <a:effectLst/>
                <a:latin typeface="+mn-lt"/>
                <a:ea typeface="+mn-ea"/>
                <a:cs typeface="+mn-cs"/>
              </a:rPr>
              <a:t>to</a:t>
            </a:r>
            <a:r>
              <a:rPr lang="en-CA" sz="1200" b="0" i="0" kern="1200" dirty="0">
                <a:solidFill>
                  <a:schemeClr val="tx1"/>
                </a:solidFill>
                <a:effectLst/>
                <a:latin typeface="+mn-lt"/>
                <a:ea typeface="+mn-ea"/>
                <a:cs typeface="+mn-cs"/>
              </a:rPr>
              <a:t> recipient with the </a:t>
            </a:r>
            <a:r>
              <a:rPr lang="en-CA" sz="1200" b="0" i="0" u="none" strike="noStrike" kern="1200" dirty="0">
                <a:solidFill>
                  <a:schemeClr val="tx1"/>
                </a:solidFill>
                <a:effectLst/>
                <a:latin typeface="+mn-lt"/>
                <a:ea typeface="+mn-ea"/>
                <a:cs typeface="+mn-cs"/>
                <a:hlinkClick r:id="rId27"/>
              </a:rPr>
              <a:t>EXTRA_EMAIL</a:t>
            </a:r>
            <a:r>
              <a:rPr lang="en-CA" sz="1200" b="0" i="0" kern="1200" dirty="0">
                <a:solidFill>
                  <a:schemeClr val="tx1"/>
                </a:solidFill>
                <a:effectLst/>
                <a:latin typeface="+mn-lt"/>
                <a:ea typeface="+mn-ea"/>
                <a:cs typeface="+mn-cs"/>
              </a:rPr>
              <a:t> key, and specify the </a:t>
            </a:r>
            <a:r>
              <a:rPr lang="en-CA" sz="1200" b="0" i="1" kern="1200" dirty="0">
                <a:solidFill>
                  <a:schemeClr val="tx1"/>
                </a:solidFill>
                <a:effectLst/>
                <a:latin typeface="+mn-lt"/>
                <a:ea typeface="+mn-ea"/>
                <a:cs typeface="+mn-cs"/>
              </a:rPr>
              <a:t>subject</a:t>
            </a:r>
            <a:r>
              <a:rPr lang="en-CA" sz="1200" b="0" i="0" kern="1200" dirty="0">
                <a:solidFill>
                  <a:schemeClr val="tx1"/>
                </a:solidFill>
                <a:effectLst/>
                <a:latin typeface="+mn-lt"/>
                <a:ea typeface="+mn-ea"/>
                <a:cs typeface="+mn-cs"/>
              </a:rPr>
              <a:t> with the </a:t>
            </a:r>
            <a:r>
              <a:rPr lang="en-CA" sz="1200" b="0" i="0" u="none" strike="noStrike" kern="1200" dirty="0">
                <a:solidFill>
                  <a:schemeClr val="tx1"/>
                </a:solidFill>
                <a:effectLst/>
                <a:latin typeface="+mn-lt"/>
                <a:ea typeface="+mn-ea"/>
                <a:cs typeface="+mn-cs"/>
                <a:hlinkClick r:id="rId28"/>
              </a:rPr>
              <a:t>EXTRA_SUBJECT</a:t>
            </a:r>
            <a:r>
              <a:rPr lang="en-CA" sz="1200" b="0" i="0" kern="1200" dirty="0">
                <a:solidFill>
                  <a:schemeClr val="tx1"/>
                </a:solidFill>
                <a:effectLst/>
                <a:latin typeface="+mn-lt"/>
                <a:ea typeface="+mn-ea"/>
                <a:cs typeface="+mn-cs"/>
              </a:rPr>
              <a:t> key.</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a:t>
            </a:r>
            <a:r>
              <a:rPr lang="en-CA" sz="1200" b="0" i="0" u="none" strike="noStrike" kern="1200" dirty="0">
                <a:solidFill>
                  <a:schemeClr val="tx1"/>
                </a:solidFill>
                <a:effectLst/>
                <a:latin typeface="+mn-lt"/>
                <a:ea typeface="+mn-ea"/>
                <a:cs typeface="+mn-cs"/>
                <a:hlinkClick r:id="rId4"/>
              </a:rPr>
              <a:t>Intent</a:t>
            </a:r>
            <a:r>
              <a:rPr lang="en-CA" sz="1200" b="0" i="0" kern="1200" dirty="0">
                <a:solidFill>
                  <a:schemeClr val="tx1"/>
                </a:solidFill>
                <a:effectLst/>
                <a:latin typeface="+mn-lt"/>
                <a:ea typeface="+mn-ea"/>
                <a:cs typeface="+mn-cs"/>
              </a:rPr>
              <a:t> class specifies many EXTRA_* constants for standardized data types. If you need to declare your own extra keys (for intents that your app receives), be sure to include your app's package name as a prefix, as shown in the following example:</a:t>
            </a:r>
            <a:endParaRPr lang="en-CA" sz="1200" b="0" i="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static final String EXTRA_GIGAWATTS = "</a:t>
            </a:r>
            <a:r>
              <a:rPr lang="en-CA" sz="1200" kern="1200" dirty="0" err="1">
                <a:solidFill>
                  <a:schemeClr val="tx1"/>
                </a:solidFill>
                <a:effectLst/>
                <a:latin typeface="+mn-lt"/>
                <a:ea typeface="+mn-ea"/>
                <a:cs typeface="+mn-cs"/>
              </a:rPr>
              <a:t>com.example.EXTRA_GIGAWATTS</a:t>
            </a:r>
            <a:r>
              <a:rPr lang="en-CA" sz="1200" kern="1200" dirty="0">
                <a:solidFill>
                  <a:schemeClr val="tx1"/>
                </a:solidFill>
                <a:effectLst/>
                <a:latin typeface="+mn-lt"/>
                <a:ea typeface="+mn-ea"/>
                <a:cs typeface="+mn-cs"/>
              </a:rPr>
              <a:t>";</a:t>
            </a:r>
            <a:endParaRPr lang="en-CA" dirty="0">
              <a:effectLst/>
            </a:endParaRPr>
          </a:p>
          <a:p>
            <a:endParaRPr lang="en-CA" sz="1200" b="0" i="0" kern="1200" dirty="0">
              <a:solidFill>
                <a:schemeClr val="tx1"/>
              </a:solidFill>
              <a:effectLst/>
              <a:latin typeface="+mn-lt"/>
              <a:ea typeface="+mn-ea"/>
              <a:cs typeface="+mn-cs"/>
            </a:endParaRPr>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These intents designate the target component by its name and they are typically used for application-internal messages - such as an activity starting a subordinate service or launching a sister activity. </a:t>
            </a:r>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Example implicit intent</a:t>
            </a:r>
            <a:endParaRPr lang="en-CA" sz="1200" b="1"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An implicit intent specifies an action that can invoke any app on the device able to perform the action. Using an implicit intent is useful when your app cannot perform the action, but other apps probably can and you'd like the user to pick which app to use.</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For example, if you have content that you want the user to share with other people, create an intent with the </a:t>
            </a:r>
            <a:r>
              <a:rPr lang="en-CA" sz="1200" b="0" i="0" u="none" strike="noStrike" kern="1200" dirty="0">
                <a:solidFill>
                  <a:schemeClr val="tx1"/>
                </a:solidFill>
                <a:effectLst/>
                <a:latin typeface="+mn-lt"/>
                <a:ea typeface="+mn-ea"/>
                <a:cs typeface="+mn-cs"/>
                <a:hlinkClick r:id="rId3"/>
              </a:rPr>
              <a:t>ACTION_SEND</a:t>
            </a:r>
            <a:r>
              <a:rPr lang="en-CA" sz="1200" b="0" i="0" kern="1200" dirty="0">
                <a:solidFill>
                  <a:schemeClr val="tx1"/>
                </a:solidFill>
                <a:effectLst/>
                <a:latin typeface="+mn-lt"/>
                <a:ea typeface="+mn-ea"/>
                <a:cs typeface="+mn-cs"/>
              </a:rPr>
              <a:t> action and add extras that specify the content to share. When you call </a:t>
            </a:r>
            <a:r>
              <a:rPr lang="en-CA" sz="1200" b="0" i="0" u="none" strike="noStrike" kern="1200" dirty="0" err="1">
                <a:solidFill>
                  <a:schemeClr val="tx1"/>
                </a:solidFill>
                <a:effectLst/>
                <a:latin typeface="+mn-lt"/>
                <a:ea typeface="+mn-ea"/>
                <a:cs typeface="+mn-cs"/>
                <a:hlinkClick r:id="rId4"/>
              </a:rPr>
              <a:t>startActivity</a:t>
            </a:r>
            <a:r>
              <a:rPr lang="en-CA" sz="1200" b="0" i="0" u="none" strike="noStrike" kern="1200" dirty="0">
                <a:solidFill>
                  <a:schemeClr val="tx1"/>
                </a:solidFill>
                <a:effectLst/>
                <a:latin typeface="+mn-lt"/>
                <a:ea typeface="+mn-ea"/>
                <a:cs typeface="+mn-cs"/>
                <a:hlinkClick r:id="rId4"/>
              </a:rPr>
              <a:t>()</a:t>
            </a:r>
            <a:r>
              <a:rPr lang="en-CA" sz="1200" b="0" i="0" kern="1200" dirty="0">
                <a:solidFill>
                  <a:schemeClr val="tx1"/>
                </a:solidFill>
                <a:effectLst/>
                <a:latin typeface="+mn-lt"/>
                <a:ea typeface="+mn-ea"/>
                <a:cs typeface="+mn-cs"/>
              </a:rPr>
              <a:t> with that intent, the user can pick an app through which to share the content.</a:t>
            </a:r>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Caution:</a:t>
            </a:r>
            <a:r>
              <a:rPr lang="en-CA" sz="1200" b="0" i="0" kern="1200" dirty="0">
                <a:solidFill>
                  <a:schemeClr val="tx1"/>
                </a:solidFill>
                <a:effectLst/>
                <a:latin typeface="+mn-lt"/>
                <a:ea typeface="+mn-ea"/>
                <a:cs typeface="+mn-cs"/>
              </a:rPr>
              <a:t> It's possible that a user won't have </a:t>
            </a:r>
            <a:r>
              <a:rPr lang="en-CA" sz="1200" b="0" i="1" kern="1200" dirty="0">
                <a:solidFill>
                  <a:schemeClr val="tx1"/>
                </a:solidFill>
                <a:effectLst/>
                <a:latin typeface="+mn-lt"/>
                <a:ea typeface="+mn-ea"/>
                <a:cs typeface="+mn-cs"/>
              </a:rPr>
              <a:t>any</a:t>
            </a:r>
            <a:r>
              <a:rPr lang="en-CA" sz="1200" b="0" i="0" kern="1200" dirty="0">
                <a:solidFill>
                  <a:schemeClr val="tx1"/>
                </a:solidFill>
                <a:effectLst/>
                <a:latin typeface="+mn-lt"/>
                <a:ea typeface="+mn-ea"/>
                <a:cs typeface="+mn-cs"/>
              </a:rPr>
              <a:t> apps that handle the implicit intent you send to </a:t>
            </a:r>
            <a:r>
              <a:rPr lang="en-CA" sz="1200" b="0" i="0" u="none" strike="noStrike" kern="1200" dirty="0" err="1">
                <a:solidFill>
                  <a:schemeClr val="tx1"/>
                </a:solidFill>
                <a:effectLst/>
                <a:latin typeface="+mn-lt"/>
                <a:ea typeface="+mn-ea"/>
                <a:cs typeface="+mn-cs"/>
                <a:hlinkClick r:id="rId4"/>
              </a:rPr>
              <a:t>startActivity</a:t>
            </a:r>
            <a:r>
              <a:rPr lang="en-CA" sz="1200" b="0" i="0" u="none" strike="noStrike" kern="1200" dirty="0">
                <a:solidFill>
                  <a:schemeClr val="tx1"/>
                </a:solidFill>
                <a:effectLst/>
                <a:latin typeface="+mn-lt"/>
                <a:ea typeface="+mn-ea"/>
                <a:cs typeface="+mn-cs"/>
                <a:hlinkClick r:id="rId4"/>
              </a:rPr>
              <a:t>()</a:t>
            </a:r>
            <a:r>
              <a:rPr lang="en-CA" sz="1200" b="0" i="0" kern="1200" dirty="0">
                <a:solidFill>
                  <a:schemeClr val="tx1"/>
                </a:solidFill>
                <a:effectLst/>
                <a:latin typeface="+mn-lt"/>
                <a:ea typeface="+mn-ea"/>
                <a:cs typeface="+mn-cs"/>
              </a:rPr>
              <a:t>. Or, an app may be inaccessible because of profile restrictions or settings put into place by an administrator. If that happens, the call fails and your app crashes. To verify that an activity will receive the intent, call </a:t>
            </a:r>
            <a:r>
              <a:rPr lang="en-CA" sz="1200" b="0" i="0" u="none" strike="noStrike" kern="1200" dirty="0" err="1">
                <a:solidFill>
                  <a:schemeClr val="tx1"/>
                </a:solidFill>
                <a:effectLst/>
                <a:latin typeface="+mn-lt"/>
                <a:ea typeface="+mn-ea"/>
                <a:cs typeface="+mn-cs"/>
                <a:hlinkClick r:id="rId5"/>
              </a:rPr>
              <a:t>resolveActivity</a:t>
            </a:r>
            <a:r>
              <a:rPr lang="en-CA" sz="1200" b="0" i="0" u="none" strike="noStrike" kern="1200" dirty="0">
                <a:solidFill>
                  <a:schemeClr val="tx1"/>
                </a:solidFill>
                <a:effectLst/>
                <a:latin typeface="+mn-lt"/>
                <a:ea typeface="+mn-ea"/>
                <a:cs typeface="+mn-cs"/>
                <a:hlinkClick r:id="rId5"/>
              </a:rPr>
              <a:t>()</a:t>
            </a:r>
            <a:r>
              <a:rPr lang="en-CA" sz="1200" b="0" i="0" kern="1200" dirty="0">
                <a:solidFill>
                  <a:schemeClr val="tx1"/>
                </a:solidFill>
                <a:effectLst/>
                <a:latin typeface="+mn-lt"/>
                <a:ea typeface="+mn-ea"/>
                <a:cs typeface="+mn-cs"/>
              </a:rPr>
              <a:t> on your </a:t>
            </a:r>
            <a:r>
              <a:rPr lang="en-CA" sz="1200" b="0" i="0" u="none" strike="noStrike" kern="1200" dirty="0">
                <a:solidFill>
                  <a:schemeClr val="tx1"/>
                </a:solidFill>
                <a:effectLst/>
                <a:latin typeface="+mn-lt"/>
                <a:ea typeface="+mn-ea"/>
                <a:cs typeface="+mn-cs"/>
                <a:hlinkClick r:id="rId6"/>
              </a:rPr>
              <a:t>Intent</a:t>
            </a:r>
            <a:r>
              <a:rPr lang="en-CA" sz="1200" b="0" i="0" kern="1200" dirty="0">
                <a:solidFill>
                  <a:schemeClr val="tx1"/>
                </a:solidFill>
                <a:effectLst/>
                <a:latin typeface="+mn-lt"/>
                <a:ea typeface="+mn-ea"/>
                <a:cs typeface="+mn-cs"/>
              </a:rPr>
              <a:t> object. If the result is non-null, there is at least one app that can handle the intent and it's safe to call </a:t>
            </a:r>
            <a:r>
              <a:rPr lang="en-CA" sz="1200" b="0" i="0" u="none" strike="noStrike" kern="1200" dirty="0" err="1">
                <a:solidFill>
                  <a:schemeClr val="tx1"/>
                </a:solidFill>
                <a:effectLst/>
                <a:latin typeface="+mn-lt"/>
                <a:ea typeface="+mn-ea"/>
                <a:cs typeface="+mn-cs"/>
                <a:hlinkClick r:id="rId4"/>
              </a:rPr>
              <a:t>startActivity</a:t>
            </a:r>
            <a:r>
              <a:rPr lang="en-CA" sz="1200" b="0" i="0" u="none" strike="noStrike" kern="1200" dirty="0">
                <a:solidFill>
                  <a:schemeClr val="tx1"/>
                </a:solidFill>
                <a:effectLst/>
                <a:latin typeface="+mn-lt"/>
                <a:ea typeface="+mn-ea"/>
                <a:cs typeface="+mn-cs"/>
                <a:hlinkClick r:id="rId4"/>
              </a:rPr>
              <a:t>()</a:t>
            </a:r>
            <a:r>
              <a:rPr lang="en-CA" sz="1200" b="0" i="0" kern="1200" dirty="0">
                <a:solidFill>
                  <a:schemeClr val="tx1"/>
                </a:solidFill>
                <a:effectLst/>
                <a:latin typeface="+mn-lt"/>
                <a:ea typeface="+mn-ea"/>
                <a:cs typeface="+mn-cs"/>
              </a:rPr>
              <a:t>. If the result is null, do not use the intent and, if possible, you should disable the feature that issues the intent. The following example shows how to verify that the intent resolves to an activity. This example doesn't use a URI, but the intent's data type is declared to specify the content carried by the extras.</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Forcing an app chooser</a:t>
            </a:r>
            <a:endParaRPr lang="en-CA" sz="1200" b="1"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When there is more than one app that responds to your implicit intent, the user can select which app to use and make that app the default choice for the action. The ability to select a default is helpful when performing an action for which the user probably wants to use the same app every time, such as when opening a web page (users often prefer just one web browser).</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However, if multiple apps can respond to the intent and the user might want to use a different app each time, you should explicitly show a chooser dialog. The chooser dialog asks the user to select which app to use for the action (the user cannot select a default app for the action). For example, when your app performs "share" with the </a:t>
            </a:r>
            <a:r>
              <a:rPr lang="en-CA" sz="1200" b="0" i="0" u="none" strike="noStrike" kern="1200" dirty="0">
                <a:solidFill>
                  <a:schemeClr val="tx1"/>
                </a:solidFill>
                <a:effectLst/>
                <a:latin typeface="+mn-lt"/>
                <a:ea typeface="+mn-ea"/>
                <a:cs typeface="+mn-cs"/>
                <a:hlinkClick r:id="rId3"/>
              </a:rPr>
              <a:t>ACTION_SEND</a:t>
            </a:r>
            <a:r>
              <a:rPr lang="en-CA" sz="1200" b="0" i="0" kern="1200" dirty="0">
                <a:solidFill>
                  <a:schemeClr val="tx1"/>
                </a:solidFill>
                <a:effectLst/>
                <a:latin typeface="+mn-lt"/>
                <a:ea typeface="+mn-ea"/>
                <a:cs typeface="+mn-cs"/>
              </a:rPr>
              <a:t> action, users may want to share using a different app depending on their current situation, so you should always use the chooser dialog, as shown in the Figure .</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To show the chooser, create an </a:t>
            </a:r>
            <a:r>
              <a:rPr lang="en-CA" sz="1200" b="0" i="0" u="none" strike="noStrike" kern="1200" dirty="0">
                <a:solidFill>
                  <a:schemeClr val="tx1"/>
                </a:solidFill>
                <a:effectLst/>
                <a:latin typeface="+mn-lt"/>
                <a:ea typeface="+mn-ea"/>
                <a:cs typeface="+mn-cs"/>
                <a:hlinkClick r:id="rId6"/>
              </a:rPr>
              <a:t>Intent</a:t>
            </a:r>
            <a:r>
              <a:rPr lang="en-CA" sz="1200" b="0" i="0" kern="1200" dirty="0">
                <a:solidFill>
                  <a:schemeClr val="tx1"/>
                </a:solidFill>
                <a:effectLst/>
                <a:latin typeface="+mn-lt"/>
                <a:ea typeface="+mn-ea"/>
                <a:cs typeface="+mn-cs"/>
              </a:rPr>
              <a:t> using </a:t>
            </a:r>
            <a:r>
              <a:rPr lang="en-CA" sz="1200" b="0" i="0" u="none" strike="noStrike" kern="1200" dirty="0" err="1">
                <a:solidFill>
                  <a:schemeClr val="tx1"/>
                </a:solidFill>
                <a:effectLst/>
                <a:latin typeface="+mn-lt"/>
                <a:ea typeface="+mn-ea"/>
                <a:cs typeface="+mn-cs"/>
                <a:hlinkClick r:id="rId7"/>
              </a:rPr>
              <a:t>createChooser</a:t>
            </a:r>
            <a:r>
              <a:rPr lang="en-CA" sz="1200" b="0" i="0" u="none" strike="noStrike" kern="1200" dirty="0">
                <a:solidFill>
                  <a:schemeClr val="tx1"/>
                </a:solidFill>
                <a:effectLst/>
                <a:latin typeface="+mn-lt"/>
                <a:ea typeface="+mn-ea"/>
                <a:cs typeface="+mn-cs"/>
                <a:hlinkClick r:id="rId7"/>
              </a:rPr>
              <a:t>()</a:t>
            </a:r>
            <a:r>
              <a:rPr lang="en-CA" sz="1200" b="0" i="0" kern="1200" dirty="0">
                <a:solidFill>
                  <a:schemeClr val="tx1"/>
                </a:solidFill>
                <a:effectLst/>
                <a:latin typeface="+mn-lt"/>
                <a:ea typeface="+mn-ea"/>
                <a:cs typeface="+mn-cs"/>
              </a:rPr>
              <a:t> and pass it to </a:t>
            </a:r>
            <a:r>
              <a:rPr lang="en-CA" sz="1200" b="0" i="0" u="none" strike="noStrike" kern="1200" dirty="0" err="1">
                <a:solidFill>
                  <a:schemeClr val="tx1"/>
                </a:solidFill>
                <a:effectLst/>
                <a:latin typeface="+mn-lt"/>
                <a:ea typeface="+mn-ea"/>
                <a:cs typeface="+mn-cs"/>
                <a:hlinkClick r:id="rId8"/>
              </a:rPr>
              <a:t>startActivity</a:t>
            </a:r>
            <a:r>
              <a:rPr lang="en-CA" sz="1200" b="0" i="0" u="none" strike="noStrike" kern="1200" dirty="0">
                <a:solidFill>
                  <a:schemeClr val="tx1"/>
                </a:solidFill>
                <a:effectLst/>
                <a:latin typeface="+mn-lt"/>
                <a:ea typeface="+mn-ea"/>
                <a:cs typeface="+mn-cs"/>
                <a:hlinkClick r:id="rId8"/>
              </a:rPr>
              <a:t>()</a:t>
            </a:r>
            <a:r>
              <a:rPr lang="en-CA" sz="1200" b="0" i="0" kern="1200" dirty="0">
                <a:solidFill>
                  <a:schemeClr val="tx1"/>
                </a:solidFill>
                <a:effectLst/>
                <a:latin typeface="+mn-lt"/>
                <a:ea typeface="+mn-ea"/>
                <a:cs typeface="+mn-cs"/>
              </a:rPr>
              <a:t>, as shown in the following example. This example displays a dialog with a list of apps that respond to the intent passed to the </a:t>
            </a:r>
            <a:r>
              <a:rPr lang="en-CA" sz="1200" b="0" i="0" u="none" strike="noStrike" kern="1200" dirty="0" err="1">
                <a:solidFill>
                  <a:schemeClr val="tx1"/>
                </a:solidFill>
                <a:effectLst/>
                <a:latin typeface="+mn-lt"/>
                <a:ea typeface="+mn-ea"/>
                <a:cs typeface="+mn-cs"/>
                <a:hlinkClick r:id="rId7"/>
              </a:rPr>
              <a:t>createChooser</a:t>
            </a:r>
            <a:r>
              <a:rPr lang="en-CA" sz="1200" b="0" i="0" u="none" strike="noStrike" kern="1200" dirty="0">
                <a:solidFill>
                  <a:schemeClr val="tx1"/>
                </a:solidFill>
                <a:effectLst/>
                <a:latin typeface="+mn-lt"/>
                <a:ea typeface="+mn-ea"/>
                <a:cs typeface="+mn-cs"/>
                <a:hlinkClick r:id="rId7"/>
              </a:rPr>
              <a:t>()</a:t>
            </a:r>
            <a:r>
              <a:rPr lang="en-CA" sz="1200" b="0" i="0" kern="1200" dirty="0">
                <a:solidFill>
                  <a:schemeClr val="tx1"/>
                </a:solidFill>
                <a:effectLst/>
                <a:latin typeface="+mn-lt"/>
                <a:ea typeface="+mn-ea"/>
                <a:cs typeface="+mn-cs"/>
              </a:rPr>
              <a:t> method and uses the supplied text as the dialog title.</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To advertise which implicit intents your app can receive, declare one or more intent filters for each of your app components with an </a:t>
            </a:r>
            <a:r>
              <a:rPr lang="en-CA" sz="1200" b="0" i="0" u="none" strike="noStrike" kern="1200" dirty="0">
                <a:solidFill>
                  <a:schemeClr val="tx1"/>
                </a:solidFill>
                <a:effectLst/>
                <a:latin typeface="+mn-lt"/>
                <a:ea typeface="+mn-ea"/>
                <a:cs typeface="+mn-cs"/>
                <a:hlinkClick r:id="rId3"/>
              </a:rPr>
              <a:t>&lt;intent-filter&gt;</a:t>
            </a:r>
            <a:r>
              <a:rPr lang="en-CA" sz="1200" b="0" i="0" kern="1200" dirty="0">
                <a:solidFill>
                  <a:schemeClr val="tx1"/>
                </a:solidFill>
                <a:effectLst/>
                <a:latin typeface="+mn-lt"/>
                <a:ea typeface="+mn-ea"/>
                <a:cs typeface="+mn-cs"/>
              </a:rPr>
              <a:t>element in your </a:t>
            </a:r>
            <a:r>
              <a:rPr lang="en-CA" sz="1200" b="0" i="0" u="none" strike="noStrike" kern="1200" dirty="0">
                <a:solidFill>
                  <a:schemeClr val="tx1"/>
                </a:solidFill>
                <a:effectLst/>
                <a:latin typeface="+mn-lt"/>
                <a:ea typeface="+mn-ea"/>
                <a:cs typeface="+mn-cs"/>
                <a:hlinkClick r:id="rId4"/>
              </a:rPr>
              <a:t>manifest file</a:t>
            </a:r>
            <a:r>
              <a:rPr lang="en-CA" sz="1200" b="0" i="0" kern="1200" dirty="0">
                <a:solidFill>
                  <a:schemeClr val="tx1"/>
                </a:solidFill>
                <a:effectLst/>
                <a:latin typeface="+mn-lt"/>
                <a:ea typeface="+mn-ea"/>
                <a:cs typeface="+mn-cs"/>
              </a:rPr>
              <a:t>. Each intent filter specifies the type of intents it accepts based on the intent's action, data, and category. The system delivers an implicit intent to your app component only if the intent can pass through one of your intent filters.</a:t>
            </a:r>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Note:</a:t>
            </a:r>
            <a:r>
              <a:rPr lang="en-CA" sz="1200" b="0" i="0" kern="1200" dirty="0">
                <a:solidFill>
                  <a:schemeClr val="tx1"/>
                </a:solidFill>
                <a:effectLst/>
                <a:latin typeface="+mn-lt"/>
                <a:ea typeface="+mn-ea"/>
                <a:cs typeface="+mn-cs"/>
              </a:rPr>
              <a:t> An explicit intent is always delivered to its target, regardless of any intent filters the component declares.</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An app component should declare separate filters for each unique job it can do. For example, one activity in an image gallery app may have two filters: one filter to view an image, and another filter to edit an image. When the activity starts, it inspects the </a:t>
            </a:r>
            <a:r>
              <a:rPr lang="en-CA" sz="1200" b="0" i="0" u="none" strike="noStrike" kern="1200" dirty="0">
                <a:solidFill>
                  <a:schemeClr val="tx1"/>
                </a:solidFill>
                <a:effectLst/>
                <a:latin typeface="+mn-lt"/>
                <a:ea typeface="+mn-ea"/>
                <a:cs typeface="+mn-cs"/>
                <a:hlinkClick r:id="rId5"/>
              </a:rPr>
              <a:t>Intent</a:t>
            </a:r>
            <a:r>
              <a:rPr lang="en-CA" sz="1200" b="0" i="0" kern="1200" dirty="0">
                <a:solidFill>
                  <a:schemeClr val="tx1"/>
                </a:solidFill>
                <a:effectLst/>
                <a:latin typeface="+mn-lt"/>
                <a:ea typeface="+mn-ea"/>
                <a:cs typeface="+mn-cs"/>
              </a:rPr>
              <a:t> and decides how to behave based on the information in the </a:t>
            </a:r>
            <a:r>
              <a:rPr lang="en-CA" sz="1200" b="0" i="0" u="none" strike="noStrike" kern="1200" dirty="0">
                <a:solidFill>
                  <a:schemeClr val="tx1"/>
                </a:solidFill>
                <a:effectLst/>
                <a:latin typeface="+mn-lt"/>
                <a:ea typeface="+mn-ea"/>
                <a:cs typeface="+mn-cs"/>
                <a:hlinkClick r:id="rId5"/>
              </a:rPr>
              <a:t>Intent</a:t>
            </a:r>
            <a:r>
              <a:rPr lang="en-CA" sz="1200" b="0" i="0" kern="1200" dirty="0">
                <a:solidFill>
                  <a:schemeClr val="tx1"/>
                </a:solidFill>
                <a:effectLst/>
                <a:latin typeface="+mn-lt"/>
                <a:ea typeface="+mn-ea"/>
                <a:cs typeface="+mn-cs"/>
              </a:rPr>
              <a:t> (such as to show the editor controls or not).</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Each intent filter is defined by an </a:t>
            </a:r>
            <a:r>
              <a:rPr lang="en-CA" sz="1200" b="0" i="0" u="none" strike="noStrike" kern="1200" dirty="0">
                <a:solidFill>
                  <a:schemeClr val="tx1"/>
                </a:solidFill>
                <a:effectLst/>
                <a:latin typeface="+mn-lt"/>
                <a:ea typeface="+mn-ea"/>
                <a:cs typeface="+mn-cs"/>
                <a:hlinkClick r:id="rId3"/>
              </a:rPr>
              <a:t>&lt;intent-filter&gt;</a:t>
            </a:r>
            <a:r>
              <a:rPr lang="en-CA" sz="1200" b="0" i="0" kern="1200" dirty="0">
                <a:solidFill>
                  <a:schemeClr val="tx1"/>
                </a:solidFill>
                <a:effectLst/>
                <a:latin typeface="+mn-lt"/>
                <a:ea typeface="+mn-ea"/>
                <a:cs typeface="+mn-cs"/>
              </a:rPr>
              <a:t> element in the app's manifest file, nested in the corresponding app component (such as an </a:t>
            </a:r>
            <a:r>
              <a:rPr lang="en-CA" sz="1200" b="0" i="0" u="none" strike="noStrike" kern="1200" dirty="0">
                <a:solidFill>
                  <a:schemeClr val="tx1"/>
                </a:solidFill>
                <a:effectLst/>
                <a:latin typeface="+mn-lt"/>
                <a:ea typeface="+mn-ea"/>
                <a:cs typeface="+mn-cs"/>
                <a:hlinkClick r:id="rId6"/>
              </a:rPr>
              <a:t>&lt;activity&gt;</a:t>
            </a:r>
            <a:r>
              <a:rPr lang="en-CA" sz="1200" b="0" i="0" kern="1200" dirty="0">
                <a:solidFill>
                  <a:schemeClr val="tx1"/>
                </a:solidFill>
                <a:effectLst/>
                <a:latin typeface="+mn-lt"/>
                <a:ea typeface="+mn-ea"/>
                <a:cs typeface="+mn-cs"/>
              </a:rPr>
              <a:t> element). Inside the </a:t>
            </a:r>
            <a:r>
              <a:rPr lang="en-CA" sz="1200" b="0" i="0" u="none" strike="noStrike" kern="1200" dirty="0">
                <a:solidFill>
                  <a:schemeClr val="tx1"/>
                </a:solidFill>
                <a:effectLst/>
                <a:latin typeface="+mn-lt"/>
                <a:ea typeface="+mn-ea"/>
                <a:cs typeface="+mn-cs"/>
                <a:hlinkClick r:id="rId3"/>
              </a:rPr>
              <a:t>&lt;intent-filter&gt;</a:t>
            </a:r>
            <a:r>
              <a:rPr lang="en-CA" sz="1200" b="0" i="0" kern="1200" dirty="0">
                <a:solidFill>
                  <a:schemeClr val="tx1"/>
                </a:solidFill>
                <a:effectLst/>
                <a:latin typeface="+mn-lt"/>
                <a:ea typeface="+mn-ea"/>
                <a:cs typeface="+mn-cs"/>
              </a:rPr>
              <a:t>, you can specify the type of intents to accept using one or more of these three elements:</a:t>
            </a:r>
            <a:endParaRPr lang="en-CA" sz="1200" b="0" i="0" kern="1200" dirty="0">
              <a:solidFill>
                <a:schemeClr val="tx1"/>
              </a:solidFill>
              <a:effectLst/>
              <a:latin typeface="+mn-lt"/>
              <a:ea typeface="+mn-ea"/>
              <a:cs typeface="+mn-cs"/>
            </a:endParaRPr>
          </a:p>
          <a:p>
            <a:r>
              <a:rPr lang="en-CA" sz="1200" u="none" strike="noStrike" kern="1200" dirty="0">
                <a:solidFill>
                  <a:schemeClr val="tx1"/>
                </a:solidFill>
                <a:effectLst/>
                <a:latin typeface="+mn-lt"/>
                <a:ea typeface="+mn-ea"/>
                <a:cs typeface="+mn-cs"/>
                <a:hlinkClick r:id="rId7"/>
              </a:rPr>
              <a:t>&lt;action&gt;</a:t>
            </a:r>
            <a:r>
              <a:rPr lang="en-CA" dirty="0"/>
              <a:t>Declares the intent action accepted, in the name attribute. The value must be the literal string value of an action, not the class constant.</a:t>
            </a:r>
            <a:r>
              <a:rPr lang="en-CA" sz="1200" u="none" strike="noStrike" kern="1200" dirty="0">
                <a:solidFill>
                  <a:schemeClr val="tx1"/>
                </a:solidFill>
                <a:effectLst/>
                <a:latin typeface="+mn-lt"/>
                <a:ea typeface="+mn-ea"/>
                <a:cs typeface="+mn-cs"/>
                <a:hlinkClick r:id="rId8"/>
              </a:rPr>
              <a:t>&lt;data&gt;</a:t>
            </a:r>
            <a:r>
              <a:rPr lang="en-CA" dirty="0"/>
              <a:t>Declares the type of data accepted, using one or more attributes that specify various aspects of the data URI (scheme, host, port, path) and MIME type.</a:t>
            </a:r>
            <a:r>
              <a:rPr lang="en-CA" sz="1200" u="none" strike="noStrike" kern="1200" dirty="0">
                <a:solidFill>
                  <a:schemeClr val="tx1"/>
                </a:solidFill>
                <a:effectLst/>
                <a:latin typeface="+mn-lt"/>
                <a:ea typeface="+mn-ea"/>
                <a:cs typeface="+mn-cs"/>
                <a:hlinkClick r:id="rId9"/>
              </a:rPr>
              <a:t>&lt;category&gt;</a:t>
            </a:r>
            <a:r>
              <a:rPr lang="en-CA" dirty="0"/>
              <a:t>Declares the intent category accepted, in the name attribute. The value must be the literal string value of an action, not the class </a:t>
            </a:r>
            <a:r>
              <a:rPr lang="en-CA" dirty="0" err="1"/>
              <a:t>constant.</a:t>
            </a:r>
            <a:r>
              <a:rPr lang="en-CA" b="1" dirty="0" err="1">
                <a:effectLst/>
              </a:rPr>
              <a:t>Note</a:t>
            </a:r>
            <a:r>
              <a:rPr lang="en-CA" b="1" dirty="0">
                <a:effectLst/>
              </a:rPr>
              <a:t>:</a:t>
            </a:r>
            <a:r>
              <a:rPr lang="en-CA" dirty="0">
                <a:effectLst/>
              </a:rPr>
              <a:t> To receive implicit intents, you </a:t>
            </a:r>
            <a:r>
              <a:rPr lang="en-CA" i="1" dirty="0">
                <a:effectLst/>
              </a:rPr>
              <a:t>must include</a:t>
            </a:r>
            <a:r>
              <a:rPr lang="en-CA" dirty="0">
                <a:effectLst/>
              </a:rPr>
              <a:t> the </a:t>
            </a:r>
            <a:r>
              <a:rPr lang="en-CA" sz="1200" u="none" strike="noStrike" kern="1200" dirty="0">
                <a:solidFill>
                  <a:schemeClr val="tx1"/>
                </a:solidFill>
                <a:effectLst/>
                <a:latin typeface="+mn-lt"/>
                <a:ea typeface="+mn-ea"/>
                <a:cs typeface="+mn-cs"/>
                <a:hlinkClick r:id="rId10"/>
              </a:rPr>
              <a:t>CATEGORY_DEFAULT</a:t>
            </a:r>
            <a:r>
              <a:rPr lang="en-CA" dirty="0">
                <a:effectLst/>
              </a:rPr>
              <a:t> category in the intent filter. The methods </a:t>
            </a:r>
            <a:r>
              <a:rPr lang="en-CA" sz="1200" u="none" strike="noStrike" kern="1200" dirty="0" err="1">
                <a:solidFill>
                  <a:schemeClr val="tx1"/>
                </a:solidFill>
                <a:effectLst/>
                <a:latin typeface="+mn-lt"/>
                <a:ea typeface="+mn-ea"/>
                <a:cs typeface="+mn-cs"/>
                <a:hlinkClick r:id="rId11"/>
              </a:rPr>
              <a:t>startActivity</a:t>
            </a:r>
            <a:r>
              <a:rPr lang="en-CA" sz="1200" u="none" strike="noStrike" kern="1200" dirty="0">
                <a:solidFill>
                  <a:schemeClr val="tx1"/>
                </a:solidFill>
                <a:effectLst/>
                <a:latin typeface="+mn-lt"/>
                <a:ea typeface="+mn-ea"/>
                <a:cs typeface="+mn-cs"/>
                <a:hlinkClick r:id="rId11"/>
              </a:rPr>
              <a:t>()</a:t>
            </a:r>
            <a:r>
              <a:rPr lang="en-CA" dirty="0">
                <a:effectLst/>
              </a:rPr>
              <a:t> </a:t>
            </a:r>
            <a:r>
              <a:rPr lang="en-CA" dirty="0" err="1">
                <a:effectLst/>
              </a:rPr>
              <a:t>and</a:t>
            </a:r>
            <a:r>
              <a:rPr lang="en-CA" sz="1200" u="none" strike="noStrike" kern="1200" dirty="0" err="1">
                <a:solidFill>
                  <a:schemeClr val="tx1"/>
                </a:solidFill>
                <a:effectLst/>
                <a:latin typeface="+mn-lt"/>
                <a:ea typeface="+mn-ea"/>
                <a:cs typeface="+mn-cs"/>
                <a:hlinkClick r:id="rId12"/>
              </a:rPr>
              <a:t>startActivityForResult</a:t>
            </a:r>
            <a:r>
              <a:rPr lang="en-CA" sz="1200" u="none" strike="noStrike" kern="1200" dirty="0">
                <a:solidFill>
                  <a:schemeClr val="tx1"/>
                </a:solidFill>
                <a:effectLst/>
                <a:latin typeface="+mn-lt"/>
                <a:ea typeface="+mn-ea"/>
                <a:cs typeface="+mn-cs"/>
                <a:hlinkClick r:id="rId12"/>
              </a:rPr>
              <a:t>()</a:t>
            </a:r>
            <a:r>
              <a:rPr lang="en-CA" dirty="0">
                <a:effectLst/>
              </a:rPr>
              <a:t> treat all intents as if they declared the </a:t>
            </a:r>
            <a:r>
              <a:rPr lang="en-CA" sz="1200" u="none" strike="noStrike" kern="1200" dirty="0">
                <a:solidFill>
                  <a:schemeClr val="tx1"/>
                </a:solidFill>
                <a:effectLst/>
                <a:latin typeface="+mn-lt"/>
                <a:ea typeface="+mn-ea"/>
                <a:cs typeface="+mn-cs"/>
                <a:hlinkClick r:id="rId10"/>
              </a:rPr>
              <a:t>CATEGORY_DEFAULT</a:t>
            </a:r>
            <a:r>
              <a:rPr lang="en-CA" dirty="0">
                <a:effectLst/>
              </a:rPr>
              <a:t> category. If you do not declare this category in your intent filter, no implicit intents will resolve to your activity.</a:t>
            </a:r>
            <a:endParaRPr lang="en-CA" dirty="0">
              <a:effectLst/>
            </a:endParaRPr>
          </a:p>
          <a:p>
            <a:r>
              <a:rPr lang="en-CA" sz="1200" b="0" i="0" kern="1200" dirty="0">
                <a:solidFill>
                  <a:schemeClr val="tx1"/>
                </a:solidFill>
                <a:effectLst/>
                <a:latin typeface="+mn-lt"/>
                <a:ea typeface="+mn-ea"/>
                <a:cs typeface="+mn-cs"/>
              </a:rPr>
              <a:t>See</a:t>
            </a:r>
            <a:r>
              <a:rPr lang="en-CA" sz="1200" b="0" i="0" kern="1200" baseline="0" dirty="0">
                <a:solidFill>
                  <a:schemeClr val="tx1"/>
                </a:solidFill>
                <a:effectLst/>
                <a:latin typeface="+mn-lt"/>
                <a:ea typeface="+mn-ea"/>
                <a:cs typeface="+mn-cs"/>
              </a:rPr>
              <a:t> the </a:t>
            </a:r>
            <a:r>
              <a:rPr lang="en-CA" sz="1200" b="0" i="0" kern="1200" dirty="0">
                <a:solidFill>
                  <a:schemeClr val="tx1"/>
                </a:solidFill>
                <a:effectLst/>
                <a:latin typeface="+mn-lt"/>
                <a:ea typeface="+mn-ea"/>
                <a:cs typeface="+mn-cs"/>
              </a:rPr>
              <a:t>example</a:t>
            </a:r>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Prior to fragment introduction, we had a limitation because we can show only a single activity on the screen at one given point in time. So we were not able to divide device screen and control different parts separately. But with the introduction of fragment we got more flexibility and removed the limitation of having a single activity on the screen at a time. Now we can have a single activity but each activity can comprise of multiple fragments which will have their own layout, events and complete life cycle.</a:t>
            </a:r>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the above Figure :</a:t>
            </a:r>
            <a:r>
              <a:rPr lang="en-CA" sz="1200" b="0" i="0" kern="1200" dirty="0">
                <a:solidFill>
                  <a:schemeClr val="tx1"/>
                </a:solidFill>
                <a:effectLst/>
                <a:latin typeface="+mn-lt"/>
                <a:ea typeface="+mn-ea"/>
                <a:cs typeface="+mn-cs"/>
              </a:rPr>
              <a:t>The application can embed two fragments in Activity A, when running on a tablet-sized device. However, on a handset-sized screen, there's not enough room for both fragments, so Activity A includes only the fragment for the list of articles, and when the user selects an article, it starts Activity B, which includes the second fragment to read the article.</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Here is the list of methods which you can to override in your fragment class −</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onAttach</a:t>
            </a:r>
            <a:r>
              <a:rPr lang="en-CA" sz="1200" b="1"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The fragment instance is associated with an activity </a:t>
            </a:r>
            <a:r>
              <a:rPr lang="en-CA" sz="1200" b="0" i="0" kern="1200" dirty="0" err="1">
                <a:solidFill>
                  <a:schemeClr val="tx1"/>
                </a:solidFill>
                <a:effectLst/>
                <a:latin typeface="+mn-lt"/>
                <a:ea typeface="+mn-ea"/>
                <a:cs typeface="+mn-cs"/>
              </a:rPr>
              <a:t>instance.The</a:t>
            </a:r>
            <a:r>
              <a:rPr lang="en-CA" sz="1200" b="0" i="0" kern="1200" dirty="0">
                <a:solidFill>
                  <a:schemeClr val="tx1"/>
                </a:solidFill>
                <a:effectLst/>
                <a:latin typeface="+mn-lt"/>
                <a:ea typeface="+mn-ea"/>
                <a:cs typeface="+mn-cs"/>
              </a:rPr>
              <a:t> fragment and the activity is not fully initialized. Typically you get in this method a reference to the activity which uses the fragment for further initialization work.</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onCreate</a:t>
            </a:r>
            <a:r>
              <a:rPr lang="en-CA" sz="1200" b="1"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 The system calls this method when creating the fragment. You should initialize essential components of the fragment that you want to retain when the fragment is paused or stopped, then resumed.</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onCreateView</a:t>
            </a:r>
            <a:r>
              <a:rPr lang="en-CA" sz="1200" b="1"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 The system calls this callback when it's time for the fragment to draw its user interface for the first time. To draw a UI for your fragment, you must return a </a:t>
            </a:r>
            <a:r>
              <a:rPr lang="en-CA" sz="1200" b="1" i="0" kern="1200" dirty="0">
                <a:solidFill>
                  <a:schemeClr val="tx1"/>
                </a:solidFill>
                <a:effectLst/>
                <a:latin typeface="+mn-lt"/>
                <a:ea typeface="+mn-ea"/>
                <a:cs typeface="+mn-cs"/>
              </a:rPr>
              <a:t>View</a:t>
            </a:r>
            <a:r>
              <a:rPr lang="en-CA" sz="1200" b="0" i="0" kern="1200" dirty="0">
                <a:solidFill>
                  <a:schemeClr val="tx1"/>
                </a:solidFill>
                <a:effectLst/>
                <a:latin typeface="+mn-lt"/>
                <a:ea typeface="+mn-ea"/>
                <a:cs typeface="+mn-cs"/>
              </a:rPr>
              <a:t> component from this method that is the root of your fragment's layout. You can return null if the fragment does not provide a UI.</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onActivityCreated</a:t>
            </a:r>
            <a:r>
              <a:rPr lang="en-CA" sz="1200" b="1"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The </a:t>
            </a:r>
            <a:r>
              <a:rPr lang="en-CA" sz="1200" b="0" i="0" kern="1200" dirty="0" err="1">
                <a:solidFill>
                  <a:schemeClr val="tx1"/>
                </a:solidFill>
                <a:effectLst/>
                <a:latin typeface="+mn-lt"/>
                <a:ea typeface="+mn-ea"/>
                <a:cs typeface="+mn-cs"/>
              </a:rPr>
              <a:t>onActivityCreated</a:t>
            </a:r>
            <a:r>
              <a:rPr lang="en-CA" sz="1200" b="0" i="0" kern="1200" dirty="0">
                <a:solidFill>
                  <a:schemeClr val="tx1"/>
                </a:solidFill>
                <a:effectLst/>
                <a:latin typeface="+mn-lt"/>
                <a:ea typeface="+mn-ea"/>
                <a:cs typeface="+mn-cs"/>
              </a:rPr>
              <a:t>() is called after the </a:t>
            </a:r>
            <a:r>
              <a:rPr lang="en-CA" sz="1200" b="0" i="0" kern="1200" dirty="0" err="1">
                <a:solidFill>
                  <a:schemeClr val="tx1"/>
                </a:solidFill>
                <a:effectLst/>
                <a:latin typeface="+mn-lt"/>
                <a:ea typeface="+mn-ea"/>
                <a:cs typeface="+mn-cs"/>
              </a:rPr>
              <a:t>onCreateView</a:t>
            </a:r>
            <a:r>
              <a:rPr lang="en-CA" sz="1200" b="0" i="0" kern="1200" dirty="0">
                <a:solidFill>
                  <a:schemeClr val="tx1"/>
                </a:solidFill>
                <a:effectLst/>
                <a:latin typeface="+mn-lt"/>
                <a:ea typeface="+mn-ea"/>
                <a:cs typeface="+mn-cs"/>
              </a:rPr>
              <a:t>() method when the host activity is created. Activity and fragment instance have been created as well as the view hierarchy of the activity. At this point, view can be accessed with the </a:t>
            </a:r>
            <a:r>
              <a:rPr lang="en-CA" sz="1200" b="0" i="0" kern="1200" dirty="0" err="1">
                <a:solidFill>
                  <a:schemeClr val="tx1"/>
                </a:solidFill>
                <a:effectLst/>
                <a:latin typeface="+mn-lt"/>
                <a:ea typeface="+mn-ea"/>
                <a:cs typeface="+mn-cs"/>
              </a:rPr>
              <a:t>findViewById</a:t>
            </a:r>
            <a:r>
              <a:rPr lang="en-CA" sz="1200" b="0" i="0" kern="1200" dirty="0">
                <a:solidFill>
                  <a:schemeClr val="tx1"/>
                </a:solidFill>
                <a:effectLst/>
                <a:latin typeface="+mn-lt"/>
                <a:ea typeface="+mn-ea"/>
                <a:cs typeface="+mn-cs"/>
              </a:rPr>
              <a:t>() method. example. In this method you can instantiate objects which require a Context object</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onStart</a:t>
            </a:r>
            <a:r>
              <a:rPr lang="en-CA" sz="1200" b="1"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The </a:t>
            </a:r>
            <a:r>
              <a:rPr lang="en-CA" sz="1200" b="0" i="0" kern="1200" dirty="0" err="1">
                <a:solidFill>
                  <a:schemeClr val="tx1"/>
                </a:solidFill>
                <a:effectLst/>
                <a:latin typeface="+mn-lt"/>
                <a:ea typeface="+mn-ea"/>
                <a:cs typeface="+mn-cs"/>
              </a:rPr>
              <a:t>onStart</a:t>
            </a:r>
            <a:r>
              <a:rPr lang="en-CA" sz="1200" b="0" i="0" kern="1200" dirty="0">
                <a:solidFill>
                  <a:schemeClr val="tx1"/>
                </a:solidFill>
                <a:effectLst/>
                <a:latin typeface="+mn-lt"/>
                <a:ea typeface="+mn-ea"/>
                <a:cs typeface="+mn-cs"/>
              </a:rPr>
              <a:t>() method is called once the fragment gets visible.</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onResume</a:t>
            </a:r>
            <a:r>
              <a:rPr lang="en-CA" sz="1200" b="1"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Fragment becomes active.</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onPause</a:t>
            </a:r>
            <a:r>
              <a:rPr lang="en-CA" sz="1200" b="1"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 The system calls this method as the first indication that the user is leaving the fragment. This is usually where you should commit any changes that should be persisted beyond the current user session.</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onStop</a:t>
            </a:r>
            <a:r>
              <a:rPr lang="en-CA" sz="1200" b="1"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Fragment going to be stopped by calling </a:t>
            </a:r>
            <a:r>
              <a:rPr lang="en-CA" sz="1200" b="0" i="0" kern="1200" dirty="0" err="1">
                <a:solidFill>
                  <a:schemeClr val="tx1"/>
                </a:solidFill>
                <a:effectLst/>
                <a:latin typeface="+mn-lt"/>
                <a:ea typeface="+mn-ea"/>
                <a:cs typeface="+mn-cs"/>
              </a:rPr>
              <a:t>onStop</a:t>
            </a:r>
            <a:r>
              <a:rPr lang="en-CA" sz="1200" b="0" i="0" kern="1200" dirty="0">
                <a:solidFill>
                  <a:schemeClr val="tx1"/>
                </a:solidFill>
                <a:effectLst/>
                <a:latin typeface="+mn-lt"/>
                <a:ea typeface="+mn-ea"/>
                <a:cs typeface="+mn-cs"/>
              </a:rPr>
              <a:t>()</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onDestroyView</a:t>
            </a:r>
            <a:r>
              <a:rPr lang="en-CA" sz="1200" b="1" i="0" kern="1200" dirty="0">
                <a:solidFill>
                  <a:schemeClr val="tx1"/>
                </a:solidFill>
                <a:effectLst/>
                <a:latin typeface="+mn-lt"/>
                <a:ea typeface="+mn-ea"/>
                <a:cs typeface="+mn-cs"/>
              </a:rPr>
              <a:t>()</a:t>
            </a:r>
            <a:r>
              <a:rPr lang="en-CA" sz="1200" b="0" i="0" kern="1200" dirty="0">
                <a:solidFill>
                  <a:schemeClr val="tx1"/>
                </a:solidFill>
                <a:effectLst/>
                <a:latin typeface="+mn-lt"/>
                <a:ea typeface="+mn-ea"/>
                <a:cs typeface="+mn-cs"/>
              </a:rPr>
              <a:t>Fragment view will destroy after call this method</a:t>
            </a:r>
            <a:endParaRPr lang="en-CA" sz="1200" b="0" i="0" kern="1200" dirty="0">
              <a:solidFill>
                <a:schemeClr val="tx1"/>
              </a:solidFill>
              <a:effectLst/>
              <a:latin typeface="+mn-lt"/>
              <a:ea typeface="+mn-ea"/>
              <a:cs typeface="+mn-cs"/>
            </a:endParaRPr>
          </a:p>
          <a:p>
            <a:r>
              <a:rPr lang="en-CA" sz="1200" b="1" i="0" kern="1200" dirty="0" err="1">
                <a:solidFill>
                  <a:schemeClr val="tx1"/>
                </a:solidFill>
                <a:effectLst/>
                <a:latin typeface="+mn-lt"/>
                <a:ea typeface="+mn-ea"/>
                <a:cs typeface="+mn-cs"/>
              </a:rPr>
              <a:t>onDestroy</a:t>
            </a:r>
            <a:r>
              <a:rPr lang="en-CA" sz="1200" b="1"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onDestroy</a:t>
            </a:r>
            <a:r>
              <a:rPr lang="en-CA" sz="1200" b="0" i="0" kern="1200" dirty="0">
                <a:solidFill>
                  <a:schemeClr val="tx1"/>
                </a:solidFill>
                <a:effectLst/>
                <a:latin typeface="+mn-lt"/>
                <a:ea typeface="+mn-ea"/>
                <a:cs typeface="+mn-cs"/>
              </a:rPr>
              <a:t>() called to do final clean up of the fragment's state but Not guaranteed to be called by the Android platform.</a:t>
            </a:r>
            <a:endParaRPr lang="en-CA" sz="1200" b="0" i="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There are other functions available in the database package such as:</a:t>
            </a:r>
            <a:endParaRPr lang="en-CA" dirty="0"/>
          </a:p>
          <a:p>
            <a:r>
              <a:rPr lang="en-CA" b="1" dirty="0" err="1"/>
              <a:t>openDatabase</a:t>
            </a:r>
            <a:r>
              <a:rPr lang="en-CA" b="1" dirty="0"/>
              <a:t>(String path, </a:t>
            </a:r>
            <a:r>
              <a:rPr lang="en-CA" b="1" dirty="0" err="1"/>
              <a:t>SQLiteDatabase.CursorFactory</a:t>
            </a:r>
            <a:r>
              <a:rPr lang="en-CA" b="1" dirty="0"/>
              <a:t> factory, </a:t>
            </a:r>
            <a:r>
              <a:rPr lang="en-CA" b="1" dirty="0" err="1"/>
              <a:t>int</a:t>
            </a:r>
            <a:r>
              <a:rPr lang="en-CA" b="1" dirty="0"/>
              <a:t> flags, </a:t>
            </a:r>
            <a:r>
              <a:rPr lang="en-CA" b="1" dirty="0" err="1"/>
              <a:t>DatabaseErrorHandler</a:t>
            </a:r>
            <a:r>
              <a:rPr lang="en-CA" b="1" dirty="0"/>
              <a:t> </a:t>
            </a:r>
            <a:r>
              <a:rPr lang="en-CA" b="1" dirty="0" err="1"/>
              <a:t>errorHandler</a:t>
            </a:r>
            <a:r>
              <a:rPr lang="en-CA" b="1" dirty="0"/>
              <a:t>);</a:t>
            </a:r>
            <a:endParaRPr lang="en-CA" b="1" dirty="0"/>
          </a:p>
          <a:p>
            <a:r>
              <a:rPr lang="en-CA" b="1" dirty="0" err="1"/>
              <a:t>openOrCreateDatabase</a:t>
            </a:r>
            <a:r>
              <a:rPr lang="en-CA" b="1" dirty="0"/>
              <a:t>(String path, </a:t>
            </a:r>
            <a:r>
              <a:rPr lang="en-CA" b="1" dirty="0" err="1"/>
              <a:t>SQLiteDatabase.CursorFactory</a:t>
            </a:r>
            <a:r>
              <a:rPr lang="en-CA" b="1" dirty="0"/>
              <a:t> factory);</a:t>
            </a:r>
            <a:endParaRPr lang="en-CA" sz="1000" dirty="0">
              <a:solidFill>
                <a:srgbClr val="000000"/>
              </a:solidFill>
              <a:latin typeface="Consolas" panose="020B0609020204030204" pitchFamily="4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CA" sz="1200" b="1" kern="1200" dirty="0" err="1">
                <a:solidFill>
                  <a:schemeClr val="tx1"/>
                </a:solidFill>
                <a:effectLst/>
                <a:latin typeface="+mn-lt"/>
                <a:ea typeface="+mn-ea"/>
                <a:cs typeface="+mn-cs"/>
              </a:rPr>
              <a:t>getColumnCount</a:t>
            </a:r>
            <a:r>
              <a:rPr lang="en-CA" sz="1200" b="1"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pPr fontAlgn="t"/>
            <a:r>
              <a:rPr lang="en-CA" sz="1200" kern="1200" dirty="0">
                <a:solidFill>
                  <a:schemeClr val="tx1"/>
                </a:solidFill>
                <a:effectLst/>
                <a:latin typeface="+mn-lt"/>
                <a:ea typeface="+mn-ea"/>
                <a:cs typeface="+mn-cs"/>
              </a:rPr>
              <a:t>This method return the total number of columns of the table.</a:t>
            </a:r>
            <a:endParaRPr lang="en-CA" sz="1200" kern="1200" dirty="0">
              <a:solidFill>
                <a:schemeClr val="tx1"/>
              </a:solidFill>
              <a:effectLst/>
              <a:latin typeface="+mn-lt"/>
              <a:ea typeface="+mn-ea"/>
              <a:cs typeface="+mn-cs"/>
            </a:endParaRPr>
          </a:p>
          <a:p>
            <a:pPr fontAlgn="t"/>
            <a:r>
              <a:rPr lang="en-CA" sz="1200" b="1" kern="1200" dirty="0" err="1">
                <a:solidFill>
                  <a:schemeClr val="tx1"/>
                </a:solidFill>
                <a:effectLst/>
                <a:latin typeface="+mn-lt"/>
                <a:ea typeface="+mn-ea"/>
                <a:cs typeface="+mn-cs"/>
              </a:rPr>
              <a:t>getColumnIndex</a:t>
            </a:r>
            <a:r>
              <a:rPr lang="en-CA" sz="1200" b="1" kern="1200" dirty="0">
                <a:solidFill>
                  <a:schemeClr val="tx1"/>
                </a:solidFill>
                <a:effectLst/>
                <a:latin typeface="+mn-lt"/>
                <a:ea typeface="+mn-ea"/>
                <a:cs typeface="+mn-cs"/>
              </a:rPr>
              <a:t>(String </a:t>
            </a:r>
            <a:r>
              <a:rPr lang="en-CA" sz="1200" b="1" kern="1200" dirty="0" err="1">
                <a:solidFill>
                  <a:schemeClr val="tx1"/>
                </a:solidFill>
                <a:effectLst/>
                <a:latin typeface="+mn-lt"/>
                <a:ea typeface="+mn-ea"/>
                <a:cs typeface="+mn-cs"/>
              </a:rPr>
              <a:t>columnName</a:t>
            </a:r>
            <a:r>
              <a:rPr lang="en-CA" sz="1200" b="1"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pPr fontAlgn="t"/>
            <a:r>
              <a:rPr lang="en-CA" sz="1200" kern="1200" dirty="0">
                <a:solidFill>
                  <a:schemeClr val="tx1"/>
                </a:solidFill>
                <a:effectLst/>
                <a:latin typeface="+mn-lt"/>
                <a:ea typeface="+mn-ea"/>
                <a:cs typeface="+mn-cs"/>
              </a:rPr>
              <a:t>This method returns the index number of a column by specifying the name of the column</a:t>
            </a:r>
            <a:endParaRPr lang="en-CA" sz="1200" kern="1200" dirty="0">
              <a:solidFill>
                <a:schemeClr val="tx1"/>
              </a:solidFill>
              <a:effectLst/>
              <a:latin typeface="+mn-lt"/>
              <a:ea typeface="+mn-ea"/>
              <a:cs typeface="+mn-cs"/>
            </a:endParaRPr>
          </a:p>
          <a:p>
            <a:pPr fontAlgn="t"/>
            <a:r>
              <a:rPr lang="en-CA" sz="1200" b="1" kern="1200" dirty="0" err="1">
                <a:solidFill>
                  <a:schemeClr val="tx1"/>
                </a:solidFill>
                <a:effectLst/>
                <a:latin typeface="+mn-lt"/>
                <a:ea typeface="+mn-ea"/>
                <a:cs typeface="+mn-cs"/>
              </a:rPr>
              <a:t>getColumnName</a:t>
            </a:r>
            <a:r>
              <a:rPr lang="en-CA" sz="1200" b="1" kern="1200" dirty="0">
                <a:solidFill>
                  <a:schemeClr val="tx1"/>
                </a:solidFill>
                <a:effectLst/>
                <a:latin typeface="+mn-lt"/>
                <a:ea typeface="+mn-ea"/>
                <a:cs typeface="+mn-cs"/>
              </a:rPr>
              <a:t>(</a:t>
            </a:r>
            <a:r>
              <a:rPr lang="en-CA" sz="1200" b="1" kern="1200" dirty="0" err="1">
                <a:solidFill>
                  <a:schemeClr val="tx1"/>
                </a:solidFill>
                <a:effectLst/>
                <a:latin typeface="+mn-lt"/>
                <a:ea typeface="+mn-ea"/>
                <a:cs typeface="+mn-cs"/>
              </a:rPr>
              <a:t>int</a:t>
            </a:r>
            <a:r>
              <a:rPr lang="en-CA" sz="1200" b="1" kern="1200" dirty="0">
                <a:solidFill>
                  <a:schemeClr val="tx1"/>
                </a:solidFill>
                <a:effectLst/>
                <a:latin typeface="+mn-lt"/>
                <a:ea typeface="+mn-ea"/>
                <a:cs typeface="+mn-cs"/>
              </a:rPr>
              <a:t> </a:t>
            </a:r>
            <a:r>
              <a:rPr lang="en-CA" sz="1200" b="1" kern="1200" dirty="0" err="1">
                <a:solidFill>
                  <a:schemeClr val="tx1"/>
                </a:solidFill>
                <a:effectLst/>
                <a:latin typeface="+mn-lt"/>
                <a:ea typeface="+mn-ea"/>
                <a:cs typeface="+mn-cs"/>
              </a:rPr>
              <a:t>columnIndex</a:t>
            </a:r>
            <a:r>
              <a:rPr lang="en-CA" sz="1200" b="1"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pPr fontAlgn="t"/>
            <a:r>
              <a:rPr lang="en-CA" sz="1200" kern="1200" dirty="0">
                <a:solidFill>
                  <a:schemeClr val="tx1"/>
                </a:solidFill>
                <a:effectLst/>
                <a:latin typeface="+mn-lt"/>
                <a:ea typeface="+mn-ea"/>
                <a:cs typeface="+mn-cs"/>
              </a:rPr>
              <a:t>This method returns the name of the column by specifying the index of the column</a:t>
            </a:r>
            <a:endParaRPr lang="en-CA" sz="1200" kern="1200" dirty="0">
              <a:solidFill>
                <a:schemeClr val="tx1"/>
              </a:solidFill>
              <a:effectLst/>
              <a:latin typeface="+mn-lt"/>
              <a:ea typeface="+mn-ea"/>
              <a:cs typeface="+mn-cs"/>
            </a:endParaRPr>
          </a:p>
          <a:p>
            <a:pPr fontAlgn="t"/>
            <a:r>
              <a:rPr lang="en-CA" sz="1200" b="1" kern="1200" dirty="0" err="1">
                <a:solidFill>
                  <a:schemeClr val="tx1"/>
                </a:solidFill>
                <a:effectLst/>
                <a:latin typeface="+mn-lt"/>
                <a:ea typeface="+mn-ea"/>
                <a:cs typeface="+mn-cs"/>
              </a:rPr>
              <a:t>getColumnNames</a:t>
            </a:r>
            <a:r>
              <a:rPr lang="en-CA" sz="1200" b="1"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pPr fontAlgn="t"/>
            <a:r>
              <a:rPr lang="en-CA" sz="1200" kern="1200" dirty="0">
                <a:solidFill>
                  <a:schemeClr val="tx1"/>
                </a:solidFill>
                <a:effectLst/>
                <a:latin typeface="+mn-lt"/>
                <a:ea typeface="+mn-ea"/>
                <a:cs typeface="+mn-cs"/>
              </a:rPr>
              <a:t>This method returns the array of all the column names of the table.</a:t>
            </a:r>
            <a:endParaRPr lang="en-CA" sz="1200" kern="1200" dirty="0">
              <a:solidFill>
                <a:schemeClr val="tx1"/>
              </a:solidFill>
              <a:effectLst/>
              <a:latin typeface="+mn-lt"/>
              <a:ea typeface="+mn-ea"/>
              <a:cs typeface="+mn-cs"/>
            </a:endParaRPr>
          </a:p>
          <a:p>
            <a:pPr fontAlgn="t"/>
            <a:r>
              <a:rPr lang="en-CA" sz="1200" b="1" kern="1200" dirty="0" err="1">
                <a:solidFill>
                  <a:schemeClr val="tx1"/>
                </a:solidFill>
                <a:effectLst/>
                <a:latin typeface="+mn-lt"/>
                <a:ea typeface="+mn-ea"/>
                <a:cs typeface="+mn-cs"/>
              </a:rPr>
              <a:t>getCount</a:t>
            </a:r>
            <a:r>
              <a:rPr lang="en-CA" sz="1200" b="1"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pPr fontAlgn="t"/>
            <a:r>
              <a:rPr lang="en-CA" sz="1200" kern="1200" dirty="0">
                <a:solidFill>
                  <a:schemeClr val="tx1"/>
                </a:solidFill>
                <a:effectLst/>
                <a:latin typeface="+mn-lt"/>
                <a:ea typeface="+mn-ea"/>
                <a:cs typeface="+mn-cs"/>
              </a:rPr>
              <a:t>This method returns the total number of rows in the cursor</a:t>
            </a:r>
            <a:endParaRPr lang="en-CA" sz="1200" kern="1200" dirty="0">
              <a:solidFill>
                <a:schemeClr val="tx1"/>
              </a:solidFill>
              <a:effectLst/>
              <a:latin typeface="+mn-lt"/>
              <a:ea typeface="+mn-ea"/>
              <a:cs typeface="+mn-cs"/>
            </a:endParaRPr>
          </a:p>
          <a:p>
            <a:pPr fontAlgn="t"/>
            <a:r>
              <a:rPr lang="en-CA" sz="1200" b="1" kern="1200" dirty="0" err="1">
                <a:solidFill>
                  <a:schemeClr val="tx1"/>
                </a:solidFill>
                <a:effectLst/>
                <a:latin typeface="+mn-lt"/>
                <a:ea typeface="+mn-ea"/>
                <a:cs typeface="+mn-cs"/>
              </a:rPr>
              <a:t>getPosition</a:t>
            </a:r>
            <a:r>
              <a:rPr lang="en-CA" sz="1200" b="1"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pPr fontAlgn="t"/>
            <a:r>
              <a:rPr lang="en-CA" sz="1200" kern="1200" dirty="0">
                <a:solidFill>
                  <a:schemeClr val="tx1"/>
                </a:solidFill>
                <a:effectLst/>
                <a:latin typeface="+mn-lt"/>
                <a:ea typeface="+mn-ea"/>
                <a:cs typeface="+mn-cs"/>
              </a:rPr>
              <a:t>This method returns the current position of the cursor in the table</a:t>
            </a:r>
            <a:endParaRPr lang="en-CA" sz="1200" kern="1200" dirty="0">
              <a:solidFill>
                <a:schemeClr val="tx1"/>
              </a:solidFill>
              <a:effectLst/>
              <a:latin typeface="+mn-lt"/>
              <a:ea typeface="+mn-ea"/>
              <a:cs typeface="+mn-cs"/>
            </a:endParaRPr>
          </a:p>
          <a:p>
            <a:pPr fontAlgn="t"/>
            <a:r>
              <a:rPr lang="en-CA" sz="1200" b="1" kern="1200" dirty="0" err="1">
                <a:solidFill>
                  <a:schemeClr val="tx1"/>
                </a:solidFill>
                <a:effectLst/>
                <a:latin typeface="+mn-lt"/>
                <a:ea typeface="+mn-ea"/>
                <a:cs typeface="+mn-cs"/>
              </a:rPr>
              <a:t>isClosed</a:t>
            </a:r>
            <a:r>
              <a:rPr lang="en-CA" sz="1200" b="1"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pPr fontAlgn="t"/>
            <a:r>
              <a:rPr lang="en-CA" sz="1200" kern="1200" dirty="0">
                <a:solidFill>
                  <a:schemeClr val="tx1"/>
                </a:solidFill>
                <a:effectLst/>
                <a:latin typeface="+mn-lt"/>
                <a:ea typeface="+mn-ea"/>
                <a:cs typeface="+mn-cs"/>
              </a:rPr>
              <a:t>This method returns true if the cursor is closed and return false otherwise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u="none" strike="noStrike" kern="1200" baseline="0" dirty="0">
                <a:solidFill>
                  <a:schemeClr val="tx1"/>
                </a:solidFill>
                <a:latin typeface="+mn-lt"/>
                <a:ea typeface="+mn-ea"/>
                <a:cs typeface="+mn-cs"/>
              </a:rPr>
              <a:t>Activities</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An activity represents a single screen with a user interface. For example, an email application might have one activity that shows a list of new emails, another activity to compose an email, and one for reading emails. If an application has more than one activity, then one of them should be marked as the activity that is presented when the application is launched.</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Services</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A service is a component that runs in the background to perform long-running operations. For example, a service might play music in the background while the user is in a different application, or it might fetch data over the network without blocking user interaction with an activity.</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Broadcast Receivers </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Broadcast Receivers simply respond to broadcast messages from other applications or from the system. For example, applications can also initiate broadcasts to let other applications know that some data has been downloaded to the device and is available for them to use, so this is broadcast receiver who will intercept this communication and will initiate appropriate action.</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A broadcast receiver is implemented as a subclass of </a:t>
            </a:r>
            <a:r>
              <a:rPr lang="en-CA" sz="1200" b="1" i="0" u="none" strike="noStrike" kern="1200" baseline="0" dirty="0" err="1">
                <a:solidFill>
                  <a:schemeClr val="tx1"/>
                </a:solidFill>
                <a:latin typeface="+mn-lt"/>
                <a:ea typeface="+mn-ea"/>
                <a:cs typeface="+mn-cs"/>
              </a:rPr>
              <a:t>BroadcastReceiver</a:t>
            </a:r>
            <a:r>
              <a:rPr lang="en-CA" sz="1200" b="1" i="0" u="none" strike="noStrike" kern="1200" baseline="0" dirty="0">
                <a:solidFill>
                  <a:schemeClr val="tx1"/>
                </a:solidFill>
                <a:latin typeface="+mn-lt"/>
                <a:ea typeface="+mn-ea"/>
                <a:cs typeface="+mn-cs"/>
              </a:rPr>
              <a:t> </a:t>
            </a:r>
            <a:r>
              <a:rPr lang="en-CA" sz="1200" b="0" i="0" u="none" strike="noStrike" kern="1200" baseline="0" dirty="0">
                <a:solidFill>
                  <a:schemeClr val="tx1"/>
                </a:solidFill>
                <a:latin typeface="+mn-lt"/>
                <a:ea typeface="+mn-ea"/>
                <a:cs typeface="+mn-cs"/>
              </a:rPr>
              <a:t>class and each message is broadcasted as an </a:t>
            </a:r>
            <a:r>
              <a:rPr lang="en-CA" sz="1200" b="1" i="0" u="none" strike="noStrike" kern="1200" baseline="0" dirty="0">
                <a:solidFill>
                  <a:schemeClr val="tx1"/>
                </a:solidFill>
                <a:latin typeface="+mn-lt"/>
                <a:ea typeface="+mn-ea"/>
                <a:cs typeface="+mn-cs"/>
              </a:rPr>
              <a:t>Intent </a:t>
            </a:r>
            <a:r>
              <a:rPr lang="en-CA" sz="1200" b="0" i="0" u="none" strike="noStrike" kern="1200" baseline="0" dirty="0">
                <a:solidFill>
                  <a:schemeClr val="tx1"/>
                </a:solidFill>
                <a:latin typeface="+mn-lt"/>
                <a:ea typeface="+mn-ea"/>
                <a:cs typeface="+mn-cs"/>
              </a:rPr>
              <a:t>object.</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Content Providers</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A content provider component supplies data from one application to others on request. Such requests are handled by the methods of the </a:t>
            </a:r>
            <a:r>
              <a:rPr lang="en-CA" sz="1200" b="0" i="1" u="none" strike="noStrike" kern="1200" baseline="0" dirty="0" err="1">
                <a:solidFill>
                  <a:schemeClr val="tx1"/>
                </a:solidFill>
                <a:latin typeface="+mn-lt"/>
                <a:ea typeface="+mn-ea"/>
                <a:cs typeface="+mn-cs"/>
              </a:rPr>
              <a:t>ContentResolver</a:t>
            </a:r>
            <a:r>
              <a:rPr lang="en-CA" sz="1200" b="0" i="1" u="none" strike="noStrike" kern="1200" baseline="0" dirty="0">
                <a:solidFill>
                  <a:schemeClr val="tx1"/>
                </a:solidFill>
                <a:latin typeface="+mn-lt"/>
                <a:ea typeface="+mn-ea"/>
                <a:cs typeface="+mn-cs"/>
              </a:rPr>
              <a:t> </a:t>
            </a:r>
            <a:r>
              <a:rPr lang="en-CA" sz="1200" b="0" i="0" u="none" strike="noStrike" kern="1200" baseline="0" dirty="0">
                <a:solidFill>
                  <a:schemeClr val="tx1"/>
                </a:solidFill>
                <a:latin typeface="+mn-lt"/>
                <a:ea typeface="+mn-ea"/>
                <a:cs typeface="+mn-cs"/>
              </a:rPr>
              <a:t>class. The data may be stored in the file system, the database or somewhere else entirely. A content provider is implemented as a subclass of </a:t>
            </a:r>
            <a:r>
              <a:rPr lang="en-CA" sz="1200" b="1" i="0" u="none" strike="noStrike" kern="1200" baseline="0" dirty="0" err="1">
                <a:solidFill>
                  <a:schemeClr val="tx1"/>
                </a:solidFill>
                <a:latin typeface="+mn-lt"/>
                <a:ea typeface="+mn-ea"/>
                <a:cs typeface="+mn-cs"/>
              </a:rPr>
              <a:t>ContentProvider</a:t>
            </a:r>
            <a:r>
              <a:rPr lang="en-CA" sz="1200" b="1" i="0" u="none" strike="noStrike" kern="1200" baseline="0" dirty="0">
                <a:solidFill>
                  <a:schemeClr val="tx1"/>
                </a:solidFill>
                <a:latin typeface="+mn-lt"/>
                <a:ea typeface="+mn-ea"/>
                <a:cs typeface="+mn-cs"/>
              </a:rPr>
              <a:t> </a:t>
            </a:r>
            <a:r>
              <a:rPr lang="en-CA" sz="1200" b="0" i="0" u="none" strike="noStrike" kern="1200" baseline="0" dirty="0">
                <a:solidFill>
                  <a:schemeClr val="tx1"/>
                </a:solidFill>
                <a:latin typeface="+mn-lt"/>
                <a:ea typeface="+mn-ea"/>
                <a:cs typeface="+mn-cs"/>
              </a:rPr>
              <a:t>class and must implement a standard set of APIs that enable other applications to perform transactions</a:t>
            </a:r>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During runtime, the</a:t>
            </a:r>
            <a:endParaRPr lang="en-CA" sz="1200" b="0" i="0" u="none" strike="noStrike" kern="1200" baseline="0" dirty="0">
              <a:solidFill>
                <a:schemeClr val="tx1"/>
              </a:solidFill>
              <a:latin typeface="+mn-lt"/>
              <a:ea typeface="+mn-ea"/>
              <a:cs typeface="+mn-cs"/>
            </a:endParaRPr>
          </a:p>
          <a:p>
            <a:r>
              <a:rPr lang="en-CA" sz="1200" b="0" i="0" u="none" strike="noStrike" kern="1200" baseline="0" dirty="0" err="1">
                <a:solidFill>
                  <a:schemeClr val="tx1"/>
                </a:solidFill>
                <a:latin typeface="+mn-lt"/>
                <a:ea typeface="+mn-ea"/>
                <a:cs typeface="+mn-cs"/>
              </a:rPr>
              <a:t>ListView</a:t>
            </a:r>
            <a:r>
              <a:rPr lang="en-CA" sz="1200" b="0" i="0" u="none" strike="noStrike" kern="1200" baseline="0" dirty="0">
                <a:solidFill>
                  <a:schemeClr val="tx1"/>
                </a:solidFill>
                <a:latin typeface="+mn-lt"/>
                <a:ea typeface="+mn-ea"/>
                <a:cs typeface="+mn-cs"/>
              </a:rPr>
              <a:t> will repeatedly invoke the </a:t>
            </a:r>
            <a:r>
              <a:rPr lang="en-CA" sz="1200" b="0" i="0" u="none" strike="noStrike" kern="1200" baseline="0" dirty="0" err="1">
                <a:solidFill>
                  <a:schemeClr val="tx1"/>
                </a:solidFill>
                <a:latin typeface="+mn-lt"/>
                <a:ea typeface="+mn-ea"/>
                <a:cs typeface="+mn-cs"/>
              </a:rPr>
              <a:t>bindView</a:t>
            </a:r>
            <a:r>
              <a:rPr lang="en-CA" sz="1200" b="0" i="0" u="none" strike="noStrike" kern="1200" baseline="0" dirty="0">
                <a:solidFill>
                  <a:schemeClr val="tx1"/>
                </a:solidFill>
                <a:latin typeface="+mn-lt"/>
                <a:ea typeface="+mn-ea"/>
                <a:cs typeface="+mn-cs"/>
              </a:rPr>
              <a:t>() method on the Adapter with individual onscreen View objects as the user loads and scrolls through the list. It is the job of the Adapter to fill these views with list items. In this code example, we’re using a subclass of Adapter called </a:t>
            </a:r>
            <a:r>
              <a:rPr lang="en-CA" sz="1200" b="0" i="0" u="none" strike="noStrike" kern="1200" baseline="0" dirty="0" err="1">
                <a:solidFill>
                  <a:schemeClr val="tx1"/>
                </a:solidFill>
                <a:latin typeface="+mn-lt"/>
                <a:ea typeface="+mn-ea"/>
                <a:cs typeface="+mn-cs"/>
              </a:rPr>
              <a:t>SimpleCursorAdapter</a:t>
            </a:r>
            <a:r>
              <a:rPr lang="en-CA" sz="1200" b="0" i="0" u="none" strike="noStrike" kern="1200" baseline="0" dirty="0">
                <a:solidFill>
                  <a:schemeClr val="tx1"/>
                </a:solidFill>
                <a:latin typeface="+mn-lt"/>
                <a:ea typeface="+mn-ea"/>
                <a:cs typeface="+mn-cs"/>
              </a:rPr>
              <a:t>. This class uses a Cursor object, which keeps track of the rows in the table.</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Here you see an example of the </a:t>
            </a:r>
            <a:r>
              <a:rPr lang="en-CA" sz="1200" b="0" i="0" u="none" strike="noStrike" kern="1200" baseline="0" dirty="0" err="1">
                <a:solidFill>
                  <a:schemeClr val="tx1"/>
                </a:solidFill>
                <a:latin typeface="+mn-lt"/>
                <a:ea typeface="+mn-ea"/>
                <a:cs typeface="+mn-cs"/>
              </a:rPr>
              <a:t>ViewHolder</a:t>
            </a:r>
            <a:r>
              <a:rPr lang="en-CA" sz="1200" b="0" i="0" u="none" strike="noStrike" kern="1200" baseline="0" dirty="0">
                <a:solidFill>
                  <a:schemeClr val="tx1"/>
                </a:solidFill>
                <a:latin typeface="+mn-lt"/>
                <a:ea typeface="+mn-ea"/>
                <a:cs typeface="+mn-cs"/>
              </a:rPr>
              <a:t> pattern. This is a well-known Android pattern in which a small </a:t>
            </a:r>
            <a:r>
              <a:rPr lang="en-CA" sz="1200" b="0" i="0" u="none" strike="noStrike" kern="1200" baseline="0" dirty="0" err="1">
                <a:solidFill>
                  <a:schemeClr val="tx1"/>
                </a:solidFill>
                <a:latin typeface="+mn-lt"/>
                <a:ea typeface="+mn-ea"/>
                <a:cs typeface="+mn-cs"/>
              </a:rPr>
              <a:t>ViewHolder</a:t>
            </a:r>
            <a:r>
              <a:rPr lang="en-CA" sz="1200" b="0" i="0" u="none" strike="noStrike" kern="1200" baseline="0" dirty="0">
                <a:solidFill>
                  <a:schemeClr val="tx1"/>
                </a:solidFill>
                <a:latin typeface="+mn-lt"/>
                <a:ea typeface="+mn-ea"/>
                <a:cs typeface="+mn-cs"/>
              </a:rPr>
              <a:t> object is attached as a tag on each view. This object adds decoration for View objects in the list by using values from the data source, which in this example is the Cursor. The </a:t>
            </a:r>
            <a:r>
              <a:rPr lang="en-CA" sz="1200" b="0" i="0" u="none" strike="noStrike" kern="1200" baseline="0" dirty="0" err="1">
                <a:solidFill>
                  <a:schemeClr val="tx1"/>
                </a:solidFill>
                <a:latin typeface="+mn-lt"/>
                <a:ea typeface="+mn-ea"/>
                <a:cs typeface="+mn-cs"/>
              </a:rPr>
              <a:t>ViewHolder</a:t>
            </a:r>
            <a:r>
              <a:rPr lang="en-CA" sz="1200" b="0" i="0" u="none" strike="noStrike" kern="1200" baseline="0" dirty="0">
                <a:solidFill>
                  <a:schemeClr val="tx1"/>
                </a:solidFill>
                <a:latin typeface="+mn-lt"/>
                <a:ea typeface="+mn-ea"/>
                <a:cs typeface="+mn-cs"/>
              </a:rPr>
              <a:t> is defined as a static inner class with two instance variables, one for the index of the Important table column and one for the </a:t>
            </a:r>
            <a:r>
              <a:rPr lang="en-CA" sz="1200" b="0" i="0" u="none" strike="noStrike" kern="1200" baseline="0" dirty="0" err="1">
                <a:solidFill>
                  <a:schemeClr val="tx1"/>
                </a:solidFill>
                <a:latin typeface="+mn-lt"/>
                <a:ea typeface="+mn-ea"/>
                <a:cs typeface="+mn-cs"/>
              </a:rPr>
              <a:t>row_tab</a:t>
            </a:r>
            <a:r>
              <a:rPr lang="en-CA" sz="1200" b="0" i="0" u="none" strike="noStrike" kern="1200" baseline="0" dirty="0">
                <a:solidFill>
                  <a:schemeClr val="tx1"/>
                </a:solidFill>
                <a:latin typeface="+mn-lt"/>
                <a:ea typeface="+mn-ea"/>
                <a:cs typeface="+mn-cs"/>
              </a:rPr>
              <a:t> view you defined in the layout.</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The </a:t>
            </a:r>
            <a:r>
              <a:rPr lang="en-CA" sz="1200" b="0" i="0" u="none" strike="noStrike" kern="1200" baseline="0" dirty="0" err="1">
                <a:solidFill>
                  <a:schemeClr val="tx1"/>
                </a:solidFill>
                <a:latin typeface="+mn-lt"/>
                <a:ea typeface="+mn-ea"/>
                <a:cs typeface="+mn-cs"/>
              </a:rPr>
              <a:t>bindView</a:t>
            </a:r>
            <a:r>
              <a:rPr lang="en-CA" sz="1200" b="0" i="0" u="none" strike="noStrike" kern="1200" baseline="0" dirty="0">
                <a:solidFill>
                  <a:schemeClr val="tx1"/>
                </a:solidFill>
                <a:latin typeface="+mn-lt"/>
                <a:ea typeface="+mn-ea"/>
                <a:cs typeface="+mn-cs"/>
              </a:rPr>
              <a:t>() method starts by calling the superclass method that maps values from the cursor to elements in the View. It then checks to see whether a holder has been attached to the tag and creates a new holder if necessary. The </a:t>
            </a:r>
            <a:r>
              <a:rPr lang="en-CA" sz="1200" b="0" i="0" u="none" strike="noStrike" kern="1200" baseline="0" dirty="0" err="1">
                <a:solidFill>
                  <a:schemeClr val="tx1"/>
                </a:solidFill>
                <a:latin typeface="+mn-lt"/>
                <a:ea typeface="+mn-ea"/>
                <a:cs typeface="+mn-cs"/>
              </a:rPr>
              <a:t>bindView</a:t>
            </a:r>
            <a:r>
              <a:rPr lang="en-CA" sz="1200" b="0" i="0" u="none" strike="noStrike" kern="1200" baseline="0" dirty="0">
                <a:solidFill>
                  <a:schemeClr val="tx1"/>
                </a:solidFill>
                <a:latin typeface="+mn-lt"/>
                <a:ea typeface="+mn-ea"/>
                <a:cs typeface="+mn-cs"/>
              </a:rPr>
              <a:t>() method then configures the holder’s instance variables by using both the Important column index and the </a:t>
            </a:r>
            <a:r>
              <a:rPr lang="en-CA" sz="1200" b="0" i="0" u="none" strike="noStrike" kern="1200" baseline="0" dirty="0" err="1">
                <a:solidFill>
                  <a:schemeClr val="tx1"/>
                </a:solidFill>
                <a:latin typeface="+mn-lt"/>
                <a:ea typeface="+mn-ea"/>
                <a:cs typeface="+mn-cs"/>
              </a:rPr>
              <a:t>row_tab</a:t>
            </a:r>
            <a:r>
              <a:rPr lang="en-CA" sz="1200" b="0" i="0" u="none" strike="noStrike" kern="1200" baseline="0" dirty="0">
                <a:solidFill>
                  <a:schemeClr val="tx1"/>
                </a:solidFill>
                <a:latin typeface="+mn-lt"/>
                <a:ea typeface="+mn-ea"/>
                <a:cs typeface="+mn-cs"/>
              </a:rPr>
              <a:t> you defined earlier. After the holder is either found or configured, it uses the value of the COL_ IMPORTANT constant from the current reminder to decide which color to use for the </a:t>
            </a:r>
            <a:r>
              <a:rPr lang="en-CA" sz="1200" b="0" i="0" u="none" strike="noStrike" kern="1200" baseline="0" dirty="0" err="1">
                <a:solidFill>
                  <a:schemeClr val="tx1"/>
                </a:solidFill>
                <a:latin typeface="+mn-lt"/>
                <a:ea typeface="+mn-ea"/>
                <a:cs typeface="+mn-cs"/>
              </a:rPr>
              <a:t>row_tab</a:t>
            </a:r>
            <a:r>
              <a:rPr lang="en-CA" sz="1200" b="0" i="0" u="none" strike="noStrike" kern="1200" baseline="0" dirty="0">
                <a:solidFill>
                  <a:schemeClr val="tx1"/>
                </a:solidFill>
                <a:latin typeface="+mn-lt"/>
                <a:ea typeface="+mn-ea"/>
                <a:cs typeface="+mn-cs"/>
              </a:rPr>
              <a:t>.</a:t>
            </a:r>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u="none" strike="noStrike" kern="1200" baseline="0" dirty="0">
                <a:solidFill>
                  <a:schemeClr val="tx1"/>
                </a:solidFill>
                <a:latin typeface="+mn-lt"/>
                <a:ea typeface="+mn-ea"/>
                <a:cs typeface="+mn-cs"/>
              </a:rPr>
              <a:t> Folder, File &amp; Description</a:t>
            </a:r>
            <a:endParaRPr lang="en-CA" sz="1200" b="1"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Java folder</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This contains the </a:t>
            </a:r>
            <a:r>
              <a:rPr lang="en-CA" sz="1200" b="1" i="0" u="none" strike="noStrike" kern="1200" baseline="0" dirty="0">
                <a:solidFill>
                  <a:schemeClr val="tx1"/>
                </a:solidFill>
                <a:latin typeface="+mn-lt"/>
                <a:ea typeface="+mn-ea"/>
                <a:cs typeface="+mn-cs"/>
              </a:rPr>
              <a:t>.java </a:t>
            </a:r>
            <a:r>
              <a:rPr lang="en-CA" sz="1200" b="0" i="0" u="none" strike="noStrike" kern="1200" baseline="0" dirty="0">
                <a:solidFill>
                  <a:schemeClr val="tx1"/>
                </a:solidFill>
                <a:latin typeface="+mn-lt"/>
                <a:ea typeface="+mn-ea"/>
                <a:cs typeface="+mn-cs"/>
              </a:rPr>
              <a:t>source files for your project. By default, it includes an</a:t>
            </a:r>
            <a:r>
              <a:rPr lang="en-CA" sz="1200" b="0" i="1" u="none" strike="noStrike" kern="1200" baseline="0" dirty="0">
                <a:solidFill>
                  <a:schemeClr val="tx1"/>
                </a:solidFill>
                <a:latin typeface="+mn-lt"/>
                <a:ea typeface="+mn-ea"/>
                <a:cs typeface="+mn-cs"/>
              </a:rPr>
              <a:t>MainActivity.java </a:t>
            </a:r>
            <a:r>
              <a:rPr lang="en-CA" sz="1200" b="0" i="0" u="none" strike="noStrike" kern="1200" baseline="0" dirty="0">
                <a:solidFill>
                  <a:schemeClr val="tx1"/>
                </a:solidFill>
                <a:latin typeface="+mn-lt"/>
                <a:ea typeface="+mn-ea"/>
                <a:cs typeface="+mn-cs"/>
              </a:rPr>
              <a:t>source file having an activity class that runs when your app is launched using the app icon.</a:t>
            </a:r>
            <a:endParaRPr lang="en-CA" sz="1200" b="0"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Manifests</a:t>
            </a:r>
            <a:r>
              <a:rPr lang="en-CA" sz="1200" b="1" i="0" u="none" strike="noStrike" kern="1200" baseline="0" dirty="0">
                <a:solidFill>
                  <a:schemeClr val="tx1"/>
                </a:solidFill>
                <a:latin typeface="+mn-lt"/>
                <a:ea typeface="+mn-ea"/>
                <a:cs typeface="+mn-cs"/>
                <a:sym typeface="Wingdings" panose="05000000000000000000" charset="2"/>
              </a:rPr>
              <a:t></a:t>
            </a:r>
            <a:r>
              <a:rPr lang="en-CA" sz="1200" b="1" i="0" u="none" strike="noStrike" kern="1200" baseline="0" dirty="0">
                <a:solidFill>
                  <a:schemeClr val="tx1"/>
                </a:solidFill>
                <a:latin typeface="+mn-lt"/>
                <a:ea typeface="+mn-ea"/>
                <a:cs typeface="+mn-cs"/>
              </a:rPr>
              <a:t>AndroidManifest.xml</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This is the manifest file which describes the fundamental characteristics of the app and defines each of its components.</a:t>
            </a:r>
            <a:endParaRPr lang="en-CA" sz="1200" b="0"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Res</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Contain all the resources that will be used in your program</a:t>
            </a:r>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Whatever component you develop as a part of your application, you must declare all its components in a </a:t>
            </a:r>
            <a:r>
              <a:rPr lang="en-CA" sz="1200" b="0" i="1" u="none" strike="noStrike" kern="1200" baseline="0" dirty="0">
                <a:solidFill>
                  <a:schemeClr val="tx1"/>
                </a:solidFill>
                <a:latin typeface="+mn-lt"/>
                <a:ea typeface="+mn-ea"/>
                <a:cs typeface="+mn-cs"/>
              </a:rPr>
              <a:t>manifest </a:t>
            </a:r>
            <a:r>
              <a:rPr lang="en-CA" sz="1200" b="0" i="0" u="none" strike="noStrike" kern="1200" baseline="0" dirty="0">
                <a:solidFill>
                  <a:schemeClr val="tx1"/>
                </a:solidFill>
                <a:latin typeface="+mn-lt"/>
                <a:ea typeface="+mn-ea"/>
                <a:cs typeface="+mn-cs"/>
              </a:rPr>
              <a:t>file called </a:t>
            </a:r>
            <a:r>
              <a:rPr lang="en-CA" sz="1200" b="1" i="0" u="none" strike="noStrike" kern="1200" baseline="0" dirty="0">
                <a:solidFill>
                  <a:schemeClr val="tx1"/>
                </a:solidFill>
                <a:latin typeface="+mn-lt"/>
                <a:ea typeface="+mn-ea"/>
                <a:cs typeface="+mn-cs"/>
              </a:rPr>
              <a:t>AndroidManifest.xml </a:t>
            </a:r>
            <a:r>
              <a:rPr lang="en-CA" sz="1200" b="0" i="0" u="none" strike="noStrike" kern="1200" baseline="0" dirty="0">
                <a:solidFill>
                  <a:schemeClr val="tx1"/>
                </a:solidFill>
                <a:latin typeface="+mn-lt"/>
                <a:ea typeface="+mn-ea"/>
                <a:cs typeface="+mn-cs"/>
              </a:rPr>
              <a:t>which resides at the root of the application project directory. This file works as an interface between Android OS and your application, so if you do not declare your component in this file, then it will not be considered by the OS.</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Following is the list of tags which you will use in your manifest file to specify</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different Android application components:</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 &lt;activity&gt;elements for activities</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 &lt;service&gt; elements for services</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 &lt;receiver&gt; elements for broadcast receivers</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 &lt;provider&gt; elements for content providers</a:t>
            </a:r>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i="0" u="none" strike="noStrike" kern="1200" baseline="0" dirty="0">
                <a:solidFill>
                  <a:schemeClr val="tx1"/>
                </a:solidFill>
                <a:latin typeface="+mn-lt"/>
                <a:ea typeface="+mn-ea"/>
                <a:cs typeface="+mn-cs"/>
              </a:rPr>
              <a:t>Res/</a:t>
            </a:r>
            <a:r>
              <a:rPr lang="en-CA" sz="1200" b="1" i="0" u="none" strike="noStrike" kern="1200" baseline="0" dirty="0" err="1">
                <a:solidFill>
                  <a:schemeClr val="tx1"/>
                </a:solidFill>
                <a:latin typeface="+mn-lt"/>
                <a:ea typeface="+mn-ea"/>
                <a:cs typeface="+mn-cs"/>
              </a:rPr>
              <a:t>Drawable</a:t>
            </a:r>
            <a:endParaRPr lang="en-CA" sz="1200" b="1"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CA" sz="1200" b="0" i="0" u="none" strike="noStrike" kern="1200" baseline="0" dirty="0">
                <a:solidFill>
                  <a:schemeClr val="tx1"/>
                </a:solidFill>
                <a:latin typeface="+mn-lt"/>
                <a:ea typeface="+mn-ea"/>
                <a:cs typeface="+mn-cs"/>
              </a:rPr>
              <a:t>This is a directory for </a:t>
            </a:r>
            <a:r>
              <a:rPr lang="en-CA" sz="1200" b="0" i="0" u="none" strike="noStrike" kern="1200" baseline="0" dirty="0" err="1">
                <a:solidFill>
                  <a:schemeClr val="tx1"/>
                </a:solidFill>
                <a:latin typeface="+mn-lt"/>
                <a:ea typeface="+mn-ea"/>
                <a:cs typeface="+mn-cs"/>
              </a:rPr>
              <a:t>drawable</a:t>
            </a:r>
            <a:r>
              <a:rPr lang="en-CA" sz="1200" b="0" i="0" u="none" strike="noStrike" kern="1200" baseline="0" dirty="0">
                <a:solidFill>
                  <a:schemeClr val="tx1"/>
                </a:solidFill>
                <a:latin typeface="+mn-lt"/>
                <a:ea typeface="+mn-ea"/>
                <a:cs typeface="+mn-cs"/>
              </a:rPr>
              <a:t> objects that are designed for different density screens.</a:t>
            </a:r>
            <a:endParaRPr lang="en-CA" sz="1200" b="1"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res/layout</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This is a directory for files that define your app's user interface. Its XML files</a:t>
            </a:r>
            <a:endParaRPr lang="en-CA"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CA" b="1" dirty="0"/>
              <a:t>res/</a:t>
            </a:r>
            <a:r>
              <a:rPr lang="en-CA" b="1" dirty="0" err="1"/>
              <a:t>Mipmap</a:t>
            </a:r>
            <a:endParaRPr lang="en-CA" b="1" dirty="0"/>
          </a:p>
          <a:p>
            <a:pPr marL="0" marR="0" indent="0" algn="l" defTabSz="914400" rtl="0" eaLnBrk="1" fontAlgn="auto" latinLnBrk="0" hangingPunct="1">
              <a:lnSpc>
                <a:spcPct val="100000"/>
              </a:lnSpc>
              <a:spcBef>
                <a:spcPts val="0"/>
              </a:spcBef>
              <a:spcAft>
                <a:spcPts val="0"/>
              </a:spcAft>
              <a:buClrTx/>
              <a:buSzTx/>
              <a:buFontTx/>
              <a:buNone/>
              <a:defRPr/>
            </a:pPr>
            <a:r>
              <a:rPr lang="en-CA" sz="1200" b="0" i="0" u="none" strike="noStrike" kern="1200" baseline="0" dirty="0">
                <a:solidFill>
                  <a:schemeClr val="tx1"/>
                </a:solidFill>
                <a:latin typeface="+mn-lt"/>
                <a:ea typeface="+mn-ea"/>
                <a:cs typeface="+mn-cs"/>
              </a:rPr>
              <a:t>This is a directory for images that are designed for different density screens.</a:t>
            </a:r>
            <a:endParaRPr lang="en-CA" sz="1200" b="1" i="0" u="none" strike="noStrike" kern="1200" baseline="0" dirty="0">
              <a:solidFill>
                <a:schemeClr val="tx1"/>
              </a:solidFill>
              <a:latin typeface="+mn-lt"/>
              <a:ea typeface="+mn-ea"/>
              <a:cs typeface="+mn-cs"/>
            </a:endParaRPr>
          </a:p>
          <a:p>
            <a:r>
              <a:rPr lang="en-CA" sz="1200" b="1" i="0" u="none" strike="noStrike" kern="1200" baseline="0" dirty="0">
                <a:solidFill>
                  <a:schemeClr val="tx1"/>
                </a:solidFill>
                <a:latin typeface="+mn-lt"/>
                <a:ea typeface="+mn-ea"/>
                <a:cs typeface="+mn-cs"/>
              </a:rPr>
              <a:t>res/values</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This is a directory for other various XML files that contain a collection of resources, such as strings and colors definitions.</a:t>
            </a:r>
            <a:endParaRPr lang="en-CA"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CA" sz="1200" b="0" i="0" u="none" strike="noStrike" kern="1200" baseline="0" dirty="0">
              <a:solidFill>
                <a:schemeClr val="tx1"/>
              </a:solidFill>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1" i="0" u="none" strike="noStrike" kern="1200" baseline="0" dirty="0">
              <a:solidFill>
                <a:schemeClr val="tx1"/>
              </a:solidFill>
              <a:latin typeface="+mn-lt"/>
              <a:ea typeface="+mn-ea"/>
              <a:cs typeface="+mn-cs"/>
            </a:endParaRPr>
          </a:p>
          <a:p>
            <a:r>
              <a:rPr lang="en-CA" sz="1200" b="1" i="0" u="none" strike="noStrike" kern="1200" baseline="0" dirty="0" err="1">
                <a:solidFill>
                  <a:schemeClr val="tx1"/>
                </a:solidFill>
                <a:latin typeface="+mn-lt"/>
                <a:ea typeface="+mn-ea"/>
                <a:cs typeface="+mn-cs"/>
              </a:rPr>
              <a:t>R.Java</a:t>
            </a:r>
            <a:endParaRPr lang="en-CA" sz="1200" b="1"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It is, a compiler-generated file that references all the resources found in your project. It is the glue between the activity Java files like</a:t>
            </a:r>
            <a:r>
              <a:rPr lang="en-CA" sz="1200" b="0" i="1" u="none" strike="noStrike" kern="1200" baseline="0" dirty="0">
                <a:solidFill>
                  <a:schemeClr val="tx1"/>
                </a:solidFill>
                <a:latin typeface="+mn-lt"/>
                <a:ea typeface="+mn-ea"/>
                <a:cs typeface="+mn-cs"/>
              </a:rPr>
              <a:t>MainActivity.java </a:t>
            </a:r>
            <a:r>
              <a:rPr lang="en-CA" sz="1200" b="0" i="0" u="none" strike="noStrike" kern="1200" baseline="0" dirty="0">
                <a:solidFill>
                  <a:schemeClr val="tx1"/>
                </a:solidFill>
                <a:latin typeface="+mn-lt"/>
                <a:ea typeface="+mn-ea"/>
                <a:cs typeface="+mn-cs"/>
              </a:rPr>
              <a:t>and the resources like </a:t>
            </a:r>
            <a:r>
              <a:rPr lang="en-CA" sz="1200" b="0" i="1" u="none" strike="noStrike" kern="1200" baseline="0" dirty="0">
                <a:solidFill>
                  <a:schemeClr val="tx1"/>
                </a:solidFill>
                <a:latin typeface="+mn-lt"/>
                <a:ea typeface="+mn-ea"/>
                <a:cs typeface="+mn-cs"/>
              </a:rPr>
              <a:t>strings.xml</a:t>
            </a:r>
            <a:r>
              <a:rPr lang="en-CA" sz="1200" b="0" i="0" u="none" strike="noStrike" kern="1200" baseline="0" dirty="0">
                <a:solidFill>
                  <a:schemeClr val="tx1"/>
                </a:solidFill>
                <a:latin typeface="+mn-lt"/>
                <a:ea typeface="+mn-ea"/>
                <a:cs typeface="+mn-cs"/>
              </a:rPr>
              <a:t>. It is an automatically generated file and you should not modify the content of the R.java file.</a:t>
            </a:r>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As already mentioned, although AVDs are useful for emulating specific devices, particularly those that you do not have on hand, developing apps on a physical Android device is far more desirable. If your computer does not recognize your Android device when you connect it to your computer via a USB cable, you probably require a USB driver. If your computer initially recognizes your Android device, you should probably forgo installing a different or newer version of the USB driver, as this could cause the USB connection to fail. You can use the table at developer.android.com/tools/extras/</a:t>
            </a:r>
            <a:r>
              <a:rPr lang="en-CA" sz="1200" b="0" i="0" u="none" strike="noStrike" kern="1200" baseline="0" dirty="0" err="1">
                <a:solidFill>
                  <a:schemeClr val="tx1"/>
                </a:solidFill>
                <a:latin typeface="+mn-lt"/>
                <a:ea typeface="+mn-ea"/>
                <a:cs typeface="+mn-cs"/>
              </a:rPr>
              <a:t>oem-usb.html#Drivers</a:t>
            </a:r>
            <a:r>
              <a:rPr lang="en-CA" sz="1200" b="0" i="0" u="none" strike="noStrike" kern="1200" baseline="0" dirty="0">
                <a:solidFill>
                  <a:schemeClr val="tx1"/>
                </a:solidFill>
                <a:latin typeface="+mn-lt"/>
                <a:ea typeface="+mn-ea"/>
                <a:cs typeface="+mn-cs"/>
              </a:rPr>
              <a:t> to find the appropriate USB driver, or use your favorite search engine to find the USB driver for your model. </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Download the driver and install it on your computer. On your Android device, tap Settings and then Developer Options. Make sure the USB Debugging check box is selected. Some devices, such as Samsung devices, require a secret code to enable USB debugging, so you may want to use your favorite search engine to research how to enable USB debugging on your device. YouTube is also a good source of how-to videos on enabling USB debugging on your specific device if this process is not patently obvious. Most Android devices ship with a cable that has a USB male plug on one end and a micro-USB male plug on the other. Connect your Android device to your computer by using this cable. Click the Android Device Monitor button encircled. If the driver was installed properly, you should see the device listed there and connected,</a:t>
            </a:r>
            <a:endParaRPr lang="en-CA" sz="1200" b="0" i="0" u="none" strike="noStrike" kern="1200" baseline="0" dirty="0">
              <a:solidFill>
                <a:schemeClr val="tx1"/>
              </a:solidFill>
              <a:latin typeface="+mn-lt"/>
              <a:ea typeface="+mn-ea"/>
              <a:cs typeface="+mn-cs"/>
            </a:endParaRP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Keep in mind that the connection between your computer and your Android device is established by using a server called the Android Debug Bridge (ADB). If you don’t see the device, click the Terminal button at the lower-left corner of the IDE and issue the following command: </a:t>
            </a:r>
            <a:r>
              <a:rPr lang="en-CA" sz="1200" b="0" i="0" u="none" strike="noStrike" kern="1200" baseline="0" dirty="0" err="1">
                <a:solidFill>
                  <a:schemeClr val="tx1"/>
                </a:solidFill>
                <a:latin typeface="+mn-lt"/>
                <a:ea typeface="+mn-ea"/>
                <a:cs typeface="+mn-cs"/>
              </a:rPr>
              <a:t>adb</a:t>
            </a:r>
            <a:r>
              <a:rPr lang="en-CA" sz="1200" b="0" i="0" u="none" strike="noStrike" kern="1200" baseline="0" dirty="0">
                <a:solidFill>
                  <a:schemeClr val="tx1"/>
                </a:solidFill>
                <a:latin typeface="+mn-lt"/>
                <a:ea typeface="+mn-ea"/>
                <a:cs typeface="+mn-cs"/>
              </a:rPr>
              <a:t> start-server</a:t>
            </a:r>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If after restarting the ADB server you still don’t see the device, it’s possible, though unlikely, that the USB driver requires a system reboot to take effect.</a:t>
            </a:r>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Starting an activity</a:t>
            </a:r>
            <a:endParaRPr lang="en-CA" b="1" dirty="0"/>
          </a:p>
          <a:p>
            <a:r>
              <a:rPr lang="en-CA" dirty="0"/>
              <a:t>An Activity represents a single screen in an app. You can start a new instance of an Activity by passing an Intent to </a:t>
            </a:r>
            <a:r>
              <a:rPr lang="en-CA" dirty="0" err="1"/>
              <a:t>startActivity</a:t>
            </a:r>
            <a:r>
              <a:rPr lang="en-CA" dirty="0"/>
              <a:t>(). The Intent describes the activity to start and carries any necessary data.</a:t>
            </a:r>
            <a:endParaRPr lang="en-CA" dirty="0"/>
          </a:p>
          <a:p>
            <a:r>
              <a:rPr lang="en-CA" dirty="0"/>
              <a:t>If you want to receive a result from the activity when it finishes, call </a:t>
            </a:r>
            <a:r>
              <a:rPr lang="en-CA" dirty="0" err="1"/>
              <a:t>startActivityForResult</a:t>
            </a:r>
            <a:r>
              <a:rPr lang="en-CA" dirty="0"/>
              <a:t>(). Your activity receives the result as a separate Intent object in your activity's </a:t>
            </a:r>
            <a:r>
              <a:rPr lang="en-CA" dirty="0" err="1"/>
              <a:t>onActivityResult</a:t>
            </a:r>
            <a:r>
              <a:rPr lang="en-CA" dirty="0"/>
              <a:t>() callback. </a:t>
            </a:r>
            <a:endParaRPr lang="en-CA" dirty="0"/>
          </a:p>
          <a:p>
            <a:pPr marL="0" algn="l" defTabSz="914400" rtl="0" eaLnBrk="1" latinLnBrk="0" hangingPunct="1"/>
            <a:r>
              <a:rPr lang="en-CA" sz="1200" b="1" kern="1200" dirty="0">
                <a:solidFill>
                  <a:schemeClr val="tx1"/>
                </a:solidFill>
                <a:latin typeface="+mn-lt"/>
                <a:ea typeface="+mn-ea"/>
                <a:cs typeface="+mn-cs"/>
              </a:rPr>
              <a:t>Starting a service</a:t>
            </a:r>
            <a:endParaRPr lang="en-CA" sz="1200" b="1" kern="1200" dirty="0">
              <a:solidFill>
                <a:schemeClr val="tx1"/>
              </a:solidFill>
              <a:latin typeface="+mn-lt"/>
              <a:ea typeface="+mn-ea"/>
              <a:cs typeface="+mn-cs"/>
            </a:endParaRPr>
          </a:p>
          <a:p>
            <a:r>
              <a:rPr lang="en-CA" dirty="0"/>
              <a:t>A Service is a component that performs operations in the background without a user interface. With Android 5.0 (API level 21) and later, you can start a service with </a:t>
            </a:r>
            <a:r>
              <a:rPr lang="en-CA" dirty="0" err="1"/>
              <a:t>JobScheduler</a:t>
            </a:r>
            <a:r>
              <a:rPr lang="en-CA" dirty="0"/>
              <a:t>. For more information about </a:t>
            </a:r>
            <a:r>
              <a:rPr lang="en-CA" dirty="0" err="1"/>
              <a:t>JobScheduler</a:t>
            </a:r>
            <a:r>
              <a:rPr lang="en-CA" dirty="0"/>
              <a:t>, see its API-reference documentation.</a:t>
            </a:r>
            <a:endParaRPr lang="en-CA" dirty="0"/>
          </a:p>
          <a:p>
            <a:r>
              <a:rPr lang="en-CA" dirty="0"/>
              <a:t>For versions earlier than Android 5.0 (API level 21), you can start a service by using methods of the Service class. You can start a service to perform a one-time operation (such as downloading a file) by passing an Intent to </a:t>
            </a:r>
            <a:r>
              <a:rPr lang="en-CA" dirty="0" err="1"/>
              <a:t>startService</a:t>
            </a:r>
            <a:r>
              <a:rPr lang="en-CA" dirty="0"/>
              <a:t>(). The Intent describes the service to start and carries any necessary data.</a:t>
            </a:r>
            <a:endParaRPr lang="en-CA" dirty="0"/>
          </a:p>
          <a:p>
            <a:r>
              <a:rPr lang="en-CA" dirty="0"/>
              <a:t>If the service is designed with a client-server interface, you can bind to the service from another component by passing an Intent to </a:t>
            </a:r>
            <a:r>
              <a:rPr lang="en-CA" dirty="0" err="1"/>
              <a:t>bindService</a:t>
            </a:r>
            <a:r>
              <a:rPr lang="en-CA" dirty="0"/>
              <a:t>(). For more information, see the Services guide.</a:t>
            </a:r>
            <a:endParaRPr lang="en-CA" dirty="0"/>
          </a:p>
          <a:p>
            <a:r>
              <a:rPr lang="en-CA" b="1" dirty="0"/>
              <a:t>Delivering a broadcast</a:t>
            </a:r>
            <a:endParaRPr lang="en-CA" b="1" dirty="0"/>
          </a:p>
          <a:p>
            <a:r>
              <a:rPr lang="en-CA" dirty="0"/>
              <a:t>A broadcast is a message that any app can receive. The system delivers various broadcasts for system events, such as when the system boots up or the device starts charging. You can deliver a broadcast to other apps by passing an Intent to </a:t>
            </a:r>
            <a:r>
              <a:rPr lang="en-CA" dirty="0" err="1"/>
              <a:t>sendBroadcast</a:t>
            </a:r>
            <a:r>
              <a:rPr lang="en-CA" dirty="0"/>
              <a:t>() or </a:t>
            </a:r>
            <a:r>
              <a:rPr lang="en-CA" dirty="0" err="1"/>
              <a:t>sendOrderedBroadcast</a:t>
            </a:r>
            <a:r>
              <a:rPr lang="en-CA" dirty="0"/>
              <a:t>().</a:t>
            </a:r>
            <a:endParaRPr lang="en-CA" dirty="0"/>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EFFD637D-896E-4C29-B3AA-26FEF417FF47}" type="slidenum">
              <a:rPr lang="en-CA" smtClean="0"/>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06F8FC-6F60-43A8-AC31-3D63BD534DFC}" type="slidenum">
              <a:rPr lang="en-CA" smtClean="0"/>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hasCustomPrompt="1"/>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CB7F2D-6F2C-4F70-AC40-A8F630F3DBD6}" type="datetimeFigureOut">
              <a:rPr lang="en-CA" smtClean="0"/>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hasCustomPrompt="1"/>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hasCustomPrompt="1"/>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06F8FC-6F60-43A8-AC31-3D63BD534DFC}" type="slidenum">
              <a:rPr lang="en-CA" smtClean="0"/>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80604020202020204" charset="0"/>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80604020202020204" charset="0"/>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hasCustomPrompt="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hasCustomPrompt="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hasCustomPrompt="1"/>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hasCustomPrompt="1"/>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hasCustomPrompt="1"/>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hasCustomPrompt="1"/>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hasCustomPrompt="1"/>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CB7F2D-6F2C-4F70-AC40-A8F630F3DBD6}" type="datetimeFigureOut">
              <a:rPr lang="en-CA" smtClean="0"/>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hasCustomPrompt="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hasCustomPrompt="1"/>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hasCustomPrompt="1"/>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hasCustomPrompt="1"/>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hasCustomPrompt="1"/>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hasCustomPrompt="1"/>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CB7F2D-6F2C-4F70-AC40-A8F630F3DBD6}" type="datetimeFigureOut">
              <a:rPr lang="en-CA" smtClean="0"/>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hasCustomPrompt="1"/>
          </p:nvPr>
        </p:nvSpPr>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652463" y="887414"/>
            <a:ext cx="7423149" cy="536892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221070"/>
            <a:ext cx="10972864" cy="1339506"/>
          </a:xfrm>
        </p:spPr>
        <p:txBody>
          <a:bodyPr/>
          <a:lstStyle>
            <a:lvl1pPr>
              <a:defRPr b="1"/>
            </a:lvl1pPr>
          </a:lstStyle>
          <a:p>
            <a:r>
              <a:rPr lang="en-US"/>
              <a:t>Click to edit Master title style</a:t>
            </a:r>
            <a:endParaRPr lang="en-US" dirty="0"/>
          </a:p>
        </p:txBody>
      </p:sp>
      <p:sp>
        <p:nvSpPr>
          <p:cNvPr id="3" name="Content Placeholder 2"/>
          <p:cNvSpPr>
            <a:spLocks noGrp="1"/>
          </p:cNvSpPr>
          <p:nvPr>
            <p:ph idx="1" hasCustomPrompt="1"/>
          </p:nvPr>
        </p:nvSpPr>
        <p:spPr>
          <a:xfrm>
            <a:off x="646112" y="1682496"/>
            <a:ext cx="11070400" cy="456590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hasCustomPrompt="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06F8FC-6F60-43A8-AC31-3D63BD534DFC}" type="slidenum">
              <a:rPr lang="en-CA" smtClean="0"/>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hasCustomPrompt="1"/>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2CB7F2D-6F2C-4F70-AC40-A8F630F3DBD6}" type="datetimeFigureOut">
              <a:rPr lang="en-CA" smtClean="0"/>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hasCustomPrompt="1"/>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2CB7F2D-6F2C-4F70-AC40-A8F630F3DBD6}" type="datetimeFigureOut">
              <a:rPr lang="en-CA" smtClean="0"/>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hasCustomPrompt="1"/>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2CB7F2D-6F2C-4F70-AC40-A8F630F3DBD6}" type="datetimeFigureOut">
              <a:rPr lang="en-CA" smtClean="0"/>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hasCustomPrompt="1"/>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CB7F2D-6F2C-4F70-AC40-A8F630F3DBD6}" type="datetimeFigureOut">
              <a:rPr lang="en-CA" smtClean="0"/>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06F8FC-6F60-43A8-AC31-3D63BD534DFC}" type="slidenum">
              <a:rPr lang="en-CA" smtClean="0"/>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CB7F2D-6F2C-4F70-AC40-A8F630F3DBD6}" type="datetimeFigureOut">
              <a:rPr lang="en-CA" smtClean="0"/>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06F8FC-6F60-43A8-AC31-3D63BD534DFC}" type="slidenum">
              <a:rPr lang="en-CA" smtClean="0"/>
            </a:fld>
            <a:endParaRPr lang="en-CA"/>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image" Target="../media/image25.em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image" Target="../media/image2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hyperlink" Target="https://developer.android.com/reference/android/content/Intent.html#ACTION_VIEW"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xml.rels><?xml version="1.0" encoding="UTF-8" standalone="yes"?>
<Relationships xmlns="http://schemas.openxmlformats.org/package/2006/relationships"><Relationship Id="rId9" Type="http://schemas.openxmlformats.org/officeDocument/2006/relationships/hyperlink" Target="https://developer.android.com/about/versions/marshmallow/index.html" TargetMode="External"/><Relationship Id="rId8" Type="http://schemas.openxmlformats.org/officeDocument/2006/relationships/hyperlink" Target="https://developer.android.com/about/versions/android-5.1.html" TargetMode="External"/><Relationship Id="rId7" Type="http://schemas.openxmlformats.org/officeDocument/2006/relationships/hyperlink" Target="https://developer.android.com/about/versions/android-5.0.html" TargetMode="External"/><Relationship Id="rId6" Type="http://schemas.openxmlformats.org/officeDocument/2006/relationships/hyperlink" Target="https://developer.android.com/about/versions/android-4.4.html" TargetMode="External"/><Relationship Id="rId5" Type="http://schemas.openxmlformats.org/officeDocument/2006/relationships/hyperlink" Target="https://developer.android.com/about/versions/android-4.3.html" TargetMode="External"/><Relationship Id="rId4" Type="http://schemas.openxmlformats.org/officeDocument/2006/relationships/hyperlink" Target="https://developer.android.com/about/versions/android-4.2.html" TargetMode="External"/><Relationship Id="rId3" Type="http://schemas.openxmlformats.org/officeDocument/2006/relationships/hyperlink" Target="https://developer.android.com/about/versions/android-4.1.html" TargetMode="External"/><Relationship Id="rId2" Type="http://schemas.openxmlformats.org/officeDocument/2006/relationships/hyperlink" Target="https://developer.android.com/about/versions/android-4.0.html" TargetMode="External"/><Relationship Id="rId13" Type="http://schemas.openxmlformats.org/officeDocument/2006/relationships/slideLayout" Target="../slideLayouts/slideLayout2.xml"/><Relationship Id="rId12" Type="http://schemas.openxmlformats.org/officeDocument/2006/relationships/image" Target="../media/image7.png"/><Relationship Id="rId11" Type="http://schemas.openxmlformats.org/officeDocument/2006/relationships/hyperlink" Target="https://developer.android.com/about/versions/nougat/android-7.1.html" TargetMode="External"/><Relationship Id="rId10" Type="http://schemas.openxmlformats.org/officeDocument/2006/relationships/hyperlink" Target="https://developer.android.com/about/versions/nougat/index.html" TargetMode="External"/><Relationship Id="rId1" Type="http://schemas.openxmlformats.org/officeDocument/2006/relationships/hyperlink" Target="https://developer.android.com/about/versions/android-2.3.3.html"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3.jpeg"/><Relationship Id="rId1" Type="http://schemas.openxmlformats.org/officeDocument/2006/relationships/image" Target="../media/image32.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hyperlink" Target="https://www.tutorialspoint.com/android/" TargetMode="External"/><Relationship Id="rId2" Type="http://schemas.openxmlformats.org/officeDocument/2006/relationships/hyperlink" Target="https://developer.android.com/reference/classes.html" TargetMode="External"/><Relationship Id="rId1" Type="http://schemas.openxmlformats.org/officeDocument/2006/relationships/hyperlink" Target="https://developer.android.com/index.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400" y="1878509"/>
            <a:ext cx="8825658" cy="3329581"/>
          </a:xfrm>
        </p:spPr>
        <p:txBody>
          <a:bodyPr/>
          <a:lstStyle/>
          <a:p>
            <a:pPr algn="ctr"/>
            <a:r>
              <a:rPr lang="en-CA" b="1" dirty="0"/>
              <a:t>Android tutorial</a:t>
            </a:r>
            <a:br>
              <a:rPr lang="en-CA" b="1" dirty="0"/>
            </a:br>
            <a:r>
              <a:rPr lang="en-CA" sz="4000" b="1" dirty="0"/>
              <a:t>part1</a:t>
            </a:r>
          </a:p>
        </p:txBody>
      </p:sp>
      <p:pic>
        <p:nvPicPr>
          <p:cNvPr id="2054" name="Picture 6" descr="نتيجة بحث الصور عن ‪android 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43233" y="1048370"/>
            <a:ext cx="2465077" cy="2465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387" y="1699360"/>
            <a:ext cx="8825657" cy="1915647"/>
          </a:xfrm>
        </p:spPr>
        <p:txBody>
          <a:bodyPr>
            <a:normAutofit/>
          </a:bodyPr>
          <a:lstStyle/>
          <a:p>
            <a:pPr algn="ctr"/>
            <a:r>
              <a:rPr lang="en-CA" b="1" dirty="0"/>
              <a:t>“HELLO WORLD” Example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“HELLO WORLD” Example</a:t>
            </a: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64105" y="1056890"/>
            <a:ext cx="8939463" cy="5268725"/>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105" y="1056890"/>
            <a:ext cx="8939463" cy="53519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105" y="1061587"/>
            <a:ext cx="8939462" cy="534724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4104" y="1056890"/>
            <a:ext cx="8939463" cy="535194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4103" y="1056890"/>
            <a:ext cx="8939464" cy="536578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1950" y="1056890"/>
            <a:ext cx="9539168" cy="53657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par>
                          <p:cTn id="31" fill="hold">
                            <p:stCondLst>
                              <p:cond delay="0"/>
                            </p:stCondLst>
                            <p:childTnLst>
                              <p:par>
                                <p:cTn id="32" presetID="10"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par>
                          <p:cTn id="39" fill="hold">
                            <p:stCondLst>
                              <p:cond delay="0"/>
                            </p:stCondLst>
                            <p:childTnLst>
                              <p:par>
                                <p:cTn id="40" presetID="10" presetClass="entr" presetSubtype="0"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Anatomy of Android Application</a:t>
            </a:r>
          </a:p>
        </p:txBody>
      </p:sp>
      <p:sp>
        <p:nvSpPr>
          <p:cNvPr id="3" name="Content Placeholder 2"/>
          <p:cNvSpPr>
            <a:spLocks noGrp="1"/>
          </p:cNvSpPr>
          <p:nvPr>
            <p:ph idx="1"/>
          </p:nvPr>
        </p:nvSpPr>
        <p:spPr/>
        <p:txBody>
          <a:bodyPr/>
          <a:lstStyle/>
          <a:p>
            <a:endParaRPr lang="en-CA" dirty="0"/>
          </a:p>
        </p:txBody>
      </p:sp>
      <p:pic>
        <p:nvPicPr>
          <p:cNvPr id="5" name="Picture 4"/>
          <p:cNvPicPr>
            <a:picLocks noChangeAspect="1"/>
          </p:cNvPicPr>
          <p:nvPr/>
        </p:nvPicPr>
        <p:blipFill>
          <a:blip r:embed="rId1"/>
          <a:stretch>
            <a:fillRect/>
          </a:stretch>
        </p:blipFill>
        <p:spPr>
          <a:xfrm>
            <a:off x="3746157" y="1197129"/>
            <a:ext cx="4074369" cy="5349172"/>
          </a:xfrm>
          <a:prstGeom prst="rect">
            <a:avLst/>
          </a:prstGeom>
        </p:spPr>
      </p:pic>
      <p:sp>
        <p:nvSpPr>
          <p:cNvPr id="6" name="Rectangle 5"/>
          <p:cNvSpPr/>
          <p:nvPr/>
        </p:nvSpPr>
        <p:spPr>
          <a:xfrm>
            <a:off x="6545179" y="1888958"/>
            <a:ext cx="324853" cy="216568"/>
          </a:xfrm>
          <a:prstGeom prst="rect">
            <a:avLst/>
          </a:prstGeom>
          <a:ln w="3175">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800" dirty="0"/>
              <a:t>1</a:t>
            </a:r>
          </a:p>
        </p:txBody>
      </p:sp>
      <p:cxnSp>
        <p:nvCxnSpPr>
          <p:cNvPr id="8" name="Straight Arrow Connector 7"/>
          <p:cNvCxnSpPr>
            <a:stCxn id="6" idx="1"/>
          </p:cNvCxnSpPr>
          <p:nvPr/>
        </p:nvCxnSpPr>
        <p:spPr>
          <a:xfrm flipH="1">
            <a:off x="5642811" y="1997242"/>
            <a:ext cx="902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6797843" y="2320933"/>
            <a:ext cx="324853" cy="216568"/>
          </a:xfrm>
          <a:prstGeom prst="rect">
            <a:avLst/>
          </a:prstGeom>
          <a:ln w="3175">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800" dirty="0"/>
              <a:t>2</a:t>
            </a:r>
          </a:p>
        </p:txBody>
      </p:sp>
      <p:cxnSp>
        <p:nvCxnSpPr>
          <p:cNvPr id="10" name="Straight Arrow Connector 9"/>
          <p:cNvCxnSpPr>
            <a:stCxn id="9" idx="1"/>
          </p:cNvCxnSpPr>
          <p:nvPr/>
        </p:nvCxnSpPr>
        <p:spPr>
          <a:xfrm flipH="1">
            <a:off x="5895475" y="2429217"/>
            <a:ext cx="902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6797843" y="2892824"/>
            <a:ext cx="324853" cy="216568"/>
          </a:xfrm>
          <a:prstGeom prst="rect">
            <a:avLst/>
          </a:prstGeom>
          <a:ln w="3175">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800" dirty="0"/>
              <a:t>3</a:t>
            </a:r>
          </a:p>
        </p:txBody>
      </p:sp>
      <p:cxnSp>
        <p:nvCxnSpPr>
          <p:cNvPr id="12" name="Straight Arrow Connector 11"/>
          <p:cNvCxnSpPr>
            <a:stCxn id="11" idx="1"/>
          </p:cNvCxnSpPr>
          <p:nvPr/>
        </p:nvCxnSpPr>
        <p:spPr>
          <a:xfrm flipH="1">
            <a:off x="5895475" y="3001108"/>
            <a:ext cx="902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Anatomy of Android Application</a:t>
            </a:r>
            <a:br>
              <a:rPr lang="en-CA" b="1" dirty="0"/>
            </a:br>
            <a:r>
              <a:rPr lang="en-CA" sz="3600" dirty="0">
                <a:solidFill>
                  <a:schemeClr val="accent3"/>
                </a:solidFill>
              </a:rPr>
              <a:t>1.The Manifest File</a:t>
            </a:r>
          </a:p>
        </p:txBody>
      </p:sp>
      <p:sp>
        <p:nvSpPr>
          <p:cNvPr id="5" name="Content Placeholder 4"/>
          <p:cNvSpPr>
            <a:spLocks noGrp="1"/>
          </p:cNvSpPr>
          <p:nvPr>
            <p:ph idx="1"/>
          </p:nvPr>
        </p:nvSpPr>
        <p:spPr/>
        <p:txBody>
          <a:bodyPr/>
          <a:lstStyle/>
          <a:p>
            <a:endParaRPr lang="en-CA"/>
          </a:p>
        </p:txBody>
      </p:sp>
      <p:pic>
        <p:nvPicPr>
          <p:cNvPr id="6" name="Picture 5"/>
          <p:cNvPicPr>
            <a:picLocks noChangeAspect="1"/>
          </p:cNvPicPr>
          <p:nvPr/>
        </p:nvPicPr>
        <p:blipFill>
          <a:blip r:embed="rId1"/>
          <a:stretch>
            <a:fillRect/>
          </a:stretch>
        </p:blipFill>
        <p:spPr>
          <a:xfrm>
            <a:off x="1708484" y="1573801"/>
            <a:ext cx="8951493" cy="51518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Anatomy of Android Application</a:t>
            </a:r>
            <a:br>
              <a:rPr lang="en-CA" b="1" dirty="0"/>
            </a:br>
            <a:r>
              <a:rPr lang="en-CA" sz="3600" dirty="0">
                <a:solidFill>
                  <a:schemeClr val="accent3"/>
                </a:solidFill>
              </a:rPr>
              <a:t>2.The Main Activity File</a:t>
            </a:r>
          </a:p>
        </p:txBody>
      </p:sp>
      <p:sp>
        <p:nvSpPr>
          <p:cNvPr id="3" name="Content Placeholder 2"/>
          <p:cNvSpPr>
            <a:spLocks noGrp="1"/>
          </p:cNvSpPr>
          <p:nvPr>
            <p:ph idx="1"/>
          </p:nvPr>
        </p:nvSpPr>
        <p:spPr/>
        <p:txBody>
          <a:bodyPr/>
          <a:lstStyle/>
          <a:p>
            <a:endParaRPr lang="en-CA"/>
          </a:p>
        </p:txBody>
      </p:sp>
      <p:pic>
        <p:nvPicPr>
          <p:cNvPr id="6" name="Picture 5"/>
          <p:cNvPicPr>
            <a:picLocks noChangeAspect="1"/>
          </p:cNvPicPr>
          <p:nvPr/>
        </p:nvPicPr>
        <p:blipFill>
          <a:blip r:embed="rId1"/>
          <a:stretch>
            <a:fillRect/>
          </a:stretch>
        </p:blipFill>
        <p:spPr>
          <a:xfrm>
            <a:off x="1536314" y="1737853"/>
            <a:ext cx="9316176" cy="49399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Anatomy of Android Application</a:t>
            </a:r>
            <a:br>
              <a:rPr lang="en-CA" b="1" dirty="0"/>
            </a:br>
            <a:r>
              <a:rPr lang="en-CA" sz="3600" dirty="0">
                <a:solidFill>
                  <a:schemeClr val="accent3"/>
                </a:solidFill>
              </a:rPr>
              <a:t>3.The Resource Files</a:t>
            </a:r>
          </a:p>
        </p:txBody>
      </p:sp>
      <p:sp>
        <p:nvSpPr>
          <p:cNvPr id="3" name="Content Placeholder 2"/>
          <p:cNvSpPr>
            <a:spLocks noGrp="1"/>
          </p:cNvSpPr>
          <p:nvPr>
            <p:ph idx="1"/>
          </p:nvPr>
        </p:nvSpPr>
        <p:spPr/>
        <p:txBody>
          <a:bodyPr/>
          <a:lstStyle/>
          <a:p>
            <a:r>
              <a:rPr lang="en-CA" dirty="0" err="1"/>
              <a:t>Drawable</a:t>
            </a:r>
            <a:endParaRPr lang="en-CA" dirty="0"/>
          </a:p>
          <a:p>
            <a:r>
              <a:rPr lang="en-CA" dirty="0"/>
              <a:t>layout</a:t>
            </a:r>
            <a:endParaRPr lang="en-CA" dirty="0"/>
          </a:p>
          <a:p>
            <a:r>
              <a:rPr lang="en-CA" dirty="0"/>
              <a:t>Mipmap</a:t>
            </a:r>
            <a:endParaRPr lang="en-CA" dirty="0"/>
          </a:p>
          <a:p>
            <a:r>
              <a:rPr lang="en-CA" dirty="0"/>
              <a:t>Values</a:t>
            </a:r>
          </a:p>
        </p:txBody>
      </p:sp>
      <p:pic>
        <p:nvPicPr>
          <p:cNvPr id="6" name="Picture 5"/>
          <p:cNvPicPr>
            <a:picLocks noChangeAspect="1"/>
          </p:cNvPicPr>
          <p:nvPr/>
        </p:nvPicPr>
        <p:blipFill>
          <a:blip r:embed="rId1"/>
          <a:stretch>
            <a:fillRect/>
          </a:stretch>
        </p:blipFill>
        <p:spPr>
          <a:xfrm>
            <a:off x="6573579" y="1173066"/>
            <a:ext cx="4411253" cy="5349172"/>
          </a:xfrm>
          <a:prstGeom prst="rect">
            <a:avLst/>
          </a:prstGeom>
        </p:spPr>
      </p:pic>
      <p:sp>
        <p:nvSpPr>
          <p:cNvPr id="7" name="Rectangle 6"/>
          <p:cNvSpPr/>
          <p:nvPr/>
        </p:nvSpPr>
        <p:spPr>
          <a:xfrm>
            <a:off x="9372601" y="1864895"/>
            <a:ext cx="351713" cy="216568"/>
          </a:xfrm>
          <a:prstGeom prst="rect">
            <a:avLst/>
          </a:prstGeom>
          <a:ln w="3175">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800" dirty="0"/>
              <a:t>1</a:t>
            </a:r>
          </a:p>
        </p:txBody>
      </p:sp>
      <p:cxnSp>
        <p:nvCxnSpPr>
          <p:cNvPr id="8" name="Straight Arrow Connector 7"/>
          <p:cNvCxnSpPr>
            <a:stCxn id="7" idx="1"/>
          </p:cNvCxnSpPr>
          <p:nvPr/>
        </p:nvCxnSpPr>
        <p:spPr>
          <a:xfrm flipH="1">
            <a:off x="8470233" y="1973179"/>
            <a:ext cx="902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9625265" y="2296870"/>
            <a:ext cx="351713" cy="216568"/>
          </a:xfrm>
          <a:prstGeom prst="rect">
            <a:avLst/>
          </a:prstGeom>
          <a:ln w="3175">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800" dirty="0"/>
              <a:t>2</a:t>
            </a:r>
          </a:p>
        </p:txBody>
      </p:sp>
      <p:cxnSp>
        <p:nvCxnSpPr>
          <p:cNvPr id="10" name="Straight Arrow Connector 9"/>
          <p:cNvCxnSpPr>
            <a:stCxn id="9" idx="1"/>
          </p:cNvCxnSpPr>
          <p:nvPr/>
        </p:nvCxnSpPr>
        <p:spPr>
          <a:xfrm flipH="1">
            <a:off x="8722897" y="2405154"/>
            <a:ext cx="902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9625265" y="2868761"/>
            <a:ext cx="351713" cy="216568"/>
          </a:xfrm>
          <a:prstGeom prst="rect">
            <a:avLst/>
          </a:prstGeom>
          <a:ln w="3175">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800" dirty="0"/>
              <a:t>3</a:t>
            </a:r>
          </a:p>
        </p:txBody>
      </p:sp>
      <p:cxnSp>
        <p:nvCxnSpPr>
          <p:cNvPr id="12" name="Straight Arrow Connector 11"/>
          <p:cNvCxnSpPr>
            <a:stCxn id="11" idx="1"/>
          </p:cNvCxnSpPr>
          <p:nvPr/>
        </p:nvCxnSpPr>
        <p:spPr>
          <a:xfrm flipH="1">
            <a:off x="8722897" y="2977045"/>
            <a:ext cx="9023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Anatomy of Android Application</a:t>
            </a:r>
            <a:br>
              <a:rPr lang="en-CA" b="1" dirty="0"/>
            </a:br>
            <a:r>
              <a:rPr lang="en-CA" sz="3600" dirty="0">
                <a:solidFill>
                  <a:schemeClr val="accent3"/>
                </a:solidFill>
              </a:rPr>
              <a:t>The Resource Files: Layout File</a:t>
            </a:r>
          </a:p>
        </p:txBody>
      </p:sp>
      <p:pic>
        <p:nvPicPr>
          <p:cNvPr id="4" name="Picture 3"/>
          <p:cNvPicPr>
            <a:picLocks noChangeAspect="1"/>
          </p:cNvPicPr>
          <p:nvPr/>
        </p:nvPicPr>
        <p:blipFill>
          <a:blip r:embed="rId1"/>
          <a:stretch>
            <a:fillRect/>
          </a:stretch>
        </p:blipFill>
        <p:spPr>
          <a:xfrm>
            <a:off x="1757201" y="1638432"/>
            <a:ext cx="8635056" cy="5037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Anatomy of Android Application</a:t>
            </a:r>
            <a:br>
              <a:rPr lang="en-CA" b="1" dirty="0"/>
            </a:br>
            <a:r>
              <a:rPr lang="en-CA" sz="3600" dirty="0">
                <a:solidFill>
                  <a:schemeClr val="accent3"/>
                </a:solidFill>
              </a:rPr>
              <a:t>The Resource Files: The Strings File</a:t>
            </a:r>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1"/>
          <a:stretch>
            <a:fillRect/>
          </a:stretch>
        </p:blipFill>
        <p:spPr>
          <a:xfrm>
            <a:off x="1463962" y="1636294"/>
            <a:ext cx="9221533" cy="50291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Anatomy of Android Application</a:t>
            </a:r>
            <a:br>
              <a:rPr lang="en-CA" b="1" dirty="0"/>
            </a:br>
            <a:r>
              <a:rPr lang="en-CA" sz="3600" dirty="0">
                <a:solidFill>
                  <a:schemeClr val="accent3"/>
                </a:solidFill>
              </a:rPr>
              <a:t>The R File</a:t>
            </a:r>
          </a:p>
        </p:txBody>
      </p:sp>
      <p:sp>
        <p:nvSpPr>
          <p:cNvPr id="3" name="Content Placeholder 2"/>
          <p:cNvSpPr>
            <a:spLocks noGrp="1"/>
          </p:cNvSpPr>
          <p:nvPr>
            <p:ph idx="1"/>
          </p:nvPr>
        </p:nvSpPr>
        <p:spPr/>
        <p:txBody>
          <a:bodyPr/>
          <a:lstStyle/>
          <a:p>
            <a:endParaRPr lang="en-CA" dirty="0"/>
          </a:p>
        </p:txBody>
      </p:sp>
      <p:pic>
        <p:nvPicPr>
          <p:cNvPr id="5" name="Picture 4"/>
          <p:cNvPicPr>
            <a:picLocks noChangeAspect="1"/>
          </p:cNvPicPr>
          <p:nvPr/>
        </p:nvPicPr>
        <p:blipFill>
          <a:blip r:embed="rId1"/>
          <a:stretch>
            <a:fillRect/>
          </a:stretch>
        </p:blipFill>
        <p:spPr>
          <a:xfrm>
            <a:off x="963020" y="1600200"/>
            <a:ext cx="10212825" cy="49293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Running the Application</a:t>
            </a:r>
            <a:br>
              <a:rPr lang="en-CA" dirty="0"/>
            </a:br>
            <a:endParaRPr lang="en-CA" dirty="0"/>
          </a:p>
        </p:txBody>
      </p:sp>
      <p:sp>
        <p:nvSpPr>
          <p:cNvPr id="3" name="Content Placeholder 2"/>
          <p:cNvSpPr>
            <a:spLocks noGrp="1"/>
          </p:cNvSpPr>
          <p:nvPr>
            <p:ph idx="1"/>
          </p:nvPr>
        </p:nvSpPr>
        <p:spPr/>
        <p:txBody>
          <a:bodyPr/>
          <a:lstStyle/>
          <a:p>
            <a:r>
              <a:rPr lang="en-CA" b="1" dirty="0"/>
              <a:t>You can run your application using</a:t>
            </a:r>
            <a:endParaRPr lang="en-CA" b="1" dirty="0"/>
          </a:p>
          <a:p>
            <a:pPr lvl="1"/>
            <a:r>
              <a:rPr lang="en-CA" b="1" dirty="0"/>
              <a:t>Available Virtual Devices (AVD)</a:t>
            </a:r>
            <a:endParaRPr lang="en-CA" b="1" dirty="0"/>
          </a:p>
          <a:p>
            <a:pPr lvl="1"/>
            <a:r>
              <a:rPr lang="en-CA" b="1" dirty="0"/>
              <a:t>Physical Android device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Android?</a:t>
            </a:r>
          </a:p>
        </p:txBody>
      </p:sp>
      <p:sp>
        <p:nvSpPr>
          <p:cNvPr id="3" name="Content Placeholder 2"/>
          <p:cNvSpPr>
            <a:spLocks noGrp="1"/>
          </p:cNvSpPr>
          <p:nvPr>
            <p:ph idx="1"/>
          </p:nvPr>
        </p:nvSpPr>
        <p:spPr>
          <a:xfrm>
            <a:off x="346230" y="1746716"/>
            <a:ext cx="11347006" cy="4700265"/>
          </a:xfrm>
        </p:spPr>
        <p:txBody>
          <a:bodyPr/>
          <a:lstStyle/>
          <a:p>
            <a:r>
              <a:rPr lang="en-CA" b="1" dirty="0"/>
              <a:t>The world’s most popular mobile OS. </a:t>
            </a:r>
            <a:endParaRPr lang="en-CA" b="1" dirty="0"/>
          </a:p>
          <a:p>
            <a:pPr lvl="1"/>
            <a:r>
              <a:rPr lang="en-CA" b="1" dirty="0"/>
              <a:t>used in tablets, watches, TVs and cars.</a:t>
            </a:r>
            <a:endParaRPr lang="en-CA" b="1" dirty="0"/>
          </a:p>
          <a:p>
            <a:r>
              <a:rPr lang="en-CA" b="1" dirty="0"/>
              <a:t>Android features</a:t>
            </a:r>
            <a:endParaRPr lang="en-CA" b="1" dirty="0"/>
          </a:p>
          <a:p>
            <a:pPr lvl="1"/>
            <a:r>
              <a:rPr lang="en-CA" b="1" dirty="0"/>
              <a:t>Messaging, Web browser, Multi-touch, Multitasking, Screen capture, Multiple language support.</a:t>
            </a:r>
            <a:endParaRPr lang="en-CA" b="1" dirty="0"/>
          </a:p>
          <a:p>
            <a:pPr lvl="1"/>
            <a:r>
              <a:rPr lang="en-CA" b="1" dirty="0"/>
              <a:t>Connectivity</a:t>
            </a:r>
            <a:r>
              <a:rPr lang="en-CA" b="1" dirty="0">
                <a:sym typeface="Wingdings" panose="05000000000000000000" charset="2"/>
              </a:rPr>
              <a:t> GSM/EDGE, Bluetooth, LTE, CDMA, </a:t>
            </a:r>
            <a:r>
              <a:rPr lang="en-CA" b="1" dirty="0"/>
              <a:t>Tethering….</a:t>
            </a:r>
            <a:endParaRPr lang="en-CA" b="1" dirty="0"/>
          </a:p>
          <a:p>
            <a:pPr lvl="1"/>
            <a:r>
              <a:rPr lang="en-CA" b="1" dirty="0"/>
              <a:t>Media support, External storage..</a:t>
            </a:r>
            <a:endParaRPr lang="en-CA" b="1" dirty="0"/>
          </a:p>
          <a:p>
            <a:pPr lvl="1"/>
            <a:r>
              <a:rPr lang="en-CA" b="1" dirty="0"/>
              <a:t>Android devices can include video cameras, touchscreens, GPS, accelerometers, gyroscopes, barometers, magnetometers, dedicated gaming controls, proximity and pressure sensors….</a:t>
            </a:r>
            <a:endParaRPr lang="en-CA" b="1" dirty="0"/>
          </a:p>
          <a:p>
            <a:pPr marL="0" indent="0">
              <a:buNone/>
            </a:pPr>
            <a:endParaRPr lang="en-CA" dirty="0"/>
          </a:p>
          <a:p>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Running the Application</a:t>
            </a:r>
            <a:br>
              <a:rPr lang="en-CA" dirty="0"/>
            </a:br>
            <a:r>
              <a:rPr lang="en-CA" sz="3200" dirty="0">
                <a:solidFill>
                  <a:schemeClr val="accent3"/>
                </a:solidFill>
              </a:rPr>
              <a:t>Using AVD Manager</a:t>
            </a:r>
          </a:p>
        </p:txBody>
      </p:sp>
      <p:sp>
        <p:nvSpPr>
          <p:cNvPr id="3" name="Content Placeholder 2"/>
          <p:cNvSpPr>
            <a:spLocks noGrp="1"/>
          </p:cNvSpPr>
          <p:nvPr>
            <p:ph idx="1"/>
          </p:nvPr>
        </p:nvSpPr>
        <p:spPr/>
        <p:txBody>
          <a:bodyPr/>
          <a:lstStyle/>
          <a:p>
            <a:endParaRPr lang="en-CA" b="1" dirty="0"/>
          </a:p>
        </p:txBody>
      </p:sp>
      <p:pic>
        <p:nvPicPr>
          <p:cNvPr id="5" name="Picture 4"/>
          <p:cNvPicPr>
            <a:picLocks noChangeAspect="1"/>
          </p:cNvPicPr>
          <p:nvPr/>
        </p:nvPicPr>
        <p:blipFill>
          <a:blip r:embed="rId1"/>
          <a:stretch>
            <a:fillRect/>
          </a:stretch>
        </p:blipFill>
        <p:spPr>
          <a:xfrm>
            <a:off x="4908417" y="1324207"/>
            <a:ext cx="7039744" cy="4924290"/>
          </a:xfrm>
          <a:prstGeom prst="rect">
            <a:avLst/>
          </a:prstGeom>
        </p:spPr>
      </p:pic>
      <p:pic>
        <p:nvPicPr>
          <p:cNvPr id="7" name="Picture 6"/>
          <p:cNvPicPr>
            <a:picLocks noChangeAspect="1"/>
          </p:cNvPicPr>
          <p:nvPr/>
        </p:nvPicPr>
        <p:blipFill>
          <a:blip r:embed="rId2"/>
          <a:stretch>
            <a:fillRect/>
          </a:stretch>
        </p:blipFill>
        <p:spPr>
          <a:xfrm>
            <a:off x="845271" y="2926178"/>
            <a:ext cx="3354000" cy="931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Running the Application</a:t>
            </a:r>
            <a:br>
              <a:rPr lang="en-CA" dirty="0"/>
            </a:br>
            <a:r>
              <a:rPr lang="en-CA" sz="3200" dirty="0">
                <a:solidFill>
                  <a:schemeClr val="accent3"/>
                </a:solidFill>
              </a:rPr>
              <a:t>Physical Android device</a:t>
            </a:r>
            <a:br>
              <a:rPr lang="en-CA" sz="3200" dirty="0">
                <a:solidFill>
                  <a:schemeClr val="accent3"/>
                </a:solidFill>
              </a:rPr>
            </a:br>
            <a:endParaRPr lang="en-CA" sz="3200" dirty="0">
              <a:solidFill>
                <a:schemeClr val="accent3"/>
              </a:solidFill>
            </a:endParaRPr>
          </a:p>
        </p:txBody>
      </p:sp>
      <p:sp>
        <p:nvSpPr>
          <p:cNvPr id="3" name="Content Placeholder 2"/>
          <p:cNvSpPr>
            <a:spLocks noGrp="1"/>
          </p:cNvSpPr>
          <p:nvPr>
            <p:ph idx="1"/>
          </p:nvPr>
        </p:nvSpPr>
        <p:spPr/>
        <p:txBody>
          <a:bodyPr/>
          <a:lstStyle/>
          <a:p>
            <a:pPr marL="457200" lvl="1" indent="0">
              <a:buNone/>
            </a:pPr>
            <a:endParaRPr lang="en-CA" b="1" dirty="0"/>
          </a:p>
        </p:txBody>
      </p:sp>
      <p:pic>
        <p:nvPicPr>
          <p:cNvPr id="4" name="Picture 3"/>
          <p:cNvPicPr>
            <a:picLocks noChangeAspect="1"/>
          </p:cNvPicPr>
          <p:nvPr/>
        </p:nvPicPr>
        <p:blipFill>
          <a:blip r:embed="rId1"/>
          <a:stretch>
            <a:fillRect/>
          </a:stretch>
        </p:blipFill>
        <p:spPr>
          <a:xfrm>
            <a:off x="4481120" y="1576136"/>
            <a:ext cx="7455617" cy="4780275"/>
          </a:xfrm>
          <a:prstGeom prst="rect">
            <a:avLst/>
          </a:prstGeom>
        </p:spPr>
      </p:pic>
      <p:pic>
        <p:nvPicPr>
          <p:cNvPr id="6" name="Picture 5"/>
          <p:cNvPicPr>
            <a:picLocks noChangeAspect="1"/>
          </p:cNvPicPr>
          <p:nvPr/>
        </p:nvPicPr>
        <p:blipFill>
          <a:blip r:embed="rId2"/>
          <a:stretch>
            <a:fillRect/>
          </a:stretch>
        </p:blipFill>
        <p:spPr>
          <a:xfrm>
            <a:off x="845271" y="2926178"/>
            <a:ext cx="3354000" cy="931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Building User Interface</a:t>
            </a:r>
            <a:br>
              <a:rPr lang="en-CA" dirty="0"/>
            </a:br>
            <a:r>
              <a:rPr lang="en-CA" sz="3200" dirty="0">
                <a:solidFill>
                  <a:schemeClr val="accent3"/>
                </a:solidFill>
              </a:rPr>
              <a:t>View</a:t>
            </a:r>
          </a:p>
        </p:txBody>
      </p:sp>
      <p:sp>
        <p:nvSpPr>
          <p:cNvPr id="3" name="Content Placeholder 2"/>
          <p:cNvSpPr>
            <a:spLocks noGrp="1"/>
          </p:cNvSpPr>
          <p:nvPr>
            <p:ph idx="1"/>
          </p:nvPr>
        </p:nvSpPr>
        <p:spPr/>
        <p:txBody>
          <a:bodyPr/>
          <a:lstStyle/>
          <a:p>
            <a:r>
              <a:rPr lang="en-CA" dirty="0" err="1"/>
              <a:t>java.lang.Object</a:t>
            </a:r>
            <a:endParaRPr lang="en-CA" dirty="0"/>
          </a:p>
          <a:p>
            <a:pPr marL="0" indent="0">
              <a:buNone/>
            </a:pPr>
            <a:r>
              <a:rPr lang="en-CA" dirty="0"/>
              <a:t>	   ↳	</a:t>
            </a:r>
            <a:r>
              <a:rPr lang="en-CA" dirty="0" err="1"/>
              <a:t>android.view.View</a:t>
            </a:r>
            <a:endParaRPr lang="en-CA" dirty="0"/>
          </a:p>
          <a:p>
            <a:r>
              <a:rPr lang="en-CA" dirty="0"/>
              <a:t>This class represents the basic building block for user interface components. A View occupies a rectangular area on the screen and is responsible for drawing and event handling. </a:t>
            </a:r>
            <a:endParaRPr lang="en-CA" dirty="0"/>
          </a:p>
          <a:p>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Building User Interface</a:t>
            </a:r>
            <a:br>
              <a:rPr lang="en-CA" dirty="0"/>
            </a:br>
            <a:r>
              <a:rPr lang="en-CA" sz="3200" dirty="0">
                <a:solidFill>
                  <a:schemeClr val="accent3"/>
                </a:solidFill>
              </a:rPr>
              <a:t>View “Button”</a:t>
            </a:r>
          </a:p>
        </p:txBody>
      </p:sp>
      <p:sp>
        <p:nvSpPr>
          <p:cNvPr id="3" name="Content Placeholder 2"/>
          <p:cNvSpPr>
            <a:spLocks noGrp="1"/>
          </p:cNvSpPr>
          <p:nvPr>
            <p:ph idx="1"/>
          </p:nvPr>
        </p:nvSpPr>
        <p:spPr/>
        <p:txBody>
          <a:bodyPr/>
          <a:lstStyle/>
          <a:p>
            <a:r>
              <a:rPr lang="en-CA" dirty="0"/>
              <a:t>Define a Button in the layout file and assign it a unique ID.</a:t>
            </a:r>
            <a:endParaRPr lang="en-CA" dirty="0"/>
          </a:p>
          <a:p>
            <a:endParaRPr lang="en-CA" dirty="0"/>
          </a:p>
          <a:p>
            <a:endParaRPr lang="en-CA" dirty="0"/>
          </a:p>
          <a:p>
            <a:endParaRPr lang="en-CA" dirty="0"/>
          </a:p>
          <a:p>
            <a:endParaRPr lang="en-CA" dirty="0"/>
          </a:p>
          <a:p>
            <a:r>
              <a:rPr lang="en-CA" dirty="0"/>
              <a:t>From the </a:t>
            </a:r>
            <a:r>
              <a:rPr lang="en-CA" dirty="0" err="1"/>
              <a:t>onCreate</a:t>
            </a:r>
            <a:r>
              <a:rPr lang="en-CA" dirty="0"/>
              <a:t> method of an Activity, find the Button</a:t>
            </a:r>
            <a:endParaRPr lang="en-CA" dirty="0"/>
          </a:p>
          <a:p>
            <a:endParaRPr lang="en-CA" dirty="0"/>
          </a:p>
          <a:p>
            <a:endParaRPr lang="en-CA" dirty="0"/>
          </a:p>
          <a:p>
            <a:pPr marL="0" indent="0">
              <a:buNone/>
            </a:pPr>
            <a:endParaRPr lang="en-CA" dirty="0">
              <a:solidFill>
                <a:schemeClr val="accent3">
                  <a:lumMod val="75000"/>
                </a:schemeClr>
              </a:solidFill>
            </a:endParaRPr>
          </a:p>
        </p:txBody>
      </p:sp>
      <p:sp>
        <p:nvSpPr>
          <p:cNvPr id="5" name="Rectangle 2"/>
          <p:cNvSpPr>
            <a:spLocks noChangeArrowheads="1"/>
          </p:cNvSpPr>
          <p:nvPr/>
        </p:nvSpPr>
        <p:spPr bwMode="auto">
          <a:xfrm>
            <a:off x="1120779" y="2117021"/>
            <a:ext cx="6581697" cy="180046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 rIns="0" bIns="3808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rPr>
              <a:t>&lt;Button</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82288"/>
                </a:solidFill>
                <a:effectLst/>
                <a:latin typeface="Consolas" panose="020B0609020204030204" pitchFamily="49" charset="0"/>
              </a:rPr>
              <a:t>android:id</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880000"/>
                </a:solidFill>
                <a:effectLst/>
                <a:latin typeface="Consolas" panose="020B0609020204030204" pitchFamily="49" charset="0"/>
              </a:rPr>
              <a:t>"@+id/</a:t>
            </a:r>
            <a:r>
              <a:rPr kumimoji="0" lang="en-US" altLang="en-US" sz="1600" b="0" i="0" u="none" strike="noStrike" cap="none" normalizeH="0" baseline="0" dirty="0" err="1">
                <a:ln>
                  <a:noFill/>
                </a:ln>
                <a:solidFill>
                  <a:srgbClr val="880000"/>
                </a:solidFill>
                <a:effectLst/>
                <a:latin typeface="Consolas" panose="020B0609020204030204" pitchFamily="49" charset="0"/>
              </a:rPr>
              <a:t>my_button</a:t>
            </a:r>
            <a:r>
              <a:rPr kumimoji="0" lang="en-US" altLang="en-US" sz="1600" b="0" i="0" u="none" strike="noStrike" cap="none" normalizeH="0" baseline="0" dirty="0">
                <a:ln>
                  <a:noFill/>
                </a:ln>
                <a:solidFill>
                  <a:srgbClr val="88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82288"/>
                </a:solidFill>
                <a:effectLst/>
                <a:latin typeface="Consolas" panose="020B0609020204030204" pitchFamily="49" charset="0"/>
              </a:rPr>
              <a:t>android:layout_width</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880000"/>
                </a:solidFill>
                <a:effectLst/>
                <a:latin typeface="Consolas" panose="020B0609020204030204" pitchFamily="49" charset="0"/>
              </a:rPr>
              <a:t>"</a:t>
            </a:r>
            <a:r>
              <a:rPr kumimoji="0" lang="en-US" altLang="en-US" sz="1600" b="0" i="0" u="none" strike="noStrike" cap="none" normalizeH="0" baseline="0" dirty="0" err="1">
                <a:ln>
                  <a:noFill/>
                </a:ln>
                <a:solidFill>
                  <a:srgbClr val="880000"/>
                </a:solidFill>
                <a:effectLst/>
                <a:latin typeface="Consolas" panose="020B0609020204030204" pitchFamily="49" charset="0"/>
              </a:rPr>
              <a:t>wrap_content</a:t>
            </a:r>
            <a:r>
              <a:rPr kumimoji="0" lang="en-US" altLang="en-US" sz="1600" b="0" i="0" u="none" strike="noStrike" cap="none" normalizeH="0" baseline="0" dirty="0">
                <a:ln>
                  <a:noFill/>
                </a:ln>
                <a:solidFill>
                  <a:srgbClr val="88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82288"/>
                </a:solidFill>
                <a:effectLst/>
                <a:latin typeface="Consolas" panose="020B0609020204030204" pitchFamily="49" charset="0"/>
              </a:rPr>
              <a:t>android:layout_height</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880000"/>
                </a:solidFill>
                <a:effectLst/>
                <a:latin typeface="Consolas" panose="020B0609020204030204" pitchFamily="49" charset="0"/>
              </a:rPr>
              <a:t>"</a:t>
            </a:r>
            <a:r>
              <a:rPr kumimoji="0" lang="en-US" altLang="en-US" sz="1600" b="0" i="0" u="none" strike="noStrike" cap="none" normalizeH="0" baseline="0" dirty="0" err="1">
                <a:ln>
                  <a:noFill/>
                </a:ln>
                <a:solidFill>
                  <a:srgbClr val="880000"/>
                </a:solidFill>
                <a:effectLst/>
                <a:latin typeface="Consolas" panose="020B0609020204030204" pitchFamily="49" charset="0"/>
              </a:rPr>
              <a:t>wrap_content</a:t>
            </a:r>
            <a:r>
              <a:rPr kumimoji="0" lang="en-US" altLang="en-US" sz="1600" b="0" i="0" u="none" strike="noStrike" cap="none" normalizeH="0" baseline="0" dirty="0">
                <a:ln>
                  <a:noFill/>
                </a:ln>
                <a:solidFill>
                  <a:srgbClr val="88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82288"/>
                </a:solidFill>
                <a:effectLst/>
                <a:latin typeface="Consolas" panose="020B0609020204030204" pitchFamily="49" charset="0"/>
              </a:rPr>
              <a:t>android:text</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880000"/>
                </a:solidFill>
                <a:effectLst/>
                <a:latin typeface="Consolas" panose="020B0609020204030204" pitchFamily="49" charset="0"/>
              </a:rPr>
              <a:t>"@string/</a:t>
            </a:r>
            <a:r>
              <a:rPr kumimoji="0" lang="en-US" altLang="en-US" sz="1600" b="0" i="0" u="none" strike="noStrike" cap="none" normalizeH="0" baseline="0" dirty="0" err="1">
                <a:ln>
                  <a:noFill/>
                </a:ln>
                <a:solidFill>
                  <a:srgbClr val="880000"/>
                </a:solidFill>
                <a:effectLst/>
                <a:latin typeface="Consolas" panose="020B0609020204030204" pitchFamily="49" charset="0"/>
              </a:rPr>
              <a:t>my_button_text</a:t>
            </a:r>
            <a:r>
              <a:rPr kumimoji="0" lang="en-US" altLang="en-US" sz="1600" b="0" i="0" u="none" strike="noStrike" cap="none" normalizeH="0" baseline="0" dirty="0">
                <a:ln>
                  <a:noFill/>
                </a:ln>
                <a:solidFill>
                  <a:srgbClr val="880000"/>
                </a:solidFill>
                <a:effectLst/>
                <a:latin typeface="Consolas" panose="020B0609020204030204" pitchFamily="49" charset="0"/>
              </a:rPr>
              <a:t>“</a:t>
            </a:r>
            <a:endParaRPr kumimoji="0" lang="en-US" altLang="en-US" sz="1600" b="0" i="0" u="none" strike="noStrike" cap="none" normalizeH="0" baseline="0" dirty="0">
              <a:ln>
                <a:noFill/>
              </a:ln>
              <a:solidFill>
                <a:srgbClr val="880000"/>
              </a:solidFill>
              <a:effectLst/>
              <a:latin typeface="Consolas" panose="020B0609020204030204" pitchFamily="49" charset="0"/>
            </a:endParaRPr>
          </a:p>
          <a:p>
            <a:pPr lvl="0" eaLnBrk="0" fontAlgn="base" hangingPunct="0">
              <a:spcBef>
                <a:spcPct val="0"/>
              </a:spcBef>
              <a:spcAft>
                <a:spcPct val="0"/>
              </a:spcAft>
            </a:pPr>
            <a:r>
              <a:rPr lang="en-US" altLang="en-US" sz="1600" dirty="0">
                <a:solidFill>
                  <a:srgbClr val="882288"/>
                </a:solidFill>
                <a:latin typeface="Consolas" panose="020B0609020204030204" pitchFamily="49" charset="0"/>
              </a:rPr>
              <a:t>     </a:t>
            </a:r>
            <a:r>
              <a:rPr lang="en-US" altLang="en-US" sz="1600" dirty="0" err="1">
                <a:solidFill>
                  <a:srgbClr val="882288"/>
                </a:solidFill>
                <a:latin typeface="Consolas" panose="020B0609020204030204" pitchFamily="49" charset="0"/>
              </a:rPr>
              <a:t>android:clik</a:t>
            </a:r>
            <a:r>
              <a:rPr lang="en-US" altLang="en-US" sz="1600" dirty="0">
                <a:solidFill>
                  <a:srgbClr val="666600"/>
                </a:solidFill>
                <a:latin typeface="Consolas" panose="020B0609020204030204" pitchFamily="49" charset="0"/>
              </a:rPr>
              <a:t>=“</a:t>
            </a:r>
            <a:r>
              <a:rPr lang="en-US" altLang="en-US" sz="1600" dirty="0" err="1">
                <a:solidFill>
                  <a:srgbClr val="666600"/>
                </a:solidFill>
                <a:latin typeface="Consolas" panose="020B0609020204030204" pitchFamily="49" charset="0"/>
              </a:rPr>
              <a:t>myFunction</a:t>
            </a:r>
            <a:r>
              <a:rPr lang="en-US" altLang="en-US" sz="1600" dirty="0">
                <a:solidFill>
                  <a:srgbClr val="666600"/>
                </a:solidFill>
                <a:latin typeface="Consolas" panose="020B0609020204030204" pitchFamily="49" charset="0"/>
              </a:rPr>
              <a:t>”</a:t>
            </a:r>
            <a:r>
              <a:rPr kumimoji="0" lang="en-US" altLang="en-US" sz="1600" b="0" i="0" u="none" strike="noStrike" cap="none" normalizeH="0" baseline="0" dirty="0">
                <a:ln>
                  <a:noFill/>
                </a:ln>
                <a:solidFill>
                  <a:srgbClr val="000088"/>
                </a:solidFill>
                <a:effectLst/>
                <a:latin typeface="Consolas" panose="020B0609020204030204" pitchFamily="49" charset="0"/>
              </a:rPr>
              <a:t>/&gt;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80604020202020204" charset="0"/>
            </a:endParaRPr>
          </a:p>
        </p:txBody>
      </p:sp>
      <p:sp>
        <p:nvSpPr>
          <p:cNvPr id="6" name="Rectangle 3"/>
          <p:cNvSpPr>
            <a:spLocks noChangeArrowheads="1"/>
          </p:cNvSpPr>
          <p:nvPr/>
        </p:nvSpPr>
        <p:spPr bwMode="auto">
          <a:xfrm>
            <a:off x="1120779" y="4652239"/>
            <a:ext cx="6581697" cy="3231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 rIns="0" bIns="3808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0066"/>
                </a:solidFill>
                <a:effectLst/>
                <a:latin typeface="Consolas" panose="020B0609020204030204" pitchFamily="49" charset="0"/>
              </a:rPr>
              <a:t>Button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myButton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660066"/>
                </a:solidFill>
                <a:effectLst/>
                <a:latin typeface="Consolas" panose="020B0609020204030204" pitchFamily="49" charset="0"/>
              </a:rPr>
              <a:t>Button</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findViewById</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R</a:t>
            </a:r>
            <a:r>
              <a:rPr kumimoji="0" lang="en-US" altLang="en-US" sz="1600" b="0" i="0" u="none" strike="noStrike" cap="none" normalizeH="0" baseline="0" dirty="0" err="1">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id</a:t>
            </a:r>
            <a:r>
              <a:rPr kumimoji="0" lang="en-US" altLang="en-US" sz="1600" b="0" i="0" u="none" strike="noStrike" cap="none" normalizeH="0" baseline="0" dirty="0" err="1">
                <a:ln>
                  <a:noFill/>
                </a:ln>
                <a:solidFill>
                  <a:srgbClr val="6666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my_button</a:t>
            </a:r>
            <a:r>
              <a:rPr kumimoji="0" lang="en-US" altLang="en-US" sz="16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806040202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Building User Interface</a:t>
            </a:r>
            <a:br>
              <a:rPr lang="en-CA" dirty="0"/>
            </a:br>
            <a:r>
              <a:rPr lang="en-CA" sz="3200" dirty="0">
                <a:solidFill>
                  <a:schemeClr val="accent3"/>
                </a:solidFill>
              </a:rPr>
              <a:t>View groups</a:t>
            </a:r>
            <a:br>
              <a:rPr lang="en-CA" sz="3200" dirty="0">
                <a:solidFill>
                  <a:schemeClr val="accent3"/>
                </a:solidFill>
              </a:rPr>
            </a:br>
            <a:endParaRPr lang="en-CA" sz="3200" dirty="0">
              <a:solidFill>
                <a:schemeClr val="accent3"/>
              </a:solidFill>
            </a:endParaRPr>
          </a:p>
        </p:txBody>
      </p:sp>
      <p:sp>
        <p:nvSpPr>
          <p:cNvPr id="3" name="Content Placeholder 2"/>
          <p:cNvSpPr>
            <a:spLocks noGrp="1"/>
          </p:cNvSpPr>
          <p:nvPr>
            <p:ph idx="1"/>
          </p:nvPr>
        </p:nvSpPr>
        <p:spPr/>
        <p:txBody>
          <a:bodyPr/>
          <a:lstStyle/>
          <a:p>
            <a:r>
              <a:rPr lang="en-CA" dirty="0" err="1"/>
              <a:t>java.lang.Object</a:t>
            </a:r>
            <a:endParaRPr lang="en-CA" dirty="0"/>
          </a:p>
          <a:p>
            <a:pPr marL="0" indent="0">
              <a:buNone/>
            </a:pPr>
            <a:r>
              <a:rPr lang="en-CA" dirty="0"/>
              <a:t>   ↳	</a:t>
            </a:r>
            <a:r>
              <a:rPr lang="en-CA" dirty="0" err="1"/>
              <a:t>android.view.View</a:t>
            </a:r>
            <a:endParaRPr lang="en-CA" dirty="0"/>
          </a:p>
          <a:p>
            <a:pPr marL="0" indent="0">
              <a:buNone/>
            </a:pPr>
            <a:r>
              <a:rPr lang="en-CA" dirty="0"/>
              <a:t> 	   ↳	</a:t>
            </a:r>
            <a:r>
              <a:rPr lang="en-CA" dirty="0" err="1"/>
              <a:t>android.view.ViewGroup</a:t>
            </a:r>
            <a:endParaRPr lang="en-CA" dirty="0"/>
          </a:p>
          <a:p>
            <a:r>
              <a:rPr lang="en-CA" dirty="0"/>
              <a:t>A </a:t>
            </a:r>
            <a:r>
              <a:rPr lang="en-CA" dirty="0" err="1"/>
              <a:t>ViewGroup</a:t>
            </a:r>
            <a:r>
              <a:rPr lang="en-CA" dirty="0"/>
              <a:t> is a special view that can contain other views (called children.) .</a:t>
            </a:r>
            <a:endParaRPr lang="en-CA" dirty="0"/>
          </a:p>
          <a:p>
            <a:r>
              <a:rPr lang="en-CA" dirty="0"/>
              <a:t>Example :</a:t>
            </a:r>
            <a:endParaRPr lang="en-CA" dirty="0"/>
          </a:p>
          <a:p>
            <a:pPr lvl="1"/>
            <a:r>
              <a:rPr lang="en-CA" dirty="0"/>
              <a:t>Layouts: </a:t>
            </a:r>
            <a:r>
              <a:rPr lang="en-CA" dirty="0" err="1"/>
              <a:t>GridLayout</a:t>
            </a:r>
            <a:r>
              <a:rPr lang="en-CA" dirty="0"/>
              <a:t>, </a:t>
            </a:r>
            <a:r>
              <a:rPr lang="en-CA" dirty="0" err="1"/>
              <a:t>LinearLayout</a:t>
            </a:r>
            <a:r>
              <a:rPr lang="en-CA" dirty="0"/>
              <a:t>…</a:t>
            </a:r>
            <a:endParaRPr lang="en-CA" dirty="0"/>
          </a:p>
          <a:p>
            <a:pPr lvl="1"/>
            <a:r>
              <a:rPr lang="en-CA" dirty="0"/>
              <a:t>Views containers: </a:t>
            </a:r>
            <a:r>
              <a:rPr lang="en-CA" dirty="0" err="1"/>
              <a:t>ListView</a:t>
            </a:r>
            <a:r>
              <a:rPr lang="en-CA" dirty="0"/>
              <a:t>, </a:t>
            </a:r>
            <a:r>
              <a:rPr lang="en-CA" dirty="0" err="1"/>
              <a:t>RadioGroup</a:t>
            </a:r>
            <a:r>
              <a:rPr lang="en-CA"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Building User Interface</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8394" y="1891929"/>
            <a:ext cx="10897160" cy="367048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Intents and Intent Filters</a:t>
            </a:r>
            <a:br>
              <a:rPr lang="en-CA" dirty="0"/>
            </a:br>
            <a:br>
              <a:rPr lang="en-CA" sz="3200" dirty="0">
                <a:solidFill>
                  <a:schemeClr val="accent3"/>
                </a:solidFill>
              </a:rPr>
            </a:br>
            <a:endParaRPr lang="en-CA" sz="3200" dirty="0">
              <a:solidFill>
                <a:schemeClr val="accent3"/>
              </a:solidFill>
            </a:endParaRPr>
          </a:p>
        </p:txBody>
      </p:sp>
      <p:sp>
        <p:nvSpPr>
          <p:cNvPr id="3" name="Content Placeholder 2"/>
          <p:cNvSpPr>
            <a:spLocks noGrp="1"/>
          </p:cNvSpPr>
          <p:nvPr>
            <p:ph idx="1"/>
          </p:nvPr>
        </p:nvSpPr>
        <p:spPr>
          <a:xfrm>
            <a:off x="646112" y="1349298"/>
            <a:ext cx="11070400" cy="4899102"/>
          </a:xfrm>
        </p:spPr>
        <p:txBody>
          <a:bodyPr>
            <a:normAutofit/>
          </a:bodyPr>
          <a:lstStyle/>
          <a:p>
            <a:pPr algn="just"/>
            <a:r>
              <a:rPr lang="en-CA" sz="2200" dirty="0"/>
              <a:t>An Intent is a messaging object you can use to request an action from another app component. Although intents facilitate communication between components in several ways, there are three fundamental use cases:</a:t>
            </a:r>
            <a:endParaRPr lang="en-CA" sz="2200" dirty="0"/>
          </a:p>
          <a:p>
            <a:pPr lvl="1" algn="just"/>
            <a:r>
              <a:rPr lang="en-CA" sz="2000" dirty="0"/>
              <a:t>Starting an activity</a:t>
            </a:r>
            <a:endParaRPr lang="en-CA" sz="2000" dirty="0"/>
          </a:p>
          <a:p>
            <a:pPr lvl="1" algn="just"/>
            <a:r>
              <a:rPr lang="en-CA" sz="2000" dirty="0"/>
              <a:t>Starting a service</a:t>
            </a:r>
            <a:endParaRPr lang="en-CA" sz="2000" dirty="0"/>
          </a:p>
          <a:p>
            <a:pPr lvl="1" algn="just"/>
            <a:r>
              <a:rPr lang="en-CA" sz="2000" dirty="0"/>
              <a:t>Delivering a broadcast</a:t>
            </a:r>
            <a:endParaRPr lang="en-CA" sz="2000" dirty="0"/>
          </a:p>
          <a:p>
            <a:pPr algn="just"/>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Intents and Intent Filters</a:t>
            </a:r>
            <a:br>
              <a:rPr lang="en-CA" dirty="0"/>
            </a:br>
            <a:br>
              <a:rPr lang="en-CA" sz="3200" dirty="0">
                <a:solidFill>
                  <a:schemeClr val="accent3"/>
                </a:solidFill>
              </a:rPr>
            </a:br>
            <a:endParaRPr lang="en-CA" sz="3200" dirty="0">
              <a:solidFill>
                <a:schemeClr val="accent3"/>
              </a:solidFill>
            </a:endParaRPr>
          </a:p>
        </p:txBody>
      </p:sp>
      <p:sp>
        <p:nvSpPr>
          <p:cNvPr id="3" name="Content Placeholder 2"/>
          <p:cNvSpPr>
            <a:spLocks noGrp="1"/>
          </p:cNvSpPr>
          <p:nvPr>
            <p:ph idx="1"/>
          </p:nvPr>
        </p:nvSpPr>
        <p:spPr>
          <a:xfrm>
            <a:off x="308328" y="1457348"/>
            <a:ext cx="7319387" cy="5070773"/>
          </a:xfrm>
        </p:spPr>
        <p:txBody>
          <a:bodyPr>
            <a:normAutofit lnSpcReduction="10000"/>
          </a:bodyPr>
          <a:lstStyle/>
          <a:p>
            <a:pPr marL="457200" lvl="1" indent="0" algn="just">
              <a:buNone/>
            </a:pPr>
            <a:r>
              <a:rPr lang="en-CA" sz="2300" b="1" dirty="0"/>
              <a:t>Intent types</a:t>
            </a:r>
            <a:endParaRPr lang="en-CA" sz="2300" b="1" dirty="0"/>
          </a:p>
          <a:p>
            <a:pPr lvl="1" algn="just"/>
            <a:r>
              <a:rPr lang="en-CA" sz="2300" b="1" dirty="0"/>
              <a:t>Explicit intents</a:t>
            </a:r>
            <a:endParaRPr lang="en-CA" sz="2300" b="1" dirty="0"/>
          </a:p>
          <a:p>
            <a:pPr marL="457200" lvl="1" indent="0" algn="just">
              <a:buNone/>
            </a:pPr>
            <a:r>
              <a:rPr lang="en-CA" dirty="0"/>
              <a:t>use an explicit intent to start a component in your own app, because you know the class name of the activity or service you want to start</a:t>
            </a:r>
            <a:endParaRPr lang="en-CA" sz="1800" dirty="0"/>
          </a:p>
          <a:p>
            <a:pPr lvl="1" algn="just"/>
            <a:r>
              <a:rPr lang="en-CA" sz="2300" b="1" dirty="0"/>
              <a:t>Implicit intents</a:t>
            </a:r>
            <a:endParaRPr lang="en-CA" sz="2300" b="1" dirty="0"/>
          </a:p>
          <a:p>
            <a:pPr marL="457200" lvl="1" indent="0" algn="just">
              <a:buNone/>
            </a:pPr>
            <a:r>
              <a:rPr lang="en-CA" sz="2000" dirty="0"/>
              <a:t>Implicit intents do not name a specific component, but instead declare a general action to perform, which allows a component from another app to handle it.</a:t>
            </a:r>
            <a:endParaRPr lang="en-CA" sz="2000" dirty="0"/>
          </a:p>
          <a:p>
            <a:pPr lvl="1" algn="just"/>
            <a:r>
              <a:rPr lang="en-CA" sz="2300" b="1" dirty="0"/>
              <a:t>Intent filter </a:t>
            </a:r>
            <a:endParaRPr lang="en-CA" sz="2300" b="1" dirty="0"/>
          </a:p>
          <a:p>
            <a:pPr marL="457200" lvl="1" indent="0" algn="just">
              <a:buNone/>
            </a:pPr>
            <a:r>
              <a:rPr lang="en-CA" sz="2000" dirty="0"/>
              <a:t>It is an expression in an app's manifest file that specifies the type of intents that the component would like to receive. </a:t>
            </a:r>
          </a:p>
        </p:txBody>
      </p:sp>
      <p:pic>
        <p:nvPicPr>
          <p:cNvPr id="8195" name="Picture 3" descr="https://developer.android.com/images/componen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43463" y="2175298"/>
            <a:ext cx="4213415" cy="2431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Intents and Intent Filters</a:t>
            </a:r>
            <a:br>
              <a:rPr lang="en-CA" dirty="0"/>
            </a:br>
            <a:br>
              <a:rPr lang="en-CA" sz="3200" dirty="0">
                <a:solidFill>
                  <a:schemeClr val="accent3"/>
                </a:solidFill>
              </a:rPr>
            </a:br>
            <a:endParaRPr lang="en-CA" sz="3200" dirty="0">
              <a:solidFill>
                <a:schemeClr val="accent3"/>
              </a:solidFill>
            </a:endParaRPr>
          </a:p>
        </p:txBody>
      </p:sp>
      <p:sp>
        <p:nvSpPr>
          <p:cNvPr id="3" name="Content Placeholder 2"/>
          <p:cNvSpPr>
            <a:spLocks noGrp="1"/>
          </p:cNvSpPr>
          <p:nvPr>
            <p:ph idx="1"/>
          </p:nvPr>
        </p:nvSpPr>
        <p:spPr>
          <a:xfrm>
            <a:off x="308328" y="1392703"/>
            <a:ext cx="11310648" cy="4963710"/>
          </a:xfrm>
        </p:spPr>
        <p:txBody>
          <a:bodyPr>
            <a:normAutofit/>
          </a:bodyPr>
          <a:lstStyle/>
          <a:p>
            <a:pPr algn="just"/>
            <a:r>
              <a:rPr lang="en-CA" sz="2200" dirty="0"/>
              <a:t>The primary information contained in an Intent is the following:</a:t>
            </a:r>
            <a:endParaRPr lang="en-CA" sz="2200" dirty="0"/>
          </a:p>
          <a:p>
            <a:pPr lvl="1" algn="just"/>
            <a:r>
              <a:rPr lang="en-CA" b="1" dirty="0"/>
              <a:t>Component name : </a:t>
            </a:r>
            <a:r>
              <a:rPr lang="en-CA" dirty="0"/>
              <a:t>name of the component to start.</a:t>
            </a:r>
            <a:endParaRPr lang="en-CA" b="1" dirty="0"/>
          </a:p>
          <a:p>
            <a:pPr lvl="1" algn="just"/>
            <a:r>
              <a:rPr lang="en-CA" b="1" dirty="0"/>
              <a:t>Action ( View , Send …)</a:t>
            </a:r>
            <a:endParaRPr lang="en-CA" b="1" dirty="0"/>
          </a:p>
          <a:p>
            <a:pPr lvl="1" algn="just"/>
            <a:r>
              <a:rPr lang="en-CA" b="1" dirty="0"/>
              <a:t>Data</a:t>
            </a:r>
            <a:endParaRPr lang="en-CA" b="1" dirty="0"/>
          </a:p>
          <a:p>
            <a:pPr lvl="2" algn="just"/>
            <a:r>
              <a:rPr lang="en-CA" b="1" dirty="0">
                <a:hlinkClick r:id="rId1"/>
              </a:rPr>
              <a:t>ACTION_VIEW</a:t>
            </a:r>
            <a:r>
              <a:rPr lang="en-CA" b="1" dirty="0"/>
              <a:t> </a:t>
            </a:r>
            <a:r>
              <a:rPr lang="en-CA" b="1" i="1" dirty="0"/>
              <a:t>content://contacts/people/1</a:t>
            </a:r>
            <a:r>
              <a:rPr lang="en-CA" dirty="0"/>
              <a:t> -- Display information about the person whose identifier is "1".</a:t>
            </a:r>
            <a:endParaRPr lang="en-CA" b="1" dirty="0"/>
          </a:p>
          <a:p>
            <a:pPr lvl="1" algn="just"/>
            <a:r>
              <a:rPr lang="en-CA" b="1" dirty="0"/>
              <a:t>Category</a:t>
            </a:r>
            <a:endParaRPr lang="en-CA" b="1" dirty="0"/>
          </a:p>
          <a:p>
            <a:pPr lvl="2" algn="just"/>
            <a:r>
              <a:rPr lang="en-CA" dirty="0"/>
              <a:t>additional information about the kind of component that should handle the intent.</a:t>
            </a:r>
            <a:endParaRPr lang="en-CA" b="1" dirty="0"/>
          </a:p>
          <a:p>
            <a:pPr lvl="1" algn="just"/>
            <a:r>
              <a:rPr lang="en-CA" b="1" dirty="0"/>
              <a:t>Extras</a:t>
            </a:r>
            <a:endParaRPr lang="en-CA" b="1" dirty="0"/>
          </a:p>
          <a:p>
            <a:pPr lvl="2" algn="just"/>
            <a:r>
              <a:rPr lang="en-CA" sz="1800" dirty="0"/>
              <a:t>Key-value pairs that carry additional information required.</a:t>
            </a:r>
            <a:endParaRPr lang="en-CA" sz="1800" dirty="0"/>
          </a:p>
          <a:p>
            <a:pPr marL="0" indent="0" algn="just">
              <a:buNone/>
            </a:pPr>
            <a:endParaRPr lang="en-CA" sz="2200" dirty="0"/>
          </a:p>
          <a:p>
            <a:pPr lvl="1" algn="just"/>
            <a:endParaRPr lang="en-CA"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Intents and Intent Filters</a:t>
            </a:r>
            <a:br>
              <a:rPr lang="en-CA" dirty="0"/>
            </a:br>
            <a:r>
              <a:rPr lang="en-CA" sz="3100" b="1" dirty="0">
                <a:solidFill>
                  <a:schemeClr val="accent3">
                    <a:lumMod val="75000"/>
                  </a:schemeClr>
                </a:solidFill>
              </a:rPr>
              <a:t>Examples</a:t>
            </a:r>
            <a:br>
              <a:rPr lang="en-CA" dirty="0"/>
            </a:br>
            <a:br>
              <a:rPr lang="en-CA" sz="3200" dirty="0">
                <a:solidFill>
                  <a:schemeClr val="accent3"/>
                </a:solidFill>
              </a:rPr>
            </a:br>
            <a:endParaRPr lang="en-CA" sz="3200" dirty="0">
              <a:solidFill>
                <a:schemeClr val="accent3"/>
              </a:solidFill>
            </a:endParaRPr>
          </a:p>
        </p:txBody>
      </p:sp>
      <p:sp>
        <p:nvSpPr>
          <p:cNvPr id="3" name="Content Placeholder 2"/>
          <p:cNvSpPr>
            <a:spLocks noGrp="1"/>
          </p:cNvSpPr>
          <p:nvPr>
            <p:ph idx="1"/>
          </p:nvPr>
        </p:nvSpPr>
        <p:spPr>
          <a:xfrm>
            <a:off x="308328" y="1392703"/>
            <a:ext cx="11310648" cy="4963710"/>
          </a:xfrm>
        </p:spPr>
        <p:txBody>
          <a:bodyPr>
            <a:normAutofit/>
          </a:bodyPr>
          <a:lstStyle/>
          <a:p>
            <a:pPr marL="457200" lvl="1" indent="0" algn="just">
              <a:buNone/>
            </a:pPr>
            <a:r>
              <a:rPr lang="en-CA" sz="2000" dirty="0"/>
              <a:t>Explicit intent:</a:t>
            </a:r>
            <a:endParaRPr lang="en-CA" sz="2000" dirty="0"/>
          </a:p>
          <a:p>
            <a:pPr lvl="1" algn="just"/>
            <a:endParaRPr lang="en-CA" sz="2000" dirty="0"/>
          </a:p>
        </p:txBody>
      </p:sp>
      <p:pic>
        <p:nvPicPr>
          <p:cNvPr id="11266" name="Picture 2" descr="Explicit Inten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84843" y="1560576"/>
            <a:ext cx="3810000" cy="29337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rot="10800000" flipV="1">
            <a:off x="949482" y="2041367"/>
            <a:ext cx="5507589" cy="8027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880000"/>
                </a:solidFill>
                <a:effectLst/>
                <a:latin typeface="Menlo"/>
              </a:rPr>
              <a:t>// Explicit Intent by specifying its class name</a:t>
            </a:r>
            <a:r>
              <a:rPr kumimoji="0" lang="en-US" altLang="en-US" sz="1600" b="0" i="0" u="none" strike="noStrike" cap="none" normalizeH="0" baseline="0" dirty="0">
                <a:ln>
                  <a:noFill/>
                </a:ln>
                <a:solidFill>
                  <a:srgbClr val="313131"/>
                </a:solidFill>
                <a:effectLst/>
                <a:latin typeface="Menlo"/>
              </a:rPr>
              <a:t> </a:t>
            </a:r>
            <a:endParaRPr kumimoji="0" lang="en-US" altLang="en-US" sz="1600" b="0" i="0" u="none" strike="noStrike" cap="none" normalizeH="0" baseline="0" dirty="0">
              <a:ln>
                <a:noFill/>
              </a:ln>
              <a:solidFill>
                <a:srgbClr val="31313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7F0055"/>
                </a:solidFill>
                <a:effectLst/>
                <a:latin typeface="Menlo"/>
              </a:rPr>
              <a:t>Intent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i</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000088"/>
                </a:solidFill>
                <a:effectLst/>
                <a:latin typeface="Menlo"/>
              </a:rPr>
              <a:t>new</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7F0055"/>
                </a:solidFill>
                <a:effectLst/>
                <a:latin typeface="Menlo"/>
              </a:rPr>
              <a:t>Intent</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err="1">
                <a:ln>
                  <a:noFill/>
                </a:ln>
                <a:solidFill>
                  <a:srgbClr val="7F0055"/>
                </a:solidFill>
                <a:effectLst/>
                <a:latin typeface="Menlo"/>
              </a:rPr>
              <a:t>FirstActivity</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this</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7F0055"/>
                </a:solidFill>
                <a:effectLst/>
                <a:latin typeface="Menlo"/>
              </a:rPr>
              <a:t>SecondActivity</a:t>
            </a:r>
            <a:r>
              <a:rPr kumimoji="0" lang="en-US" altLang="en-US" sz="1600" b="0" i="0" u="none" strike="noStrike" cap="none" normalizeH="0" baseline="0" dirty="0" err="1">
                <a:ln>
                  <a:noFill/>
                </a:ln>
                <a:solidFill>
                  <a:srgbClr val="666600"/>
                </a:solidFill>
                <a:effectLst/>
                <a:latin typeface="Menlo"/>
              </a:rPr>
              <a:t>.</a:t>
            </a:r>
            <a:r>
              <a:rPr kumimoji="0" lang="en-US" altLang="en-US" sz="1600" b="0" i="0" u="none" strike="noStrike" cap="none" normalizeH="0" baseline="0" dirty="0" err="1">
                <a:ln>
                  <a:noFill/>
                </a:ln>
                <a:solidFill>
                  <a:srgbClr val="000088"/>
                </a:solidFill>
                <a:effectLst/>
                <a:latin typeface="Menlo"/>
              </a:rPr>
              <a:t>class</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a:ln>
                  <a:noFill/>
                </a:ln>
                <a:solidFill>
                  <a:srgbClr val="880000"/>
                </a:solidFill>
                <a:effectLst/>
                <a:latin typeface="Menlo"/>
              </a:rPr>
              <a:t>// Starts </a:t>
            </a:r>
            <a:r>
              <a:rPr kumimoji="0" lang="en-US" altLang="en-US" sz="1600" b="0" i="0" u="none" strike="noStrike" cap="none" normalizeH="0" baseline="0" dirty="0" err="1">
                <a:ln>
                  <a:noFill/>
                </a:ln>
                <a:solidFill>
                  <a:srgbClr val="880000"/>
                </a:solidFill>
                <a:effectLst/>
                <a:latin typeface="Menlo"/>
              </a:rPr>
              <a:t>TargetActivity</a:t>
            </a:r>
            <a:r>
              <a:rPr kumimoji="0" lang="en-US" altLang="en-US" sz="1600" b="0" i="0" u="none" strike="noStrike" cap="none" normalizeH="0" baseline="0" dirty="0">
                <a:ln>
                  <a:noFill/>
                </a:ln>
                <a:solidFill>
                  <a:srgbClr val="313131"/>
                </a:solidFill>
                <a:effectLst/>
                <a:latin typeface="Menlo"/>
              </a:rPr>
              <a:t> </a:t>
            </a:r>
            <a:r>
              <a:rPr kumimoji="0" lang="en-US" altLang="en-US" sz="1600" b="0" i="0" u="none" strike="noStrike" cap="none" normalizeH="0" baseline="0" dirty="0" err="1">
                <a:ln>
                  <a:noFill/>
                </a:ln>
                <a:solidFill>
                  <a:srgbClr val="313131"/>
                </a:solidFill>
                <a:effectLst/>
                <a:latin typeface="Menlo"/>
              </a:rPr>
              <a:t>startActivity</a:t>
            </a:r>
            <a:r>
              <a:rPr kumimoji="0" lang="en-US" altLang="en-US" sz="1600" b="0" i="0" u="none" strike="noStrike" cap="none" normalizeH="0" baseline="0" dirty="0">
                <a:ln>
                  <a:noFill/>
                </a:ln>
                <a:solidFill>
                  <a:srgbClr val="666600"/>
                </a:solidFill>
                <a:effectLst/>
                <a:latin typeface="Menlo"/>
              </a:rPr>
              <a:t>(</a:t>
            </a:r>
            <a:r>
              <a:rPr kumimoji="0" lang="en-US" altLang="en-US" sz="1600" b="0" i="0" u="none" strike="noStrike" cap="none" normalizeH="0" baseline="0" dirty="0" err="1">
                <a:ln>
                  <a:noFill/>
                </a:ln>
                <a:solidFill>
                  <a:srgbClr val="313131"/>
                </a:solidFill>
                <a:effectLst/>
                <a:latin typeface="Menlo"/>
              </a:rPr>
              <a:t>i</a:t>
            </a:r>
            <a:r>
              <a:rPr kumimoji="0" lang="en-US" altLang="en-US" sz="16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8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Versions of Android OS</a:t>
            </a:r>
          </a:p>
        </p:txBody>
      </p:sp>
      <p:sp>
        <p:nvSpPr>
          <p:cNvPr id="3" name="Content Placeholder 2"/>
          <p:cNvSpPr>
            <a:spLocks noGrp="1"/>
          </p:cNvSpPr>
          <p:nvPr>
            <p:ph idx="1"/>
          </p:nvPr>
        </p:nvSpPr>
        <p:spPr>
          <a:xfrm>
            <a:off x="346230" y="1746716"/>
            <a:ext cx="11347006" cy="4700265"/>
          </a:xfrm>
        </p:spPr>
        <p:txBody>
          <a:bodyPr/>
          <a:lstStyle/>
          <a:p>
            <a:pPr marL="0" indent="0">
              <a:buNone/>
            </a:pPr>
            <a:endParaRPr lang="en-CA" dirty="0"/>
          </a:p>
          <a:p>
            <a:endParaRPr lang="en-CA" dirty="0"/>
          </a:p>
        </p:txBody>
      </p:sp>
      <p:graphicFrame>
        <p:nvGraphicFramePr>
          <p:cNvPr id="6" name="Table 5"/>
          <p:cNvGraphicFramePr>
            <a:graphicFrameLocks noGrp="1"/>
          </p:cNvGraphicFramePr>
          <p:nvPr/>
        </p:nvGraphicFramePr>
        <p:xfrm>
          <a:off x="346230" y="1066799"/>
          <a:ext cx="6802716" cy="5558955"/>
        </p:xfrm>
        <a:graphic>
          <a:graphicData uri="http://schemas.openxmlformats.org/drawingml/2006/table">
            <a:tbl>
              <a:tblPr firstRow="1" bandRow="1">
                <a:tableStyleId>{5C22544A-7EE6-4342-B048-85BDC9FD1C3A}</a:tableStyleId>
              </a:tblPr>
              <a:tblGrid>
                <a:gridCol w="1316315"/>
                <a:gridCol w="2085043"/>
                <a:gridCol w="1700679"/>
                <a:gridCol w="1700679"/>
              </a:tblGrid>
              <a:tr h="368789">
                <a:tc>
                  <a:txBody>
                    <a:bodyPr/>
                    <a:lstStyle/>
                    <a:p>
                      <a:pPr algn="l" fontAlgn="t"/>
                      <a:r>
                        <a:rPr lang="en-CA" b="0" dirty="0">
                          <a:solidFill>
                            <a:srgbClr val="FFFFFF"/>
                          </a:solidFill>
                          <a:effectLst/>
                        </a:rPr>
                        <a:t>Version</a:t>
                      </a:r>
                    </a:p>
                  </a:txBody>
                  <a:tcPr marL="114300" marR="114300" marT="38100" marB="38100"/>
                </a:tc>
                <a:tc>
                  <a:txBody>
                    <a:bodyPr/>
                    <a:lstStyle/>
                    <a:p>
                      <a:pPr algn="l" fontAlgn="t"/>
                      <a:r>
                        <a:rPr lang="en-CA" b="0" dirty="0">
                          <a:solidFill>
                            <a:srgbClr val="FFFFFF"/>
                          </a:solidFill>
                          <a:effectLst/>
                        </a:rPr>
                        <a:t>Codename</a:t>
                      </a:r>
                    </a:p>
                  </a:txBody>
                  <a:tcPr marL="114300" marR="114300" marT="38100" marB="38100"/>
                </a:tc>
                <a:tc>
                  <a:txBody>
                    <a:bodyPr/>
                    <a:lstStyle/>
                    <a:p>
                      <a:pPr algn="l" fontAlgn="t"/>
                      <a:r>
                        <a:rPr lang="en-CA" b="0" dirty="0">
                          <a:solidFill>
                            <a:srgbClr val="FFFFFF"/>
                          </a:solidFill>
                          <a:effectLst/>
                        </a:rPr>
                        <a:t>API level</a:t>
                      </a:r>
                    </a:p>
                  </a:txBody>
                  <a:tcPr marL="114300" marR="114300" marT="38100" marB="38100"/>
                </a:tc>
                <a:tc>
                  <a:txBody>
                    <a:bodyPr/>
                    <a:lstStyle/>
                    <a:p>
                      <a:pPr algn="l" fontAlgn="t"/>
                      <a:r>
                        <a:rPr lang="en-CA" b="0" dirty="0">
                          <a:solidFill>
                            <a:srgbClr val="FFFFFF"/>
                          </a:solidFill>
                          <a:effectLst/>
                        </a:rPr>
                        <a:t>Distribution</a:t>
                      </a:r>
                    </a:p>
                  </a:txBody>
                  <a:tcPr marL="114300" marR="114300" marT="38100" marB="38100"/>
                </a:tc>
              </a:tr>
              <a:tr h="621385">
                <a:tc>
                  <a:txBody>
                    <a:bodyPr/>
                    <a:lstStyle/>
                    <a:p>
                      <a:pPr marL="0" algn="l" defTabSz="457200" rtl="0" eaLnBrk="1" fontAlgn="t" latinLnBrk="0" hangingPunct="1"/>
                      <a:r>
                        <a:rPr lang="en-CA" sz="1800" b="0" i="0" kern="1200" dirty="0">
                          <a:solidFill>
                            <a:schemeClr val="bg1"/>
                          </a:solidFill>
                          <a:effectLst/>
                          <a:latin typeface="+mn-lt"/>
                          <a:ea typeface="+mn-ea"/>
                          <a:cs typeface="+mn-cs"/>
                          <a:hlinkClick r:id="rId1"/>
                        </a:rPr>
                        <a:t>2.3.3 -</a:t>
                      </a:r>
                      <a:br>
                        <a:rPr lang="en-CA" sz="1800" b="0" i="0" kern="1200" dirty="0">
                          <a:solidFill>
                            <a:schemeClr val="bg1"/>
                          </a:solidFill>
                          <a:effectLst/>
                          <a:latin typeface="+mn-lt"/>
                          <a:ea typeface="+mn-ea"/>
                          <a:cs typeface="+mn-cs"/>
                          <a:hlinkClick r:id="rId1"/>
                        </a:rPr>
                      </a:br>
                      <a:r>
                        <a:rPr lang="en-CA" sz="1800" b="0" i="0" kern="1200" dirty="0">
                          <a:solidFill>
                            <a:schemeClr val="bg1"/>
                          </a:solidFill>
                          <a:effectLst/>
                          <a:latin typeface="+mn-lt"/>
                          <a:ea typeface="+mn-ea"/>
                          <a:cs typeface="+mn-cs"/>
                          <a:hlinkClick r:id="rId1"/>
                        </a:rPr>
                        <a:t>2.3.7</a:t>
                      </a:r>
                      <a:endParaRPr lang="en-CA" sz="1800" b="0" i="0" kern="1200" dirty="0">
                        <a:solidFill>
                          <a:schemeClr val="bg1"/>
                        </a:solidFill>
                        <a:effectLst/>
                        <a:latin typeface="+mn-lt"/>
                        <a:ea typeface="+mn-ea"/>
                        <a:cs typeface="+mn-cs"/>
                      </a:endParaRPr>
                    </a:p>
                  </a:txBody>
                  <a:tcPr marL="114300" marR="114300" marT="38100" marB="38100"/>
                </a:tc>
                <a:tc>
                  <a:txBody>
                    <a:bodyPr/>
                    <a:lstStyle/>
                    <a:p>
                      <a:pPr algn="l" fontAlgn="t"/>
                      <a:r>
                        <a:rPr lang="en-CA" dirty="0">
                          <a:effectLst/>
                        </a:rPr>
                        <a:t>Gingerbread</a:t>
                      </a:r>
                    </a:p>
                  </a:txBody>
                  <a:tcPr marL="114300" marR="114300" marT="38100" marB="38100"/>
                </a:tc>
                <a:tc>
                  <a:txBody>
                    <a:bodyPr/>
                    <a:lstStyle/>
                    <a:p>
                      <a:pPr algn="l" fontAlgn="t"/>
                      <a:r>
                        <a:rPr lang="en-CA" dirty="0">
                          <a:effectLst/>
                        </a:rPr>
                        <a:t>9-10</a:t>
                      </a:r>
                    </a:p>
                  </a:txBody>
                  <a:tcPr marL="114300" marR="114300" marT="38100" marB="38100"/>
                </a:tc>
                <a:tc>
                  <a:txBody>
                    <a:bodyPr/>
                    <a:lstStyle/>
                    <a:p>
                      <a:pPr algn="l" fontAlgn="t"/>
                      <a:r>
                        <a:rPr lang="en-CA">
                          <a:effectLst/>
                        </a:rPr>
                        <a:t>0.9%</a:t>
                      </a:r>
                    </a:p>
                  </a:txBody>
                  <a:tcPr marL="114300" marR="114300" marT="38100" marB="38100"/>
                </a:tc>
              </a:tr>
              <a:tr h="621385">
                <a:tc>
                  <a:txBody>
                    <a:bodyPr/>
                    <a:lstStyle/>
                    <a:p>
                      <a:pPr algn="l" fontAlgn="t"/>
                      <a:r>
                        <a:rPr lang="en-CA" sz="1800" b="0" i="0" kern="1200" dirty="0">
                          <a:solidFill>
                            <a:schemeClr val="dk1"/>
                          </a:solidFill>
                          <a:effectLst/>
                          <a:latin typeface="+mn-lt"/>
                          <a:ea typeface="+mn-ea"/>
                          <a:cs typeface="+mn-cs"/>
                        </a:rPr>
                        <a:t>3.0 - 3.2.6</a:t>
                      </a:r>
                      <a:endParaRPr lang="en-CA" b="1" dirty="0">
                        <a:solidFill>
                          <a:schemeClr val="bg1"/>
                        </a:solidFill>
                        <a:effectLst/>
                      </a:endParaRPr>
                    </a:p>
                  </a:txBody>
                  <a:tcPr marL="114300" marR="114300" marT="38100" marB="38100"/>
                </a:tc>
                <a:tc>
                  <a:txBody>
                    <a:bodyPr/>
                    <a:lstStyle/>
                    <a:p>
                      <a:pPr algn="l" fontAlgn="t"/>
                      <a:r>
                        <a:rPr lang="en-CA" dirty="0">
                          <a:effectLst/>
                        </a:rPr>
                        <a:t>Honeycomb</a:t>
                      </a:r>
                    </a:p>
                  </a:txBody>
                  <a:tcPr marL="114300" marR="114300" marT="38100" marB="38100"/>
                </a:tc>
                <a:tc>
                  <a:txBody>
                    <a:bodyPr/>
                    <a:lstStyle/>
                    <a:p>
                      <a:pPr algn="l" fontAlgn="t"/>
                      <a:r>
                        <a:rPr lang="en-CA" dirty="0">
                          <a:effectLst/>
                        </a:rPr>
                        <a:t>11-13</a:t>
                      </a:r>
                    </a:p>
                  </a:txBody>
                  <a:tcPr marL="114300" marR="114300" marT="38100" marB="38100"/>
                </a:tc>
                <a:tc>
                  <a:txBody>
                    <a:bodyPr/>
                    <a:lstStyle/>
                    <a:p>
                      <a:pPr algn="l" fontAlgn="t"/>
                      <a:r>
                        <a:rPr lang="en-CA" dirty="0">
                          <a:effectLst/>
                        </a:rPr>
                        <a:t>--</a:t>
                      </a:r>
                    </a:p>
                  </a:txBody>
                  <a:tcPr marL="114300" marR="114300" marT="38100" marB="38100"/>
                </a:tc>
              </a:tr>
              <a:tr h="621385">
                <a:tc>
                  <a:txBody>
                    <a:bodyPr/>
                    <a:lstStyle/>
                    <a:p>
                      <a:pPr algn="l" fontAlgn="t"/>
                      <a:r>
                        <a:rPr lang="en-CA" b="1" u="none" strike="noStrike" dirty="0">
                          <a:solidFill>
                            <a:schemeClr val="bg1"/>
                          </a:solidFill>
                          <a:effectLst/>
                          <a:hlinkClick r:id="rId2"/>
                        </a:rPr>
                        <a:t>4.0.3 -</a:t>
                      </a:r>
                      <a:br>
                        <a:rPr lang="en-CA" b="1" u="none" strike="noStrike" dirty="0">
                          <a:solidFill>
                            <a:schemeClr val="bg1"/>
                          </a:solidFill>
                          <a:effectLst/>
                          <a:hlinkClick r:id="rId2"/>
                        </a:rPr>
                      </a:br>
                      <a:r>
                        <a:rPr lang="en-CA" b="1" u="none" strike="noStrike" dirty="0">
                          <a:solidFill>
                            <a:schemeClr val="bg1"/>
                          </a:solidFill>
                          <a:effectLst/>
                          <a:hlinkClick r:id="rId2"/>
                        </a:rPr>
                        <a:t>4.0.4</a:t>
                      </a:r>
                      <a:endParaRPr lang="en-CA" b="1" dirty="0">
                        <a:solidFill>
                          <a:schemeClr val="bg1"/>
                        </a:solidFill>
                        <a:effectLst/>
                      </a:endParaRPr>
                    </a:p>
                  </a:txBody>
                  <a:tcPr marL="114300" marR="114300" marT="38100" marB="38100"/>
                </a:tc>
                <a:tc>
                  <a:txBody>
                    <a:bodyPr/>
                    <a:lstStyle/>
                    <a:p>
                      <a:pPr algn="l" fontAlgn="t"/>
                      <a:r>
                        <a:rPr lang="en-CA" dirty="0">
                          <a:effectLst/>
                        </a:rPr>
                        <a:t>Ice Cream Sandwich</a:t>
                      </a:r>
                    </a:p>
                  </a:txBody>
                  <a:tcPr marL="114300" marR="114300" marT="38100" marB="38100"/>
                </a:tc>
                <a:tc>
                  <a:txBody>
                    <a:bodyPr/>
                    <a:lstStyle/>
                    <a:p>
                      <a:pPr algn="l" fontAlgn="t"/>
                      <a:r>
                        <a:rPr lang="en-CA" dirty="0">
                          <a:effectLst/>
                        </a:rPr>
                        <a:t>14-15</a:t>
                      </a:r>
                    </a:p>
                  </a:txBody>
                  <a:tcPr marL="114300" marR="114300" marT="38100" marB="38100"/>
                </a:tc>
                <a:tc>
                  <a:txBody>
                    <a:bodyPr/>
                    <a:lstStyle/>
                    <a:p>
                      <a:pPr algn="l" fontAlgn="t"/>
                      <a:r>
                        <a:rPr lang="en-CA" dirty="0">
                          <a:effectLst/>
                        </a:rPr>
                        <a:t>0.9%</a:t>
                      </a:r>
                    </a:p>
                  </a:txBody>
                  <a:tcPr marL="114300" marR="114300" marT="38100" marB="38100"/>
                </a:tc>
              </a:tr>
              <a:tr h="368789">
                <a:tc>
                  <a:txBody>
                    <a:bodyPr/>
                    <a:lstStyle/>
                    <a:p>
                      <a:pPr algn="l" fontAlgn="t"/>
                      <a:r>
                        <a:rPr lang="en-CA" b="1" u="none" strike="noStrike" dirty="0">
                          <a:solidFill>
                            <a:schemeClr val="bg1"/>
                          </a:solidFill>
                          <a:effectLst/>
                          <a:hlinkClick r:id="rId3"/>
                        </a:rPr>
                        <a:t>4.1.x</a:t>
                      </a:r>
                      <a:endParaRPr lang="en-CA" b="1" dirty="0">
                        <a:solidFill>
                          <a:schemeClr val="bg1"/>
                        </a:solidFill>
                        <a:effectLst/>
                      </a:endParaRPr>
                    </a:p>
                  </a:txBody>
                  <a:tcPr marL="114300" marR="114300" marT="38100" marB="38100"/>
                </a:tc>
                <a:tc rowSpan="3">
                  <a:txBody>
                    <a:bodyPr/>
                    <a:lstStyle/>
                    <a:p>
                      <a:pPr algn="l" fontAlgn="t"/>
                      <a:r>
                        <a:rPr lang="en-CA" dirty="0">
                          <a:effectLst/>
                        </a:rPr>
                        <a:t>Jelly Bean</a:t>
                      </a:r>
                    </a:p>
                  </a:txBody>
                  <a:tcPr marL="114300" marR="114300" marT="38100" marB="38100"/>
                </a:tc>
                <a:tc>
                  <a:txBody>
                    <a:bodyPr/>
                    <a:lstStyle/>
                    <a:p>
                      <a:pPr algn="l" fontAlgn="t"/>
                      <a:r>
                        <a:rPr lang="en-CA">
                          <a:effectLst/>
                        </a:rPr>
                        <a:t>16</a:t>
                      </a:r>
                    </a:p>
                  </a:txBody>
                  <a:tcPr marL="114300" marR="114300" marT="38100" marB="38100"/>
                </a:tc>
                <a:tc>
                  <a:txBody>
                    <a:bodyPr/>
                    <a:lstStyle/>
                    <a:p>
                      <a:pPr algn="l" fontAlgn="t"/>
                      <a:r>
                        <a:rPr lang="en-CA">
                          <a:effectLst/>
                        </a:rPr>
                        <a:t>3.5%</a:t>
                      </a:r>
                    </a:p>
                  </a:txBody>
                  <a:tcPr marL="114300" marR="114300" marT="38100" marB="38100"/>
                </a:tc>
              </a:tr>
              <a:tr h="368789">
                <a:tc>
                  <a:txBody>
                    <a:bodyPr/>
                    <a:lstStyle/>
                    <a:p>
                      <a:pPr algn="l" fontAlgn="t"/>
                      <a:r>
                        <a:rPr lang="en-CA" b="1" u="none" strike="noStrike" dirty="0">
                          <a:solidFill>
                            <a:schemeClr val="bg1"/>
                          </a:solidFill>
                          <a:effectLst/>
                          <a:hlinkClick r:id="rId4"/>
                        </a:rPr>
                        <a:t>4.2.x</a:t>
                      </a:r>
                      <a:endParaRPr lang="en-CA" b="1" dirty="0">
                        <a:solidFill>
                          <a:schemeClr val="bg1"/>
                        </a:solidFill>
                        <a:effectLst/>
                      </a:endParaRPr>
                    </a:p>
                  </a:txBody>
                  <a:tcPr marL="114300" marR="114300" marT="38100" marB="38100"/>
                </a:tc>
                <a:tc vMerge="1">
                  <a:tcPr/>
                </a:tc>
                <a:tc>
                  <a:txBody>
                    <a:bodyPr/>
                    <a:lstStyle/>
                    <a:p>
                      <a:pPr algn="l" fontAlgn="t"/>
                      <a:r>
                        <a:rPr lang="en-CA">
                          <a:effectLst/>
                        </a:rPr>
                        <a:t>17</a:t>
                      </a:r>
                    </a:p>
                  </a:txBody>
                  <a:tcPr marL="114300" marR="114300" marT="38100" marB="38100"/>
                </a:tc>
                <a:tc>
                  <a:txBody>
                    <a:bodyPr/>
                    <a:lstStyle/>
                    <a:p>
                      <a:pPr algn="l" fontAlgn="t"/>
                      <a:r>
                        <a:rPr lang="en-CA">
                          <a:effectLst/>
                        </a:rPr>
                        <a:t>5.1%</a:t>
                      </a:r>
                    </a:p>
                  </a:txBody>
                  <a:tcPr marL="114300" marR="114300" marT="38100" marB="38100"/>
                </a:tc>
              </a:tr>
              <a:tr h="368789">
                <a:tc>
                  <a:txBody>
                    <a:bodyPr/>
                    <a:lstStyle/>
                    <a:p>
                      <a:pPr algn="l" fontAlgn="t"/>
                      <a:r>
                        <a:rPr lang="en-CA" b="1" u="none" strike="noStrike" dirty="0">
                          <a:solidFill>
                            <a:schemeClr val="bg1"/>
                          </a:solidFill>
                          <a:effectLst/>
                          <a:hlinkClick r:id="rId5"/>
                        </a:rPr>
                        <a:t>4.3</a:t>
                      </a:r>
                      <a:endParaRPr lang="en-CA" b="1" dirty="0">
                        <a:solidFill>
                          <a:schemeClr val="bg1"/>
                        </a:solidFill>
                        <a:effectLst/>
                      </a:endParaRPr>
                    </a:p>
                  </a:txBody>
                  <a:tcPr marL="114300" marR="114300" marT="38100" marB="38100"/>
                </a:tc>
                <a:tc vMerge="1">
                  <a:tcPr/>
                </a:tc>
                <a:tc>
                  <a:txBody>
                    <a:bodyPr/>
                    <a:lstStyle/>
                    <a:p>
                      <a:pPr algn="l" fontAlgn="t"/>
                      <a:r>
                        <a:rPr lang="en-CA">
                          <a:effectLst/>
                        </a:rPr>
                        <a:t>18</a:t>
                      </a:r>
                    </a:p>
                  </a:txBody>
                  <a:tcPr marL="114300" marR="114300" marT="38100" marB="38100"/>
                </a:tc>
                <a:tc>
                  <a:txBody>
                    <a:bodyPr/>
                    <a:lstStyle/>
                    <a:p>
                      <a:pPr algn="l" fontAlgn="t"/>
                      <a:r>
                        <a:rPr lang="en-CA">
                          <a:effectLst/>
                        </a:rPr>
                        <a:t>1.5%</a:t>
                      </a:r>
                    </a:p>
                  </a:txBody>
                  <a:tcPr marL="114300" marR="114300" marT="38100" marB="38100"/>
                </a:tc>
              </a:tr>
              <a:tr h="368789">
                <a:tc>
                  <a:txBody>
                    <a:bodyPr/>
                    <a:lstStyle/>
                    <a:p>
                      <a:pPr algn="l" fontAlgn="t"/>
                      <a:r>
                        <a:rPr lang="en-CA" b="1" u="none" strike="noStrike" dirty="0">
                          <a:solidFill>
                            <a:schemeClr val="bg1"/>
                          </a:solidFill>
                          <a:effectLst/>
                          <a:hlinkClick r:id="rId6"/>
                        </a:rPr>
                        <a:t>4.4</a:t>
                      </a:r>
                      <a:endParaRPr lang="en-CA" b="1" dirty="0">
                        <a:solidFill>
                          <a:schemeClr val="bg1"/>
                        </a:solidFill>
                        <a:effectLst/>
                      </a:endParaRPr>
                    </a:p>
                  </a:txBody>
                  <a:tcPr marL="114300" marR="114300" marT="38100" marB="38100"/>
                </a:tc>
                <a:tc>
                  <a:txBody>
                    <a:bodyPr/>
                    <a:lstStyle/>
                    <a:p>
                      <a:pPr algn="l" fontAlgn="t"/>
                      <a:r>
                        <a:rPr lang="en-CA">
                          <a:effectLst/>
                        </a:rPr>
                        <a:t>KitKat</a:t>
                      </a:r>
                    </a:p>
                  </a:txBody>
                  <a:tcPr marL="114300" marR="114300" marT="38100" marB="38100"/>
                </a:tc>
                <a:tc>
                  <a:txBody>
                    <a:bodyPr/>
                    <a:lstStyle/>
                    <a:p>
                      <a:pPr algn="l" fontAlgn="t"/>
                      <a:r>
                        <a:rPr lang="en-CA">
                          <a:effectLst/>
                        </a:rPr>
                        <a:t>19</a:t>
                      </a:r>
                    </a:p>
                  </a:txBody>
                  <a:tcPr marL="114300" marR="114300" marT="38100" marB="38100"/>
                </a:tc>
                <a:tc>
                  <a:txBody>
                    <a:bodyPr/>
                    <a:lstStyle/>
                    <a:p>
                      <a:pPr algn="l" fontAlgn="t"/>
                      <a:r>
                        <a:rPr lang="en-CA" dirty="0">
                          <a:effectLst/>
                        </a:rPr>
                        <a:t>20.0%</a:t>
                      </a:r>
                    </a:p>
                  </a:txBody>
                  <a:tcPr marL="114300" marR="114300" marT="38100" marB="38100"/>
                </a:tc>
              </a:tr>
              <a:tr h="368789">
                <a:tc>
                  <a:txBody>
                    <a:bodyPr/>
                    <a:lstStyle/>
                    <a:p>
                      <a:pPr algn="l" fontAlgn="t"/>
                      <a:r>
                        <a:rPr lang="en-CA" b="1" u="none" strike="noStrike" dirty="0">
                          <a:solidFill>
                            <a:schemeClr val="bg1"/>
                          </a:solidFill>
                          <a:effectLst/>
                          <a:hlinkClick r:id="rId7"/>
                        </a:rPr>
                        <a:t>5.0</a:t>
                      </a:r>
                      <a:endParaRPr lang="en-CA" b="1" dirty="0">
                        <a:solidFill>
                          <a:schemeClr val="bg1"/>
                        </a:solidFill>
                        <a:effectLst/>
                      </a:endParaRPr>
                    </a:p>
                  </a:txBody>
                  <a:tcPr marL="114300" marR="114300" marT="38100" marB="38100"/>
                </a:tc>
                <a:tc rowSpan="2">
                  <a:txBody>
                    <a:bodyPr/>
                    <a:lstStyle/>
                    <a:p>
                      <a:pPr algn="l" fontAlgn="t"/>
                      <a:r>
                        <a:rPr lang="en-CA">
                          <a:effectLst/>
                        </a:rPr>
                        <a:t>Lollipop</a:t>
                      </a:r>
                    </a:p>
                  </a:txBody>
                  <a:tcPr marL="114300" marR="114300" marT="38100" marB="38100"/>
                </a:tc>
                <a:tc>
                  <a:txBody>
                    <a:bodyPr/>
                    <a:lstStyle/>
                    <a:p>
                      <a:pPr algn="l" fontAlgn="t"/>
                      <a:r>
                        <a:rPr lang="en-CA" dirty="0">
                          <a:effectLst/>
                        </a:rPr>
                        <a:t>21</a:t>
                      </a:r>
                    </a:p>
                  </a:txBody>
                  <a:tcPr marL="114300" marR="114300" marT="38100" marB="38100"/>
                </a:tc>
                <a:tc>
                  <a:txBody>
                    <a:bodyPr/>
                    <a:lstStyle/>
                    <a:p>
                      <a:pPr algn="l" fontAlgn="t"/>
                      <a:r>
                        <a:rPr lang="en-CA">
                          <a:effectLst/>
                        </a:rPr>
                        <a:t>9.0%</a:t>
                      </a:r>
                    </a:p>
                  </a:txBody>
                  <a:tcPr marL="114300" marR="114300" marT="38100" marB="38100"/>
                </a:tc>
              </a:tr>
              <a:tr h="368789">
                <a:tc>
                  <a:txBody>
                    <a:bodyPr/>
                    <a:lstStyle/>
                    <a:p>
                      <a:pPr algn="l" fontAlgn="t"/>
                      <a:r>
                        <a:rPr lang="en-CA" b="1" u="none" strike="noStrike" dirty="0">
                          <a:solidFill>
                            <a:schemeClr val="bg1"/>
                          </a:solidFill>
                          <a:effectLst/>
                          <a:hlinkClick r:id="rId8"/>
                        </a:rPr>
                        <a:t>5.1</a:t>
                      </a:r>
                      <a:endParaRPr lang="en-CA" b="1" dirty="0">
                        <a:solidFill>
                          <a:schemeClr val="bg1"/>
                        </a:solidFill>
                        <a:effectLst/>
                      </a:endParaRPr>
                    </a:p>
                  </a:txBody>
                  <a:tcPr marL="114300" marR="114300" marT="38100" marB="38100"/>
                </a:tc>
                <a:tc vMerge="1">
                  <a:tcPr/>
                </a:tc>
                <a:tc>
                  <a:txBody>
                    <a:bodyPr/>
                    <a:lstStyle/>
                    <a:p>
                      <a:pPr algn="l" fontAlgn="t"/>
                      <a:r>
                        <a:rPr lang="en-CA">
                          <a:effectLst/>
                        </a:rPr>
                        <a:t>22</a:t>
                      </a:r>
                    </a:p>
                  </a:txBody>
                  <a:tcPr marL="114300" marR="114300" marT="38100" marB="38100"/>
                </a:tc>
                <a:tc>
                  <a:txBody>
                    <a:bodyPr/>
                    <a:lstStyle/>
                    <a:p>
                      <a:pPr algn="l" fontAlgn="t"/>
                      <a:r>
                        <a:rPr lang="en-CA">
                          <a:effectLst/>
                        </a:rPr>
                        <a:t>23.0%</a:t>
                      </a:r>
                    </a:p>
                  </a:txBody>
                  <a:tcPr marL="114300" marR="114300" marT="38100" marB="38100"/>
                </a:tc>
              </a:tr>
              <a:tr h="368789">
                <a:tc>
                  <a:txBody>
                    <a:bodyPr/>
                    <a:lstStyle/>
                    <a:p>
                      <a:pPr algn="l" fontAlgn="t"/>
                      <a:r>
                        <a:rPr lang="en-CA" b="1" u="none" strike="noStrike" dirty="0">
                          <a:solidFill>
                            <a:schemeClr val="bg1"/>
                          </a:solidFill>
                          <a:effectLst/>
                          <a:hlinkClick r:id="rId9"/>
                        </a:rPr>
                        <a:t>6.0</a:t>
                      </a:r>
                      <a:endParaRPr lang="en-CA" b="1" dirty="0">
                        <a:solidFill>
                          <a:schemeClr val="bg1"/>
                        </a:solidFill>
                        <a:effectLst/>
                      </a:endParaRPr>
                    </a:p>
                  </a:txBody>
                  <a:tcPr marL="114300" marR="114300" marT="38100" marB="38100"/>
                </a:tc>
                <a:tc>
                  <a:txBody>
                    <a:bodyPr/>
                    <a:lstStyle/>
                    <a:p>
                      <a:pPr algn="l" fontAlgn="t"/>
                      <a:r>
                        <a:rPr lang="en-CA">
                          <a:effectLst/>
                        </a:rPr>
                        <a:t>Marshmallow</a:t>
                      </a:r>
                    </a:p>
                  </a:txBody>
                  <a:tcPr marL="114300" marR="114300" marT="38100" marB="38100"/>
                </a:tc>
                <a:tc>
                  <a:txBody>
                    <a:bodyPr/>
                    <a:lstStyle/>
                    <a:p>
                      <a:pPr algn="l" fontAlgn="t"/>
                      <a:r>
                        <a:rPr lang="en-CA">
                          <a:effectLst/>
                        </a:rPr>
                        <a:t>23</a:t>
                      </a:r>
                    </a:p>
                  </a:txBody>
                  <a:tcPr marL="114300" marR="114300" marT="38100" marB="38100"/>
                </a:tc>
                <a:tc>
                  <a:txBody>
                    <a:bodyPr/>
                    <a:lstStyle/>
                    <a:p>
                      <a:pPr algn="l" fontAlgn="t"/>
                      <a:r>
                        <a:rPr lang="en-CA">
                          <a:effectLst/>
                        </a:rPr>
                        <a:t>31.2%</a:t>
                      </a:r>
                    </a:p>
                  </a:txBody>
                  <a:tcPr marL="114300" marR="114300" marT="38100" marB="38100"/>
                </a:tc>
              </a:tr>
              <a:tr h="368789">
                <a:tc>
                  <a:txBody>
                    <a:bodyPr/>
                    <a:lstStyle/>
                    <a:p>
                      <a:pPr algn="l" fontAlgn="t"/>
                      <a:r>
                        <a:rPr lang="en-CA" b="1" u="none" strike="noStrike" dirty="0">
                          <a:solidFill>
                            <a:schemeClr val="bg1"/>
                          </a:solidFill>
                          <a:effectLst/>
                          <a:hlinkClick r:id="rId10"/>
                        </a:rPr>
                        <a:t>7.0</a:t>
                      </a:r>
                      <a:endParaRPr lang="en-CA" b="1" dirty="0">
                        <a:solidFill>
                          <a:schemeClr val="bg1"/>
                        </a:solidFill>
                        <a:effectLst/>
                      </a:endParaRPr>
                    </a:p>
                  </a:txBody>
                  <a:tcPr marL="114300" marR="114300" marT="38100" marB="38100"/>
                </a:tc>
                <a:tc rowSpan="2">
                  <a:txBody>
                    <a:bodyPr/>
                    <a:lstStyle/>
                    <a:p>
                      <a:pPr algn="l" fontAlgn="t"/>
                      <a:r>
                        <a:rPr lang="en-CA">
                          <a:effectLst/>
                        </a:rPr>
                        <a:t>Nougat</a:t>
                      </a:r>
                    </a:p>
                  </a:txBody>
                  <a:tcPr marL="114300" marR="114300" marT="38100" marB="38100"/>
                </a:tc>
                <a:tc>
                  <a:txBody>
                    <a:bodyPr/>
                    <a:lstStyle/>
                    <a:p>
                      <a:pPr algn="l" fontAlgn="t"/>
                      <a:r>
                        <a:rPr lang="en-CA">
                          <a:effectLst/>
                        </a:rPr>
                        <a:t>24</a:t>
                      </a:r>
                    </a:p>
                  </a:txBody>
                  <a:tcPr marL="114300" marR="114300" marT="38100" marB="38100"/>
                </a:tc>
                <a:tc>
                  <a:txBody>
                    <a:bodyPr/>
                    <a:lstStyle/>
                    <a:p>
                      <a:pPr algn="l" fontAlgn="t"/>
                      <a:r>
                        <a:rPr lang="en-CA">
                          <a:effectLst/>
                        </a:rPr>
                        <a:t>4.5%</a:t>
                      </a:r>
                    </a:p>
                  </a:txBody>
                  <a:tcPr marL="114300" marR="114300" marT="38100" marB="38100"/>
                </a:tc>
              </a:tr>
              <a:tr h="368789">
                <a:tc>
                  <a:txBody>
                    <a:bodyPr/>
                    <a:lstStyle/>
                    <a:p>
                      <a:pPr algn="l" fontAlgn="t"/>
                      <a:r>
                        <a:rPr lang="en-CA" b="1" u="none" strike="noStrike" dirty="0">
                          <a:solidFill>
                            <a:schemeClr val="bg1"/>
                          </a:solidFill>
                          <a:effectLst/>
                          <a:hlinkClick r:id="rId11"/>
                        </a:rPr>
                        <a:t>7.1</a:t>
                      </a:r>
                      <a:endParaRPr lang="en-CA" b="1" dirty="0">
                        <a:solidFill>
                          <a:schemeClr val="bg1"/>
                        </a:solidFill>
                        <a:effectLst/>
                      </a:endParaRPr>
                    </a:p>
                  </a:txBody>
                  <a:tcPr marL="114300" marR="114300" marT="38100" marB="38100"/>
                </a:tc>
                <a:tc vMerge="1">
                  <a:tcPr/>
                </a:tc>
                <a:tc>
                  <a:txBody>
                    <a:bodyPr/>
                    <a:lstStyle/>
                    <a:p>
                      <a:pPr algn="l" fontAlgn="t"/>
                      <a:r>
                        <a:rPr lang="en-CA">
                          <a:effectLst/>
                        </a:rPr>
                        <a:t>25</a:t>
                      </a:r>
                    </a:p>
                  </a:txBody>
                  <a:tcPr marL="114300" marR="114300" marT="38100" marB="38100"/>
                </a:tc>
                <a:tc>
                  <a:txBody>
                    <a:bodyPr/>
                    <a:lstStyle/>
                    <a:p>
                      <a:pPr algn="l" fontAlgn="t"/>
                      <a:r>
                        <a:rPr lang="en-CA" dirty="0">
                          <a:effectLst/>
                        </a:rPr>
                        <a:t>0.4%</a:t>
                      </a:r>
                    </a:p>
                  </a:txBody>
                  <a:tcPr marL="114300" marR="114300" marT="38100" marB="38100"/>
                </a:tc>
              </a:tr>
            </a:tbl>
          </a:graphicData>
        </a:graphic>
      </p:graphicFrame>
      <p:pic>
        <p:nvPicPr>
          <p:cNvPr id="4" name="Picture 3"/>
          <p:cNvPicPr>
            <a:picLocks noChangeAspect="1"/>
          </p:cNvPicPr>
          <p:nvPr/>
        </p:nvPicPr>
        <p:blipFill>
          <a:blip r:embed="rId12"/>
          <a:stretch>
            <a:fillRect/>
          </a:stretch>
        </p:blipFill>
        <p:spPr>
          <a:xfrm>
            <a:off x="7308799" y="1925419"/>
            <a:ext cx="4679503" cy="304836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Intents and Intent Filters</a:t>
            </a:r>
            <a:br>
              <a:rPr lang="en-CA" dirty="0"/>
            </a:br>
            <a:r>
              <a:rPr lang="en-CA" sz="3200" b="1" dirty="0">
                <a:solidFill>
                  <a:schemeClr val="accent3">
                    <a:lumMod val="75000"/>
                  </a:schemeClr>
                </a:solidFill>
              </a:rPr>
              <a:t>Examples</a:t>
            </a:r>
            <a:br>
              <a:rPr lang="en-CA" sz="3200" dirty="0">
                <a:solidFill>
                  <a:schemeClr val="accent3"/>
                </a:solidFill>
              </a:rPr>
            </a:br>
            <a:endParaRPr lang="en-CA" sz="3200" dirty="0">
              <a:solidFill>
                <a:schemeClr val="accent3"/>
              </a:solidFill>
            </a:endParaRPr>
          </a:p>
        </p:txBody>
      </p:sp>
      <p:sp>
        <p:nvSpPr>
          <p:cNvPr id="3" name="Content Placeholder 2"/>
          <p:cNvSpPr>
            <a:spLocks noGrp="1"/>
          </p:cNvSpPr>
          <p:nvPr>
            <p:ph idx="1"/>
          </p:nvPr>
        </p:nvSpPr>
        <p:spPr>
          <a:xfrm>
            <a:off x="308328" y="1350499"/>
            <a:ext cx="11310648" cy="5005914"/>
          </a:xfrm>
        </p:spPr>
        <p:txBody>
          <a:bodyPr>
            <a:normAutofit/>
          </a:bodyPr>
          <a:lstStyle/>
          <a:p>
            <a:pPr lvl="1" algn="just"/>
            <a:r>
              <a:rPr lang="en-CA" dirty="0"/>
              <a:t> implicit intent:</a:t>
            </a:r>
            <a:endParaRPr lang="en-CA" dirty="0"/>
          </a:p>
          <a:p>
            <a:pPr marL="457200" lvl="1" indent="0" algn="just">
              <a:buNone/>
            </a:pPr>
            <a:endParaRPr lang="en-CA" dirty="0"/>
          </a:p>
          <a:p>
            <a:pPr marL="457200" lvl="1" indent="0" algn="just">
              <a:buNone/>
            </a:pPr>
            <a:endParaRPr lang="en-CA" dirty="0"/>
          </a:p>
          <a:p>
            <a:pPr marL="457200" lvl="1" indent="0" algn="just">
              <a:buNone/>
            </a:pPr>
            <a:endParaRPr lang="en-CA" dirty="0"/>
          </a:p>
          <a:p>
            <a:pPr marL="457200" lvl="1" indent="0" algn="just">
              <a:buNone/>
            </a:pPr>
            <a:endParaRPr lang="en-CA" dirty="0"/>
          </a:p>
          <a:p>
            <a:pPr marL="457200" lvl="1" indent="0" algn="just">
              <a:buNone/>
            </a:pPr>
            <a:endParaRPr lang="en-CA" dirty="0"/>
          </a:p>
          <a:p>
            <a:pPr marL="457200" lvl="1" indent="0" algn="just">
              <a:buNone/>
            </a:pPr>
            <a:endParaRPr lang="en-CA" dirty="0"/>
          </a:p>
          <a:p>
            <a:pPr lvl="1" algn="just"/>
            <a:r>
              <a:rPr lang="en-CA" dirty="0"/>
              <a:t>Forcing an app chooser:</a:t>
            </a:r>
            <a:endParaRPr lang="en-CA" dirty="0"/>
          </a:p>
          <a:p>
            <a:pPr lvl="1" algn="just"/>
            <a:endParaRPr lang="en-CA" dirty="0"/>
          </a:p>
          <a:p>
            <a:pPr lvl="1" algn="just"/>
            <a:endParaRPr lang="en-CA" sz="2000" dirty="0"/>
          </a:p>
        </p:txBody>
      </p:sp>
      <p:sp>
        <p:nvSpPr>
          <p:cNvPr id="4" name="Rectangle 1"/>
          <p:cNvSpPr>
            <a:spLocks noChangeArrowheads="1"/>
          </p:cNvSpPr>
          <p:nvPr/>
        </p:nvSpPr>
        <p:spPr bwMode="auto">
          <a:xfrm>
            <a:off x="913398" y="1800390"/>
            <a:ext cx="7527218" cy="23146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6600"/>
                </a:solidFill>
                <a:effectLst/>
                <a:latin typeface="Consolas" panose="020B0609020204030204" pitchFamily="49" charset="0"/>
              </a:rPr>
              <a:t>// Create the text message with a string</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660066"/>
                </a:solidFill>
                <a:effectLst/>
                <a:latin typeface="Consolas" panose="020B0609020204030204" pitchFamily="49" charset="0"/>
              </a:rPr>
              <a:t>Intent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sendIntent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8"/>
                </a:solidFill>
                <a:effectLst/>
                <a:latin typeface="Consolas" panose="020B0609020204030204" pitchFamily="49" charset="0"/>
              </a:rPr>
              <a:t>new</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0066"/>
                </a:solidFill>
                <a:effectLst/>
                <a:latin typeface="Consolas" panose="020B0609020204030204" pitchFamily="49" charset="0"/>
              </a:rPr>
              <a:t>Intent</a:t>
            </a:r>
            <a:r>
              <a:rPr kumimoji="0" lang="en-US" altLang="en-US" sz="1400" b="0" i="0" u="none" strike="noStrike" cap="none" normalizeH="0" baseline="0" dirty="0">
                <a:ln>
                  <a:noFill/>
                </a:ln>
                <a:solidFill>
                  <a:srgbClr val="6666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err="1">
                <a:ln>
                  <a:noFill/>
                </a:ln>
                <a:solidFill>
                  <a:srgbClr val="000000"/>
                </a:solidFill>
                <a:effectLst/>
                <a:latin typeface="Consolas" panose="020B0609020204030204" pitchFamily="49" charset="0"/>
              </a:rPr>
              <a:t>sendIntent</a:t>
            </a:r>
            <a:r>
              <a:rPr kumimoji="0" lang="en-US" altLang="en-US" sz="1400" b="0" i="0" u="none" strike="noStrike" cap="none" normalizeH="0" baseline="0" dirty="0" err="1">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setAction</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660066"/>
                </a:solidFill>
                <a:effectLst/>
                <a:latin typeface="Consolas" panose="020B0609020204030204" pitchFamily="49" charset="0"/>
              </a:rPr>
              <a:t>Intent</a:t>
            </a:r>
            <a:r>
              <a:rPr kumimoji="0" lang="en-US" altLang="en-US" sz="1400" b="0" i="0" u="none" strike="noStrike" cap="none" normalizeH="0" baseline="0" dirty="0" err="1">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ACTION_SEND</a:t>
            </a:r>
            <a:r>
              <a:rPr kumimoji="0" lang="en-US" altLang="en-US" sz="1400" b="0" i="0" u="none" strike="noStrike" cap="none" normalizeH="0" baseline="0" dirty="0">
                <a:ln>
                  <a:noFill/>
                </a:ln>
                <a:solidFill>
                  <a:srgbClr val="6666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err="1">
                <a:ln>
                  <a:noFill/>
                </a:ln>
                <a:solidFill>
                  <a:srgbClr val="000000"/>
                </a:solidFill>
                <a:effectLst/>
                <a:latin typeface="Consolas" panose="020B0609020204030204" pitchFamily="49" charset="0"/>
              </a:rPr>
              <a:t>sendIntent</a:t>
            </a:r>
            <a:r>
              <a:rPr kumimoji="0" lang="en-US" altLang="en-US" sz="1400" b="0" i="0" u="none" strike="noStrike" cap="none" normalizeH="0" baseline="0" dirty="0" err="1">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putExtra</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660066"/>
                </a:solidFill>
                <a:effectLst/>
                <a:latin typeface="Consolas" panose="020B0609020204030204" pitchFamily="49" charset="0"/>
              </a:rPr>
              <a:t>Intent</a:t>
            </a:r>
            <a:r>
              <a:rPr kumimoji="0" lang="en-US" altLang="en-US" sz="1400" b="0" i="0" u="none" strike="noStrike" cap="none" normalizeH="0" baseline="0" dirty="0" err="1">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EXTRA_TEXT</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textMessage</a:t>
            </a:r>
            <a:r>
              <a:rPr kumimoji="0" lang="en-US" altLang="en-US" sz="1400" b="0" i="0" u="none" strike="noStrike" cap="none" normalizeH="0" baseline="0" dirty="0">
                <a:ln>
                  <a:noFill/>
                </a:ln>
                <a:solidFill>
                  <a:srgbClr val="6666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err="1">
                <a:ln>
                  <a:noFill/>
                </a:ln>
                <a:solidFill>
                  <a:srgbClr val="000000"/>
                </a:solidFill>
                <a:effectLst/>
                <a:latin typeface="Consolas" panose="020B0609020204030204" pitchFamily="49" charset="0"/>
              </a:rPr>
              <a:t>sendIntent</a:t>
            </a:r>
            <a:r>
              <a:rPr kumimoji="0" lang="en-US" altLang="en-US" sz="1400" b="0" i="0" u="none" strike="noStrike" cap="none" normalizeH="0" baseline="0" dirty="0" err="1">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setType</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a:ln>
                  <a:noFill/>
                </a:ln>
                <a:solidFill>
                  <a:srgbClr val="880000"/>
                </a:solidFill>
                <a:effectLst/>
                <a:latin typeface="Consolas" panose="020B0609020204030204" pitchFamily="49" charset="0"/>
              </a:rPr>
              <a:t>"text/plain"</a:t>
            </a:r>
            <a:r>
              <a:rPr kumimoji="0" lang="en-US" altLang="en-US" sz="1400" b="0" i="0" u="none" strike="noStrike" cap="none" normalizeH="0" baseline="0" dirty="0">
                <a:ln>
                  <a:noFill/>
                </a:ln>
                <a:solidFill>
                  <a:srgbClr val="6666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6600"/>
                </a:solidFill>
                <a:effectLst/>
                <a:latin typeface="Consolas" panose="020B0609020204030204" pitchFamily="49" charset="0"/>
              </a:rPr>
              <a:t>// Verify that the intent will resolve to an activity</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88"/>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sendIntent</a:t>
            </a:r>
            <a:r>
              <a:rPr kumimoji="0" lang="en-US" altLang="en-US" sz="1400" b="0" i="0" u="none" strike="noStrike" cap="none" normalizeH="0" baseline="0" dirty="0" err="1">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resolveActivity</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getPackageManager</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88"/>
                </a:solidFill>
                <a:effectLst/>
                <a:latin typeface="Consolas" panose="020B0609020204030204" pitchFamily="49" charset="0"/>
              </a:rPr>
              <a:t>null</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66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startActivity</a:t>
            </a: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sendIntent</a:t>
            </a:r>
            <a:r>
              <a:rPr kumimoji="0" lang="en-US" altLang="en-US" sz="1400" b="0" i="0" u="none" strike="noStrike" cap="none" normalizeH="0" baseline="0" dirty="0">
                <a:ln>
                  <a:noFill/>
                </a:ln>
                <a:solidFill>
                  <a:srgbClr val="6666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80604020202020204" charset="0"/>
            </a:endParaRPr>
          </a:p>
        </p:txBody>
      </p:sp>
      <p:sp>
        <p:nvSpPr>
          <p:cNvPr id="5" name="Rectangle 2"/>
          <p:cNvSpPr>
            <a:spLocks noChangeArrowheads="1"/>
          </p:cNvSpPr>
          <p:nvPr/>
        </p:nvSpPr>
        <p:spPr bwMode="auto">
          <a:xfrm>
            <a:off x="913397" y="4481759"/>
            <a:ext cx="7681963" cy="23762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660066"/>
                </a:solidFill>
                <a:effectLst/>
                <a:latin typeface="Consolas" panose="020B0609020204030204" pitchFamily="49" charset="0"/>
              </a:rPr>
              <a:t>Intent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sendIntent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88"/>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660066"/>
                </a:solidFill>
                <a:effectLst/>
                <a:latin typeface="Consolas" panose="020B0609020204030204" pitchFamily="49" charset="0"/>
              </a:rPr>
              <a:t>Intent</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660066"/>
                </a:solidFill>
                <a:effectLst/>
                <a:latin typeface="Consolas" panose="020B0609020204030204" pitchFamily="49" charset="0"/>
              </a:rPr>
              <a:t>Intent</a:t>
            </a:r>
            <a:r>
              <a:rPr kumimoji="0" lang="en-US" altLang="en-US" sz="1200" b="0" i="0" u="none" strike="noStrike" cap="none" normalizeH="0" baseline="0" dirty="0" err="1">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ACTION_SEND</a:t>
            </a:r>
            <a:r>
              <a:rPr kumimoji="0" lang="en-US" altLang="en-US" sz="1200" b="0" i="0" u="none" strike="noStrike" cap="none" normalizeH="0" baseline="0" dirty="0">
                <a:ln>
                  <a:noFill/>
                </a:ln>
                <a:solidFill>
                  <a:srgbClr val="6666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6666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6600"/>
                </a:solidFill>
                <a:effectLst/>
                <a:latin typeface="Consolas" panose="020B0609020204030204" pitchFamily="49" charset="0"/>
              </a:rPr>
              <a:t>// Always use string resources for UI text.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6600"/>
                </a:solidFill>
                <a:effectLst/>
                <a:latin typeface="Consolas" panose="020B0609020204030204" pitchFamily="49" charset="0"/>
              </a:rPr>
              <a:t>// This says something like "Share this photo with"</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660066"/>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title </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getResources</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getString</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R</a:t>
            </a:r>
            <a:r>
              <a:rPr kumimoji="0" lang="en-US" altLang="en-US" sz="1200" b="0" i="0" u="none" strike="noStrike" cap="none" normalizeH="0" baseline="0" dirty="0" err="1">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88"/>
                </a:solidFill>
                <a:effectLst/>
                <a:latin typeface="Consolas" panose="020B0609020204030204" pitchFamily="49" charset="0"/>
              </a:rPr>
              <a:t>string</a:t>
            </a:r>
            <a:r>
              <a:rPr kumimoji="0" lang="en-US" altLang="en-US" sz="1200" b="0" i="0" u="none" strike="noStrike" cap="none" normalizeH="0" baseline="0" dirty="0" err="1">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chooser_title</a:t>
            </a:r>
            <a:r>
              <a:rPr kumimoji="0" lang="en-US" altLang="en-US" sz="1200" b="0" i="0" u="none" strike="noStrike" cap="none" normalizeH="0" baseline="0" dirty="0">
                <a:ln>
                  <a:noFill/>
                </a:ln>
                <a:solidFill>
                  <a:srgbClr val="6666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6600"/>
                </a:solidFill>
                <a:effectLst/>
                <a:latin typeface="Consolas" panose="020B0609020204030204" pitchFamily="49" charset="0"/>
              </a:rPr>
              <a:t>// Create intent to show the chooser dialog</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660066"/>
                </a:solidFill>
                <a:effectLst/>
                <a:latin typeface="Consolas" panose="020B0609020204030204" pitchFamily="49" charset="0"/>
              </a:rPr>
              <a:t>Intent</a:t>
            </a:r>
            <a:r>
              <a:rPr kumimoji="0" lang="en-US" altLang="en-US" sz="1200" b="0" i="0" u="none" strike="noStrike" cap="none" normalizeH="0" baseline="0" dirty="0">
                <a:ln>
                  <a:noFill/>
                </a:ln>
                <a:solidFill>
                  <a:srgbClr val="000000"/>
                </a:solidFill>
                <a:effectLst/>
                <a:latin typeface="Consolas" panose="020B0609020204030204" pitchFamily="49" charset="0"/>
              </a:rPr>
              <a:t> chooser </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660066"/>
                </a:solidFill>
                <a:effectLst/>
                <a:latin typeface="Consolas" panose="020B0609020204030204" pitchFamily="49" charset="0"/>
              </a:rPr>
              <a:t>Intent</a:t>
            </a:r>
            <a:r>
              <a:rPr kumimoji="0" lang="en-US" altLang="en-US" sz="1200" b="0" i="0" u="none" strike="noStrike" cap="none" normalizeH="0" baseline="0" dirty="0" err="1">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createChooser</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sendIntent</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 title</a:t>
            </a:r>
            <a:r>
              <a:rPr kumimoji="0" lang="en-US" altLang="en-US" sz="1200" b="0" i="0" u="none" strike="noStrike" cap="none" normalizeH="0" baseline="0" dirty="0">
                <a:ln>
                  <a:noFill/>
                </a:ln>
                <a:solidFill>
                  <a:srgbClr val="6666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6600"/>
                </a:solidFill>
                <a:effectLst/>
                <a:latin typeface="Consolas" panose="020B0609020204030204" pitchFamily="49" charset="0"/>
              </a:rPr>
              <a:t>// Verify the original intent will resolve to at least one activity</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88"/>
                </a:solidFill>
                <a:effectLst/>
                <a:latin typeface="Consolas" panose="020B0609020204030204" pitchFamily="49" charset="0"/>
              </a:rPr>
              <a:t>if</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sendIntent</a:t>
            </a:r>
            <a:r>
              <a:rPr kumimoji="0" lang="en-US" altLang="en-US" sz="1200" b="0" i="0" u="none" strike="noStrike" cap="none" normalizeH="0" baseline="0" dirty="0" err="1">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resolveActivity</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getPackageManager</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88"/>
                </a:solidFill>
                <a:effectLst/>
                <a:latin typeface="Consolas" panose="020B0609020204030204" pitchFamily="49" charset="0"/>
              </a:rPr>
              <a:t>null</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6666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startActivity</a:t>
            </a: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chooser</a:t>
            </a:r>
            <a:r>
              <a:rPr kumimoji="0" lang="en-US" altLang="en-US" sz="1200" b="0" i="0" u="none" strike="noStrike" cap="none" normalizeH="0" baseline="0" dirty="0">
                <a:ln>
                  <a:noFill/>
                </a:ln>
                <a:solidFill>
                  <a:srgbClr val="6666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666600"/>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80604020202020204" charset="0"/>
            </a:endParaRPr>
          </a:p>
        </p:txBody>
      </p:sp>
      <p:pic>
        <p:nvPicPr>
          <p:cNvPr id="10244" name="Picture 4" descr="https://developer.android.com/images/training/basics/intent-choose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68387" y="3853456"/>
            <a:ext cx="1905000" cy="2724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Intents and Intent Filters</a:t>
            </a:r>
            <a:br>
              <a:rPr lang="en-CA" dirty="0"/>
            </a:br>
            <a:r>
              <a:rPr lang="en-CA" sz="3100" b="1" dirty="0">
                <a:solidFill>
                  <a:schemeClr val="accent3">
                    <a:lumMod val="75000"/>
                  </a:schemeClr>
                </a:solidFill>
              </a:rPr>
              <a:t>Receiving an implicit intent</a:t>
            </a:r>
            <a:br>
              <a:rPr lang="en-CA" sz="3100" b="1" dirty="0">
                <a:solidFill>
                  <a:schemeClr val="accent3">
                    <a:lumMod val="75000"/>
                  </a:schemeClr>
                </a:solidFill>
              </a:rPr>
            </a:br>
            <a:br>
              <a:rPr lang="en-CA" sz="2200" b="1" dirty="0">
                <a:solidFill>
                  <a:schemeClr val="accent3">
                    <a:lumMod val="75000"/>
                  </a:schemeClr>
                </a:solidFill>
              </a:rPr>
            </a:br>
            <a:endParaRPr lang="en-CA" sz="2200" b="1" dirty="0">
              <a:solidFill>
                <a:schemeClr val="accent3">
                  <a:lumMod val="75000"/>
                </a:schemeClr>
              </a:solidFill>
            </a:endParaRPr>
          </a:p>
        </p:txBody>
      </p:sp>
      <p:sp>
        <p:nvSpPr>
          <p:cNvPr id="3" name="Content Placeholder 2"/>
          <p:cNvSpPr>
            <a:spLocks noGrp="1"/>
          </p:cNvSpPr>
          <p:nvPr>
            <p:ph idx="1"/>
          </p:nvPr>
        </p:nvSpPr>
        <p:spPr>
          <a:xfrm>
            <a:off x="308328" y="1350499"/>
            <a:ext cx="11310648" cy="5005914"/>
          </a:xfrm>
        </p:spPr>
        <p:txBody>
          <a:bodyPr>
            <a:normAutofit/>
          </a:bodyPr>
          <a:lstStyle/>
          <a:p>
            <a:pPr lvl="1" algn="just"/>
            <a:endParaRPr lang="en-CA" dirty="0"/>
          </a:p>
          <a:p>
            <a:pPr lvl="1" algn="just"/>
            <a:endParaRPr lang="en-CA" dirty="0"/>
          </a:p>
          <a:p>
            <a:pPr lvl="1" algn="just"/>
            <a:endParaRPr lang="en-CA" sz="2000" dirty="0"/>
          </a:p>
        </p:txBody>
      </p:sp>
      <p:sp>
        <p:nvSpPr>
          <p:cNvPr id="4" name="Rectangle 1"/>
          <p:cNvSpPr>
            <a:spLocks noChangeArrowheads="1"/>
          </p:cNvSpPr>
          <p:nvPr/>
        </p:nvSpPr>
        <p:spPr bwMode="auto">
          <a:xfrm>
            <a:off x="449005" y="1863420"/>
            <a:ext cx="8358057" cy="27763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0088"/>
                </a:solidFill>
                <a:effectLst/>
                <a:latin typeface="Consolas" panose="020B0609020204030204" pitchFamily="49" charset="0"/>
              </a:rPr>
              <a:t>&lt;activity</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82288"/>
                </a:solidFill>
                <a:effectLst/>
                <a:latin typeface="Consolas" panose="020B0609020204030204" pitchFamily="49" charset="0"/>
              </a:rPr>
              <a:t>android:name</a:t>
            </a:r>
            <a:r>
              <a:rPr kumimoji="0" lang="en-US" altLang="en-US" b="0" i="0" u="none" strike="noStrike" cap="none" normalizeH="0" baseline="0" dirty="0">
                <a:ln>
                  <a:noFill/>
                </a:ln>
                <a:solidFill>
                  <a:srgbClr val="666600"/>
                </a:solidFill>
                <a:effectLst/>
                <a:latin typeface="Consolas" panose="020B0609020204030204" pitchFamily="49" charset="0"/>
              </a:rPr>
              <a:t>=</a:t>
            </a:r>
            <a:r>
              <a:rPr kumimoji="0" lang="en-US" altLang="en-US" b="0" i="0" u="none" strike="noStrike" cap="none" normalizeH="0" baseline="0" dirty="0">
                <a:ln>
                  <a:noFill/>
                </a:ln>
                <a:solidFill>
                  <a:srgbClr val="880000"/>
                </a:solidFill>
                <a:effectLst/>
                <a:latin typeface="Consolas" panose="020B0609020204030204" pitchFamily="49" charset="0"/>
              </a:rPr>
              <a:t>"</a:t>
            </a:r>
            <a:r>
              <a:rPr kumimoji="0" lang="en-US" altLang="en-US" b="0" i="0" u="none" strike="noStrike" cap="none" normalizeH="0" baseline="0" dirty="0" err="1">
                <a:ln>
                  <a:noFill/>
                </a:ln>
                <a:solidFill>
                  <a:srgbClr val="880000"/>
                </a:solidFill>
                <a:effectLst/>
                <a:latin typeface="Consolas" panose="020B0609020204030204" pitchFamily="49" charset="0"/>
              </a:rPr>
              <a:t>ShareActivity</a:t>
            </a:r>
            <a:r>
              <a:rPr kumimoji="0" lang="en-US" altLang="en-US" b="0" i="0" u="none" strike="noStrike" cap="none" normalizeH="0" baseline="0" dirty="0">
                <a:ln>
                  <a:noFill/>
                </a:ln>
                <a:solidFill>
                  <a:srgbClr val="880000"/>
                </a:solidFill>
                <a:effectLst/>
                <a:latin typeface="Consolas" panose="020B0609020204030204" pitchFamily="49" charset="0"/>
              </a:rPr>
              <a:t>"</a:t>
            </a:r>
            <a:r>
              <a:rPr kumimoji="0" lang="en-US" altLang="en-US" b="0" i="0" u="none" strike="noStrike" cap="none" normalizeH="0" baseline="0" dirty="0">
                <a:ln>
                  <a:noFill/>
                </a:ln>
                <a:solidFill>
                  <a:srgbClr val="000088"/>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8"/>
                </a:solidFill>
                <a:effectLst/>
                <a:latin typeface="Consolas" panose="020B0609020204030204" pitchFamily="49" charset="0"/>
              </a:rPr>
              <a:t>&lt;intent-filter&gt;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8"/>
                </a:solidFill>
                <a:effectLst/>
                <a:latin typeface="Consolas" panose="020B0609020204030204" pitchFamily="49" charset="0"/>
              </a:rPr>
              <a:t>&lt;action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82288"/>
                </a:solidFill>
                <a:effectLst/>
                <a:latin typeface="Consolas" panose="020B0609020204030204" pitchFamily="49" charset="0"/>
              </a:rPr>
              <a:t>android:name</a:t>
            </a:r>
            <a:r>
              <a:rPr kumimoji="0" lang="en-US" altLang="en-US" b="0" i="0" u="none" strike="noStrike" cap="none" normalizeH="0" baseline="0" dirty="0">
                <a:ln>
                  <a:noFill/>
                </a:ln>
                <a:solidFill>
                  <a:srgbClr val="666600"/>
                </a:solidFill>
                <a:effectLst/>
                <a:latin typeface="Consolas" panose="020B0609020204030204" pitchFamily="49" charset="0"/>
              </a:rPr>
              <a:t>=</a:t>
            </a:r>
            <a:r>
              <a:rPr kumimoji="0" lang="en-US" altLang="en-US" b="0" i="0" u="none" strike="noStrike" cap="none" normalizeH="0" baseline="0" dirty="0">
                <a:ln>
                  <a:noFill/>
                </a:ln>
                <a:solidFill>
                  <a:srgbClr val="880000"/>
                </a:solidFill>
                <a:effectLst/>
                <a:latin typeface="Consolas" panose="020B0609020204030204" pitchFamily="49" charset="0"/>
              </a:rPr>
              <a:t>"</a:t>
            </a:r>
            <a:r>
              <a:rPr kumimoji="0" lang="en-US" altLang="en-US" b="0" i="0" u="none" strike="noStrike" cap="none" normalizeH="0" baseline="0" dirty="0" err="1">
                <a:ln>
                  <a:noFill/>
                </a:ln>
                <a:solidFill>
                  <a:srgbClr val="880000"/>
                </a:solidFill>
                <a:effectLst/>
                <a:latin typeface="Consolas" panose="020B0609020204030204" pitchFamily="49" charset="0"/>
              </a:rPr>
              <a:t>android.intent.action.SEND</a:t>
            </a:r>
            <a:r>
              <a:rPr kumimoji="0" lang="en-US" altLang="en-US" b="0" i="0" u="none" strike="noStrike" cap="none" normalizeH="0" baseline="0" dirty="0">
                <a:ln>
                  <a:noFill/>
                </a:ln>
                <a:solidFill>
                  <a:srgbClr val="880000"/>
                </a:solidFill>
                <a:effectLst/>
                <a:latin typeface="Consolas" panose="020B0609020204030204" pitchFamily="49" charset="0"/>
              </a:rPr>
              <a:t>"</a:t>
            </a:r>
            <a:r>
              <a:rPr kumimoji="0" lang="en-US" altLang="en-US" b="0" i="0" u="none" strike="noStrike" cap="none" normalizeH="0" baseline="0" dirty="0">
                <a:ln>
                  <a:noFill/>
                </a:ln>
                <a:solidFill>
                  <a:srgbClr val="000088"/>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8"/>
                </a:solidFill>
                <a:effectLst/>
                <a:latin typeface="Consolas" panose="020B0609020204030204" pitchFamily="49" charset="0"/>
              </a:rPr>
              <a:t>&lt;category</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82288"/>
                </a:solidFill>
                <a:effectLst/>
                <a:latin typeface="Consolas" panose="020B0609020204030204" pitchFamily="49" charset="0"/>
              </a:rPr>
              <a:t>android:name</a:t>
            </a:r>
            <a:r>
              <a:rPr kumimoji="0" lang="en-US" altLang="en-US" b="0" i="0" u="none" strike="noStrike" cap="none" normalizeH="0" baseline="0" dirty="0">
                <a:ln>
                  <a:noFill/>
                </a:ln>
                <a:solidFill>
                  <a:srgbClr val="666600"/>
                </a:solidFill>
                <a:effectLst/>
                <a:latin typeface="Consolas" panose="020B0609020204030204" pitchFamily="49" charset="0"/>
              </a:rPr>
              <a:t>=</a:t>
            </a:r>
            <a:r>
              <a:rPr kumimoji="0" lang="en-US" altLang="en-US" b="0" i="0" u="none" strike="noStrike" cap="none" normalizeH="0" baseline="0" dirty="0">
                <a:ln>
                  <a:noFill/>
                </a:ln>
                <a:solidFill>
                  <a:srgbClr val="880000"/>
                </a:solidFill>
                <a:effectLst/>
                <a:latin typeface="Consolas" panose="020B0609020204030204" pitchFamily="49" charset="0"/>
              </a:rPr>
              <a:t>"</a:t>
            </a:r>
            <a:r>
              <a:rPr kumimoji="0" lang="en-US" altLang="en-US" b="0" i="0" u="none" strike="noStrike" cap="none" normalizeH="0" baseline="0" dirty="0" err="1">
                <a:ln>
                  <a:noFill/>
                </a:ln>
                <a:solidFill>
                  <a:srgbClr val="880000"/>
                </a:solidFill>
                <a:effectLst/>
                <a:latin typeface="Consolas" panose="020B0609020204030204" pitchFamily="49" charset="0"/>
              </a:rPr>
              <a:t>android.intent.category.DEFAULT</a:t>
            </a:r>
            <a:r>
              <a:rPr kumimoji="0" lang="en-US" altLang="en-US" b="0" i="0" u="none" strike="noStrike" cap="none" normalizeH="0" baseline="0" dirty="0">
                <a:ln>
                  <a:noFill/>
                </a:ln>
                <a:solidFill>
                  <a:srgbClr val="880000"/>
                </a:solidFill>
                <a:effectLst/>
                <a:latin typeface="Consolas" panose="020B0609020204030204" pitchFamily="49" charset="0"/>
              </a:rPr>
              <a:t>"</a:t>
            </a:r>
            <a:r>
              <a:rPr kumimoji="0" lang="en-US" altLang="en-US" b="0" i="0" u="none" strike="noStrike" cap="none" normalizeH="0" baseline="0" dirty="0">
                <a:ln>
                  <a:noFill/>
                </a:ln>
                <a:solidFill>
                  <a:srgbClr val="000088"/>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8"/>
                </a:solidFill>
                <a:effectLst/>
                <a:latin typeface="Consolas" panose="020B0609020204030204" pitchFamily="49" charset="0"/>
              </a:rPr>
              <a:t>&lt;data</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882288"/>
                </a:solidFill>
                <a:effectLst/>
                <a:latin typeface="Consolas" panose="020B0609020204030204" pitchFamily="49" charset="0"/>
              </a:rPr>
              <a:t>android:mimeType</a:t>
            </a:r>
            <a:r>
              <a:rPr kumimoji="0" lang="en-US" altLang="en-US" b="0" i="0" u="none" strike="noStrike" cap="none" normalizeH="0" baseline="0" dirty="0">
                <a:ln>
                  <a:noFill/>
                </a:ln>
                <a:solidFill>
                  <a:srgbClr val="666600"/>
                </a:solidFill>
                <a:effectLst/>
                <a:latin typeface="Consolas" panose="020B0609020204030204" pitchFamily="49" charset="0"/>
              </a:rPr>
              <a:t>=</a:t>
            </a:r>
            <a:r>
              <a:rPr kumimoji="0" lang="en-US" altLang="en-US" b="0" i="0" u="none" strike="noStrike" cap="none" normalizeH="0" baseline="0" dirty="0">
                <a:ln>
                  <a:noFill/>
                </a:ln>
                <a:solidFill>
                  <a:srgbClr val="880000"/>
                </a:solidFill>
                <a:effectLst/>
                <a:latin typeface="Consolas" panose="020B0609020204030204" pitchFamily="49" charset="0"/>
              </a:rPr>
              <a:t>"text/plain"</a:t>
            </a:r>
            <a:r>
              <a:rPr kumimoji="0" lang="en-US" altLang="en-US" b="0" i="0" u="none" strike="noStrike" cap="none" normalizeH="0" baseline="0" dirty="0">
                <a:ln>
                  <a:noFill/>
                </a:ln>
                <a:solidFill>
                  <a:srgbClr val="000088"/>
                </a:solidFill>
                <a:effectLst/>
                <a:latin typeface="Consolas" panose="020B0609020204030204" pitchFamily="49" charset="0"/>
              </a:rPr>
              <a:t>/&gt;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88"/>
                </a:solidFill>
                <a:effectLst/>
                <a:latin typeface="Consolas" panose="020B0609020204030204" pitchFamily="49" charset="0"/>
              </a:rPr>
              <a:t>&lt;/intent-filter&gt;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88"/>
                </a:solidFill>
                <a:effectLst/>
                <a:latin typeface="Consolas" panose="020B0609020204030204" pitchFamily="49" charset="0"/>
              </a:rPr>
              <a:t>&lt;/activity&gt;</a:t>
            </a:r>
            <a:br>
              <a:rPr kumimoji="0" lang="en-US" altLang="en-US" sz="1600" b="0" i="0" u="none" strike="noStrike" cap="none" normalizeH="0" baseline="0" dirty="0">
                <a:ln>
                  <a:noFill/>
                </a:ln>
                <a:solidFill>
                  <a:schemeClr val="tx1"/>
                </a:solidFill>
                <a:effectLst/>
              </a:rPr>
            </a:br>
            <a:endParaRPr kumimoji="0" lang="en-US" altLang="en-US" sz="4400" b="0" i="0" u="none" strike="noStrike" cap="none" normalizeH="0" baseline="0" dirty="0">
              <a:ln>
                <a:noFill/>
              </a:ln>
              <a:solidFill>
                <a:schemeClr val="tx1"/>
              </a:solidFill>
              <a:effectLst/>
              <a:latin typeface="Arial" panose="0208060402020202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Fragments</a:t>
            </a:r>
          </a:p>
        </p:txBody>
      </p:sp>
      <p:sp>
        <p:nvSpPr>
          <p:cNvPr id="3" name="Content Placeholder 2"/>
          <p:cNvSpPr>
            <a:spLocks noGrp="1"/>
          </p:cNvSpPr>
          <p:nvPr>
            <p:ph idx="1"/>
          </p:nvPr>
        </p:nvSpPr>
        <p:spPr>
          <a:xfrm>
            <a:off x="646112" y="1427147"/>
            <a:ext cx="11070400" cy="5297209"/>
          </a:xfrm>
        </p:spPr>
        <p:txBody>
          <a:bodyPr>
            <a:normAutofit/>
          </a:bodyPr>
          <a:lstStyle/>
          <a:p>
            <a:r>
              <a:rPr lang="en-CA" dirty="0"/>
              <a:t>A fragment has its own layout and its own behaviour with its own life cycle </a:t>
            </a:r>
            <a:r>
              <a:rPr lang="en-CA" dirty="0" err="1"/>
              <a:t>callbacks</a:t>
            </a:r>
            <a:r>
              <a:rPr lang="en-CA" dirty="0"/>
              <a:t>.</a:t>
            </a:r>
            <a:endParaRPr lang="en-CA" dirty="0"/>
          </a:p>
          <a:p>
            <a:r>
              <a:rPr lang="en-CA" dirty="0"/>
              <a:t>You can add or remove fragments in an activity while the activity is running.</a:t>
            </a:r>
            <a:endParaRPr lang="en-CA" dirty="0"/>
          </a:p>
          <a:p>
            <a:r>
              <a:rPr lang="en-CA" dirty="0"/>
              <a:t>You can combine multiple fragments in a single activity to build a multi-plane UI.</a:t>
            </a:r>
            <a:endParaRPr lang="en-CA" dirty="0"/>
          </a:p>
          <a:p>
            <a:r>
              <a:rPr lang="en-CA" dirty="0"/>
              <a:t>A fragment can be used in multiple activities.</a:t>
            </a:r>
            <a:endParaRPr lang="en-CA" dirty="0"/>
          </a:p>
          <a:p>
            <a:r>
              <a:rPr lang="en-CA" dirty="0"/>
              <a:t>Fragment life cycle is closely related to the life cycle of its host activity which means when the activity is paused, all the fragments available in the activity will also be stopped.</a:t>
            </a:r>
            <a:endParaRPr lang="en-CA" dirty="0"/>
          </a:p>
          <a:p>
            <a:r>
              <a:rPr lang="en-CA" dirty="0"/>
              <a:t>A fragment can implement a behaviour that has no user interface component.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Fragments</a:t>
            </a:r>
          </a:p>
        </p:txBody>
      </p:sp>
      <p:sp>
        <p:nvSpPr>
          <p:cNvPr id="3" name="Content Placeholder 2"/>
          <p:cNvSpPr>
            <a:spLocks noGrp="1"/>
          </p:cNvSpPr>
          <p:nvPr>
            <p:ph idx="1"/>
          </p:nvPr>
        </p:nvSpPr>
        <p:spPr/>
        <p:txBody>
          <a:bodyPr>
            <a:normAutofit/>
          </a:bodyPr>
          <a:lstStyle/>
          <a:p>
            <a:pPr marL="0" indent="0">
              <a:buNone/>
            </a:pPr>
            <a:endParaRPr lang="en-CA" dirty="0"/>
          </a:p>
        </p:txBody>
      </p:sp>
      <p:pic>
        <p:nvPicPr>
          <p:cNvPr id="6146" name="Picture 2" descr="Android Fragme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157" y="1427148"/>
            <a:ext cx="6527516" cy="528314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rag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209" y="1427148"/>
            <a:ext cx="4884303" cy="5144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SQLite</a:t>
            </a:r>
          </a:p>
        </p:txBody>
      </p:sp>
      <p:sp>
        <p:nvSpPr>
          <p:cNvPr id="3" name="Content Placeholder 2"/>
          <p:cNvSpPr>
            <a:spLocks noGrp="1"/>
          </p:cNvSpPr>
          <p:nvPr>
            <p:ph idx="1"/>
          </p:nvPr>
        </p:nvSpPr>
        <p:spPr/>
        <p:txBody>
          <a:bodyPr>
            <a:normAutofit/>
          </a:bodyPr>
          <a:lstStyle/>
          <a:p>
            <a:r>
              <a:rPr lang="en-CA" dirty="0"/>
              <a:t>SQLite is a open-source SQL database that stores data to a text file on a device. Android comes in with built in SQLite database implementation.</a:t>
            </a:r>
            <a:endParaRPr lang="en-CA" dirty="0"/>
          </a:p>
          <a:p>
            <a:r>
              <a:rPr lang="en-CA" dirty="0"/>
              <a:t>SQLite supports all the relational database features. In order to access this database, you don't need to establish any kind of connections for it like JDBC,ODBC </a:t>
            </a:r>
            <a:r>
              <a:rPr lang="en-CA" dirty="0" err="1"/>
              <a:t>e.t.c</a:t>
            </a:r>
            <a:endParaRPr lang="en-CA" dirty="0"/>
          </a:p>
          <a:p>
            <a:r>
              <a:rPr lang="en-CA" dirty="0"/>
              <a:t>The main package is </a:t>
            </a:r>
            <a:r>
              <a:rPr lang="en-CA" dirty="0" err="1">
                <a:solidFill>
                  <a:schemeClr val="accent3">
                    <a:lumMod val="75000"/>
                  </a:schemeClr>
                </a:solidFill>
              </a:rPr>
              <a:t>android.database.sqlite</a:t>
            </a:r>
            <a:r>
              <a:rPr lang="en-CA" dirty="0"/>
              <a:t> that contains the classes to manage your own databases.</a:t>
            </a:r>
            <a:endParaRPr lang="en-CA" dirty="0"/>
          </a:p>
          <a:p>
            <a:pPr marL="0" indent="0">
              <a:buNone/>
            </a:pPr>
            <a:r>
              <a:rPr lang="en-CA" sz="2400" b="1" dirty="0">
                <a:solidFill>
                  <a:schemeClr val="accent3">
                    <a:lumMod val="75000"/>
                  </a:schemeClr>
                </a:solidFill>
              </a:rPr>
              <a:t>Database -Creation:</a:t>
            </a:r>
            <a:endParaRPr lang="en-CA" sz="2400" b="1" dirty="0">
              <a:solidFill>
                <a:schemeClr val="accent3">
                  <a:lumMod val="75000"/>
                </a:schemeClr>
              </a:solidFill>
            </a:endParaRPr>
          </a:p>
          <a:p>
            <a:pPr marL="0" indent="0">
              <a:buNone/>
            </a:pPr>
            <a:r>
              <a:rPr lang="en-CA" sz="2400" b="1" dirty="0" err="1">
                <a:solidFill>
                  <a:srgbClr val="000000"/>
                </a:solidFill>
                <a:latin typeface="Consolas" panose="020B0609020204030204" pitchFamily="49" charset="0"/>
                <a:ea typeface="+mn-ea"/>
                <a:cs typeface="+mn-cs"/>
              </a:rPr>
              <a:t>SQLiteDatabase</a:t>
            </a:r>
            <a:r>
              <a:rPr lang="en-CA" sz="2400" b="1" dirty="0">
                <a:solidFill>
                  <a:srgbClr val="000000"/>
                </a:solidFill>
                <a:latin typeface="Consolas" panose="020B0609020204030204" pitchFamily="49" charset="0"/>
                <a:ea typeface="+mn-ea"/>
                <a:cs typeface="+mn-cs"/>
              </a:rPr>
              <a:t> </a:t>
            </a:r>
            <a:r>
              <a:rPr lang="en-CA" sz="2400" b="1" dirty="0" err="1">
                <a:solidFill>
                  <a:srgbClr val="000000"/>
                </a:solidFill>
                <a:latin typeface="Consolas" panose="020B0609020204030204" pitchFamily="49" charset="0"/>
                <a:ea typeface="+mn-ea"/>
                <a:cs typeface="+mn-cs"/>
              </a:rPr>
              <a:t>mydatabase</a:t>
            </a:r>
            <a:r>
              <a:rPr lang="en-CA" sz="2400" b="1" dirty="0">
                <a:solidFill>
                  <a:srgbClr val="000000"/>
                </a:solidFill>
                <a:latin typeface="Consolas" panose="020B0609020204030204" pitchFamily="49" charset="0"/>
                <a:ea typeface="+mn-ea"/>
                <a:cs typeface="+mn-cs"/>
              </a:rPr>
              <a:t> = </a:t>
            </a:r>
            <a:r>
              <a:rPr lang="en-CA" sz="2400" b="1" dirty="0" err="1">
                <a:solidFill>
                  <a:srgbClr val="000000"/>
                </a:solidFill>
                <a:latin typeface="Consolas" panose="020B0609020204030204" pitchFamily="49" charset="0"/>
                <a:ea typeface="+mn-ea"/>
                <a:cs typeface="+mn-cs"/>
              </a:rPr>
              <a:t>openOrCreateDatabase</a:t>
            </a:r>
            <a:r>
              <a:rPr lang="en-CA" sz="2400" b="1" dirty="0">
                <a:solidFill>
                  <a:srgbClr val="000000"/>
                </a:solidFill>
                <a:latin typeface="Consolas" panose="020B0609020204030204" pitchFamily="49" charset="0"/>
                <a:ea typeface="+mn-ea"/>
                <a:cs typeface="+mn-cs"/>
              </a:rPr>
              <a:t>("your database name",</a:t>
            </a:r>
            <a:r>
              <a:rPr lang="en-CA" sz="2400" b="1" dirty="0" err="1">
                <a:solidFill>
                  <a:srgbClr val="000000"/>
                </a:solidFill>
                <a:latin typeface="Consolas" panose="020B0609020204030204" pitchFamily="49" charset="0"/>
                <a:ea typeface="+mn-ea"/>
                <a:cs typeface="+mn-cs"/>
              </a:rPr>
              <a:t>MODE_PRIVATE,null</a:t>
            </a:r>
            <a:r>
              <a:rPr lang="en-CA" sz="2400" b="1" dirty="0">
                <a:solidFill>
                  <a:srgbClr val="000000"/>
                </a:solidFill>
                <a:latin typeface="Consolas" panose="020B0609020204030204" pitchFamily="49" charset="0"/>
                <a:ea typeface="+mn-ea"/>
                <a:cs typeface="+mn-cs"/>
              </a:rPr>
              <a:t>);</a:t>
            </a:r>
            <a:endParaRPr lang="en-CA" sz="1700" b="1" dirty="0">
              <a:solidFill>
                <a:srgbClr val="000000"/>
              </a:solidFill>
              <a:latin typeface="Consolas" panose="020B0609020204030204" pitchFamily="49"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SQLite</a:t>
            </a:r>
            <a:br>
              <a:rPr lang="en-CA" dirty="0"/>
            </a:br>
            <a:r>
              <a:rPr lang="en-CA" sz="3200" b="1" dirty="0">
                <a:solidFill>
                  <a:schemeClr val="accent3">
                    <a:lumMod val="75000"/>
                  </a:schemeClr>
                </a:solidFill>
              </a:rPr>
              <a:t>Database operations</a:t>
            </a:r>
          </a:p>
        </p:txBody>
      </p:sp>
      <p:sp>
        <p:nvSpPr>
          <p:cNvPr id="3" name="Content Placeholder 2"/>
          <p:cNvSpPr>
            <a:spLocks noGrp="1"/>
          </p:cNvSpPr>
          <p:nvPr>
            <p:ph idx="1"/>
          </p:nvPr>
        </p:nvSpPr>
        <p:spPr/>
        <p:txBody>
          <a:bodyPr>
            <a:normAutofit lnSpcReduction="10000"/>
          </a:bodyPr>
          <a:lstStyle/>
          <a:p>
            <a:r>
              <a:rPr lang="en-CA" dirty="0"/>
              <a:t>we can create table or insert data into table using </a:t>
            </a:r>
            <a:r>
              <a:rPr lang="en-CA" dirty="0" err="1"/>
              <a:t>execSQL</a:t>
            </a:r>
            <a:r>
              <a:rPr lang="en-CA" dirty="0"/>
              <a:t> method defined in </a:t>
            </a:r>
            <a:r>
              <a:rPr lang="en-CA" dirty="0" err="1"/>
              <a:t>SQLiteDatabase</a:t>
            </a:r>
            <a:r>
              <a:rPr lang="en-CA" dirty="0"/>
              <a:t> class as follows:</a:t>
            </a:r>
            <a:endParaRPr lang="en-CA" dirty="0"/>
          </a:p>
          <a:p>
            <a:pPr marL="0" indent="0">
              <a:buNone/>
            </a:pPr>
            <a:r>
              <a:rPr lang="en-CA" b="1" dirty="0"/>
              <a:t>	</a:t>
            </a:r>
            <a:r>
              <a:rPr lang="en-CA" b="1" dirty="0" err="1"/>
              <a:t>execSQL</a:t>
            </a:r>
            <a:r>
              <a:rPr lang="en-CA" b="1" dirty="0"/>
              <a:t>(String </a:t>
            </a:r>
            <a:r>
              <a:rPr lang="en-CA" b="1" dirty="0" err="1"/>
              <a:t>sql</a:t>
            </a:r>
            <a:r>
              <a:rPr lang="en-CA" b="1" dirty="0"/>
              <a:t>, Object[] </a:t>
            </a:r>
            <a:r>
              <a:rPr lang="en-CA" b="1" dirty="0" err="1"/>
              <a:t>bindArgs</a:t>
            </a:r>
            <a:r>
              <a:rPr lang="en-CA" b="1" dirty="0"/>
              <a:t>)</a:t>
            </a:r>
            <a:endParaRPr lang="en-CA" dirty="0"/>
          </a:p>
          <a:p>
            <a:r>
              <a:rPr lang="en-CA" dirty="0"/>
              <a:t>This method not only insert data , but also used to update or modify already existing data in database using bind arguments. Examples</a:t>
            </a:r>
            <a:endParaRPr lang="en-CA" dirty="0"/>
          </a:p>
          <a:p>
            <a:endParaRPr lang="en-CA" dirty="0"/>
          </a:p>
          <a:p>
            <a:endParaRPr lang="en-CA" dirty="0"/>
          </a:p>
          <a:p>
            <a:endParaRPr lang="en-CA" dirty="0"/>
          </a:p>
          <a:p>
            <a:pPr marL="0" indent="0">
              <a:buNone/>
            </a:pPr>
            <a:r>
              <a:rPr lang="en-CA" sz="2400" b="1" dirty="0">
                <a:solidFill>
                  <a:schemeClr val="accent3">
                    <a:lumMod val="75000"/>
                  </a:schemeClr>
                </a:solidFill>
              </a:rPr>
              <a:t>Database – Fetching</a:t>
            </a:r>
            <a:endParaRPr lang="en-CA" sz="2400" b="1" dirty="0">
              <a:solidFill>
                <a:schemeClr val="accent3">
                  <a:lumMod val="75000"/>
                </a:schemeClr>
              </a:solidFill>
            </a:endParaRPr>
          </a:p>
          <a:p>
            <a:pPr marL="0" indent="0">
              <a:buNone/>
            </a:pPr>
            <a:r>
              <a:rPr lang="en-CA" dirty="0"/>
              <a:t>We can retrieve anything from database using an object of the Cursor class. We will call a method of this class called </a:t>
            </a:r>
            <a:r>
              <a:rPr lang="en-CA" dirty="0" err="1"/>
              <a:t>rawQuery</a:t>
            </a:r>
            <a:r>
              <a:rPr lang="en-CA" dirty="0"/>
              <a:t> and it will return a </a:t>
            </a:r>
            <a:r>
              <a:rPr lang="en-CA" dirty="0" err="1"/>
              <a:t>resultset</a:t>
            </a:r>
            <a:r>
              <a:rPr lang="en-CA" dirty="0"/>
              <a:t> with the cursor pointing to the table. We can move the cursor forward and retrieve the data.</a:t>
            </a:r>
            <a:endParaRPr lang="en-CA" sz="2400" b="1" dirty="0">
              <a:solidFill>
                <a:schemeClr val="accent3">
                  <a:lumMod val="75000"/>
                </a:schemeClr>
              </a:solidFill>
            </a:endParaRPr>
          </a:p>
          <a:p>
            <a:endParaRPr lang="en-CA" dirty="0"/>
          </a:p>
          <a:p>
            <a:endParaRPr lang="en-CA" dirty="0"/>
          </a:p>
          <a:p>
            <a:pPr marL="0" indent="0">
              <a:buNone/>
            </a:pPr>
            <a:endParaRPr lang="en-CA" dirty="0"/>
          </a:p>
        </p:txBody>
      </p:sp>
      <p:sp>
        <p:nvSpPr>
          <p:cNvPr id="5" name="Rectangle 2"/>
          <p:cNvSpPr>
            <a:spLocks noChangeArrowheads="1"/>
          </p:cNvSpPr>
          <p:nvPr/>
        </p:nvSpPr>
        <p:spPr bwMode="auto">
          <a:xfrm>
            <a:off x="1166179" y="3341750"/>
            <a:ext cx="10452797" cy="10618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 rIns="0" bIns="38088" numCol="1" anchor="ctr" anchorCtr="0" compatLnSpc="1">
            <a:spAutoFit/>
          </a:bodyPr>
          <a:lstStyle/>
          <a:p>
            <a:pPr marL="285750" lvl="0" indent="-285750" eaLnBrk="0" fontAlgn="base" hangingPunct="0">
              <a:spcBef>
                <a:spcPct val="0"/>
              </a:spcBef>
              <a:spcAft>
                <a:spcPct val="0"/>
              </a:spcAft>
              <a:buFont typeface="Wingdings" panose="05000000000000000000" charset="2"/>
              <a:buChar char="Ø"/>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lang="en-US" altLang="en-US" sz="1600" dirty="0" err="1">
                <a:solidFill>
                  <a:srgbClr val="000088"/>
                </a:solidFill>
                <a:latin typeface="Consolas" panose="020B0609020204030204" pitchFamily="49" charset="0"/>
              </a:rPr>
              <a:t>mydatabase.execSQL</a:t>
            </a:r>
            <a:r>
              <a:rPr lang="en-US" altLang="en-US" sz="1600" dirty="0">
                <a:solidFill>
                  <a:srgbClr val="000088"/>
                </a:solidFill>
                <a:latin typeface="Consolas" panose="020B0609020204030204" pitchFamily="49" charset="0"/>
              </a:rPr>
              <a:t>("CREATE TABLE IF NOT EXISTS </a:t>
            </a:r>
            <a:r>
              <a:rPr lang="en-US" altLang="en-US" sz="1600" dirty="0" err="1">
                <a:solidFill>
                  <a:srgbClr val="000088"/>
                </a:solidFill>
                <a:latin typeface="Consolas" panose="020B0609020204030204" pitchFamily="49" charset="0"/>
              </a:rPr>
              <a:t>TutorialsPoint</a:t>
            </a:r>
            <a:r>
              <a:rPr lang="en-US" altLang="en-US" sz="1600" dirty="0">
                <a:solidFill>
                  <a:srgbClr val="000088"/>
                </a:solidFill>
                <a:latin typeface="Consolas" panose="020B0609020204030204" pitchFamily="49" charset="0"/>
              </a:rPr>
              <a:t>(Username </a:t>
            </a:r>
            <a:r>
              <a:rPr lang="en-US" altLang="en-US" sz="1600" dirty="0" err="1">
                <a:solidFill>
                  <a:srgbClr val="000088"/>
                </a:solidFill>
                <a:latin typeface="Consolas" panose="020B0609020204030204" pitchFamily="49" charset="0"/>
              </a:rPr>
              <a:t>VARCHAR,Password</a:t>
            </a:r>
            <a:r>
              <a:rPr lang="en-US" altLang="en-US" sz="1600" dirty="0">
                <a:solidFill>
                  <a:srgbClr val="000088"/>
                </a:solidFill>
                <a:latin typeface="Consolas" panose="020B0609020204030204" pitchFamily="49" charset="0"/>
              </a:rPr>
              <a:t> VARCHAR);");</a:t>
            </a:r>
            <a:endParaRPr lang="en-US" altLang="en-US" sz="1600" dirty="0">
              <a:solidFill>
                <a:srgbClr val="000088"/>
              </a:solidFill>
              <a:latin typeface="Consolas" panose="020B0609020204030204" pitchFamily="49" charset="0"/>
            </a:endParaRPr>
          </a:p>
          <a:p>
            <a:pPr lvl="0" eaLnBrk="0" fontAlgn="base" hangingPunct="0">
              <a:spcBef>
                <a:spcPct val="0"/>
              </a:spcBef>
              <a:spcAft>
                <a:spcPct val="0"/>
              </a:spcAft>
            </a:pPr>
            <a:endParaRPr lang="en-US" altLang="en-US" sz="1600" dirty="0">
              <a:solidFill>
                <a:srgbClr val="000088"/>
              </a:solidFill>
              <a:latin typeface="Consolas" panose="020B0609020204030204" pitchFamily="49" charset="0"/>
            </a:endParaRPr>
          </a:p>
          <a:p>
            <a:pPr marL="285750" lvl="0" indent="-285750" eaLnBrk="0" fontAlgn="base" hangingPunct="0">
              <a:spcBef>
                <a:spcPct val="0"/>
              </a:spcBef>
              <a:spcAft>
                <a:spcPct val="0"/>
              </a:spcAft>
              <a:buFont typeface="Wingdings" panose="05000000000000000000" charset="2"/>
              <a:buChar char="Ø"/>
            </a:pPr>
            <a:r>
              <a:rPr lang="en-US" altLang="en-US" sz="1600" dirty="0" err="1">
                <a:solidFill>
                  <a:srgbClr val="000088"/>
                </a:solidFill>
                <a:latin typeface="Consolas" panose="020B0609020204030204" pitchFamily="49" charset="0"/>
              </a:rPr>
              <a:t>mydatabase.execSQL</a:t>
            </a:r>
            <a:r>
              <a:rPr lang="en-US" altLang="en-US" sz="1600" dirty="0">
                <a:solidFill>
                  <a:srgbClr val="000088"/>
                </a:solidFill>
                <a:latin typeface="Consolas" panose="020B0609020204030204" pitchFamily="49" charset="0"/>
              </a:rPr>
              <a:t>("INSERT INTO </a:t>
            </a:r>
            <a:r>
              <a:rPr lang="en-US" altLang="en-US" sz="1600" dirty="0" err="1">
                <a:solidFill>
                  <a:srgbClr val="000088"/>
                </a:solidFill>
                <a:latin typeface="Consolas" panose="020B0609020204030204" pitchFamily="49" charset="0"/>
              </a:rPr>
              <a:t>TutorialsPoint</a:t>
            </a:r>
            <a:r>
              <a:rPr lang="en-US" altLang="en-US" sz="1600" dirty="0">
                <a:solidFill>
                  <a:srgbClr val="000088"/>
                </a:solidFill>
                <a:latin typeface="Consolas" panose="020B0609020204030204" pitchFamily="49" charset="0"/>
              </a:rPr>
              <a:t> VALUES('</a:t>
            </a:r>
            <a:r>
              <a:rPr lang="en-US" altLang="en-US" sz="1600" dirty="0" err="1">
                <a:solidFill>
                  <a:srgbClr val="000088"/>
                </a:solidFill>
                <a:latin typeface="Consolas" panose="020B0609020204030204" pitchFamily="49" charset="0"/>
              </a:rPr>
              <a:t>admin','admin</a:t>
            </a:r>
            <a:r>
              <a:rPr lang="en-US" altLang="en-US" sz="1600" dirty="0">
                <a:solidFill>
                  <a:srgbClr val="000088"/>
                </a:solidFill>
                <a:latin typeface="Consolas" panose="020B0609020204030204"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SQLite</a:t>
            </a:r>
            <a:br>
              <a:rPr lang="en-CA" dirty="0"/>
            </a:br>
            <a:r>
              <a:rPr lang="en-CA" sz="3200" b="1" dirty="0">
                <a:solidFill>
                  <a:schemeClr val="accent3">
                    <a:lumMod val="75000"/>
                  </a:schemeClr>
                </a:solidFill>
              </a:rPr>
              <a:t>Database operations</a:t>
            </a:r>
          </a:p>
        </p:txBody>
      </p:sp>
      <p:sp>
        <p:nvSpPr>
          <p:cNvPr id="3" name="Content Placeholder 2"/>
          <p:cNvSpPr>
            <a:spLocks noGrp="1"/>
          </p:cNvSpPr>
          <p:nvPr>
            <p:ph idx="1"/>
          </p:nvPr>
        </p:nvSpPr>
        <p:spPr/>
        <p:txBody>
          <a:bodyPr>
            <a:normAutofit/>
          </a:bodyPr>
          <a:lstStyle/>
          <a:p>
            <a:pPr marL="0" indent="0">
              <a:buNone/>
            </a:pPr>
            <a:r>
              <a:rPr lang="en-CA" sz="2400" b="1" dirty="0">
                <a:solidFill>
                  <a:schemeClr val="accent3">
                    <a:lumMod val="75000"/>
                  </a:schemeClr>
                </a:solidFill>
              </a:rPr>
              <a:t>Database – Fetching</a:t>
            </a:r>
            <a:endParaRPr lang="en-CA" sz="2400" b="1" dirty="0">
              <a:solidFill>
                <a:schemeClr val="accent3">
                  <a:lumMod val="75000"/>
                </a:schemeClr>
              </a:solidFill>
            </a:endParaRPr>
          </a:p>
          <a:p>
            <a:pPr marL="0" indent="0">
              <a:buNone/>
            </a:pPr>
            <a:endParaRPr lang="en-CA" sz="2400" b="1" dirty="0">
              <a:solidFill>
                <a:schemeClr val="accent3">
                  <a:lumMod val="75000"/>
                </a:schemeClr>
              </a:solidFill>
            </a:endParaRPr>
          </a:p>
          <a:p>
            <a:pPr marL="0" indent="0">
              <a:buNone/>
            </a:pPr>
            <a:endParaRPr lang="en-CA" sz="2400" b="1" dirty="0">
              <a:solidFill>
                <a:schemeClr val="accent3">
                  <a:lumMod val="75000"/>
                </a:schemeClr>
              </a:solidFill>
            </a:endParaRPr>
          </a:p>
          <a:p>
            <a:pPr marL="0" indent="0">
              <a:buNone/>
            </a:pPr>
            <a:endParaRPr lang="en-CA" sz="2400" b="1" dirty="0">
              <a:solidFill>
                <a:schemeClr val="accent3">
                  <a:lumMod val="75000"/>
                </a:schemeClr>
              </a:solidFill>
            </a:endParaRPr>
          </a:p>
          <a:p>
            <a:pPr marL="0" indent="0">
              <a:buNone/>
            </a:pPr>
            <a:r>
              <a:rPr lang="en-CA" sz="2400" b="1" dirty="0">
                <a:solidFill>
                  <a:schemeClr val="accent3">
                    <a:lumMod val="75000"/>
                  </a:schemeClr>
                </a:solidFill>
              </a:rPr>
              <a:t>Other functions:</a:t>
            </a:r>
            <a:endParaRPr lang="en-CA" sz="2400" b="1" dirty="0">
              <a:solidFill>
                <a:schemeClr val="accent3">
                  <a:lumMod val="75000"/>
                </a:schemeClr>
              </a:solidFill>
            </a:endParaRPr>
          </a:p>
          <a:p>
            <a:pPr marL="0" indent="0">
              <a:buNone/>
            </a:pPr>
            <a:endParaRPr lang="en-CA" sz="2400" b="1" dirty="0">
              <a:solidFill>
                <a:schemeClr val="accent3">
                  <a:lumMod val="75000"/>
                </a:schemeClr>
              </a:solidFill>
            </a:endParaRPr>
          </a:p>
          <a:p>
            <a:pPr marL="0" indent="0">
              <a:buNone/>
            </a:pPr>
            <a:endParaRPr lang="en-CA" sz="2400" b="1" dirty="0">
              <a:solidFill>
                <a:schemeClr val="accent3">
                  <a:lumMod val="75000"/>
                </a:schemeClr>
              </a:solidFill>
            </a:endParaRPr>
          </a:p>
          <a:p>
            <a:pPr marL="0" indent="0">
              <a:buNone/>
            </a:pPr>
            <a:endParaRPr lang="en-CA" sz="2400" b="1" dirty="0">
              <a:solidFill>
                <a:schemeClr val="accent3">
                  <a:lumMod val="75000"/>
                </a:schemeClr>
              </a:solidFill>
            </a:endParaRPr>
          </a:p>
          <a:p>
            <a:pPr marL="0" indent="0">
              <a:buNone/>
            </a:pPr>
            <a:endParaRPr lang="en-CA" sz="2400" b="1" dirty="0">
              <a:solidFill>
                <a:schemeClr val="accent3">
                  <a:lumMod val="75000"/>
                </a:schemeClr>
              </a:solidFill>
            </a:endParaRPr>
          </a:p>
          <a:p>
            <a:pPr marL="0" indent="0">
              <a:buNone/>
            </a:pPr>
            <a:endParaRPr lang="en-CA" sz="2400" b="1" dirty="0">
              <a:solidFill>
                <a:schemeClr val="accent3">
                  <a:lumMod val="75000"/>
                </a:schemeClr>
              </a:solidFill>
            </a:endParaRPr>
          </a:p>
          <a:p>
            <a:endParaRPr lang="en-CA" dirty="0"/>
          </a:p>
          <a:p>
            <a:pPr marL="0" indent="0">
              <a:buNone/>
            </a:pPr>
            <a:endParaRPr lang="en-CA" dirty="0"/>
          </a:p>
        </p:txBody>
      </p:sp>
      <p:sp>
        <p:nvSpPr>
          <p:cNvPr id="6" name="Rectangle 2"/>
          <p:cNvSpPr>
            <a:spLocks noChangeArrowheads="1"/>
          </p:cNvSpPr>
          <p:nvPr/>
        </p:nvSpPr>
        <p:spPr bwMode="auto">
          <a:xfrm>
            <a:off x="807669" y="2115430"/>
            <a:ext cx="10452797" cy="15146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 rIns="0" bIns="38088" numCol="1" anchor="ctr" anchorCtr="0" compatLnSpc="1">
            <a:spAutoFit/>
          </a:bodyPr>
          <a:lstStyle/>
          <a:p>
            <a:pPr lvl="0" eaLnBrk="0" fontAlgn="base" hangingPunct="0">
              <a:lnSpc>
                <a:spcPct val="150000"/>
              </a:lnSpc>
              <a:spcBef>
                <a:spcPct val="0"/>
              </a:spcBef>
              <a:spcAft>
                <a:spcPct val="0"/>
              </a:spcAft>
            </a:pPr>
            <a:r>
              <a:rPr lang="en-US" altLang="en-US" sz="1600" dirty="0">
                <a:solidFill>
                  <a:srgbClr val="000088"/>
                </a:solidFill>
                <a:latin typeface="Consolas" panose="020B0609020204030204" pitchFamily="49" charset="0"/>
              </a:rPr>
              <a:t>Cursor </a:t>
            </a:r>
            <a:r>
              <a:rPr lang="en-US" altLang="en-US" sz="1600" dirty="0" err="1">
                <a:solidFill>
                  <a:srgbClr val="000088"/>
                </a:solidFill>
                <a:latin typeface="Consolas" panose="020B0609020204030204" pitchFamily="49" charset="0"/>
              </a:rPr>
              <a:t>resultSet</a:t>
            </a:r>
            <a:r>
              <a:rPr lang="en-US" altLang="en-US" sz="1600" dirty="0">
                <a:solidFill>
                  <a:srgbClr val="000088"/>
                </a:solidFill>
                <a:latin typeface="Consolas" panose="020B0609020204030204" pitchFamily="49" charset="0"/>
              </a:rPr>
              <a:t> = </a:t>
            </a:r>
            <a:r>
              <a:rPr lang="en-US" altLang="en-US" sz="1600" dirty="0" err="1">
                <a:solidFill>
                  <a:srgbClr val="000088"/>
                </a:solidFill>
                <a:latin typeface="Consolas" panose="020B0609020204030204" pitchFamily="49" charset="0"/>
              </a:rPr>
              <a:t>mydatbase.rawQuery</a:t>
            </a:r>
            <a:r>
              <a:rPr lang="en-US" altLang="en-US" sz="1600" dirty="0">
                <a:solidFill>
                  <a:srgbClr val="000088"/>
                </a:solidFill>
                <a:latin typeface="Consolas" panose="020B0609020204030204" pitchFamily="49" charset="0"/>
              </a:rPr>
              <a:t>("Select * from </a:t>
            </a:r>
            <a:r>
              <a:rPr lang="en-US" altLang="en-US" sz="1600" dirty="0" err="1">
                <a:solidFill>
                  <a:srgbClr val="000088"/>
                </a:solidFill>
                <a:latin typeface="Consolas" panose="020B0609020204030204" pitchFamily="49" charset="0"/>
              </a:rPr>
              <a:t>TutorialsPoint</a:t>
            </a:r>
            <a:r>
              <a:rPr lang="en-US" altLang="en-US" sz="1600" dirty="0">
                <a:solidFill>
                  <a:srgbClr val="000088"/>
                </a:solidFill>
                <a:latin typeface="Consolas" panose="020B0609020204030204" pitchFamily="49" charset="0"/>
              </a:rPr>
              <a:t>",null);</a:t>
            </a:r>
            <a:endParaRPr lang="en-US" altLang="en-US" sz="1600" dirty="0">
              <a:solidFill>
                <a:srgbClr val="000088"/>
              </a:solidFill>
              <a:latin typeface="Consolas" panose="020B0609020204030204" pitchFamily="49" charset="0"/>
            </a:endParaRPr>
          </a:p>
          <a:p>
            <a:pPr lvl="0" eaLnBrk="0" fontAlgn="base" hangingPunct="0">
              <a:lnSpc>
                <a:spcPct val="150000"/>
              </a:lnSpc>
              <a:spcBef>
                <a:spcPct val="0"/>
              </a:spcBef>
              <a:spcAft>
                <a:spcPct val="0"/>
              </a:spcAft>
            </a:pPr>
            <a:r>
              <a:rPr lang="en-US" altLang="en-US" sz="1600" dirty="0" err="1">
                <a:solidFill>
                  <a:srgbClr val="000088"/>
                </a:solidFill>
                <a:latin typeface="Consolas" panose="020B0609020204030204" pitchFamily="49" charset="0"/>
              </a:rPr>
              <a:t>resultSet.moveToFirst</a:t>
            </a:r>
            <a:r>
              <a:rPr lang="en-US" altLang="en-US" sz="1600" dirty="0">
                <a:solidFill>
                  <a:srgbClr val="000088"/>
                </a:solidFill>
                <a:latin typeface="Consolas" panose="020B0609020204030204" pitchFamily="49" charset="0"/>
              </a:rPr>
              <a:t>();</a:t>
            </a:r>
            <a:endParaRPr lang="en-US" altLang="en-US" sz="1600" dirty="0">
              <a:solidFill>
                <a:srgbClr val="000088"/>
              </a:solidFill>
              <a:latin typeface="Consolas" panose="020B0609020204030204" pitchFamily="49" charset="0"/>
            </a:endParaRPr>
          </a:p>
          <a:p>
            <a:pPr lvl="0" eaLnBrk="0" fontAlgn="base" hangingPunct="0">
              <a:lnSpc>
                <a:spcPct val="150000"/>
              </a:lnSpc>
              <a:spcBef>
                <a:spcPct val="0"/>
              </a:spcBef>
              <a:spcAft>
                <a:spcPct val="0"/>
              </a:spcAft>
            </a:pPr>
            <a:r>
              <a:rPr lang="en-US" altLang="en-US" sz="1600" dirty="0">
                <a:solidFill>
                  <a:srgbClr val="000088"/>
                </a:solidFill>
                <a:latin typeface="Consolas" panose="020B0609020204030204" pitchFamily="49" charset="0"/>
              </a:rPr>
              <a:t>String username = </a:t>
            </a:r>
            <a:r>
              <a:rPr lang="en-US" altLang="en-US" sz="1600" dirty="0" err="1">
                <a:solidFill>
                  <a:srgbClr val="000088"/>
                </a:solidFill>
                <a:latin typeface="Consolas" panose="020B0609020204030204" pitchFamily="49" charset="0"/>
              </a:rPr>
              <a:t>resultSet.getString</a:t>
            </a:r>
            <a:r>
              <a:rPr lang="en-US" altLang="en-US" sz="1600" dirty="0">
                <a:solidFill>
                  <a:srgbClr val="000088"/>
                </a:solidFill>
                <a:latin typeface="Consolas" panose="020B0609020204030204" pitchFamily="49" charset="0"/>
              </a:rPr>
              <a:t>(0);</a:t>
            </a:r>
            <a:endParaRPr lang="en-US" altLang="en-US" sz="1600" dirty="0">
              <a:solidFill>
                <a:srgbClr val="000088"/>
              </a:solidFill>
              <a:latin typeface="Consolas" panose="020B0609020204030204" pitchFamily="49" charset="0"/>
            </a:endParaRPr>
          </a:p>
          <a:p>
            <a:pPr lvl="0" eaLnBrk="0" fontAlgn="base" hangingPunct="0">
              <a:lnSpc>
                <a:spcPct val="150000"/>
              </a:lnSpc>
              <a:spcBef>
                <a:spcPct val="0"/>
              </a:spcBef>
              <a:spcAft>
                <a:spcPct val="0"/>
              </a:spcAft>
            </a:pPr>
            <a:r>
              <a:rPr lang="en-US" altLang="en-US" sz="1600" dirty="0">
                <a:solidFill>
                  <a:srgbClr val="000088"/>
                </a:solidFill>
                <a:latin typeface="Consolas" panose="020B0609020204030204" pitchFamily="49" charset="0"/>
              </a:rPr>
              <a:t>String password = </a:t>
            </a:r>
            <a:r>
              <a:rPr lang="en-US" altLang="en-US" sz="1600" dirty="0" err="1">
                <a:solidFill>
                  <a:srgbClr val="000088"/>
                </a:solidFill>
                <a:latin typeface="Consolas" panose="020B0609020204030204" pitchFamily="49" charset="0"/>
              </a:rPr>
              <a:t>resultSet.getString</a:t>
            </a:r>
            <a:r>
              <a:rPr lang="en-US" altLang="en-US" sz="1600" dirty="0">
                <a:solidFill>
                  <a:srgbClr val="000088"/>
                </a:solidFill>
                <a:latin typeface="Consolas" panose="020B0609020204030204" pitchFamily="49" charset="0"/>
              </a:rPr>
              <a:t>(1);</a:t>
            </a:r>
          </a:p>
        </p:txBody>
      </p:sp>
      <p:sp>
        <p:nvSpPr>
          <p:cNvPr id="8" name="Rectangle 2"/>
          <p:cNvSpPr>
            <a:spLocks noChangeArrowheads="1"/>
          </p:cNvSpPr>
          <p:nvPr/>
        </p:nvSpPr>
        <p:spPr bwMode="auto">
          <a:xfrm>
            <a:off x="807670" y="4085319"/>
            <a:ext cx="10452797" cy="266224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 rIns="0" bIns="38088" numCol="1" anchor="ctr" anchorCtr="0" compatLnSpc="1">
            <a:spAutoFit/>
          </a:bodyPr>
          <a:lstStyle/>
          <a:p>
            <a:pPr lvl="0" eaLnBrk="0" fontAlgn="base" hangingPunct="0">
              <a:lnSpc>
                <a:spcPct val="150000"/>
              </a:lnSpc>
              <a:spcBef>
                <a:spcPct val="0"/>
              </a:spcBef>
              <a:spcAft>
                <a:spcPct val="0"/>
              </a:spcAft>
            </a:pPr>
            <a:r>
              <a:rPr lang="en-US" altLang="en-US" sz="1600" dirty="0" err="1">
                <a:solidFill>
                  <a:srgbClr val="000088"/>
                </a:solidFill>
                <a:latin typeface="Consolas" panose="020B0609020204030204" pitchFamily="49" charset="0"/>
              </a:rPr>
              <a:t>getColumnCount</a:t>
            </a:r>
            <a:r>
              <a:rPr lang="en-US" altLang="en-US" sz="1600" dirty="0">
                <a:solidFill>
                  <a:srgbClr val="000088"/>
                </a:solidFill>
                <a:latin typeface="Consolas" panose="020B0609020204030204" pitchFamily="49" charset="0"/>
              </a:rPr>
              <a:t>()</a:t>
            </a:r>
            <a:endParaRPr lang="en-US" altLang="en-US" sz="1600" dirty="0">
              <a:solidFill>
                <a:srgbClr val="000088"/>
              </a:solidFill>
              <a:latin typeface="Consolas" panose="020B0609020204030204" pitchFamily="49" charset="0"/>
            </a:endParaRPr>
          </a:p>
          <a:p>
            <a:pPr lvl="0" eaLnBrk="0" fontAlgn="base" hangingPunct="0">
              <a:lnSpc>
                <a:spcPct val="150000"/>
              </a:lnSpc>
              <a:spcBef>
                <a:spcPct val="0"/>
              </a:spcBef>
              <a:spcAft>
                <a:spcPct val="0"/>
              </a:spcAft>
            </a:pPr>
            <a:r>
              <a:rPr lang="en-US" altLang="en-US" sz="1600" dirty="0" err="1">
                <a:solidFill>
                  <a:srgbClr val="000088"/>
                </a:solidFill>
                <a:latin typeface="Consolas" panose="020B0609020204030204" pitchFamily="49" charset="0"/>
              </a:rPr>
              <a:t>getColumnIndex</a:t>
            </a:r>
            <a:r>
              <a:rPr lang="en-US" altLang="en-US" sz="1600" dirty="0">
                <a:solidFill>
                  <a:srgbClr val="000088"/>
                </a:solidFill>
                <a:latin typeface="Consolas" panose="020B0609020204030204" pitchFamily="49" charset="0"/>
              </a:rPr>
              <a:t>(String </a:t>
            </a:r>
            <a:r>
              <a:rPr lang="en-US" altLang="en-US" sz="1600" dirty="0" err="1">
                <a:solidFill>
                  <a:srgbClr val="000088"/>
                </a:solidFill>
                <a:latin typeface="Consolas" panose="020B0609020204030204" pitchFamily="49" charset="0"/>
              </a:rPr>
              <a:t>columnName</a:t>
            </a:r>
            <a:r>
              <a:rPr lang="en-US" altLang="en-US" sz="1600" dirty="0">
                <a:solidFill>
                  <a:srgbClr val="000088"/>
                </a:solidFill>
                <a:latin typeface="Consolas" panose="020B0609020204030204" pitchFamily="49" charset="0"/>
              </a:rPr>
              <a:t>)</a:t>
            </a:r>
            <a:endParaRPr lang="en-US" altLang="en-US" sz="1600" dirty="0">
              <a:solidFill>
                <a:srgbClr val="000088"/>
              </a:solidFill>
              <a:latin typeface="Consolas" panose="020B0609020204030204" pitchFamily="49" charset="0"/>
            </a:endParaRPr>
          </a:p>
          <a:p>
            <a:pPr lvl="0" eaLnBrk="0" fontAlgn="base" hangingPunct="0">
              <a:lnSpc>
                <a:spcPct val="150000"/>
              </a:lnSpc>
              <a:spcBef>
                <a:spcPct val="0"/>
              </a:spcBef>
              <a:spcAft>
                <a:spcPct val="0"/>
              </a:spcAft>
            </a:pPr>
            <a:r>
              <a:rPr lang="en-US" altLang="en-US" sz="1600" dirty="0" err="1">
                <a:solidFill>
                  <a:srgbClr val="000088"/>
                </a:solidFill>
                <a:latin typeface="Consolas" panose="020B0609020204030204" pitchFamily="49" charset="0"/>
              </a:rPr>
              <a:t>getColumnName</a:t>
            </a:r>
            <a:r>
              <a:rPr lang="en-US" altLang="en-US" sz="1600" dirty="0">
                <a:solidFill>
                  <a:srgbClr val="000088"/>
                </a:solidFill>
                <a:latin typeface="Consolas" panose="020B0609020204030204" pitchFamily="49" charset="0"/>
              </a:rPr>
              <a:t>(</a:t>
            </a:r>
            <a:r>
              <a:rPr lang="en-US" altLang="en-US" sz="1600" dirty="0" err="1">
                <a:solidFill>
                  <a:srgbClr val="000088"/>
                </a:solidFill>
                <a:latin typeface="Consolas" panose="020B0609020204030204" pitchFamily="49" charset="0"/>
              </a:rPr>
              <a:t>int</a:t>
            </a:r>
            <a:r>
              <a:rPr lang="en-US" altLang="en-US" sz="1600" dirty="0">
                <a:solidFill>
                  <a:srgbClr val="000088"/>
                </a:solidFill>
                <a:latin typeface="Consolas" panose="020B0609020204030204" pitchFamily="49" charset="0"/>
              </a:rPr>
              <a:t> </a:t>
            </a:r>
            <a:r>
              <a:rPr lang="en-US" altLang="en-US" sz="1600" dirty="0" err="1">
                <a:solidFill>
                  <a:srgbClr val="000088"/>
                </a:solidFill>
                <a:latin typeface="Consolas" panose="020B0609020204030204" pitchFamily="49" charset="0"/>
              </a:rPr>
              <a:t>columnIndex</a:t>
            </a:r>
            <a:r>
              <a:rPr lang="en-US" altLang="en-US" sz="1600" dirty="0">
                <a:solidFill>
                  <a:srgbClr val="000088"/>
                </a:solidFill>
                <a:latin typeface="Consolas" panose="020B0609020204030204" pitchFamily="49" charset="0"/>
              </a:rPr>
              <a:t>)</a:t>
            </a:r>
            <a:endParaRPr lang="en-US" altLang="en-US" sz="1600" dirty="0">
              <a:solidFill>
                <a:srgbClr val="000088"/>
              </a:solidFill>
              <a:latin typeface="Consolas" panose="020B0609020204030204" pitchFamily="49" charset="0"/>
            </a:endParaRPr>
          </a:p>
          <a:p>
            <a:pPr lvl="0" eaLnBrk="0" fontAlgn="base" hangingPunct="0">
              <a:lnSpc>
                <a:spcPct val="150000"/>
              </a:lnSpc>
              <a:spcBef>
                <a:spcPct val="0"/>
              </a:spcBef>
              <a:spcAft>
                <a:spcPct val="0"/>
              </a:spcAft>
            </a:pPr>
            <a:r>
              <a:rPr lang="en-US" altLang="en-US" sz="1600" dirty="0" err="1">
                <a:solidFill>
                  <a:srgbClr val="000088"/>
                </a:solidFill>
                <a:latin typeface="Consolas" panose="020B0609020204030204" pitchFamily="49" charset="0"/>
              </a:rPr>
              <a:t>getColumnNames</a:t>
            </a:r>
            <a:r>
              <a:rPr lang="en-US" altLang="en-US" sz="1600" dirty="0">
                <a:solidFill>
                  <a:srgbClr val="000088"/>
                </a:solidFill>
                <a:latin typeface="Consolas" panose="020B0609020204030204" pitchFamily="49" charset="0"/>
              </a:rPr>
              <a:t>()</a:t>
            </a:r>
            <a:endParaRPr lang="en-US" altLang="en-US" sz="1600" dirty="0">
              <a:solidFill>
                <a:srgbClr val="000088"/>
              </a:solidFill>
              <a:latin typeface="Consolas" panose="020B0609020204030204" pitchFamily="49" charset="0"/>
            </a:endParaRPr>
          </a:p>
          <a:p>
            <a:pPr lvl="0" eaLnBrk="0" fontAlgn="base" hangingPunct="0">
              <a:lnSpc>
                <a:spcPct val="150000"/>
              </a:lnSpc>
              <a:spcBef>
                <a:spcPct val="0"/>
              </a:spcBef>
              <a:spcAft>
                <a:spcPct val="0"/>
              </a:spcAft>
            </a:pPr>
            <a:r>
              <a:rPr lang="en-US" altLang="en-US" sz="1600" dirty="0" err="1">
                <a:solidFill>
                  <a:srgbClr val="000088"/>
                </a:solidFill>
                <a:latin typeface="Consolas" panose="020B0609020204030204" pitchFamily="49" charset="0"/>
              </a:rPr>
              <a:t>getCount</a:t>
            </a:r>
            <a:r>
              <a:rPr lang="en-US" altLang="en-US" sz="1600" dirty="0">
                <a:solidFill>
                  <a:srgbClr val="000088"/>
                </a:solidFill>
                <a:latin typeface="Consolas" panose="020B0609020204030204" pitchFamily="49" charset="0"/>
              </a:rPr>
              <a:t>()</a:t>
            </a:r>
            <a:endParaRPr lang="en-US" altLang="en-US" sz="1600" dirty="0">
              <a:solidFill>
                <a:srgbClr val="000088"/>
              </a:solidFill>
              <a:latin typeface="Consolas" panose="020B0609020204030204" pitchFamily="49" charset="0"/>
            </a:endParaRPr>
          </a:p>
          <a:p>
            <a:pPr lvl="0" eaLnBrk="0" fontAlgn="base" hangingPunct="0">
              <a:lnSpc>
                <a:spcPct val="150000"/>
              </a:lnSpc>
              <a:spcBef>
                <a:spcPct val="0"/>
              </a:spcBef>
              <a:spcAft>
                <a:spcPct val="0"/>
              </a:spcAft>
            </a:pPr>
            <a:r>
              <a:rPr lang="en-US" altLang="en-US" sz="1600" dirty="0" err="1">
                <a:solidFill>
                  <a:srgbClr val="000088"/>
                </a:solidFill>
                <a:latin typeface="Consolas" panose="020B0609020204030204" pitchFamily="49" charset="0"/>
              </a:rPr>
              <a:t>getPosition</a:t>
            </a:r>
            <a:r>
              <a:rPr lang="en-US" altLang="en-US" sz="1600" dirty="0">
                <a:solidFill>
                  <a:srgbClr val="000088"/>
                </a:solidFill>
                <a:latin typeface="Consolas" panose="020B0609020204030204" pitchFamily="49" charset="0"/>
              </a:rPr>
              <a:t>()</a:t>
            </a:r>
            <a:endParaRPr lang="en-US" altLang="en-US" sz="1600" dirty="0">
              <a:solidFill>
                <a:srgbClr val="000088"/>
              </a:solidFill>
              <a:latin typeface="Consolas" panose="020B0609020204030204" pitchFamily="49" charset="0"/>
            </a:endParaRPr>
          </a:p>
          <a:p>
            <a:pPr lvl="0" eaLnBrk="0" fontAlgn="base" hangingPunct="0">
              <a:lnSpc>
                <a:spcPct val="150000"/>
              </a:lnSpc>
              <a:spcBef>
                <a:spcPct val="0"/>
              </a:spcBef>
              <a:spcAft>
                <a:spcPct val="0"/>
              </a:spcAft>
            </a:pPr>
            <a:r>
              <a:rPr lang="en-US" altLang="en-US" sz="1600" dirty="0" err="1">
                <a:solidFill>
                  <a:srgbClr val="000088"/>
                </a:solidFill>
                <a:latin typeface="Consolas" panose="020B0609020204030204" pitchFamily="49" charset="0"/>
              </a:rPr>
              <a:t>isClosed</a:t>
            </a:r>
            <a:r>
              <a:rPr lang="en-US" altLang="en-US" sz="1600" dirty="0">
                <a:solidFill>
                  <a:srgbClr val="000088"/>
                </a:solidFill>
                <a:latin typeface="Consolas" panose="020B0609020204030204"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Requirement </a:t>
            </a:r>
            <a:br>
              <a:rPr lang="en-CA" dirty="0"/>
            </a:br>
            <a:r>
              <a:rPr lang="en-CA" sz="3600" b="1" dirty="0">
                <a:solidFill>
                  <a:schemeClr val="accent3"/>
                </a:solidFill>
              </a:rPr>
              <a:t>Reminders- Part 1</a:t>
            </a:r>
          </a:p>
        </p:txBody>
      </p:sp>
      <p:sp>
        <p:nvSpPr>
          <p:cNvPr id="3" name="Content Placeholder 2"/>
          <p:cNvSpPr>
            <a:spLocks noGrp="1"/>
          </p:cNvSpPr>
          <p:nvPr>
            <p:ph idx="1"/>
          </p:nvPr>
        </p:nvSpPr>
        <p:spPr>
          <a:xfrm>
            <a:off x="346229" y="1560577"/>
            <a:ext cx="11457001" cy="5107852"/>
          </a:xfrm>
        </p:spPr>
        <p:txBody>
          <a:bodyPr>
            <a:normAutofit fontScale="85000" lnSpcReduction="10000"/>
          </a:bodyPr>
          <a:lstStyle/>
          <a:p>
            <a:pPr algn="just"/>
            <a:r>
              <a:rPr lang="en-CA" dirty="0"/>
              <a:t>You are supposed to develop an app to manage a list of items you want to remember.</a:t>
            </a:r>
            <a:endParaRPr lang="en-CA" dirty="0"/>
          </a:p>
          <a:p>
            <a:pPr algn="just"/>
            <a:r>
              <a:rPr lang="en-CA" dirty="0"/>
              <a:t>The core functionality will allow you to create and delete reminders and flag certain reminders as important. An important item will be emphasized by an orange tab to the left of the reminder’s text. </a:t>
            </a:r>
            <a:endParaRPr lang="en-CA" dirty="0"/>
          </a:p>
          <a:p>
            <a:pPr algn="just"/>
            <a:r>
              <a:rPr lang="en-CA" dirty="0"/>
              <a:t>The application will incorporate an action bar menu, context menus, a local database for persistence, and multiple selection on devices that support multiple selection.</a:t>
            </a:r>
            <a:endParaRPr lang="en-CA" dirty="0"/>
          </a:p>
          <a:p>
            <a:pPr marL="0" indent="0" algn="just">
              <a:buNone/>
            </a:pPr>
            <a:r>
              <a:rPr lang="en-CA" b="1" u="sng" dirty="0">
                <a:solidFill>
                  <a:schemeClr val="accent3"/>
                </a:solidFill>
              </a:rPr>
              <a:t>In Part 1:</a:t>
            </a:r>
            <a:endParaRPr lang="en-CA" b="1" u="sng" dirty="0">
              <a:solidFill>
                <a:schemeClr val="accent3"/>
              </a:solidFill>
            </a:endParaRPr>
          </a:p>
          <a:p>
            <a:pPr algn="just"/>
            <a:r>
              <a:rPr lang="en-CA" dirty="0"/>
              <a:t>In this part you should build the complete interface of the application. </a:t>
            </a:r>
            <a:endParaRPr lang="en-CA" dirty="0"/>
          </a:p>
          <a:p>
            <a:pPr algn="just"/>
            <a:r>
              <a:rPr lang="en-CA" dirty="0"/>
              <a:t>The interface consists of three layouts:</a:t>
            </a:r>
            <a:endParaRPr lang="en-CA" dirty="0"/>
          </a:p>
          <a:p>
            <a:pPr lvl="1" algn="just"/>
            <a:r>
              <a:rPr lang="en-CA" dirty="0">
                <a:solidFill>
                  <a:schemeClr val="accent3">
                    <a:lumMod val="75000"/>
                  </a:schemeClr>
                </a:solidFill>
              </a:rPr>
              <a:t>reminders_row.xml </a:t>
            </a:r>
            <a:endParaRPr lang="en-CA" dirty="0">
              <a:solidFill>
                <a:schemeClr val="accent3">
                  <a:lumMod val="75000"/>
                </a:schemeClr>
              </a:solidFill>
            </a:endParaRPr>
          </a:p>
          <a:p>
            <a:pPr lvl="1" algn="just"/>
            <a:r>
              <a:rPr lang="en-CA" dirty="0">
                <a:solidFill>
                  <a:schemeClr val="accent3">
                    <a:lumMod val="75000"/>
                  </a:schemeClr>
                </a:solidFill>
              </a:rPr>
              <a:t>activity_reminders.xml</a:t>
            </a:r>
            <a:r>
              <a:rPr lang="en-CA" dirty="0">
                <a:solidFill>
                  <a:schemeClr val="accent3"/>
                </a:solidFill>
              </a:rPr>
              <a:t> </a:t>
            </a:r>
            <a:r>
              <a:rPr lang="en-CA" b="1" dirty="0">
                <a:solidFill>
                  <a:srgbClr val="FF0000"/>
                </a:solidFill>
                <a:sym typeface="Wingdings" panose="05000000000000000000" charset="2"/>
              </a:rPr>
              <a:t>see Figure 1</a:t>
            </a:r>
            <a:endParaRPr lang="en-CA" b="1" dirty="0">
              <a:solidFill>
                <a:srgbClr val="FF0000"/>
              </a:solidFill>
            </a:endParaRPr>
          </a:p>
          <a:p>
            <a:pPr lvl="1" algn="just"/>
            <a:r>
              <a:rPr lang="en-CA" dirty="0">
                <a:solidFill>
                  <a:schemeClr val="accent3">
                    <a:lumMod val="75000"/>
                  </a:schemeClr>
                </a:solidFill>
              </a:rPr>
              <a:t>dialog_custom.xml</a:t>
            </a:r>
            <a:endParaRPr lang="en-CA" dirty="0">
              <a:solidFill>
                <a:schemeClr val="accent3">
                  <a:lumMod val="75000"/>
                </a:schemeClr>
              </a:solidFill>
            </a:endParaRPr>
          </a:p>
          <a:p>
            <a:pPr marL="342900" lvl="1" indent="-342900" algn="just"/>
            <a:r>
              <a:rPr lang="en-CA" dirty="0"/>
              <a:t>It also contains the action bar menu: </a:t>
            </a:r>
            <a:r>
              <a:rPr lang="en-CA" dirty="0">
                <a:solidFill>
                  <a:schemeClr val="accent3">
                    <a:lumMod val="75000"/>
                  </a:schemeClr>
                </a:solidFill>
              </a:rPr>
              <a:t>menu_reminders.xml which </a:t>
            </a:r>
            <a:r>
              <a:rPr lang="en-CA" dirty="0"/>
              <a:t>opens a menu with two options as shown in Figure : New Reminder, and Exit. </a:t>
            </a:r>
            <a:r>
              <a:rPr lang="en-CA" b="1" dirty="0">
                <a:solidFill>
                  <a:srgbClr val="FF0000"/>
                </a:solidFill>
                <a:sym typeface="Wingdings" panose="05000000000000000000" charset="2"/>
              </a:rPr>
              <a:t>see Figure 2</a:t>
            </a:r>
            <a:endParaRPr lang="en-CA" dirty="0">
              <a:solidFill>
                <a:schemeClr val="accent3"/>
              </a:solidFill>
            </a:endParaRPr>
          </a:p>
          <a:p>
            <a:r>
              <a:rPr lang="en-CA" dirty="0"/>
              <a:t>Tapping New Reminder opens a dialog box as shown </a:t>
            </a:r>
            <a:r>
              <a:rPr lang="en-CA" b="1" dirty="0">
                <a:solidFill>
                  <a:srgbClr val="FF0000"/>
                </a:solidFill>
              </a:rPr>
              <a:t>in Figure 3 </a:t>
            </a:r>
            <a:r>
              <a:rPr lang="en-CA" dirty="0"/>
              <a:t>. In the dialog box, you can add text for your new reminder and then tap Commit to add it to the list. Tapping Exit simply quits the app.</a:t>
            </a:r>
            <a:endParaRPr lang="en-CA" dirty="0">
              <a:solidFill>
                <a:schemeClr val="accent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Requirement </a:t>
            </a:r>
            <a:br>
              <a:rPr lang="en-CA" dirty="0"/>
            </a:br>
            <a:r>
              <a:rPr lang="en-CA" sz="3600" b="1" dirty="0">
                <a:solidFill>
                  <a:schemeClr val="accent3"/>
                </a:solidFill>
              </a:rPr>
              <a:t>Reminders- Part 1</a:t>
            </a:r>
          </a:p>
        </p:txBody>
      </p:sp>
      <p:sp>
        <p:nvSpPr>
          <p:cNvPr id="3" name="Content Placeholder 2"/>
          <p:cNvSpPr>
            <a:spLocks noGrp="1"/>
          </p:cNvSpPr>
          <p:nvPr>
            <p:ph idx="1"/>
          </p:nvPr>
        </p:nvSpPr>
        <p:spPr>
          <a:xfrm>
            <a:off x="646112" y="1682496"/>
            <a:ext cx="11070400" cy="4919026"/>
          </a:xfrm>
        </p:spPr>
        <p:txBody>
          <a:bodyPr>
            <a:normAutofit lnSpcReduction="10000"/>
          </a:bodyPr>
          <a:lstStyle/>
          <a:p>
            <a:r>
              <a:rPr lang="en-CA" dirty="0"/>
              <a:t>The activity_reminders.xml consists of list view. </a:t>
            </a:r>
            <a:endParaRPr lang="en-CA" dirty="0"/>
          </a:p>
          <a:p>
            <a:r>
              <a:rPr lang="en-CA" dirty="0"/>
              <a:t>If we click on one item of the list view an  “</a:t>
            </a:r>
            <a:r>
              <a:rPr lang="en-CA" dirty="0" err="1"/>
              <a:t>AlertDialog</a:t>
            </a:r>
            <a:r>
              <a:rPr lang="en-CA" dirty="0"/>
              <a:t>” should appear which contain another list view with two items “Edit Reminder” and” Delete Reminder” </a:t>
            </a:r>
            <a:r>
              <a:rPr lang="en-CA" b="1" dirty="0">
                <a:solidFill>
                  <a:srgbClr val="FF0000"/>
                </a:solidFill>
              </a:rPr>
              <a:t>as in Figure 4</a:t>
            </a:r>
            <a:r>
              <a:rPr lang="en-CA" dirty="0"/>
              <a:t>. You can use the ready made layout list view provided by android “android.R.layout.simple_list_item_1”</a:t>
            </a:r>
            <a:endParaRPr lang="en-CA" dirty="0"/>
          </a:p>
          <a:p>
            <a:r>
              <a:rPr lang="en-CA" dirty="0"/>
              <a:t>Tapping Edit Reminder from the context menu opens the Edit Reminder pop-up dialog box shown </a:t>
            </a:r>
            <a:r>
              <a:rPr lang="en-CA" b="1" dirty="0">
                <a:solidFill>
                  <a:srgbClr val="FF0000"/>
                </a:solidFill>
              </a:rPr>
              <a:t>as in Figure 5</a:t>
            </a:r>
            <a:r>
              <a:rPr lang="en-CA" dirty="0"/>
              <a:t>, where you can change the text of the reminder.</a:t>
            </a:r>
            <a:endParaRPr lang="en-CA" dirty="0"/>
          </a:p>
          <a:p>
            <a:pPr marL="342900" lvl="1" indent="-342900"/>
            <a:r>
              <a:rPr lang="en-CA" dirty="0"/>
              <a:t>Think how to use </a:t>
            </a:r>
            <a:r>
              <a:rPr lang="en-CA" dirty="0">
                <a:solidFill>
                  <a:schemeClr val="accent3">
                    <a:lumMod val="75000"/>
                  </a:schemeClr>
                </a:solidFill>
              </a:rPr>
              <a:t>dialog_custom.xml</a:t>
            </a:r>
            <a:r>
              <a:rPr lang="en-CA" dirty="0">
                <a:solidFill>
                  <a:schemeClr val="accent3"/>
                </a:solidFill>
              </a:rPr>
              <a:t> </a:t>
            </a:r>
            <a:r>
              <a:rPr lang="en-CA" dirty="0"/>
              <a:t>for both </a:t>
            </a:r>
            <a:r>
              <a:rPr lang="en-CA" dirty="0">
                <a:solidFill>
                  <a:schemeClr val="accent3"/>
                </a:solidFill>
              </a:rPr>
              <a:t>“</a:t>
            </a:r>
            <a:r>
              <a:rPr lang="en-CA" dirty="0"/>
              <a:t>New Reminder” and “Edit Reminder”.</a:t>
            </a:r>
            <a:endParaRPr lang="en-CA" dirty="0"/>
          </a:p>
          <a:p>
            <a:r>
              <a:rPr lang="en-CA" dirty="0"/>
              <a:t>Tapping Delete Reminder from the context menu deletes the reminder from the list.</a:t>
            </a:r>
            <a:endParaRPr lang="en-CA" dirty="0"/>
          </a:p>
          <a:p>
            <a:r>
              <a:rPr lang="en-CA" dirty="0"/>
              <a:t>For testing this part of the </a:t>
            </a:r>
            <a:r>
              <a:rPr lang="x-none" altLang="en-CA" dirty="0"/>
              <a:t>app </a:t>
            </a:r>
            <a:r>
              <a:rPr lang="en-CA" dirty="0"/>
              <a:t>let the adapter of the activity reminders list view take an array of strings that represent the text of the reminders.</a:t>
            </a:r>
            <a:endParaRPr lang="en-CA" dirty="0"/>
          </a:p>
          <a:p>
            <a:r>
              <a:rPr lang="en-CA" dirty="0"/>
              <a:t>For part 1, the actions of the buttons “commit” and “delete”  is ignored.</a:t>
            </a:r>
            <a:endParaRPr lang="en-CA" dirty="0"/>
          </a:p>
          <a:p>
            <a:r>
              <a:rPr lang="en-CA" dirty="0"/>
              <a:t>Set the Minimum SDK  to API 9. By setting your min API level to 9, you are making your app available to more than 100% of the Android market.</a:t>
            </a:r>
            <a:endParaRPr lang="en-CA" dirty="0"/>
          </a:p>
          <a:p>
            <a:endParaRPr lang="en-CA" dirty="0"/>
          </a:p>
          <a:p>
            <a:endParaRPr lang="en-CA" b="1" u="sng" dirty="0">
              <a:solidFill>
                <a:schemeClr val="accent1"/>
              </a:solidFill>
            </a:endParaRPr>
          </a:p>
          <a:p>
            <a:pPr algn="just"/>
            <a:endParaRPr lang="en-CA" b="1" u="sng" dirty="0">
              <a:solidFill>
                <a:schemeClr val="accent1"/>
              </a:solidFill>
            </a:endParaRPr>
          </a:p>
          <a:p>
            <a:pPr algn="just"/>
            <a:endParaRPr lang="en-CA"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Requirement </a:t>
            </a:r>
            <a:br>
              <a:rPr lang="en-CA" dirty="0"/>
            </a:br>
            <a:r>
              <a:rPr lang="en-CA" sz="3600" b="1" dirty="0">
                <a:solidFill>
                  <a:schemeClr val="accent3"/>
                </a:solidFill>
              </a:rPr>
              <a:t>Reminders- Part 1</a:t>
            </a:r>
          </a:p>
        </p:txBody>
      </p:sp>
      <p:graphicFrame>
        <p:nvGraphicFramePr>
          <p:cNvPr id="10" name="Content Placeholder 9"/>
          <p:cNvGraphicFramePr>
            <a:graphicFrameLocks noGrp="1"/>
          </p:cNvGraphicFramePr>
          <p:nvPr>
            <p:ph idx="1"/>
          </p:nvPr>
        </p:nvGraphicFramePr>
        <p:xfrm>
          <a:off x="1627805" y="6353972"/>
          <a:ext cx="8927025" cy="370840"/>
        </p:xfrm>
        <a:graphic>
          <a:graphicData uri="http://schemas.openxmlformats.org/drawingml/2006/table">
            <a:tbl>
              <a:tblPr firstRow="1" bandRow="1">
                <a:tableStyleId>{5C22544A-7EE6-4342-B048-85BDC9FD1C3A}</a:tableStyleId>
              </a:tblPr>
              <a:tblGrid>
                <a:gridCol w="2810380"/>
                <a:gridCol w="3046548"/>
                <a:gridCol w="3070097"/>
              </a:tblGrid>
              <a:tr h="370840">
                <a:tc>
                  <a:txBody>
                    <a:bodyPr/>
                    <a:lstStyle/>
                    <a:p>
                      <a:pPr algn="ctr"/>
                      <a:r>
                        <a:rPr lang="en-CA" dirty="0"/>
                        <a:t>Figure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CA" dirty="0"/>
                        <a:t>Figure 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CA" dirty="0"/>
                        <a:t>Figure 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5" name="Picture 4"/>
          <p:cNvPicPr>
            <a:picLocks noChangeAspect="1"/>
          </p:cNvPicPr>
          <p:nvPr/>
        </p:nvPicPr>
        <p:blipFill>
          <a:blip r:embed="rId1"/>
          <a:stretch>
            <a:fillRect/>
          </a:stretch>
        </p:blipFill>
        <p:spPr>
          <a:xfrm>
            <a:off x="1627805" y="1560576"/>
            <a:ext cx="2681020" cy="4693214"/>
          </a:xfrm>
          <a:prstGeom prst="rect">
            <a:avLst/>
          </a:prstGeom>
        </p:spPr>
      </p:pic>
      <p:pic>
        <p:nvPicPr>
          <p:cNvPr id="6" name="Picture 5"/>
          <p:cNvPicPr>
            <a:picLocks noChangeAspect="1"/>
          </p:cNvPicPr>
          <p:nvPr/>
        </p:nvPicPr>
        <p:blipFill>
          <a:blip r:embed="rId2"/>
          <a:stretch>
            <a:fillRect/>
          </a:stretch>
        </p:blipFill>
        <p:spPr>
          <a:xfrm>
            <a:off x="7646546" y="1581692"/>
            <a:ext cx="2734857" cy="4672098"/>
          </a:xfrm>
          <a:prstGeom prst="rect">
            <a:avLst/>
          </a:prstGeom>
        </p:spPr>
      </p:pic>
      <p:pic>
        <p:nvPicPr>
          <p:cNvPr id="7" name="Picture 6"/>
          <p:cNvPicPr>
            <a:picLocks noChangeAspect="1"/>
          </p:cNvPicPr>
          <p:nvPr/>
        </p:nvPicPr>
        <p:blipFill>
          <a:blip r:embed="rId3"/>
          <a:stretch>
            <a:fillRect/>
          </a:stretch>
        </p:blipFill>
        <p:spPr>
          <a:xfrm>
            <a:off x="4575827" y="1581692"/>
            <a:ext cx="2828678" cy="4687229"/>
          </a:xfrm>
          <a:prstGeom prst="rect">
            <a:avLst/>
          </a:prstGeom>
        </p:spPr>
      </p:pic>
      <p:sp>
        <p:nvSpPr>
          <p:cNvPr id="4" name="Oval 3"/>
          <p:cNvSpPr/>
          <p:nvPr/>
        </p:nvSpPr>
        <p:spPr>
          <a:xfrm>
            <a:off x="5655598" y="2141035"/>
            <a:ext cx="1538868" cy="8140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Environment Setup</a:t>
            </a:r>
          </a:p>
        </p:txBody>
      </p:sp>
      <p:sp>
        <p:nvSpPr>
          <p:cNvPr id="3" name="Content Placeholder 2"/>
          <p:cNvSpPr>
            <a:spLocks noGrp="1"/>
          </p:cNvSpPr>
          <p:nvPr>
            <p:ph idx="1"/>
          </p:nvPr>
        </p:nvSpPr>
        <p:spPr/>
        <p:txBody>
          <a:bodyPr/>
          <a:lstStyle/>
          <a:p>
            <a:r>
              <a:rPr lang="en-CA" b="1" dirty="0"/>
              <a:t>Java JDK5 or JDK6.</a:t>
            </a:r>
            <a:endParaRPr lang="en-CA" b="1" dirty="0"/>
          </a:p>
          <a:p>
            <a:pPr marL="0" indent="0">
              <a:buNone/>
            </a:pPr>
            <a:endParaRPr lang="en-CA" b="1" dirty="0"/>
          </a:p>
          <a:p>
            <a:r>
              <a:rPr lang="en-CA" b="1" dirty="0"/>
              <a:t>Android Studio and Android SDK  </a:t>
            </a: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05939" y="2475027"/>
            <a:ext cx="737580" cy="82435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980373" y="1573635"/>
            <a:ext cx="2692601" cy="4840698"/>
          </a:xfrm>
          <a:prstGeom prst="rect">
            <a:avLst/>
          </a:prstGeom>
        </p:spPr>
      </p:pic>
      <p:sp>
        <p:nvSpPr>
          <p:cNvPr id="2" name="Title 1"/>
          <p:cNvSpPr>
            <a:spLocks noGrp="1"/>
          </p:cNvSpPr>
          <p:nvPr>
            <p:ph type="title"/>
          </p:nvPr>
        </p:nvSpPr>
        <p:spPr/>
        <p:txBody>
          <a:bodyPr/>
          <a:lstStyle/>
          <a:p>
            <a:r>
              <a:rPr lang="en-CA" dirty="0"/>
              <a:t>Requirement </a:t>
            </a:r>
            <a:br>
              <a:rPr lang="en-CA" dirty="0"/>
            </a:br>
            <a:r>
              <a:rPr lang="en-CA" sz="3600" b="1" dirty="0">
                <a:solidFill>
                  <a:schemeClr val="accent3"/>
                </a:solidFill>
              </a:rPr>
              <a:t>Reminders- Part 1</a:t>
            </a:r>
          </a:p>
        </p:txBody>
      </p:sp>
      <p:graphicFrame>
        <p:nvGraphicFramePr>
          <p:cNvPr id="10" name="Content Placeholder 9"/>
          <p:cNvGraphicFramePr>
            <a:graphicFrameLocks noGrp="1"/>
          </p:cNvGraphicFramePr>
          <p:nvPr>
            <p:ph idx="1"/>
          </p:nvPr>
        </p:nvGraphicFramePr>
        <p:xfrm>
          <a:off x="2937078" y="6487160"/>
          <a:ext cx="5856928" cy="370840"/>
        </p:xfrm>
        <a:graphic>
          <a:graphicData uri="http://schemas.openxmlformats.org/drawingml/2006/table">
            <a:tbl>
              <a:tblPr firstRow="1" bandRow="1">
                <a:tableStyleId>{5C22544A-7EE6-4342-B048-85BDC9FD1C3A}</a:tableStyleId>
              </a:tblPr>
              <a:tblGrid>
                <a:gridCol w="3070097"/>
                <a:gridCol w="2786831"/>
              </a:tblGrid>
              <a:tr h="370840">
                <a:tc>
                  <a:txBody>
                    <a:bodyPr/>
                    <a:lstStyle/>
                    <a:p>
                      <a:pPr algn="ctr"/>
                      <a:r>
                        <a:rPr lang="en-CA" dirty="0"/>
                        <a:t>Figure 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CA" dirty="0"/>
                        <a:t>Figure 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Oval 3"/>
          <p:cNvSpPr/>
          <p:nvPr/>
        </p:nvSpPr>
        <p:spPr>
          <a:xfrm>
            <a:off x="3111191" y="3516197"/>
            <a:ext cx="2453268" cy="8140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p:cNvPicPr>
            <a:picLocks noChangeAspect="1"/>
          </p:cNvPicPr>
          <p:nvPr/>
        </p:nvPicPr>
        <p:blipFill>
          <a:blip r:embed="rId2"/>
          <a:stretch>
            <a:fillRect/>
          </a:stretch>
        </p:blipFill>
        <p:spPr>
          <a:xfrm>
            <a:off x="5865542" y="1573635"/>
            <a:ext cx="2669587" cy="46991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Requirement </a:t>
            </a:r>
            <a:br>
              <a:rPr lang="en-CA" dirty="0"/>
            </a:br>
            <a:r>
              <a:rPr lang="en-CA" sz="3600" b="1" dirty="0">
                <a:solidFill>
                  <a:schemeClr val="accent3"/>
                </a:solidFill>
              </a:rPr>
              <a:t>Reminders- Part 2</a:t>
            </a:r>
          </a:p>
        </p:txBody>
      </p:sp>
      <p:sp>
        <p:nvSpPr>
          <p:cNvPr id="3" name="Content Placeholder 2"/>
          <p:cNvSpPr>
            <a:spLocks noGrp="1"/>
          </p:cNvSpPr>
          <p:nvPr>
            <p:ph idx="1"/>
          </p:nvPr>
        </p:nvSpPr>
        <p:spPr>
          <a:xfrm>
            <a:off x="346229" y="1560577"/>
            <a:ext cx="11457001" cy="5107852"/>
          </a:xfrm>
        </p:spPr>
        <p:txBody>
          <a:bodyPr>
            <a:normAutofit/>
          </a:bodyPr>
          <a:lstStyle/>
          <a:p>
            <a:pPr marL="0" indent="0" algn="just">
              <a:buNone/>
            </a:pPr>
            <a:r>
              <a:rPr lang="en-CA" dirty="0"/>
              <a:t>You are given: </a:t>
            </a:r>
            <a:endParaRPr lang="en-CA" dirty="0"/>
          </a:p>
          <a:p>
            <a:r>
              <a:rPr lang="en-CA" dirty="0"/>
              <a:t>A fully implemented class </a:t>
            </a:r>
            <a:r>
              <a:rPr lang="en-CA" b="1" dirty="0">
                <a:solidFill>
                  <a:schemeClr val="accent3">
                    <a:lumMod val="75000"/>
                  </a:schemeClr>
                </a:solidFill>
              </a:rPr>
              <a:t>“Reminder” </a:t>
            </a:r>
            <a:r>
              <a:rPr lang="en-CA" dirty="0"/>
              <a:t>which contain the three fields needed for any reminder</a:t>
            </a:r>
            <a:endParaRPr lang="en-CA" dirty="0"/>
          </a:p>
          <a:p>
            <a:pPr lvl="1"/>
            <a:r>
              <a:rPr lang="en-CA" dirty="0"/>
              <a:t> private </a:t>
            </a:r>
            <a:r>
              <a:rPr lang="en-CA" dirty="0" err="1"/>
              <a:t>int</a:t>
            </a:r>
            <a:r>
              <a:rPr lang="en-CA" dirty="0"/>
              <a:t> </a:t>
            </a:r>
            <a:r>
              <a:rPr lang="en-CA" dirty="0" err="1"/>
              <a:t>mId</a:t>
            </a:r>
            <a:r>
              <a:rPr lang="en-CA" dirty="0"/>
              <a:t>;</a:t>
            </a:r>
            <a:endParaRPr lang="en-CA" dirty="0"/>
          </a:p>
          <a:p>
            <a:pPr lvl="1"/>
            <a:r>
              <a:rPr lang="en-CA" dirty="0"/>
              <a:t>private String </a:t>
            </a:r>
            <a:r>
              <a:rPr lang="en-CA" dirty="0" err="1"/>
              <a:t>mContent</a:t>
            </a:r>
            <a:r>
              <a:rPr lang="en-CA" dirty="0"/>
              <a:t>;</a:t>
            </a:r>
            <a:endParaRPr lang="en-CA" dirty="0"/>
          </a:p>
          <a:p>
            <a:pPr lvl="1"/>
            <a:r>
              <a:rPr lang="en-CA" dirty="0"/>
              <a:t>private </a:t>
            </a:r>
            <a:r>
              <a:rPr lang="en-CA" dirty="0" err="1"/>
              <a:t>int</a:t>
            </a:r>
            <a:r>
              <a:rPr lang="en-CA" dirty="0"/>
              <a:t> </a:t>
            </a:r>
            <a:r>
              <a:rPr lang="en-CA" dirty="0" err="1"/>
              <a:t>mImportant</a:t>
            </a:r>
            <a:r>
              <a:rPr lang="en-CA" dirty="0"/>
              <a:t>;” </a:t>
            </a:r>
            <a:endParaRPr lang="en-CA" dirty="0"/>
          </a:p>
          <a:p>
            <a:pPr algn="just"/>
            <a:r>
              <a:rPr lang="en-CA" dirty="0"/>
              <a:t>A partial implementation to a class called </a:t>
            </a:r>
            <a:r>
              <a:rPr lang="en-CA" b="1" dirty="0">
                <a:solidFill>
                  <a:schemeClr val="accent3">
                    <a:lumMod val="75000"/>
                  </a:schemeClr>
                </a:solidFill>
              </a:rPr>
              <a:t>“</a:t>
            </a:r>
            <a:r>
              <a:rPr lang="en-CA" b="1" dirty="0" err="1">
                <a:solidFill>
                  <a:schemeClr val="accent3">
                    <a:lumMod val="75000"/>
                  </a:schemeClr>
                </a:solidFill>
              </a:rPr>
              <a:t>RemindersDbAdapter</a:t>
            </a:r>
            <a:r>
              <a:rPr lang="en-CA" b="1" dirty="0">
                <a:solidFill>
                  <a:schemeClr val="accent3">
                    <a:lumMod val="75000"/>
                  </a:schemeClr>
                </a:solidFill>
              </a:rPr>
              <a:t>”.  </a:t>
            </a:r>
            <a:r>
              <a:rPr lang="en-CA" dirty="0"/>
              <a:t>This class is supposed to have all functions needed to create the reminder database, read from or write to the </a:t>
            </a:r>
            <a:r>
              <a:rPr lang="en-CA" dirty="0" err="1"/>
              <a:t>reminderdatabase</a:t>
            </a:r>
            <a:r>
              <a:rPr lang="en-CA" dirty="0"/>
              <a:t>. It also contain a private class </a:t>
            </a:r>
            <a:r>
              <a:rPr lang="en-CA" dirty="0" err="1"/>
              <a:t>DatabaseHelper</a:t>
            </a:r>
            <a:r>
              <a:rPr lang="en-CA" dirty="0"/>
              <a:t> which extends </a:t>
            </a:r>
            <a:r>
              <a:rPr lang="en-CA" dirty="0" err="1"/>
              <a:t>SQLiteOpenHelper</a:t>
            </a:r>
            <a:r>
              <a:rPr lang="en-CA" dirty="0"/>
              <a:t>. You will also find some strings which defines the column names and indices; two database API objects; some constants for the database name, version, and the main table name; the context object; and a SQL statement used to create the database. Check the file for more details.</a:t>
            </a:r>
            <a:endParaRPr lang="en-CA" dirty="0"/>
          </a:p>
          <a:p>
            <a:pPr algn="just"/>
            <a:endParaRPr lang="en-CA"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Requirement </a:t>
            </a:r>
            <a:br>
              <a:rPr lang="en-CA" dirty="0"/>
            </a:br>
            <a:r>
              <a:rPr lang="en-CA" sz="3600" b="1" dirty="0">
                <a:solidFill>
                  <a:schemeClr val="accent3"/>
                </a:solidFill>
              </a:rPr>
              <a:t>Reminders- Part 2</a:t>
            </a:r>
          </a:p>
        </p:txBody>
      </p:sp>
      <p:sp>
        <p:nvSpPr>
          <p:cNvPr id="3" name="Content Placeholder 2"/>
          <p:cNvSpPr>
            <a:spLocks noGrp="1"/>
          </p:cNvSpPr>
          <p:nvPr>
            <p:ph idx="1"/>
          </p:nvPr>
        </p:nvSpPr>
        <p:spPr>
          <a:xfrm>
            <a:off x="346229" y="1560577"/>
            <a:ext cx="11457001" cy="5107852"/>
          </a:xfrm>
        </p:spPr>
        <p:txBody>
          <a:bodyPr>
            <a:normAutofit/>
          </a:bodyPr>
          <a:lstStyle/>
          <a:p>
            <a:pPr marL="0" indent="0" algn="just">
              <a:buNone/>
            </a:pPr>
            <a:r>
              <a:rPr lang="en-CA" dirty="0"/>
              <a:t>You are given: </a:t>
            </a:r>
            <a:endParaRPr lang="en-CA" dirty="0"/>
          </a:p>
          <a:p>
            <a:r>
              <a:rPr lang="en-CA" dirty="0"/>
              <a:t>A fully implemented class </a:t>
            </a:r>
            <a:r>
              <a:rPr lang="en-CA" b="1" dirty="0">
                <a:solidFill>
                  <a:schemeClr val="accent3">
                    <a:lumMod val="75000"/>
                  </a:schemeClr>
                </a:solidFill>
              </a:rPr>
              <a:t>“</a:t>
            </a:r>
            <a:r>
              <a:rPr lang="en-CA" b="1" dirty="0" err="1">
                <a:solidFill>
                  <a:schemeClr val="accent3">
                    <a:lumMod val="75000"/>
                  </a:schemeClr>
                </a:solidFill>
              </a:rPr>
              <a:t>RemindersSimpleCursorAdapter</a:t>
            </a:r>
            <a:r>
              <a:rPr lang="en-CA" b="1" dirty="0">
                <a:solidFill>
                  <a:schemeClr val="accent3">
                    <a:lumMod val="75000"/>
                  </a:schemeClr>
                </a:solidFill>
              </a:rPr>
              <a:t>” </a:t>
            </a:r>
            <a:r>
              <a:rPr lang="en-CA" dirty="0"/>
              <a:t>to bind database values to individual row objects by extending the special Adapter Android. See notes of this slide for more details about this class.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Requirement </a:t>
            </a:r>
            <a:br>
              <a:rPr lang="en-CA" dirty="0"/>
            </a:br>
            <a:r>
              <a:rPr lang="en-CA" sz="3600" b="1" dirty="0">
                <a:solidFill>
                  <a:schemeClr val="accent3"/>
                </a:solidFill>
              </a:rPr>
              <a:t>Reminders- Part 2</a:t>
            </a:r>
          </a:p>
        </p:txBody>
      </p:sp>
      <p:sp>
        <p:nvSpPr>
          <p:cNvPr id="3" name="Content Placeholder 2"/>
          <p:cNvSpPr>
            <a:spLocks noGrp="1"/>
          </p:cNvSpPr>
          <p:nvPr>
            <p:ph idx="1"/>
          </p:nvPr>
        </p:nvSpPr>
        <p:spPr>
          <a:xfrm>
            <a:off x="646112" y="1697011"/>
            <a:ext cx="11070400" cy="4919026"/>
          </a:xfrm>
        </p:spPr>
        <p:txBody>
          <a:bodyPr>
            <a:normAutofit/>
          </a:bodyPr>
          <a:lstStyle/>
          <a:p>
            <a:pPr algn="just"/>
            <a:r>
              <a:rPr lang="en-CA" dirty="0"/>
              <a:t>Follow the TODO list  to complete the implementation of the class </a:t>
            </a:r>
            <a:r>
              <a:rPr lang="en-CA" b="1" dirty="0">
                <a:solidFill>
                  <a:schemeClr val="accent3">
                    <a:lumMod val="75000"/>
                  </a:schemeClr>
                </a:solidFill>
              </a:rPr>
              <a:t>“</a:t>
            </a:r>
            <a:r>
              <a:rPr lang="en-CA" b="1" dirty="0" err="1">
                <a:solidFill>
                  <a:schemeClr val="accent3">
                    <a:lumMod val="75000"/>
                  </a:schemeClr>
                </a:solidFill>
              </a:rPr>
              <a:t>RemindersDbAdapter</a:t>
            </a:r>
            <a:r>
              <a:rPr lang="en-CA" b="1" dirty="0">
                <a:solidFill>
                  <a:schemeClr val="accent3">
                    <a:lumMod val="75000"/>
                  </a:schemeClr>
                </a:solidFill>
              </a:rPr>
              <a:t>”. </a:t>
            </a:r>
            <a:endParaRPr lang="en-CA" b="1" dirty="0">
              <a:solidFill>
                <a:schemeClr val="accent3">
                  <a:lumMod val="75000"/>
                </a:schemeClr>
              </a:solidFill>
            </a:endParaRPr>
          </a:p>
          <a:p>
            <a:pPr algn="just"/>
            <a:r>
              <a:rPr lang="en-CA" dirty="0"/>
              <a:t>Create an instance of the class “</a:t>
            </a:r>
            <a:r>
              <a:rPr lang="en-CA" dirty="0" err="1"/>
              <a:t>RemindersDbAdapter</a:t>
            </a:r>
            <a:r>
              <a:rPr lang="en-CA" dirty="0"/>
              <a:t>” in your main activity “</a:t>
            </a:r>
            <a:r>
              <a:rPr lang="en-CA" dirty="0" err="1"/>
              <a:t>RemindersActivity.Java</a:t>
            </a:r>
            <a:r>
              <a:rPr lang="en-CA" dirty="0"/>
              <a:t>” to handle the main actions “add, delete and edit reminder”.</a:t>
            </a:r>
            <a:endParaRPr lang="en-CA" dirty="0"/>
          </a:p>
          <a:p>
            <a:pPr algn="just"/>
            <a:r>
              <a:rPr lang="en-CA" dirty="0"/>
              <a:t>Create an instance of the class “</a:t>
            </a:r>
            <a:r>
              <a:rPr lang="en-CA" b="1" dirty="0" err="1">
                <a:solidFill>
                  <a:schemeClr val="accent3">
                    <a:lumMod val="75000"/>
                  </a:schemeClr>
                </a:solidFill>
              </a:rPr>
              <a:t>RemindersSimpleCursorAdapter</a:t>
            </a:r>
            <a:r>
              <a:rPr lang="en-CA" dirty="0"/>
              <a:t>” in your main activity “</a:t>
            </a:r>
            <a:r>
              <a:rPr lang="en-CA" dirty="0" err="1"/>
              <a:t>RemindersActivity.Java</a:t>
            </a:r>
            <a:r>
              <a:rPr lang="en-CA" dirty="0"/>
              <a:t>”  and set the list view adapter to this customized </a:t>
            </a:r>
            <a:r>
              <a:rPr lang="en-CA" dirty="0" err="1"/>
              <a:t>adapter.Also</a:t>
            </a:r>
            <a:r>
              <a:rPr lang="en-CA" dirty="0"/>
              <a:t> for any change in the reminders you should call the adapter member function  	</a:t>
            </a:r>
            <a:r>
              <a:rPr lang="en-CA" dirty="0" err="1"/>
              <a:t>changeCursor</a:t>
            </a:r>
            <a:r>
              <a:rPr lang="en-CA" dirty="0"/>
              <a:t>(…) to update the cursor of the adapter.</a:t>
            </a:r>
            <a:endParaRPr lang="en-CA" dirty="0"/>
          </a:p>
          <a:p>
            <a:pPr algn="just"/>
            <a:endParaRPr lang="en-CA" b="1" u="sng" dirty="0">
              <a:solidFill>
                <a:schemeClr val="accent1"/>
              </a:solidFill>
            </a:endParaRPr>
          </a:p>
          <a:p>
            <a:pPr algn="just"/>
            <a:endParaRPr lang="en-CA"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br>
              <a:rPr lang="en-CA" dirty="0"/>
            </a:br>
            <a:endParaRPr lang="en-CA" sz="3600" b="1" dirty="0">
              <a:solidFill>
                <a:schemeClr val="accent3"/>
              </a:solidFill>
            </a:endParaRPr>
          </a:p>
        </p:txBody>
      </p:sp>
      <p:graphicFrame>
        <p:nvGraphicFramePr>
          <p:cNvPr id="10" name="Content Placeholder 9"/>
          <p:cNvGraphicFramePr>
            <a:graphicFrameLocks noGrp="1"/>
          </p:cNvGraphicFramePr>
          <p:nvPr>
            <p:ph idx="1"/>
          </p:nvPr>
        </p:nvGraphicFramePr>
        <p:xfrm>
          <a:off x="2937078" y="6487160"/>
          <a:ext cx="5856928" cy="370840"/>
        </p:xfrm>
        <a:graphic>
          <a:graphicData uri="http://schemas.openxmlformats.org/drawingml/2006/table">
            <a:tbl>
              <a:tblPr firstRow="1" bandRow="1">
                <a:tableStyleId>{5C22544A-7EE6-4342-B048-85BDC9FD1C3A}</a:tableStyleId>
              </a:tblPr>
              <a:tblGrid>
                <a:gridCol w="3070097"/>
                <a:gridCol w="2786831"/>
              </a:tblGrid>
              <a:tr h="370840">
                <a:tc>
                  <a:txBody>
                    <a:bodyPr/>
                    <a:lstStyle/>
                    <a:p>
                      <a:pPr algn="ctr"/>
                      <a:r>
                        <a:rPr lang="en-CA" dirty="0"/>
                        <a:t>Figure 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CA" dirty="0"/>
                        <a:t>Figure 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Content Placeholder 2"/>
          <p:cNvSpPr txBox="1"/>
          <p:nvPr/>
        </p:nvSpPr>
        <p:spPr>
          <a:xfrm>
            <a:off x="646112" y="1682496"/>
            <a:ext cx="11070400" cy="49190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CA" dirty="0">
                <a:hlinkClick r:id="rId1"/>
              </a:rPr>
              <a:t>https://developer.android.com/index.html</a:t>
            </a:r>
            <a:r>
              <a:rPr lang="en-CA" dirty="0"/>
              <a:t> </a:t>
            </a:r>
            <a:endParaRPr lang="en-CA" dirty="0"/>
          </a:p>
          <a:p>
            <a:r>
              <a:rPr lang="en-CA" dirty="0">
                <a:hlinkClick r:id="rId2"/>
              </a:rPr>
              <a:t>https://developer.android.com/reference/classes.html</a:t>
            </a:r>
            <a:r>
              <a:rPr lang="en-CA" dirty="0"/>
              <a:t> </a:t>
            </a:r>
            <a:endParaRPr lang="en-CA" dirty="0"/>
          </a:p>
          <a:p>
            <a:r>
              <a:rPr lang="en-CA" dirty="0"/>
              <a:t>Android tutorial </a:t>
            </a:r>
            <a:r>
              <a:rPr lang="en-CA" dirty="0">
                <a:hlinkClick r:id="rId3"/>
              </a:rPr>
              <a:t>https://www.tutorialspoint.com/android/</a:t>
            </a:r>
            <a:endParaRPr lang="en-CA" dirty="0"/>
          </a:p>
          <a:p>
            <a:pPr marL="0" indent="0">
              <a:buNone/>
            </a:pPr>
            <a:r>
              <a:rPr lang="en-CA" dirty="0"/>
              <a:t> </a:t>
            </a:r>
            <a:endParaRPr lang="en-CA" dirty="0"/>
          </a:p>
          <a:p>
            <a:endParaRPr lang="en-CA" dirty="0"/>
          </a:p>
          <a:p>
            <a:endParaRPr lang="en-CA" b="1" u="sng" dirty="0">
              <a:solidFill>
                <a:schemeClr val="accent1"/>
              </a:solidFill>
            </a:endParaRPr>
          </a:p>
          <a:p>
            <a:pPr algn="just"/>
            <a:endParaRPr lang="en-CA" b="1" u="sng" dirty="0">
              <a:solidFill>
                <a:schemeClr val="accent1"/>
              </a:solidFill>
            </a:endParaRPr>
          </a:p>
          <a:p>
            <a:pPr algn="just"/>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t>Android operating system architecture</a:t>
            </a:r>
            <a:br>
              <a:rPr lang="en-CA" dirty="0"/>
            </a:br>
            <a:endParaRPr lang="en-CA" dirty="0"/>
          </a:p>
        </p:txBody>
      </p:sp>
      <p:pic>
        <p:nvPicPr>
          <p:cNvPr id="7" name="Picture 6"/>
          <p:cNvPicPr>
            <a:picLocks noChangeAspect="1"/>
          </p:cNvPicPr>
          <p:nvPr/>
        </p:nvPicPr>
        <p:blipFill>
          <a:blip r:embed="rId1"/>
          <a:stretch>
            <a:fillRect/>
          </a:stretch>
        </p:blipFill>
        <p:spPr>
          <a:xfrm>
            <a:off x="3207298" y="1192490"/>
            <a:ext cx="5479501" cy="55459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Application components</a:t>
            </a:r>
            <a:br>
              <a:rPr lang="en-CA" b="1" dirty="0"/>
            </a:br>
            <a:endParaRPr lang="en-CA" dirty="0"/>
          </a:p>
        </p:txBody>
      </p:sp>
      <p:graphicFrame>
        <p:nvGraphicFramePr>
          <p:cNvPr id="4" name="Content Placeholder 3"/>
          <p:cNvGraphicFramePr>
            <a:graphicFrameLocks noGrp="1"/>
          </p:cNvGraphicFramePr>
          <p:nvPr>
            <p:ph idx="1"/>
          </p:nvPr>
        </p:nvGraphicFramePr>
        <p:xfrm>
          <a:off x="346242" y="2134177"/>
          <a:ext cx="11456988" cy="2392680"/>
        </p:xfrm>
        <a:graphic>
          <a:graphicData uri="http://schemas.openxmlformats.org/drawingml/2006/table">
            <a:tbl>
              <a:tblPr firstRow="1" bandRow="1">
                <a:tableStyleId>{F5AB1C69-6EDB-4FF4-983F-18BD219EF322}</a:tableStyleId>
              </a:tblPr>
              <a:tblGrid>
                <a:gridCol w="3172813"/>
                <a:gridCol w="8284175"/>
              </a:tblGrid>
              <a:tr h="424296">
                <a:tc>
                  <a:txBody>
                    <a:bodyPr/>
                    <a:lstStyle/>
                    <a:p>
                      <a:pPr algn="ctr"/>
                      <a:r>
                        <a:rPr lang="en-CA" sz="1800" u="none" strike="noStrike" kern="1200" baseline="0" dirty="0"/>
                        <a:t>Components</a:t>
                      </a:r>
                      <a:endParaRPr lang="en-CA"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CA" sz="1800" u="none" strike="noStrike" kern="1200" baseline="0" dirty="0"/>
                        <a:t>Description</a:t>
                      </a:r>
                      <a:endParaRPr lang="en-CA" sz="1800" u="none" strike="noStrike" kern="1200" baseline="0" dirty="0"/>
                    </a:p>
                    <a:p>
                      <a:pPr algn="ctr"/>
                      <a:endParaRPr lang="en-CA" dirty="0"/>
                    </a:p>
                  </a:txBody>
                  <a:tcPr/>
                </a:tc>
              </a:tr>
              <a:tr h="370840">
                <a:tc>
                  <a:txBody>
                    <a:bodyPr/>
                    <a:lstStyle/>
                    <a:p>
                      <a:pPr algn="ctr"/>
                      <a:r>
                        <a:rPr lang="en-CA" sz="1800" u="none" strike="noStrike" kern="1200" baseline="0" dirty="0"/>
                        <a:t>Activities</a:t>
                      </a:r>
                      <a:endParaRPr lang="en-CA" dirty="0"/>
                    </a:p>
                  </a:txBody>
                  <a:tcPr/>
                </a:tc>
                <a:tc>
                  <a:txBody>
                    <a:bodyPr/>
                    <a:lstStyle/>
                    <a:p>
                      <a:pPr algn="l"/>
                      <a:r>
                        <a:rPr lang="en-CA" sz="1800" u="none" strike="noStrike" kern="1200" baseline="0" dirty="0"/>
                        <a:t>They dictate the UI and handle the user interaction to the smartphone screen</a:t>
                      </a:r>
                      <a:endParaRPr lang="en-CA" sz="1800" b="0" i="0" u="none" strike="noStrike" kern="1200" baseline="0" dirty="0">
                        <a:solidFill>
                          <a:schemeClr val="lt1"/>
                        </a:solidFill>
                        <a:latin typeface="+mn-lt"/>
                        <a:ea typeface="+mn-ea"/>
                        <a:cs typeface="+mn-cs"/>
                      </a:endParaRPr>
                    </a:p>
                  </a:txBody>
                  <a:tcPr/>
                </a:tc>
              </a:tr>
              <a:tr h="370840">
                <a:tc>
                  <a:txBody>
                    <a:bodyPr/>
                    <a:lstStyle/>
                    <a:p>
                      <a:pPr algn="ctr"/>
                      <a:r>
                        <a:rPr lang="en-CA" sz="1800" u="none" strike="noStrike" kern="1200" baseline="0" dirty="0"/>
                        <a:t>Services</a:t>
                      </a:r>
                      <a:endParaRPr lang="en-CA" dirty="0"/>
                    </a:p>
                  </a:txBody>
                  <a:tcPr/>
                </a:tc>
                <a:tc>
                  <a:txBody>
                    <a:bodyPr/>
                    <a:lstStyle/>
                    <a:p>
                      <a:pPr algn="l"/>
                      <a:r>
                        <a:rPr lang="en-CA" sz="1800" u="none" strike="noStrike" kern="1200" baseline="0" dirty="0"/>
                        <a:t>They handle background processing associated with an application.</a:t>
                      </a:r>
                      <a:endParaRPr lang="en-CA" sz="1800" b="0" i="0" u="none" strike="noStrike" kern="1200" baseline="0" dirty="0">
                        <a:solidFill>
                          <a:schemeClr val="lt1"/>
                        </a:solidFill>
                        <a:latin typeface="+mn-lt"/>
                        <a:ea typeface="+mn-ea"/>
                        <a:cs typeface="+mn-cs"/>
                      </a:endParaRPr>
                    </a:p>
                  </a:txBody>
                  <a:tcPr/>
                </a:tc>
              </a:tr>
              <a:tr h="370840">
                <a:tc>
                  <a:txBody>
                    <a:bodyPr/>
                    <a:lstStyle/>
                    <a:p>
                      <a:pPr algn="ctr"/>
                      <a:r>
                        <a:rPr lang="en-CA" sz="1800" u="none" strike="noStrike" kern="1200" baseline="0" dirty="0"/>
                        <a:t>Broadcast Receivers </a:t>
                      </a:r>
                      <a:endParaRPr lang="en-CA" dirty="0"/>
                    </a:p>
                  </a:txBody>
                  <a:tcPr/>
                </a:tc>
                <a:tc>
                  <a:txBody>
                    <a:bodyPr/>
                    <a:lstStyle/>
                    <a:p>
                      <a:pPr algn="l"/>
                      <a:r>
                        <a:rPr lang="en-CA" sz="1800" u="none" strike="noStrike" kern="1200" baseline="0" dirty="0"/>
                        <a:t>They handle communication between Android OS and applications.</a:t>
                      </a:r>
                      <a:endParaRPr lang="en-CA" sz="1800" b="0" i="0" u="none" strike="noStrike" kern="1200" baseline="0" dirty="0">
                        <a:solidFill>
                          <a:schemeClr val="lt1"/>
                        </a:solidFill>
                        <a:latin typeface="+mn-lt"/>
                        <a:ea typeface="+mn-ea"/>
                        <a:cs typeface="+mn-cs"/>
                      </a:endParaRPr>
                    </a:p>
                  </a:txBody>
                  <a:tcPr/>
                </a:tc>
              </a:tr>
              <a:tr h="370840">
                <a:tc>
                  <a:txBody>
                    <a:bodyPr/>
                    <a:lstStyle/>
                    <a:p>
                      <a:pPr algn="ctr"/>
                      <a:r>
                        <a:rPr lang="en-CA" sz="1800" u="none" strike="noStrike" kern="1200" baseline="0" dirty="0"/>
                        <a:t>Content Providers </a:t>
                      </a:r>
                      <a:endParaRPr lang="en-CA"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CA" sz="1800" u="none" strike="noStrike" kern="1200" baseline="0" dirty="0"/>
                        <a:t>Enable Applications to share data.</a:t>
                      </a:r>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Life-cycle</a:t>
            </a:r>
          </a:p>
        </p:txBody>
      </p:sp>
      <p:pic>
        <p:nvPicPr>
          <p:cNvPr id="1026" name="Picture 2" descr="android activity lifecyc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4847" y="1061225"/>
            <a:ext cx="4197005" cy="54007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a:t>
            </a:r>
            <a:r>
              <a:rPr lang="en-US" dirty="0" err="1"/>
              <a:t>Reciver</a:t>
            </a:r>
            <a:endParaRPr lang="en-US" dirty="0"/>
          </a:p>
        </p:txBody>
      </p:sp>
      <p:pic>
        <p:nvPicPr>
          <p:cNvPr id="2050" name="Picture 2" descr="deepika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2725" y="1798776"/>
            <a:ext cx="9707250" cy="4085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400" dirty="0"/>
              <a:t>Content Providers </a:t>
            </a:r>
            <a:br>
              <a:rPr lang="en-CA" dirty="0"/>
            </a:br>
            <a:endParaRPr lang="en-US" dirty="0"/>
          </a:p>
        </p:txBody>
      </p:sp>
      <p:pic>
        <p:nvPicPr>
          <p:cNvPr id="3074" name="Picture 2" descr="Relationship between content provider and other componen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7045" y="1123254"/>
            <a:ext cx="7675493" cy="5363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11680</Words>
  <Application>Kingsoft Office WPP</Application>
  <PresentationFormat>Widescreen</PresentationFormat>
  <Paragraphs>450</Paragraphs>
  <Slides>44</Slides>
  <Notes>22</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Ion</vt:lpstr>
      <vt:lpstr>Android tutorial part1</vt:lpstr>
      <vt:lpstr>Why Android?</vt:lpstr>
      <vt:lpstr>Versions of Android OS</vt:lpstr>
      <vt:lpstr>Environment Setup</vt:lpstr>
      <vt:lpstr>Android operating system architecture </vt:lpstr>
      <vt:lpstr>Application components </vt:lpstr>
      <vt:lpstr>Activity Life-cycle</vt:lpstr>
      <vt:lpstr>Broadcast Reciver</vt:lpstr>
      <vt:lpstr>Content Providers  </vt:lpstr>
      <vt:lpstr>“HELLO WORLD” Example</vt:lpstr>
      <vt:lpstr>“HELLO WORLD” Example</vt:lpstr>
      <vt:lpstr>Anatomy of Android Application</vt:lpstr>
      <vt:lpstr>Anatomy of Android Application 1.The Manifest File</vt:lpstr>
      <vt:lpstr>Anatomy of Android Application 2.The Main Activity File</vt:lpstr>
      <vt:lpstr>Anatomy of Android Application 3.The Resource Files</vt:lpstr>
      <vt:lpstr>Anatomy of Android Application The Resource Files: Layout File</vt:lpstr>
      <vt:lpstr>Anatomy of Android Application The Resource Files: The Strings File</vt:lpstr>
      <vt:lpstr>Anatomy of Android Application The R File</vt:lpstr>
      <vt:lpstr>Running the Application </vt:lpstr>
      <vt:lpstr>Running the Application Using AVD Manager</vt:lpstr>
      <vt:lpstr>Running the Application Physical Android device </vt:lpstr>
      <vt:lpstr>Building User Interface View</vt:lpstr>
      <vt:lpstr>Building User Interface View “Button”</vt:lpstr>
      <vt:lpstr>Building User Interface View groups </vt:lpstr>
      <vt:lpstr>Building User Interface</vt:lpstr>
      <vt:lpstr>Intents and Intent Filters  </vt:lpstr>
      <vt:lpstr>Intents and Intent Filters  </vt:lpstr>
      <vt:lpstr>Intents and Intent Filters  </vt:lpstr>
      <vt:lpstr>Intents and Intent Filters Examples  </vt:lpstr>
      <vt:lpstr>Intents and Intent Filters Examples </vt:lpstr>
      <vt:lpstr>Intents and Intent Filters Receiving an implicit intent  </vt:lpstr>
      <vt:lpstr>Fragments</vt:lpstr>
      <vt:lpstr>Fragments</vt:lpstr>
      <vt:lpstr>SQLite</vt:lpstr>
      <vt:lpstr>SQLite Database operations</vt:lpstr>
      <vt:lpstr>SQLite Database operations</vt:lpstr>
      <vt:lpstr>Requirement  Reminders- Part 1</vt:lpstr>
      <vt:lpstr>Requirement  Reminders- Part 1</vt:lpstr>
      <vt:lpstr>Requirement  Reminders- Part 1</vt:lpstr>
      <vt:lpstr>Requirement  Reminders- Part 1</vt:lpstr>
      <vt:lpstr>Requirement  Reminders- Part 2</vt:lpstr>
      <vt:lpstr>Requirement  Reminders- Part 2</vt:lpstr>
      <vt:lpstr>Requirement  Reminders- Part 2</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dc:title>
  <dc:creator>Marwa Mahmoud</dc:creator>
  <cp:lastModifiedBy>backupaccount</cp:lastModifiedBy>
  <cp:revision>144</cp:revision>
  <dcterms:created xsi:type="dcterms:W3CDTF">2018-04-21T09:49:50Z</dcterms:created>
  <dcterms:modified xsi:type="dcterms:W3CDTF">2018-04-21T09:49:50Z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