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1"/>
  </p:notesMasterIdLst>
  <p:sldIdLst>
    <p:sldId id="256" r:id="rId2"/>
    <p:sldId id="257" r:id="rId3"/>
    <p:sldId id="258" r:id="rId4"/>
    <p:sldId id="266" r:id="rId5"/>
    <p:sldId id="267" r:id="rId6"/>
    <p:sldId id="268" r:id="rId7"/>
    <p:sldId id="259" r:id="rId8"/>
    <p:sldId id="261" r:id="rId9"/>
    <p:sldId id="262" r:id="rId10"/>
    <p:sldId id="263" r:id="rId11"/>
    <p:sldId id="264" r:id="rId12"/>
    <p:sldId id="273" r:id="rId13"/>
    <p:sldId id="272" r:id="rId14"/>
    <p:sldId id="274" r:id="rId15"/>
    <p:sldId id="275" r:id="rId16"/>
    <p:sldId id="276" r:id="rId17"/>
    <p:sldId id="277" r:id="rId18"/>
    <p:sldId id="278" r:id="rId19"/>
    <p:sldId id="280" r:id="rId20"/>
    <p:sldId id="265" r:id="rId21"/>
    <p:sldId id="284" r:id="rId22"/>
    <p:sldId id="281" r:id="rId23"/>
    <p:sldId id="282" r:id="rId24"/>
    <p:sldId id="283" r:id="rId25"/>
    <p:sldId id="285" r:id="rId26"/>
    <p:sldId id="288" r:id="rId27"/>
    <p:sldId id="289"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DD166-5F0C-44B6-B695-C05906D5B86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DD166-5F0C-44B6-B695-C05906D5B86A}"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DD166-5F0C-44B6-B695-C05906D5B86A}"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pn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32.png"/><Relationship Id="rId5" Type="http://schemas.openxmlformats.org/officeDocument/2006/relationships/image" Target="../media/image5.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 Id="rId1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8.png"/><Relationship Id="rId5" Type="http://schemas.openxmlformats.org/officeDocument/2006/relationships/image" Target="../media/image4.pn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7.png"/><Relationship Id="rId1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fif"/><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35747" cy="2035747"/>
          </a:xfrm>
          <a:prstGeom prst="rect">
            <a:avLst/>
          </a:prstGeom>
        </p:spPr>
      </p:pic>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smtClean="0">
                <a:solidFill>
                  <a:srgbClr val="FF0000"/>
                </a:solidFill>
              </a:rPr>
              <a:t>Machine Learning</a:t>
            </a:r>
            <a:endParaRPr lang="en-US" sz="7200" dirty="0">
              <a:solidFill>
                <a:srgbClr val="FF0000"/>
              </a:solidFill>
            </a:endParaRP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smtClean="0">
                <a:solidFill>
                  <a:srgbClr val="002060"/>
                </a:solidFill>
              </a:rPr>
              <a:t>Session 1</a:t>
            </a:r>
            <a:endParaRPr lang="en-US" sz="5400" dirty="0">
              <a:solidFill>
                <a:srgbClr val="002060"/>
              </a:solidFill>
            </a:endParaRPr>
          </a:p>
        </p:txBody>
      </p:sp>
    </p:spTree>
    <p:extLst>
      <p:ext uri="{BB962C8B-B14F-4D97-AF65-F5344CB8AC3E}">
        <p14:creationId xmlns:p14="http://schemas.microsoft.com/office/powerpoint/2010/main" val="3460181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Algorithms</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a:t>
            </a:r>
            <a:r>
              <a:rPr lang="en-US" sz="2800" b="1" dirty="0" smtClean="0">
                <a:latin typeface="Hack" panose="020B0609030202020204" pitchFamily="49" charset="0"/>
                <a:ea typeface="Hack" panose="020B0609030202020204" pitchFamily="49" charset="0"/>
                <a:cs typeface="Hack" panose="020B0609030202020204" pitchFamily="49" charset="0"/>
              </a:rPr>
              <a:t>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a:t>
            </a:r>
            <a:r>
              <a:rPr lang="en-US" sz="2800" b="1" dirty="0" smtClean="0">
                <a:latin typeface="Hack" panose="020B0609030202020204" pitchFamily="49" charset="0"/>
                <a:ea typeface="Hack" panose="020B0609030202020204" pitchFamily="49" charset="0"/>
                <a:cs typeface="Hack" panose="020B0609030202020204" pitchFamily="49" charset="0"/>
              </a:rPr>
              <a:t>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a:t>
            </a:r>
            <a:r>
              <a:rPr lang="en-US" sz="2800" b="1" dirty="0" smtClean="0">
                <a:latin typeface="Hack" panose="020B0609030202020204" pitchFamily="49" charset="0"/>
                <a:ea typeface="Hack" panose="020B0609030202020204" pitchFamily="49" charset="0"/>
                <a:cs typeface="Hack" panose="020B0609030202020204" pitchFamily="49" charset="0"/>
              </a:rPr>
              <a:t>recommender systems</a:t>
            </a:r>
            <a:r>
              <a:rPr lang="en-US" sz="2800" b="1" dirty="0">
                <a:latin typeface="Hack" panose="020B0609030202020204" pitchFamily="49" charset="0"/>
                <a:ea typeface="Hack" panose="020B0609030202020204" pitchFamily="49" charset="0"/>
                <a:cs typeface="Hack" panose="020B0609030202020204" pitchFamily="49" charset="0"/>
              </a:rPr>
              <a:t>.</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t>
            </a:r>
            <a:r>
              <a:rPr lang="en-US" sz="2800" b="1" dirty="0" smtClean="0">
                <a:latin typeface="Hack" panose="020B0609030202020204" pitchFamily="49" charset="0"/>
                <a:ea typeface="Hack" panose="020B0609030202020204" pitchFamily="49" charset="0"/>
                <a:cs typeface="Hack" panose="020B0609030202020204" pitchFamily="49" charset="0"/>
              </a:rPr>
              <a:t>applying learning </a:t>
            </a:r>
            <a:r>
              <a:rPr lang="en-US" sz="2800" b="1" dirty="0">
                <a:latin typeface="Hack" panose="020B0609030202020204" pitchFamily="49" charset="0"/>
                <a:ea typeface="Hack" panose="020B0609030202020204" pitchFamily="49" charset="0"/>
                <a:cs typeface="Hack" panose="020B0609030202020204" pitchFamily="49" charset="0"/>
              </a:rPr>
              <a:t>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r>
              <a:rPr lang="en-US" sz="2200" dirty="0" smtClean="0">
                <a:latin typeface="Hack" panose="020B0609030202020204"/>
              </a:rPr>
              <a: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smtClean="0">
                <a:latin typeface="Hack" panose="020B0609030202020204"/>
                <a:ea typeface="Hack" panose="020B0609030202020204" pitchFamily="49" charset="0"/>
                <a:cs typeface="Hack" panose="020B0609030202020204" pitchFamily="49" charset="0"/>
              </a:rPr>
              <a:t>Regression </a:t>
            </a:r>
            <a:r>
              <a:rPr lang="en-US" sz="2200" dirty="0">
                <a:latin typeface="Hack" panose="020B0609030202020204"/>
                <a:ea typeface="Hack" panose="020B0609030202020204" pitchFamily="49" charset="0"/>
                <a:cs typeface="Hack" panose="020B0609030202020204" pitchFamily="49" charset="0"/>
              </a:rPr>
              <a:t>-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smtClean="0">
                <a:latin typeface="Hack" panose="020B0609030202020204"/>
                <a:ea typeface="Hack" panose="020B0609030202020204" pitchFamily="49" charset="0"/>
                <a:cs typeface="Hack" panose="020B0609030202020204" pitchFamily="49" charset="0"/>
              </a:rPr>
              <a:t>Classification </a:t>
            </a:r>
            <a:r>
              <a:rPr lang="en-US" sz="2200" dirty="0">
                <a:latin typeface="Hack" panose="020B0609030202020204"/>
                <a:ea typeface="Hack" panose="020B0609030202020204" pitchFamily="49" charset="0"/>
                <a:cs typeface="Hack" panose="020B0609030202020204" pitchFamily="49" charset="0"/>
              </a:rPr>
              <a:t>-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smtClean="0">
                <a:ea typeface="Hack" panose="020B0609030202020204" pitchFamily="49" charset="0"/>
                <a:cs typeface="Hack" panose="020B0609030202020204" pitchFamily="49" charset="0"/>
              </a:rPr>
              <a:t>Quiz:</a:t>
            </a:r>
            <a:endParaRPr lang="en-US" sz="2600" b="1" dirty="0">
              <a:ea typeface="Hack" panose="020B0609030202020204" pitchFamily="49" charset="0"/>
              <a:cs typeface="Hack" panose="020B0609030202020204" pitchFamily="49" charset="0"/>
            </a:endParaRPr>
          </a:p>
          <a:p>
            <a:r>
              <a:rPr lang="en-US" sz="2600" dirty="0" smtClean="0"/>
              <a:t>Classify which problem is regression or classification.</a:t>
            </a:r>
            <a:endParaRPr lang="en-US" sz="2600" dirty="0"/>
          </a:p>
          <a:p>
            <a:r>
              <a:rPr lang="en-US" sz="2600" dirty="0"/>
              <a:t>Problem 1: You have a large </a:t>
            </a:r>
            <a:r>
              <a:rPr lang="en-US" sz="2600" dirty="0" smtClean="0"/>
              <a:t>restaurant. </a:t>
            </a:r>
            <a:r>
              <a:rPr lang="en-US" sz="2600" dirty="0"/>
              <a:t>You want to predict how </a:t>
            </a:r>
            <a:r>
              <a:rPr lang="en-US" sz="2600" dirty="0" smtClean="0"/>
              <a:t>much profit over </a:t>
            </a:r>
            <a:r>
              <a:rPr lang="en-US" sz="2600" dirty="0"/>
              <a:t>the next 3 months.</a:t>
            </a:r>
          </a:p>
          <a:p>
            <a:r>
              <a:rPr lang="en-US" sz="2600" dirty="0"/>
              <a:t>Problem 2: </a:t>
            </a:r>
            <a:r>
              <a:rPr lang="en-US" sz="2600" dirty="0" smtClean="0"/>
              <a:t>You’ve a bank and </a:t>
            </a:r>
            <a:r>
              <a:rPr lang="en-US" sz="2600" dirty="0"/>
              <a:t>for </a:t>
            </a:r>
            <a:r>
              <a:rPr lang="en-US" sz="2600" dirty="0" smtClean="0"/>
              <a:t>each account </a:t>
            </a:r>
            <a:r>
              <a:rPr lang="en-US" sz="2600" dirty="0"/>
              <a:t>decide if </a:t>
            </a:r>
            <a:r>
              <a:rPr lang="en-US" sz="2600" dirty="0" smtClean="0"/>
              <a:t>this account is VIP/normal.</a:t>
            </a:r>
          </a:p>
          <a:p>
            <a:pPr marL="742950" lvl="1" indent="-285750">
              <a:lnSpc>
                <a:spcPct val="150000"/>
              </a:lnSpc>
              <a:buFont typeface="Wingdings" panose="05000000000000000000" pitchFamily="2" charset="2"/>
              <a:buChar char="q"/>
            </a:pPr>
            <a:r>
              <a:rPr lang="en-US" sz="2600" dirty="0" smtClean="0"/>
              <a:t>Treat both as classification problems.</a:t>
            </a:r>
          </a:p>
          <a:p>
            <a:pPr marL="742950" lvl="1" indent="-285750">
              <a:lnSpc>
                <a:spcPct val="150000"/>
              </a:lnSpc>
              <a:buFont typeface="Wingdings" panose="05000000000000000000" pitchFamily="2" charset="2"/>
              <a:buChar char="q"/>
            </a:pPr>
            <a:r>
              <a:rPr lang="en-US" sz="2600" dirty="0" smtClean="0"/>
              <a:t>Treat </a:t>
            </a:r>
            <a:r>
              <a:rPr lang="en-US" sz="2600" dirty="0"/>
              <a:t>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Unsupervised </a:t>
            </a:r>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Unsupervised </a:t>
            </a:r>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smtClean="0">
                <a:latin typeface="Hack" panose="020B0609030202020204"/>
                <a:ea typeface="Hack" panose="020B0609030202020204" pitchFamily="49" charset="0"/>
                <a:cs typeface="Hack" panose="020B0609030202020204" pitchFamily="49" charset="0"/>
              </a:rPr>
              <a:t>Types:</a:t>
            </a:r>
            <a:endParaRPr lang="en-US" sz="2200" b="1" dirty="0">
              <a:latin typeface="Hack" panose="020B0609030202020204"/>
              <a:ea typeface="Hack" panose="020B0609030202020204" pitchFamily="49" charset="0"/>
              <a:cs typeface="Hack" panose="020B0609030202020204" pitchFamily="49" charset="0"/>
            </a:endParaRP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smtClean="0">
                <a:latin typeface="Hack" panose="020B0609030202020204"/>
                <a:ea typeface="Hack" panose="020B0609030202020204" pitchFamily="49" charset="0"/>
                <a:cs typeface="Hack" panose="020B0609030202020204" pitchFamily="49" charset="0"/>
              </a:rPr>
              <a:t>Example:</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smtClean="0">
                <a:latin typeface="Hack" panose="020B0609030202020204"/>
                <a:ea typeface="Hack" panose="020B0609030202020204" pitchFamily="49" charset="0"/>
                <a:cs typeface="Hack" panose="020B0609030202020204" pitchFamily="49" charset="0"/>
              </a:rPr>
              <a:t>Example:</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smtClean="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a:t>
            </a:r>
            <a:r>
              <a:rPr lang="en-US" sz="2600" dirty="0" smtClean="0"/>
              <a:t>into set </a:t>
            </a:r>
            <a:r>
              <a:rPr lang="en-US" sz="2600" dirty="0"/>
              <a:t>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a:t>
            </a:r>
            <a:r>
              <a:rPr lang="en-US" sz="2600" dirty="0" smtClean="0"/>
              <a:t>or not</a:t>
            </a:r>
            <a:r>
              <a:rPr lang="en-US" sz="2600" dirty="0"/>
              <a: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Topics</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0385244" cy="3416320"/>
          </a:xfrm>
          <a:prstGeom prst="rect">
            <a:avLst/>
          </a:prstGeom>
          <a:noFill/>
        </p:spPr>
        <p:txBody>
          <a:bodyPr wrap="square" rtlCol="0">
            <a:spAutoFit/>
          </a:bodyPr>
          <a:lstStyle/>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Why ML.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------BREAK-----</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endParaRPr lang="en-US" sz="24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619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smtClean="0">
                <a:solidFill>
                  <a:srgbClr val="FF0000"/>
                </a:solidFill>
                <a:latin typeface="Hack" panose="020B0609030202020204"/>
              </a:rPr>
              <a:t>Break</a:t>
            </a:r>
            <a:endParaRPr lang="en-US" sz="12000" b="1" dirty="0">
              <a:solidFill>
                <a:srgbClr val="FF0000"/>
              </a:solidFill>
              <a:latin typeface="Hack" panose="020B0609030202020204"/>
            </a:endParaRPr>
          </a:p>
        </p:txBody>
      </p:sp>
    </p:spTree>
    <p:extLst>
      <p:ext uri="{BB962C8B-B14F-4D97-AF65-F5344CB8AC3E}">
        <p14:creationId xmlns:p14="http://schemas.microsoft.com/office/powerpoint/2010/main" val="2411747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smtClean="0"/>
              <a:t>  Price</a:t>
            </a:r>
          </a:p>
          <a:p>
            <a:r>
              <a:rPr lang="en-US" sz="2400" b="1" dirty="0" smtClean="0"/>
              <a:t>(dollars)</a:t>
            </a:r>
            <a:endParaRPr lang="en-US" sz="2400" b="1" dirty="0"/>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smtClean="0"/>
              <a:t>Size(feet)</a:t>
            </a:r>
            <a:endParaRPr lang="en-US" sz="2400" b="1" dirty="0"/>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smtClean="0">
                <a:solidFill>
                  <a:srgbClr val="FF0000"/>
                </a:solidFill>
              </a:rPr>
              <a:t>Supervised Linear Regression problem with one variable</a:t>
            </a:r>
            <a:endParaRPr lang="en-US" sz="3200" b="1" dirty="0">
              <a:solidFill>
                <a:srgbClr val="FF0000"/>
              </a:solidFill>
            </a:endParaRP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smtClean="0">
                <a:solidFill>
                  <a:srgbClr val="FF0000"/>
                </a:solidFill>
              </a:rPr>
              <a:t>Housing prices:</a:t>
            </a:r>
            <a:endParaRPr lang="en-US" sz="3000" b="1" dirty="0">
              <a:solidFill>
                <a:srgbClr val="FF0000"/>
              </a:solidFill>
            </a:endParaRP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smtClean="0"/>
                        <a:t>Size</a:t>
                      </a:r>
                      <a:endParaRPr lang="en-US" sz="3200" dirty="0"/>
                    </a:p>
                  </a:txBody>
                  <a:tcPr/>
                </a:tc>
                <a:tc>
                  <a:txBody>
                    <a:bodyPr/>
                    <a:lstStyle/>
                    <a:p>
                      <a:r>
                        <a:rPr lang="en-US" sz="3200" dirty="0" smtClean="0"/>
                        <a:t>price</a:t>
                      </a:r>
                      <a:endParaRPr lang="en-US" sz="3200" dirty="0"/>
                    </a:p>
                  </a:txBody>
                  <a:tcPr/>
                </a:tc>
                <a:extLst>
                  <a:ext uri="{0D108BD9-81ED-4DB2-BD59-A6C34878D82A}">
                    <a16:rowId xmlns:a16="http://schemas.microsoft.com/office/drawing/2014/main" val="3837279333"/>
                  </a:ext>
                </a:extLst>
              </a:tr>
              <a:tr h="475488">
                <a:tc>
                  <a:txBody>
                    <a:bodyPr/>
                    <a:lstStyle/>
                    <a:p>
                      <a:r>
                        <a:rPr lang="en-US" sz="3200" dirty="0" smtClean="0"/>
                        <a:t>2000</a:t>
                      </a:r>
                      <a:endParaRPr lang="en-US" sz="3200" dirty="0"/>
                    </a:p>
                  </a:txBody>
                  <a:tcPr/>
                </a:tc>
                <a:tc>
                  <a:txBody>
                    <a:bodyPr/>
                    <a:lstStyle/>
                    <a:p>
                      <a:r>
                        <a:rPr lang="en-US" sz="3200" dirty="0" smtClean="0"/>
                        <a:t>400K</a:t>
                      </a:r>
                      <a:endParaRPr lang="en-US" sz="3200" dirty="0"/>
                    </a:p>
                  </a:txBody>
                  <a:tcPr/>
                </a:tc>
                <a:extLst>
                  <a:ext uri="{0D108BD9-81ED-4DB2-BD59-A6C34878D82A}">
                    <a16:rowId xmlns:a16="http://schemas.microsoft.com/office/drawing/2014/main" val="3252974794"/>
                  </a:ext>
                </a:extLst>
              </a:tr>
              <a:tr h="475488">
                <a:tc>
                  <a:txBody>
                    <a:bodyPr/>
                    <a:lstStyle/>
                    <a:p>
                      <a:r>
                        <a:rPr lang="en-US" sz="3200" dirty="0" smtClean="0"/>
                        <a:t>1735</a:t>
                      </a:r>
                      <a:endParaRPr lang="en-US" sz="3200" dirty="0"/>
                    </a:p>
                  </a:txBody>
                  <a:tcPr/>
                </a:tc>
                <a:tc>
                  <a:txBody>
                    <a:bodyPr/>
                    <a:lstStyle/>
                    <a:p>
                      <a:r>
                        <a:rPr lang="en-US" sz="3200" dirty="0" smtClean="0"/>
                        <a:t>310K</a:t>
                      </a:r>
                      <a:endParaRPr lang="en-US" sz="3200" dirty="0"/>
                    </a:p>
                  </a:txBody>
                  <a:tcPr/>
                </a:tc>
                <a:extLst>
                  <a:ext uri="{0D108BD9-81ED-4DB2-BD59-A6C34878D82A}">
                    <a16:rowId xmlns:a16="http://schemas.microsoft.com/office/drawing/2014/main" val="3082575706"/>
                  </a:ext>
                </a:extLst>
              </a:tr>
              <a:tr h="475488">
                <a:tc>
                  <a:txBody>
                    <a:bodyPr/>
                    <a:lstStyle/>
                    <a:p>
                      <a:r>
                        <a:rPr lang="en-US" sz="3200" dirty="0" smtClean="0"/>
                        <a:t>960</a:t>
                      </a:r>
                      <a:endParaRPr lang="en-US" sz="3200" dirty="0"/>
                    </a:p>
                  </a:txBody>
                  <a:tcPr/>
                </a:tc>
                <a:tc>
                  <a:txBody>
                    <a:bodyPr/>
                    <a:lstStyle/>
                    <a:p>
                      <a:r>
                        <a:rPr lang="en-US" sz="3200" dirty="0" smtClean="0"/>
                        <a:t>160K</a:t>
                      </a:r>
                      <a:endParaRPr lang="en-US" sz="3200" dirty="0"/>
                    </a:p>
                  </a:txBody>
                  <a:tcPr/>
                </a:tc>
                <a:extLst>
                  <a:ext uri="{0D108BD9-81ED-4DB2-BD59-A6C34878D82A}">
                    <a16:rowId xmlns:a16="http://schemas.microsoft.com/office/drawing/2014/main" val="1338344462"/>
                  </a:ext>
                </a:extLst>
              </a:tr>
              <a:tr h="475488">
                <a:tc>
                  <a:txBody>
                    <a:bodyPr/>
                    <a:lstStyle/>
                    <a:p>
                      <a:r>
                        <a:rPr lang="en-US" sz="3200" dirty="0" smtClean="0"/>
                        <a:t>600</a:t>
                      </a:r>
                      <a:endParaRPr lang="en-US" sz="3200" dirty="0"/>
                    </a:p>
                  </a:txBody>
                  <a:tcPr/>
                </a:tc>
                <a:tc>
                  <a:txBody>
                    <a:bodyPr/>
                    <a:lstStyle/>
                    <a:p>
                      <a:r>
                        <a:rPr lang="en-US" sz="3200" dirty="0" smtClean="0"/>
                        <a:t>120K</a:t>
                      </a:r>
                      <a:endParaRPr lang="en-US" sz="3200" dirty="0"/>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smtClean="0"/>
              <a:t>Training set :</a:t>
            </a:r>
            <a:endParaRPr lang="en-US" sz="3200" b="1" dirty="0"/>
          </a:p>
        </p:txBody>
      </p:sp>
      <mc:AlternateContent xmlns:mc="http://schemas.openxmlformats.org/markup-compatibility/2006">
        <mc:Choice xmlns:a14="http://schemas.microsoft.com/office/drawing/2010/main"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smtClean="0"/>
                  <a:t>Notation:</a:t>
                </a:r>
              </a:p>
              <a:p>
                <a:r>
                  <a:rPr lang="en-US" sz="2800" dirty="0" smtClean="0"/>
                  <a:t>M = number </a:t>
                </a:r>
                <a:r>
                  <a:rPr lang="en-US" sz="2800" dirty="0" smtClean="0"/>
                  <a:t>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smtClean="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smtClean="0"/>
                  <a:t>=input(index)</a:t>
                </a:r>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(2)</m:t>
                        </m:r>
                      </m:sup>
                    </m:sSup>
                  </m:oMath>
                </a14:m>
                <a:r>
                  <a:rPr lang="en-US" sz="3200" dirty="0" smtClean="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(3)</m:t>
                        </m:r>
                      </m:sup>
                    </m:sSup>
                  </m:oMath>
                </a14:m>
                <a:r>
                  <a:rPr lang="en-US" sz="3200" dirty="0" smtClean="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smtClean="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smtClean="0"/>
              </a:p>
              <a:p>
                <a:r>
                  <a:rPr lang="en-US" sz="2800" dirty="0" smtClean="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4247249" y="4790173"/>
                <a:ext cx="3254376"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b="0" dirty="0" smtClean="0">
                  <a:solidFill>
                    <a:schemeClr val="accent1">
                      <a:lumMod val="50000"/>
                    </a:schemeClr>
                  </a:solidFill>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smtClean="0">
                  <a:solidFill>
                    <a:schemeClr val="accent1">
                      <a:lumMod val="50000"/>
                    </a:schemeClr>
                  </a:solidFill>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625607" y="4836415"/>
                <a:ext cx="3254376"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b="0" dirty="0" smtClean="0">
                  <a:solidFill>
                    <a:schemeClr val="accent1">
                      <a:lumMod val="50000"/>
                    </a:schemeClr>
                  </a:solidFill>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smtClean="0">
                  <a:solidFill>
                    <a:schemeClr val="accent1">
                      <a:lumMod val="50000"/>
                    </a:schemeClr>
                  </a:solidFill>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7987267" y="4839059"/>
                <a:ext cx="3254376"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b="0" dirty="0" smtClean="0">
                  <a:solidFill>
                    <a:schemeClr val="accent1">
                      <a:lumMod val="50000"/>
                    </a:schemeClr>
                  </a:solidFill>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smtClean="0">
                  <a:solidFill>
                    <a:schemeClr val="accent1">
                      <a:lumMod val="50000"/>
                    </a:schemeClr>
                  </a:solidFill>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a:t>
            </a:r>
            <a:r>
              <a:rPr lang="en-US" sz="3600" dirty="0" smtClean="0">
                <a:latin typeface="Hack" panose="020B0609030202020204" pitchFamily="49" charset="0"/>
                <a:ea typeface="Hack" panose="020B0609030202020204" pitchFamily="49" charset="0"/>
                <a:cs typeface="Hack" panose="020B0609030202020204" pitchFamily="49" charset="0"/>
              </a:rPr>
              <a:t>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smtClean="0">
                    <a:latin typeface="Cambria Math" panose="02040503050406030204" pitchFamily="18" charset="0"/>
                  </a:rPr>
                  <a:t>Cost Function:</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smtClean="0"/>
              </a:p>
              <a:p>
                <a:endParaRPr lang="en-US" sz="2400" b="0" dirty="0" smtClean="0"/>
              </a:p>
              <a:p>
                <a:r>
                  <a:rPr lang="en-US" sz="2400" b="0" dirty="0" smtClean="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smtClean="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smtClean="0"/>
                  <a:t> we need to </a:t>
                </a:r>
              </a:p>
              <a:p>
                <a:r>
                  <a:rPr lang="en-US" sz="2400" dirty="0" smtClean="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smtClean="0">
                    <a:latin typeface="+mj-lt"/>
                  </a:rPr>
                  <a:t>So now we want to choose </a:t>
                </a:r>
                <a14:m>
                  <m:oMath xmlns:m="http://schemas.openxmlformats.org/officeDocument/2006/math">
                    <m:sSub>
                      <m:sSubPr>
                        <m:ctrlPr>
                          <a:rPr lang="en-US" sz="2400" b="0" i="1" smtClean="0">
                            <a:latin typeface="+mj-lt"/>
                          </a:rPr>
                        </m:ctrlPr>
                      </m:sSubPr>
                      <m:e>
                        <m:r>
                          <a:rPr lang="en-US" sz="2400" b="0" i="1" smtClean="0">
                            <a:latin typeface="+mj-lt"/>
                          </a:rPr>
                          <m:t>𝜃</m:t>
                        </m:r>
                      </m:e>
                      <m:sub>
                        <m:r>
                          <a:rPr lang="en-US" sz="2400" b="0" i="1" smtClean="0">
                            <a:latin typeface="+mj-lt"/>
                          </a:rPr>
                          <m:t>0</m:t>
                        </m:r>
                      </m:sub>
                    </m:sSub>
                    <m:r>
                      <a:rPr lang="en-US" sz="2400" b="0" i="1" smtClean="0">
                        <a:latin typeface="+mj-lt"/>
                      </a:rPr>
                      <m:t>,</m:t>
                    </m:r>
                    <m:sSub>
                      <m:sSubPr>
                        <m:ctrlPr>
                          <a:rPr lang="en-US" sz="2400" b="0" i="1" smtClean="0">
                            <a:latin typeface="+mj-lt"/>
                          </a:rPr>
                        </m:ctrlPr>
                      </m:sSubPr>
                      <m:e>
                        <m:r>
                          <a:rPr lang="en-US" sz="2400" b="0" i="1" smtClean="0">
                            <a:latin typeface="+mj-lt"/>
                          </a:rPr>
                          <m:t>𝜃</m:t>
                        </m:r>
                      </m:e>
                      <m:sub>
                        <m:r>
                          <a:rPr lang="en-US" sz="2400" b="0" i="1" smtClean="0">
                            <a:latin typeface="+mj-lt"/>
                          </a:rPr>
                          <m:t>1</m:t>
                        </m:r>
                      </m:sub>
                    </m:sSub>
                    <m:r>
                      <a:rPr lang="en-US" sz="2400" b="0" i="1" smtClean="0">
                        <a:latin typeface="+mj-lt"/>
                      </a:rPr>
                      <m:t> </m:t>
                    </m:r>
                  </m:oMath>
                </a14:m>
                <a:r>
                  <a:rPr lang="en-US" sz="2400" dirty="0" smtClean="0">
                    <a:latin typeface="+mj-lt"/>
                  </a:rPr>
                  <a:t>so that </a:t>
                </a:r>
                <a14:m>
                  <m:oMath xmlns:m="http://schemas.openxmlformats.org/officeDocument/2006/math">
                    <m:sSub>
                      <m:sSubPr>
                        <m:ctrlPr>
                          <a:rPr lang="en-US" sz="2400" b="0" i="1" smtClean="0">
                            <a:latin typeface="+mj-lt"/>
                          </a:rPr>
                        </m:ctrlPr>
                      </m:sSubPr>
                      <m:e>
                        <m:r>
                          <a:rPr lang="en-US" sz="2400" b="0" i="1" smtClean="0">
                            <a:latin typeface="+mj-lt"/>
                          </a:rPr>
                          <m:t>h</m:t>
                        </m:r>
                      </m:e>
                      <m:sub>
                        <m:r>
                          <a:rPr lang="en-US" sz="2400" b="0" i="1" smtClean="0">
                            <a:latin typeface="+mj-lt"/>
                          </a:rPr>
                          <m:t>𝜃</m:t>
                        </m:r>
                      </m:sub>
                    </m:sSub>
                    <m:r>
                      <a:rPr lang="en-US" sz="2400" b="0" i="1" smtClean="0">
                        <a:latin typeface="+mj-lt"/>
                      </a:rPr>
                      <m:t>(</m:t>
                    </m:r>
                    <m:r>
                      <a:rPr lang="en-US" sz="2400" b="0" i="1" smtClean="0">
                        <a:latin typeface="+mj-lt"/>
                      </a:rPr>
                      <m:t>𝑥</m:t>
                    </m:r>
                    <m:r>
                      <a:rPr lang="en-US" sz="2400" b="0" i="1" smtClean="0">
                        <a:latin typeface="+mj-lt"/>
                      </a:rPr>
                      <m:t>)</m:t>
                    </m:r>
                  </m:oMath>
                </a14:m>
                <a:r>
                  <a:rPr lang="en-US" sz="2400" dirty="0" smtClean="0">
                    <a:latin typeface="+mj-lt"/>
                  </a:rPr>
                  <a:t> </a:t>
                </a:r>
                <a:r>
                  <a:rPr lang="en-US" sz="2400" dirty="0">
                    <a:latin typeface="+mj-lt"/>
                  </a:rPr>
                  <a:t>i</a:t>
                </a:r>
                <a:r>
                  <a:rPr lang="en-US" sz="2400" dirty="0" smtClean="0">
                    <a:latin typeface="+mj-lt"/>
                  </a:rPr>
                  <a:t>s close to </a:t>
                </a:r>
                <a14:m>
                  <m:oMath xmlns:m="http://schemas.openxmlformats.org/officeDocument/2006/math">
                    <m:r>
                      <a:rPr lang="en-US" sz="2400" b="0" i="1" smtClean="0">
                        <a:latin typeface="+mj-lt"/>
                      </a:rPr>
                      <m:t>𝑦</m:t>
                    </m:r>
                  </m:oMath>
                </a14:m>
                <a:r>
                  <a:rPr lang="en-US" sz="2400" dirty="0" smtClean="0">
                    <a:latin typeface="+mj-lt"/>
                  </a:rPr>
                  <a:t> </a:t>
                </a:r>
              </a:p>
            </p:txBody>
          </p:sp>
        </mc:Choice>
        <mc:Fallback>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endParaRPr lang="en-US" sz="3200" b="1" dirty="0">
              <a:solidFill>
                <a:srgbClr val="46484A"/>
              </a:solidFill>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2153192" y="1193031"/>
                <a:ext cx="11372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smtClean="0"/>
              <a:t>Y</a:t>
            </a:r>
            <a:endParaRPr lang="en-US" dirty="0"/>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smtClean="0"/>
              <a:t>X</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255021" y="5016023"/>
                <a:ext cx="3343105" cy="461665"/>
              </a:xfrm>
              <a:prstGeom prst="rect">
                <a:avLst/>
              </a:prstGeom>
              <a:noFill/>
            </p:spPr>
            <p:txBody>
              <a:bodyPr wrap="square" rtlCol="0">
                <a:spAutoFit/>
              </a:bodyPr>
              <a:lstStyle/>
              <a:p>
                <a:r>
                  <a:rPr lang="en-US" sz="2400" dirty="0" smtClean="0"/>
                  <a:t>What is J(x)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1255021" y="5016023"/>
                <a:ext cx="3343105" cy="461665"/>
              </a:xfrm>
              <a:prstGeom prst="rect">
                <a:avLst/>
              </a:prstGeom>
              <a:blipFill>
                <a:blip r:embed="rId8"/>
                <a:stretch>
                  <a:fillRect l="-2920"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814212" y="2942068"/>
                <a:ext cx="91702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5606812" y="2643485"/>
                <a:ext cx="9387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7646125" y="1162490"/>
                <a:ext cx="114264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091032" y="4919644"/>
                <a:ext cx="6019673" cy="11290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7972842" y="4442914"/>
                <a:ext cx="9387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endParaRPr lang="en-US" sz="3200" b="1" dirty="0">
              <a:solidFill>
                <a:srgbClr val="46484A"/>
              </a:solidFill>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p:cNvSpPr txBox="1"/>
              <p:nvPr/>
            </p:nvSpPr>
            <p:spPr>
              <a:xfrm>
                <a:off x="2153192" y="1193031"/>
                <a:ext cx="11372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smtClean="0"/>
              <a:t>Y</a:t>
            </a:r>
            <a:endParaRPr lang="en-US" dirty="0"/>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smtClean="0"/>
              <a:t>X</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255021" y="5016023"/>
                <a:ext cx="3343105" cy="461665"/>
              </a:xfrm>
              <a:prstGeom prst="rect">
                <a:avLst/>
              </a:prstGeom>
              <a:noFill/>
            </p:spPr>
            <p:txBody>
              <a:bodyPr wrap="square" rtlCol="0">
                <a:spAutoFit/>
              </a:bodyPr>
              <a:lstStyle/>
              <a:p>
                <a:r>
                  <a:rPr lang="en-US" sz="2400" dirty="0" smtClean="0"/>
                  <a:t>What is J(x)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1255021" y="5016023"/>
                <a:ext cx="3343105" cy="461665"/>
              </a:xfrm>
              <a:prstGeom prst="rect">
                <a:avLst/>
              </a:prstGeom>
              <a:blipFill>
                <a:blip r:embed="rId8"/>
                <a:stretch>
                  <a:fillRect l="-2920"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989782" y="2352422"/>
                <a:ext cx="107551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TextBox 70"/>
              <p:cNvSpPr txBox="1"/>
              <p:nvPr/>
            </p:nvSpPr>
            <p:spPr>
              <a:xfrm>
                <a:off x="7646125" y="1162490"/>
                <a:ext cx="114264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091032" y="4919644"/>
                <a:ext cx="6360739" cy="11290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58</m:t>
                          </m:r>
                        </m:e>
                      </m:nary>
                    </m:oMath>
                  </m:oMathPara>
                </a14:m>
                <a:endParaRPr lang="en-US" sz="2400"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5091032" y="4919644"/>
                <a:ext cx="6360739"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5577082" y="2643485"/>
                <a:ext cx="9387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7972842" y="4442914"/>
                <a:ext cx="9387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308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endParaRPr lang="en-US" sz="3200" b="1" dirty="0">
              <a:solidFill>
                <a:srgbClr val="46484A"/>
              </a:solidFill>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smtClean="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smtClean="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smtClean="0">
                    <a:latin typeface="Cambria Math" panose="02040503050406030204" pitchFamily="18" charset="0"/>
                    <a:ea typeface="Cambria Math" panose="02040503050406030204" pitchFamily="18" charset="0"/>
                  </a:rPr>
                  <a:t>Parameters:	</a:t>
                </a:r>
                <a:r>
                  <a:rPr lang="en-US" sz="320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smtClean="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smtClean="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smtClean="0">
                  <a:latin typeface="Cambria Math" panose="02040503050406030204" pitchFamily="18" charset="0"/>
                  <a:ea typeface="Cambria Math" panose="02040503050406030204" pitchFamily="18" charset="0"/>
                </a:endParaRPr>
              </a:p>
              <a:p>
                <a:endParaRPr lang="en-US" sz="3200" dirty="0" smtClean="0">
                  <a:latin typeface="Cambria Math" panose="02040503050406030204" pitchFamily="18" charset="0"/>
                  <a:ea typeface="Cambria Math" panose="02040503050406030204" pitchFamily="18" charset="0"/>
                </a:endParaRPr>
              </a:p>
              <a:p>
                <a:r>
                  <a:rPr lang="en-US" sz="3200" dirty="0" smtClean="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smtClean="0">
                  <a:latin typeface="Cambria Math" panose="02040503050406030204" pitchFamily="18" charset="0"/>
                  <a:ea typeface="Cambria Math" panose="020405030504060302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smtClean="0">
                <a:solidFill>
                  <a:srgbClr val="FF0000"/>
                </a:solidFill>
                <a:latin typeface="Hack" panose="020B0609030202020204"/>
              </a:rPr>
              <a:t>Goodbye</a:t>
            </a:r>
            <a:endParaRPr lang="en-US" sz="12000" b="1" dirty="0">
              <a:solidFill>
                <a:srgbClr val="FF0000"/>
              </a:solidFill>
              <a:latin typeface="Hack" panose="020B0609030202020204"/>
            </a:endParaRPr>
          </a:p>
        </p:txBody>
      </p:sp>
    </p:spTree>
    <p:extLst>
      <p:ext uri="{BB962C8B-B14F-4D97-AF65-F5344CB8AC3E}">
        <p14:creationId xmlns:p14="http://schemas.microsoft.com/office/powerpoint/2010/main" val="116400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Intro to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0942592" cy="28001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Hack" panose="020B0609030202020204"/>
              </a:rPr>
              <a:t>the study of computer algorithms that improve automatically through experience</a:t>
            </a:r>
            <a:r>
              <a:rPr lang="en-US" sz="2400" b="1" dirty="0" smtClean="0">
                <a:latin typeface="Hack" panose="020B0609030202020204"/>
              </a:rPr>
              <a:t>.</a:t>
            </a:r>
          </a:p>
          <a:p>
            <a:pPr marL="285750" indent="-285750">
              <a:lnSpc>
                <a:spcPct val="150000"/>
              </a:lnSpc>
              <a:buFont typeface="Arial" panose="020B0604020202020204" pitchFamily="34" charset="0"/>
              <a:buChar char="•"/>
            </a:pPr>
            <a:r>
              <a:rPr lang="en-US" sz="2400" b="1" dirty="0">
                <a:latin typeface="Hack" panose="020B0609030202020204"/>
              </a:rPr>
              <a:t>Machine Learning is a subset of artificial intelligence</a:t>
            </a:r>
            <a:r>
              <a:rPr lang="en-US" sz="2400" b="1" dirty="0" smtClean="0">
                <a:latin typeface="Hack" panose="020B0609030202020204"/>
              </a:rPr>
              <a:t>.</a:t>
            </a:r>
            <a:endParaRPr lang="ar-EG" sz="2400" b="1" dirty="0" smtClean="0">
              <a:latin typeface="Hack" panose="020B0609030202020204"/>
            </a:endParaRPr>
          </a:p>
          <a:p>
            <a:pPr marL="285750" indent="-285750">
              <a:lnSpc>
                <a:spcPct val="150000"/>
              </a:lnSpc>
              <a:buFont typeface="Arial" panose="020B0604020202020204" pitchFamily="34" charset="0"/>
              <a:buChar char="•"/>
            </a:pPr>
            <a:r>
              <a:rPr lang="en-US" sz="2400" b="1" dirty="0" smtClean="0">
                <a:latin typeface="Hack" panose="020B0609030202020204"/>
              </a:rPr>
              <a:t>Field of</a:t>
            </a:r>
            <a:r>
              <a:rPr lang="ar-EG" sz="2400" b="1" dirty="0" smtClean="0">
                <a:latin typeface="Hack" panose="020B0609030202020204"/>
              </a:rPr>
              <a:t> </a:t>
            </a:r>
            <a:r>
              <a:rPr lang="en-US" sz="2400" b="1" dirty="0" smtClean="0">
                <a:latin typeface="Hack" panose="020B0609030202020204"/>
              </a:rPr>
              <a:t>study </a:t>
            </a:r>
            <a:r>
              <a:rPr lang="en-US" sz="2400" b="1" dirty="0">
                <a:latin typeface="Hack" panose="020B0609030202020204"/>
              </a:rPr>
              <a:t>that gives computers the ability to </a:t>
            </a:r>
            <a:r>
              <a:rPr lang="en-US" sz="2400" b="1" dirty="0" smtClean="0">
                <a:latin typeface="Hack" panose="020B0609030202020204"/>
              </a:rPr>
              <a:t>learn</a:t>
            </a:r>
            <a:r>
              <a:rPr lang="ar-EG" sz="2400" b="1" dirty="0" smtClean="0">
                <a:latin typeface="Hack" panose="020B0609030202020204"/>
              </a:rPr>
              <a:t> </a:t>
            </a:r>
            <a:r>
              <a:rPr lang="en-US" sz="2400" b="1" dirty="0" smtClean="0">
                <a:latin typeface="Hack" panose="020B0609030202020204"/>
              </a:rPr>
              <a:t>without </a:t>
            </a:r>
            <a:r>
              <a:rPr lang="en-US" sz="2400" b="1" dirty="0">
                <a:latin typeface="Hack" panose="020B0609030202020204"/>
              </a:rPr>
              <a:t>being explicitly programmed</a:t>
            </a:r>
            <a:r>
              <a:rPr lang="en-US" sz="2400" b="1" dirty="0" smtClean="0">
                <a:latin typeface="Hack" panose="020B0609030202020204"/>
              </a:rPr>
              <a:t>.</a:t>
            </a:r>
            <a:endParaRPr lang="ar-EG" sz="2400" b="1" dirty="0" smtClean="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617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984444"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Intro to </a:t>
            </a:r>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52425" y="1931135"/>
            <a:ext cx="5030106" cy="3416320"/>
          </a:xfrm>
          <a:prstGeom prst="rect">
            <a:avLst/>
          </a:prstGeom>
          <a:noFill/>
        </p:spPr>
        <p:txBody>
          <a:bodyPr wrap="square" rtlCol="0">
            <a:spAutoFit/>
          </a:bodyPr>
          <a:lstStyle/>
          <a:p>
            <a:r>
              <a:rPr lang="en-US" sz="2400" dirty="0" smtClean="0">
                <a:latin typeface="Hack" panose="020B0609030202020204" pitchFamily="49" charset="0"/>
                <a:ea typeface="Hack" panose="020B0609030202020204" pitchFamily="49" charset="0"/>
                <a:cs typeface="Hack" panose="020B0609030202020204" pitchFamily="49" charset="0"/>
              </a:rPr>
              <a:t>The </a:t>
            </a:r>
            <a:r>
              <a:rPr lang="en-US" sz="2400" dirty="0">
                <a:latin typeface="Hack" panose="020B0609030202020204" pitchFamily="49" charset="0"/>
                <a:ea typeface="Hack" panose="020B0609030202020204" pitchFamily="49" charset="0"/>
                <a:cs typeface="Hack" panose="020B0609030202020204" pitchFamily="49" charset="0"/>
              </a:rPr>
              <a:t>struggle between computer of IBM  and Garry Kasparov(the youngest world champion in chess) in 1997 and the computer could beat Kasparov after 5 times of lose and studying more than (7000000)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41952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Intro to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0942592"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Hack" panose="020B0609030202020204"/>
              </a:rPr>
              <a:t>Tom Mitchell (1998) Well-posed </a:t>
            </a:r>
            <a:r>
              <a:rPr lang="en-US" sz="2400" b="1" dirty="0" smtClean="0">
                <a:latin typeface="Hack" panose="020B0609030202020204"/>
              </a:rPr>
              <a:t>Learning Problem</a:t>
            </a:r>
            <a:r>
              <a:rPr lang="en-US" sz="2400" b="1" dirty="0">
                <a:latin typeface="Hack" panose="020B0609030202020204"/>
              </a:rPr>
              <a:t>: A computer program is said to </a:t>
            </a:r>
            <a:r>
              <a:rPr lang="en-US" sz="2400" b="1" dirty="0" smtClean="0">
                <a:latin typeface="Hack" panose="020B0609030202020204"/>
              </a:rPr>
              <a:t>learn from </a:t>
            </a:r>
            <a:r>
              <a:rPr lang="en-US" sz="2400" b="1" dirty="0">
                <a:latin typeface="Hack" panose="020B0609030202020204"/>
              </a:rPr>
              <a:t>experience E with respect to some task </a:t>
            </a:r>
            <a:r>
              <a:rPr lang="en-US" sz="2400" b="1" dirty="0" smtClean="0">
                <a:latin typeface="Hack" panose="020B0609030202020204"/>
              </a:rPr>
              <a:t>T and </a:t>
            </a:r>
            <a:r>
              <a:rPr lang="en-US" sz="2400" b="1" dirty="0">
                <a:latin typeface="Hack" panose="020B0609030202020204"/>
              </a:rPr>
              <a:t>some performance measure P, if </a:t>
            </a:r>
            <a:r>
              <a:rPr lang="en-US" sz="2400" b="1" dirty="0" smtClean="0">
                <a:latin typeface="Hack" panose="020B0609030202020204"/>
              </a:rPr>
              <a:t>its performance </a:t>
            </a:r>
            <a:r>
              <a:rPr lang="en-US" sz="2400" b="1" dirty="0">
                <a:latin typeface="Hack" panose="020B0609030202020204"/>
              </a:rPr>
              <a:t>on T, as measured by P, </a:t>
            </a:r>
            <a:r>
              <a:rPr lang="en-US" sz="2400" b="1" dirty="0" smtClean="0">
                <a:latin typeface="Hack" panose="020B0609030202020204"/>
              </a:rPr>
              <a:t>improves with </a:t>
            </a:r>
            <a:r>
              <a:rPr lang="en-US" sz="2400" b="1" dirty="0">
                <a:latin typeface="Hack" panose="020B0609030202020204"/>
              </a:rPr>
              <a:t>experience E.</a:t>
            </a:r>
            <a:endParaRPr lang="ar-EG" sz="2400" b="1" dirty="0" smtClean="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677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Intro to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4" y="1931135"/>
            <a:ext cx="11595735" cy="3970318"/>
          </a:xfrm>
          <a:prstGeom prst="rect">
            <a:avLst/>
          </a:prstGeom>
          <a:noFill/>
        </p:spPr>
        <p:txBody>
          <a:bodyPr wrap="square" rtlCol="0">
            <a:spAutoFit/>
          </a:bodyPr>
          <a:lstStyle/>
          <a:p>
            <a:pPr>
              <a:lnSpc>
                <a:spcPct val="150000"/>
              </a:lnSpc>
            </a:pPr>
            <a:r>
              <a:rPr lang="en-US" sz="2400" dirty="0" smtClean="0"/>
              <a:t>EX. Suppose </a:t>
            </a:r>
            <a:r>
              <a:rPr lang="en-US" sz="2400" dirty="0"/>
              <a:t>your </a:t>
            </a:r>
            <a:r>
              <a:rPr lang="en-US" sz="2400" dirty="0" smtClean="0"/>
              <a:t>image </a:t>
            </a:r>
            <a:r>
              <a:rPr lang="en-US" sz="2400" dirty="0"/>
              <a:t>program watches which </a:t>
            </a:r>
            <a:r>
              <a:rPr lang="en-US" sz="2400" dirty="0" smtClean="0"/>
              <a:t>image </a:t>
            </a:r>
            <a:r>
              <a:rPr lang="en-US" sz="2400" dirty="0"/>
              <a:t>you do or </a:t>
            </a:r>
            <a:r>
              <a:rPr lang="en-US" sz="2400" dirty="0" smtClean="0"/>
              <a:t>do not </a:t>
            </a:r>
            <a:r>
              <a:rPr lang="en-US" sz="2400" dirty="0"/>
              <a:t>mark </a:t>
            </a:r>
            <a:r>
              <a:rPr lang="en-US" sz="2400" dirty="0" smtClean="0"/>
              <a:t>as human detected, </a:t>
            </a:r>
            <a:r>
              <a:rPr lang="en-US" sz="2400" dirty="0"/>
              <a:t>and based on that learns how to better </a:t>
            </a:r>
            <a:r>
              <a:rPr lang="en-US" sz="2400" dirty="0" smtClean="0"/>
              <a:t>detect. </a:t>
            </a:r>
            <a:r>
              <a:rPr lang="en-US" sz="2400" dirty="0"/>
              <a:t>What is the task </a:t>
            </a:r>
            <a:r>
              <a:rPr lang="en-US" sz="2400" dirty="0" smtClean="0"/>
              <a:t>T,P and E in </a:t>
            </a:r>
            <a:r>
              <a:rPr lang="en-US" sz="2400" dirty="0"/>
              <a:t>this setting</a:t>
            </a:r>
            <a:r>
              <a:rPr lang="en-US" sz="2400" dirty="0" smtClean="0"/>
              <a:t>?</a:t>
            </a:r>
          </a:p>
          <a:p>
            <a:pPr marL="800100" lvl="1" indent="-342900">
              <a:lnSpc>
                <a:spcPct val="150000"/>
              </a:lnSpc>
              <a:buFont typeface="Wingdings" panose="05000000000000000000" pitchFamily="2" charset="2"/>
              <a:buChar char="q"/>
            </a:pPr>
            <a:r>
              <a:rPr lang="en-US" sz="2400" dirty="0"/>
              <a:t>Classifying </a:t>
            </a:r>
            <a:r>
              <a:rPr lang="en-US" sz="2400" dirty="0" smtClean="0"/>
              <a:t>images </a:t>
            </a:r>
            <a:r>
              <a:rPr lang="en-US" sz="2400" dirty="0"/>
              <a:t>as </a:t>
            </a:r>
            <a:r>
              <a:rPr lang="en-US" sz="2400" dirty="0" smtClean="0"/>
              <a:t>human detected or not.</a:t>
            </a:r>
            <a:endParaRPr lang="en-US" sz="2400" dirty="0"/>
          </a:p>
          <a:p>
            <a:pPr marL="800100" lvl="1" indent="-342900">
              <a:lnSpc>
                <a:spcPct val="150000"/>
              </a:lnSpc>
              <a:buFont typeface="Wingdings" panose="05000000000000000000" pitchFamily="2" charset="2"/>
              <a:buChar char="q"/>
            </a:pPr>
            <a:r>
              <a:rPr lang="en-US" sz="2400" dirty="0"/>
              <a:t>Watching </a:t>
            </a:r>
            <a:r>
              <a:rPr lang="en-US" sz="2400" dirty="0" smtClean="0"/>
              <a:t>images that contains humans or not.</a:t>
            </a:r>
            <a:endParaRPr lang="en-US" sz="2400" dirty="0"/>
          </a:p>
          <a:p>
            <a:pPr marL="800100" lvl="1" indent="-342900">
              <a:lnSpc>
                <a:spcPct val="150000"/>
              </a:lnSpc>
              <a:buFont typeface="Wingdings" panose="05000000000000000000" pitchFamily="2" charset="2"/>
              <a:buChar char="q"/>
            </a:pPr>
            <a:r>
              <a:rPr lang="en-US" sz="2400" dirty="0"/>
              <a:t>The number (or fraction) of </a:t>
            </a:r>
            <a:r>
              <a:rPr lang="en-US" sz="2400" dirty="0" smtClean="0"/>
              <a:t>images </a:t>
            </a:r>
            <a:r>
              <a:rPr lang="en-US" sz="2400" dirty="0"/>
              <a:t>correctly </a:t>
            </a:r>
            <a:r>
              <a:rPr lang="en-US" sz="2400" dirty="0" smtClean="0"/>
              <a:t>classified.</a:t>
            </a:r>
            <a:endParaRPr lang="en-US" sz="2400" dirty="0"/>
          </a:p>
          <a:p>
            <a:pPr marL="800100" lvl="1" indent="-342900">
              <a:lnSpc>
                <a:spcPct val="150000"/>
              </a:lnSpc>
              <a:buFont typeface="Wingdings" panose="05000000000000000000" pitchFamily="2" charset="2"/>
              <a:buChar char="q"/>
            </a:pPr>
            <a:r>
              <a:rPr lang="en-US" sz="2400" dirty="0"/>
              <a:t>None of the above—this is not a machine learning problem.</a:t>
            </a:r>
            <a:endParaRPr lang="ar-EG" sz="2400" dirty="0" smtClean="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94009" y="3570527"/>
            <a:ext cx="391826" cy="707886"/>
          </a:xfrm>
          <a:prstGeom prst="rect">
            <a:avLst/>
          </a:prstGeom>
          <a:noFill/>
        </p:spPr>
        <p:txBody>
          <a:bodyPr wrap="square" rtlCol="0">
            <a:spAutoFit/>
          </a:bodyPr>
          <a:lstStyle/>
          <a:p>
            <a:r>
              <a:rPr lang="en-US" sz="4000" dirty="0" smtClean="0">
                <a:solidFill>
                  <a:srgbClr val="FF0000"/>
                </a:solidFill>
              </a:rPr>
              <a:t>T</a:t>
            </a:r>
            <a:endParaRPr lang="en-US" sz="4000" dirty="0">
              <a:solidFill>
                <a:srgbClr val="FF0000"/>
              </a:solidFill>
            </a:endParaRPr>
          </a:p>
        </p:txBody>
      </p:sp>
      <p:sp>
        <p:nvSpPr>
          <p:cNvPr id="55" name="TextBox 54"/>
          <p:cNvSpPr txBox="1"/>
          <p:nvPr/>
        </p:nvSpPr>
        <p:spPr>
          <a:xfrm>
            <a:off x="7996942" y="4702211"/>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38800" y="4099009"/>
            <a:ext cx="352637" cy="707886"/>
          </a:xfrm>
          <a:prstGeom prst="rect">
            <a:avLst/>
          </a:prstGeom>
          <a:noFill/>
        </p:spPr>
        <p:txBody>
          <a:bodyPr wrap="square" rtlCol="0">
            <a:spAutoFit/>
          </a:bodyPr>
          <a:lstStyle/>
          <a:p>
            <a:r>
              <a:rPr lang="en-US" sz="4000" dirty="0">
                <a:solidFill>
                  <a:srgbClr val="FF0000"/>
                </a:solidFill>
              </a:rPr>
              <a:t>E</a:t>
            </a:r>
          </a:p>
        </p:txBody>
      </p:sp>
    </p:spTree>
    <p:extLst>
      <p:ext uri="{BB962C8B-B14F-4D97-AF65-F5344CB8AC3E}">
        <p14:creationId xmlns:p14="http://schemas.microsoft.com/office/powerpoint/2010/main" val="291518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984444"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History of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1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smtClean="0">
                <a:solidFill>
                  <a:srgbClr val="46484A"/>
                </a:solidFill>
                <a:latin typeface="Hack" panose="020B0609030202020204" pitchFamily="49" charset="0"/>
                <a:ea typeface="Hack" panose="020B0609030202020204" pitchFamily="49" charset="0"/>
                <a:cs typeface="Hack" panose="020B0609030202020204" pitchFamily="49" charset="0"/>
              </a:rPr>
              <a:t>Why ML !?</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smtClean="0">
                <a:latin typeface="Hack" panose="020B0609030202020204" pitchFamily="49" charset="0"/>
                <a:ea typeface="Hack" panose="020B0609030202020204" pitchFamily="49" charset="0"/>
                <a:cs typeface="Hack" panose="020B0609030202020204" pitchFamily="49" charset="0"/>
              </a:rPr>
              <a:t>Solutions </a:t>
            </a:r>
            <a:r>
              <a:rPr lang="en-US" sz="2000" dirty="0">
                <a:latin typeface="Hack" panose="020B0609030202020204" pitchFamily="49" charset="0"/>
                <a:ea typeface="Hack" panose="020B0609030202020204" pitchFamily="49" charset="0"/>
                <a:cs typeface="Hack" panose="020B0609030202020204" pitchFamily="49" charset="0"/>
              </a:rPr>
              <a:t>changes in time like in communication networks base stations</a:t>
            </a:r>
            <a:r>
              <a:rPr lang="en-US" sz="2000" dirty="0" smtClean="0">
                <a:latin typeface="Hack" panose="020B0609030202020204" pitchFamily="49" charset="0"/>
                <a:ea typeface="Hack" panose="020B0609030202020204" pitchFamily="49" charset="0"/>
                <a:cs typeface="Hack" panose="020B0609030202020204" pitchFamily="49" charset="0"/>
              </a:rPr>
              <a:t>.</a:t>
            </a: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82289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40658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Applications of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8109" y="2388137"/>
            <a:ext cx="5406585" cy="1446550"/>
          </a:xfrm>
          <a:prstGeom prst="rect">
            <a:avLst/>
          </a:prstGeom>
          <a:noFill/>
        </p:spPr>
        <p:txBody>
          <a:bodyPr wrap="square" rtlCol="0">
            <a:spAutoFit/>
          </a:bodyPr>
          <a:lstStyle/>
          <a:p>
            <a:r>
              <a:rPr lang="en-US" sz="22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Tree>
    <p:extLst>
      <p:ext uri="{BB962C8B-B14F-4D97-AF65-F5344CB8AC3E}">
        <p14:creationId xmlns:p14="http://schemas.microsoft.com/office/powerpoint/2010/main" val="653849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TotalTime>
  <Words>1137</Words>
  <Application>Microsoft Office PowerPoint</Application>
  <PresentationFormat>Widescreen</PresentationFormat>
  <Paragraphs>209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vt:lpstr>
      <vt:lpstr>Cambria Math</vt:lpstr>
      <vt:lpstr>Hack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Ahmed Sayed Mansour</cp:lastModifiedBy>
  <cp:revision>287</cp:revision>
  <dcterms:created xsi:type="dcterms:W3CDTF">2020-10-12T20:39:28Z</dcterms:created>
  <dcterms:modified xsi:type="dcterms:W3CDTF">2020-10-19T06:37:12Z</dcterms:modified>
</cp:coreProperties>
</file>