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notesMasterIdLst>
    <p:notesMasterId r:id="rId25"/>
  </p:notesMasterIdLst>
  <p:sldIdLst>
    <p:sldId id="256" r:id="rId2"/>
    <p:sldId id="257" r:id="rId3"/>
    <p:sldId id="258" r:id="rId4"/>
    <p:sldId id="266" r:id="rId5"/>
    <p:sldId id="267" r:id="rId6"/>
    <p:sldId id="268" r:id="rId7"/>
    <p:sldId id="259" r:id="rId8"/>
    <p:sldId id="260" r:id="rId9"/>
    <p:sldId id="269" r:id="rId10"/>
    <p:sldId id="261" r:id="rId11"/>
    <p:sldId id="262" r:id="rId12"/>
    <p:sldId id="263" r:id="rId13"/>
    <p:sldId id="264" r:id="rId14"/>
    <p:sldId id="273" r:id="rId15"/>
    <p:sldId id="272" r:id="rId16"/>
    <p:sldId id="274" r:id="rId17"/>
    <p:sldId id="275" r:id="rId18"/>
    <p:sldId id="276" r:id="rId19"/>
    <p:sldId id="277" r:id="rId20"/>
    <p:sldId id="278" r:id="rId21"/>
    <p:sldId id="279" r:id="rId22"/>
    <p:sldId id="280" r:id="rId23"/>
    <p:sldId id="26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2027"/>
    <a:srgbClr val="46484A"/>
    <a:srgbClr val="8D98A7"/>
    <a:srgbClr val="EE8E93"/>
    <a:srgbClr val="DF444A"/>
    <a:srgbClr val="8D98A8"/>
    <a:srgbClr val="E2B2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AB14F-BFCE-49E0-BAB3-42CB1456512F}" type="datetimeFigureOut">
              <a:rPr lang="en-US" smtClean="0"/>
              <a:t>10/18/2020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6F46AB-88B4-47D4-8EAA-DCB24AFFBC3A}" type="slidenum">
              <a:rPr lang="en-US" smtClean="0"/>
              <a:t>‹#›</a:t>
            </a:fld>
            <a:endParaRPr lang="en-US"/>
          </a:p>
        </p:txBody>
      </p:sp>
    </p:spTree>
    <p:extLst>
      <p:ext uri="{BB962C8B-B14F-4D97-AF65-F5344CB8AC3E}">
        <p14:creationId xmlns:p14="http://schemas.microsoft.com/office/powerpoint/2010/main" val="1741039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ADD166-5F0C-44B6-B695-C05906D5B86A}" type="datetimeFigureOut">
              <a:rPr lang="en-US" smtClean="0"/>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77036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ADD166-5F0C-44B6-B695-C05906D5B86A}" type="datetimeFigureOut">
              <a:rPr lang="en-US" smtClean="0"/>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29455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ADD166-5F0C-44B6-B695-C05906D5B86A}" type="datetimeFigureOut">
              <a:rPr lang="en-US" smtClean="0"/>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3871553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ADD166-5F0C-44B6-B695-C05906D5B86A}" type="datetimeFigureOut">
              <a:rPr lang="en-US" smtClean="0"/>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4211467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ADD166-5F0C-44B6-B695-C05906D5B86A}" type="datetimeFigureOut">
              <a:rPr lang="en-US" smtClean="0"/>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1145273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ADD166-5F0C-44B6-B695-C05906D5B86A}" type="datetimeFigureOut">
              <a:rPr lang="en-US" smtClean="0"/>
              <a:t>10/18/2020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1765580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ADD166-5F0C-44B6-B695-C05906D5B86A}" type="datetimeFigureOut">
              <a:rPr lang="en-US" smtClean="0"/>
              <a:t>10/18/2020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1298166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ADD166-5F0C-44B6-B695-C05906D5B86A}" type="datetimeFigureOut">
              <a:rPr lang="en-US" smtClean="0"/>
              <a:t>10/18/2020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4205910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ADD166-5F0C-44B6-B695-C05906D5B86A}" type="datetimeFigureOut">
              <a:rPr lang="en-US" smtClean="0"/>
              <a:t>10/18/2020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556851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ADD166-5F0C-44B6-B695-C05906D5B86A}" type="datetimeFigureOut">
              <a:rPr lang="en-US" smtClean="0"/>
              <a:t>10/18/2020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2199564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ADD166-5F0C-44B6-B695-C05906D5B86A}" type="datetimeFigureOut">
              <a:rPr lang="en-US" smtClean="0"/>
              <a:t>10/18/2020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3137716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ADD166-5F0C-44B6-B695-C05906D5B86A}" type="datetimeFigureOut">
              <a:rPr lang="en-US" smtClean="0"/>
              <a:t>10/18/2020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EE2890-F4BF-4E0F-AC38-9BBA6AD16160}" type="slidenum">
              <a:rPr lang="en-US" smtClean="0"/>
              <a:t>‹#›</a:t>
            </a:fld>
            <a:endParaRPr lang="en-US"/>
          </a:p>
        </p:txBody>
      </p:sp>
    </p:spTree>
    <p:extLst>
      <p:ext uri="{BB962C8B-B14F-4D97-AF65-F5344CB8AC3E}">
        <p14:creationId xmlns:p14="http://schemas.microsoft.com/office/powerpoint/2010/main" val="3361645358"/>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jp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jfif"/><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035747" cy="2035747"/>
          </a:xfrm>
          <a:prstGeom prst="rect">
            <a:avLst/>
          </a:prstGeom>
        </p:spPr>
      </p:pic>
      <p:sp>
        <p:nvSpPr>
          <p:cNvPr id="2" name="TextBox 1"/>
          <p:cNvSpPr txBox="1"/>
          <p:nvPr/>
        </p:nvSpPr>
        <p:spPr>
          <a:xfrm>
            <a:off x="2530090" y="2035747"/>
            <a:ext cx="6973058" cy="1200329"/>
          </a:xfrm>
          <a:prstGeom prst="rect">
            <a:avLst/>
          </a:prstGeom>
          <a:noFill/>
        </p:spPr>
        <p:txBody>
          <a:bodyPr wrap="square" rtlCol="0">
            <a:spAutoFit/>
          </a:bodyPr>
          <a:lstStyle/>
          <a:p>
            <a:r>
              <a:rPr lang="en-US" sz="7200" dirty="0" smtClean="0">
                <a:solidFill>
                  <a:srgbClr val="FF0000"/>
                </a:solidFill>
              </a:rPr>
              <a:t>Machine Learning</a:t>
            </a:r>
            <a:endParaRPr lang="en-US" sz="7200" dirty="0">
              <a:solidFill>
                <a:srgbClr val="FF0000"/>
              </a:solidFill>
            </a:endParaRPr>
          </a:p>
        </p:txBody>
      </p:sp>
      <p:sp>
        <p:nvSpPr>
          <p:cNvPr id="3" name="TextBox 2"/>
          <p:cNvSpPr txBox="1"/>
          <p:nvPr/>
        </p:nvSpPr>
        <p:spPr>
          <a:xfrm>
            <a:off x="4624251" y="4153989"/>
            <a:ext cx="2784737" cy="923330"/>
          </a:xfrm>
          <a:prstGeom prst="rect">
            <a:avLst/>
          </a:prstGeom>
          <a:noFill/>
        </p:spPr>
        <p:txBody>
          <a:bodyPr wrap="none" rtlCol="0">
            <a:spAutoFit/>
          </a:bodyPr>
          <a:lstStyle/>
          <a:p>
            <a:r>
              <a:rPr lang="en-US" sz="5400" dirty="0" smtClean="0">
                <a:solidFill>
                  <a:srgbClr val="002060"/>
                </a:solidFill>
              </a:rPr>
              <a:t>Session 1</a:t>
            </a:r>
            <a:endParaRPr lang="en-US" sz="5400" dirty="0">
              <a:solidFill>
                <a:srgbClr val="002060"/>
              </a:solidFill>
            </a:endParaRPr>
          </a:p>
        </p:txBody>
      </p:sp>
    </p:spTree>
    <p:extLst>
      <p:ext uri="{BB962C8B-B14F-4D97-AF65-F5344CB8AC3E}">
        <p14:creationId xmlns:p14="http://schemas.microsoft.com/office/powerpoint/2010/main" val="34601815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smtClean="0">
                <a:solidFill>
                  <a:srgbClr val="D92027"/>
                </a:solidFill>
                <a:latin typeface="Hack" panose="020B0609030202020204" pitchFamily="49" charset="0"/>
                <a:ea typeface="Hack" panose="020B0609030202020204" pitchFamily="49" charset="0"/>
                <a:cs typeface="Hack" panose="020B0609030202020204" pitchFamily="49" charset="0"/>
              </a:rPr>
              <a:t>Session 1</a:t>
            </a:r>
            <a:endParaRPr lang="en-US" sz="5000" b="1" dirty="0">
              <a:solidFill>
                <a:srgbClr val="D92027"/>
              </a:solidFill>
              <a:latin typeface="Hack" panose="020B0609030202020204" pitchFamily="49" charset="0"/>
              <a:ea typeface="Hack" panose="020B0609030202020204" pitchFamily="49" charset="0"/>
              <a:cs typeface="Hack" panose="020B0609030202020204" pitchFamily="49" charset="0"/>
            </a:endParaRPr>
          </a:p>
        </p:txBody>
      </p:sp>
      <p:sp>
        <p:nvSpPr>
          <p:cNvPr id="9" name="TextBox 8"/>
          <p:cNvSpPr txBox="1"/>
          <p:nvPr/>
        </p:nvSpPr>
        <p:spPr>
          <a:xfrm>
            <a:off x="352425" y="1235214"/>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smtClean="0">
                <a:solidFill>
                  <a:srgbClr val="46484A"/>
                </a:solidFill>
                <a:latin typeface="Hack" panose="020B0609030202020204" pitchFamily="49" charset="0"/>
                <a:ea typeface="Hack" panose="020B0609030202020204" pitchFamily="49" charset="0"/>
                <a:cs typeface="Hack" panose="020B0609030202020204" pitchFamily="49" charset="0"/>
              </a:rPr>
              <a:t>Why ML !?</a:t>
            </a:r>
            <a:endParaRPr lang="en-US" sz="3600" b="1" dirty="0">
              <a:solidFill>
                <a:srgbClr val="46484A"/>
              </a:solidFill>
              <a:latin typeface="Hack" panose="020B0609030202020204" pitchFamily="49" charset="0"/>
              <a:ea typeface="Hack" panose="020B0609030202020204" pitchFamily="49" charset="0"/>
              <a:cs typeface="Hack" panose="020B0609030202020204" pitchFamily="49" charset="0"/>
            </a:endParaRPr>
          </a:p>
        </p:txBody>
      </p:sp>
      <p:sp>
        <p:nvSpPr>
          <p:cNvPr id="11" name="TextBox 10"/>
          <p:cNvSpPr txBox="1"/>
          <p:nvPr/>
        </p:nvSpPr>
        <p:spPr>
          <a:xfrm>
            <a:off x="352425" y="1931135"/>
            <a:ext cx="7668170"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Hack" panose="020B0609030202020204" pitchFamily="49" charset="0"/>
                <a:ea typeface="Hack" panose="020B0609030202020204" pitchFamily="49" charset="0"/>
                <a:cs typeface="Hack" panose="020B0609030202020204" pitchFamily="49" charset="0"/>
              </a:rPr>
              <a:t>Machine learning is useful when human expertise doesn’t exist like navigation in mars.</a:t>
            </a:r>
          </a:p>
          <a:p>
            <a:pPr marL="342900" indent="-342900">
              <a:buFont typeface="Arial" panose="020B0604020202020204" pitchFamily="34" charset="0"/>
              <a:buChar char="•"/>
            </a:pPr>
            <a:endParaRPr lang="en-US" sz="2000" dirty="0">
              <a:latin typeface="Hack" panose="020B0609030202020204" pitchFamily="49" charset="0"/>
              <a:ea typeface="Hack" panose="020B0609030202020204" pitchFamily="49" charset="0"/>
              <a:cs typeface="Hack" panose="020B0609030202020204" pitchFamily="49" charset="0"/>
            </a:endParaRPr>
          </a:p>
          <a:p>
            <a:pPr marL="342900" indent="-342900">
              <a:buFont typeface="Arial" panose="020B0604020202020204" pitchFamily="34" charset="0"/>
              <a:buChar char="•"/>
            </a:pPr>
            <a:r>
              <a:rPr lang="en-US" sz="2000" dirty="0" smtClean="0">
                <a:latin typeface="Hack" panose="020B0609030202020204" pitchFamily="49" charset="0"/>
                <a:ea typeface="Hack" panose="020B0609030202020204" pitchFamily="49" charset="0"/>
                <a:cs typeface="Hack" panose="020B0609030202020204" pitchFamily="49" charset="0"/>
              </a:rPr>
              <a:t>Solutions </a:t>
            </a:r>
            <a:r>
              <a:rPr lang="en-US" sz="2000" dirty="0">
                <a:latin typeface="Hack" panose="020B0609030202020204" pitchFamily="49" charset="0"/>
                <a:ea typeface="Hack" panose="020B0609030202020204" pitchFamily="49" charset="0"/>
                <a:cs typeface="Hack" panose="020B0609030202020204" pitchFamily="49" charset="0"/>
              </a:rPr>
              <a:t>changes in time like in communication networks base stations</a:t>
            </a:r>
            <a:r>
              <a:rPr lang="en-US" sz="2000" dirty="0" smtClean="0">
                <a:latin typeface="Hack" panose="020B0609030202020204" pitchFamily="49" charset="0"/>
                <a:ea typeface="Hack" panose="020B0609030202020204" pitchFamily="49" charset="0"/>
                <a:cs typeface="Hack" panose="020B0609030202020204" pitchFamily="49" charset="0"/>
              </a:rPr>
              <a:t>.</a:t>
            </a:r>
            <a:endParaRPr lang="en-US" sz="2000" dirty="0">
              <a:latin typeface="Hack" panose="020B0609030202020204" pitchFamily="49" charset="0"/>
              <a:ea typeface="Hack" panose="020B0609030202020204" pitchFamily="49" charset="0"/>
              <a:cs typeface="Hack" panose="020B0609030202020204" pitchFamily="49" charset="0"/>
            </a:endParaRPr>
          </a:p>
          <a:p>
            <a:pPr marL="342900" indent="-342900">
              <a:buFont typeface="Arial" panose="020B0604020202020204" pitchFamily="34" charset="0"/>
              <a:buChar char="•"/>
            </a:pPr>
            <a:endParaRPr lang="en-US" sz="2000" dirty="0">
              <a:latin typeface="Hack" panose="020B0609030202020204" pitchFamily="49" charset="0"/>
              <a:ea typeface="Hack" panose="020B0609030202020204" pitchFamily="49" charset="0"/>
              <a:cs typeface="Hack" panose="020B0609030202020204" pitchFamily="49" charset="0"/>
            </a:endParaRPr>
          </a:p>
          <a:p>
            <a:pPr marL="342900" indent="-342900">
              <a:buFont typeface="Arial" panose="020B0604020202020204" pitchFamily="34" charset="0"/>
              <a:buChar char="•"/>
            </a:pPr>
            <a:r>
              <a:rPr lang="en-US" sz="2000" dirty="0">
                <a:latin typeface="Hack" panose="020B0609030202020204" pitchFamily="49" charset="0"/>
                <a:ea typeface="Hack" panose="020B0609030202020204" pitchFamily="49" charset="0"/>
                <a:cs typeface="Hack" panose="020B0609030202020204" pitchFamily="49" charset="0"/>
              </a:rPr>
              <a:t>Human can’t express their expertise like blind people use speech recognition.</a:t>
            </a:r>
          </a:p>
          <a:p>
            <a:endParaRPr lang="en-US" sz="2000" dirty="0">
              <a:latin typeface="Hack" panose="020B0609030202020204" pitchFamily="49" charset="0"/>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5572AFA2-087A-44F4-9258-902F96D1B34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41106" y="1662759"/>
            <a:ext cx="4122331" cy="23188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82289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smtClean="0">
                <a:solidFill>
                  <a:srgbClr val="D92027"/>
                </a:solidFill>
                <a:latin typeface="Hack" panose="020B0609030202020204" pitchFamily="49" charset="0"/>
                <a:ea typeface="Hack" panose="020B0609030202020204" pitchFamily="49" charset="0"/>
                <a:cs typeface="Hack" panose="020B0609030202020204" pitchFamily="49" charset="0"/>
              </a:rPr>
              <a:t>Session 1</a:t>
            </a:r>
            <a:endParaRPr lang="en-US" sz="5000" b="1" dirty="0">
              <a:solidFill>
                <a:srgbClr val="D92027"/>
              </a:solidFill>
              <a:latin typeface="Hack" panose="020B0609030202020204" pitchFamily="49" charset="0"/>
              <a:ea typeface="Hack" panose="020B0609030202020204" pitchFamily="49" charset="0"/>
              <a:cs typeface="Hack" panose="020B0609030202020204" pitchFamily="49" charset="0"/>
            </a:endParaRPr>
          </a:p>
        </p:txBody>
      </p:sp>
      <p:sp>
        <p:nvSpPr>
          <p:cNvPr id="9" name="TextBox 8"/>
          <p:cNvSpPr txBox="1"/>
          <p:nvPr/>
        </p:nvSpPr>
        <p:spPr>
          <a:xfrm>
            <a:off x="352425" y="1235214"/>
            <a:ext cx="540658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smtClean="0">
                <a:solidFill>
                  <a:srgbClr val="46484A"/>
                </a:solidFill>
                <a:latin typeface="Hack" panose="020B0609030202020204" pitchFamily="49" charset="0"/>
                <a:ea typeface="Hack" panose="020B0609030202020204" pitchFamily="49" charset="0"/>
                <a:cs typeface="Hack" panose="020B0609030202020204" pitchFamily="49" charset="0"/>
              </a:rPr>
              <a:t>Applications of ML</a:t>
            </a:r>
            <a:endParaRPr lang="en-US" sz="3600" b="1" dirty="0">
              <a:solidFill>
                <a:srgbClr val="46484A"/>
              </a:solidFill>
              <a:latin typeface="Hack" panose="020B0609030202020204" pitchFamily="49" charset="0"/>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pplications of Machine learn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92520" y="1123932"/>
            <a:ext cx="5743324" cy="4924166"/>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298109" y="2388137"/>
            <a:ext cx="5406585" cy="1446550"/>
          </a:xfrm>
          <a:prstGeom prst="rect">
            <a:avLst/>
          </a:prstGeom>
          <a:noFill/>
        </p:spPr>
        <p:txBody>
          <a:bodyPr wrap="square" rtlCol="0">
            <a:spAutoFit/>
          </a:bodyPr>
          <a:lstStyle/>
          <a:p>
            <a:r>
              <a:rPr lang="en-US" sz="2200" dirty="0">
                <a:latin typeface="Hack" panose="020B0609030202020204" pitchFamily="49" charset="0"/>
                <a:ea typeface="Hack" panose="020B0609030202020204" pitchFamily="49" charset="0"/>
                <a:cs typeface="Hack" panose="020B0609030202020204" pitchFamily="49" charset="0"/>
              </a:rPr>
              <a:t>We are using machine learning in our daily life even without knowing it such as Google Maps, Google assistant, Alexa, etc.</a:t>
            </a:r>
          </a:p>
        </p:txBody>
      </p:sp>
    </p:spTree>
    <p:extLst>
      <p:ext uri="{BB962C8B-B14F-4D97-AF65-F5344CB8AC3E}">
        <p14:creationId xmlns:p14="http://schemas.microsoft.com/office/powerpoint/2010/main" val="6538490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smtClean="0">
                <a:solidFill>
                  <a:srgbClr val="D92027"/>
                </a:solidFill>
                <a:latin typeface="Hack" panose="020B0609030202020204" pitchFamily="49" charset="0"/>
                <a:ea typeface="Hack" panose="020B0609030202020204" pitchFamily="49" charset="0"/>
                <a:cs typeface="Hack" panose="020B0609030202020204" pitchFamily="49" charset="0"/>
              </a:rPr>
              <a:t>Session 1</a:t>
            </a:r>
            <a:endParaRPr lang="en-US" sz="5000" b="1" dirty="0">
              <a:solidFill>
                <a:srgbClr val="D92027"/>
              </a:solidFill>
              <a:latin typeface="Hack" panose="020B0609030202020204" pitchFamily="49" charset="0"/>
              <a:ea typeface="Hack" panose="020B0609030202020204" pitchFamily="49" charset="0"/>
              <a:cs typeface="Hack" panose="020B0609030202020204" pitchFamily="49" charset="0"/>
            </a:endParaRPr>
          </a:p>
        </p:txBody>
      </p:sp>
      <p:sp>
        <p:nvSpPr>
          <p:cNvPr id="9" name="TextBox 8"/>
          <p:cNvSpPr txBox="1"/>
          <p:nvPr/>
        </p:nvSpPr>
        <p:spPr>
          <a:xfrm>
            <a:off x="352425" y="1235214"/>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smtClean="0">
                <a:solidFill>
                  <a:srgbClr val="46484A"/>
                </a:solidFill>
                <a:latin typeface="Hack" panose="020B0609030202020204" pitchFamily="49" charset="0"/>
                <a:ea typeface="Hack" panose="020B0609030202020204" pitchFamily="49" charset="0"/>
                <a:cs typeface="Hack" panose="020B0609030202020204" pitchFamily="49" charset="0"/>
              </a:rPr>
              <a:t>Algorithms</a:t>
            </a:r>
            <a:endParaRPr lang="en-US" sz="3600" b="1" dirty="0">
              <a:solidFill>
                <a:srgbClr val="46484A"/>
              </a:solidFill>
              <a:latin typeface="Hack" panose="020B0609030202020204" pitchFamily="49" charset="0"/>
              <a:ea typeface="Hack" panose="020B0609030202020204" pitchFamily="49" charset="0"/>
              <a:cs typeface="Hack" panose="020B0609030202020204" pitchFamily="49" charset="0"/>
            </a:endParaRPr>
          </a:p>
        </p:txBody>
      </p:sp>
      <p:sp>
        <p:nvSpPr>
          <p:cNvPr id="11" name="TextBox 10"/>
          <p:cNvSpPr txBox="1"/>
          <p:nvPr/>
        </p:nvSpPr>
        <p:spPr>
          <a:xfrm>
            <a:off x="352425" y="1931135"/>
            <a:ext cx="11273518" cy="389959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800" b="1" dirty="0">
                <a:latin typeface="Hack" panose="020B0609030202020204" pitchFamily="49" charset="0"/>
                <a:ea typeface="Hack" panose="020B0609030202020204" pitchFamily="49" charset="0"/>
                <a:cs typeface="Hack" panose="020B0609030202020204" pitchFamily="49" charset="0"/>
              </a:rPr>
              <a:t>Supervised </a:t>
            </a:r>
            <a:r>
              <a:rPr lang="en-US" sz="2800" b="1" dirty="0" smtClean="0">
                <a:latin typeface="Hack" panose="020B0609030202020204" pitchFamily="49" charset="0"/>
                <a:ea typeface="Hack" panose="020B0609030202020204" pitchFamily="49" charset="0"/>
                <a:cs typeface="Hack" panose="020B0609030202020204" pitchFamily="49" charset="0"/>
              </a:rPr>
              <a:t>learning</a:t>
            </a:r>
          </a:p>
          <a:p>
            <a:pPr marL="342900" indent="-342900">
              <a:lnSpc>
                <a:spcPct val="150000"/>
              </a:lnSpc>
              <a:buFont typeface="Arial" panose="020B0604020202020204" pitchFamily="34" charset="0"/>
              <a:buChar char="•"/>
            </a:pPr>
            <a:r>
              <a:rPr lang="en-US" sz="2800" b="1" dirty="0">
                <a:latin typeface="Hack" panose="020B0609030202020204" pitchFamily="49" charset="0"/>
                <a:ea typeface="Hack" panose="020B0609030202020204" pitchFamily="49" charset="0"/>
                <a:cs typeface="Hack" panose="020B0609030202020204" pitchFamily="49" charset="0"/>
              </a:rPr>
              <a:t>Unsupervised </a:t>
            </a:r>
            <a:r>
              <a:rPr lang="en-US" sz="2800" b="1" dirty="0" smtClean="0">
                <a:latin typeface="Hack" panose="020B0609030202020204" pitchFamily="49" charset="0"/>
                <a:ea typeface="Hack" panose="020B0609030202020204" pitchFamily="49" charset="0"/>
                <a:cs typeface="Hack" panose="020B0609030202020204" pitchFamily="49" charset="0"/>
              </a:rPr>
              <a:t>learning</a:t>
            </a:r>
          </a:p>
          <a:p>
            <a:pPr marL="342900" indent="-342900">
              <a:lnSpc>
                <a:spcPct val="150000"/>
              </a:lnSpc>
              <a:buFont typeface="Arial" panose="020B0604020202020204" pitchFamily="34" charset="0"/>
              <a:buChar char="•"/>
            </a:pPr>
            <a:r>
              <a:rPr lang="en-US" sz="2800" b="1" dirty="0">
                <a:latin typeface="Hack" panose="020B0609030202020204" pitchFamily="49" charset="0"/>
                <a:ea typeface="Hack" panose="020B0609030202020204" pitchFamily="49" charset="0"/>
                <a:cs typeface="Hack" panose="020B0609030202020204" pitchFamily="49" charset="0"/>
              </a:rPr>
              <a:t>Others: Reinforcement learning, </a:t>
            </a:r>
            <a:r>
              <a:rPr lang="en-US" sz="2800" b="1" dirty="0" smtClean="0">
                <a:latin typeface="Hack" panose="020B0609030202020204" pitchFamily="49" charset="0"/>
                <a:ea typeface="Hack" panose="020B0609030202020204" pitchFamily="49" charset="0"/>
                <a:cs typeface="Hack" panose="020B0609030202020204" pitchFamily="49" charset="0"/>
              </a:rPr>
              <a:t>recommender systems</a:t>
            </a:r>
            <a:r>
              <a:rPr lang="en-US" sz="2800" b="1" dirty="0">
                <a:latin typeface="Hack" panose="020B0609030202020204" pitchFamily="49" charset="0"/>
                <a:ea typeface="Hack" panose="020B0609030202020204" pitchFamily="49" charset="0"/>
                <a:cs typeface="Hack" panose="020B0609030202020204" pitchFamily="49" charset="0"/>
              </a:rPr>
              <a:t>.</a:t>
            </a:r>
          </a:p>
          <a:p>
            <a:pPr marL="342900" indent="-342900">
              <a:lnSpc>
                <a:spcPct val="150000"/>
              </a:lnSpc>
              <a:buFont typeface="Arial" panose="020B0604020202020204" pitchFamily="34" charset="0"/>
              <a:buChar char="•"/>
            </a:pPr>
            <a:r>
              <a:rPr lang="en-US" sz="2800" b="1" dirty="0">
                <a:latin typeface="Hack" panose="020B0609030202020204" pitchFamily="49" charset="0"/>
                <a:ea typeface="Hack" panose="020B0609030202020204" pitchFamily="49" charset="0"/>
                <a:cs typeface="Hack" panose="020B0609030202020204" pitchFamily="49" charset="0"/>
              </a:rPr>
              <a:t>Also talk about: Practical advice for </a:t>
            </a:r>
            <a:r>
              <a:rPr lang="en-US" sz="2800" b="1" dirty="0" smtClean="0">
                <a:latin typeface="Hack" panose="020B0609030202020204" pitchFamily="49" charset="0"/>
                <a:ea typeface="Hack" panose="020B0609030202020204" pitchFamily="49" charset="0"/>
                <a:cs typeface="Hack" panose="020B0609030202020204" pitchFamily="49" charset="0"/>
              </a:rPr>
              <a:t>applying learning </a:t>
            </a:r>
            <a:r>
              <a:rPr lang="en-US" sz="2800" b="1" dirty="0">
                <a:latin typeface="Hack" panose="020B0609030202020204" pitchFamily="49" charset="0"/>
                <a:ea typeface="Hack" panose="020B0609030202020204" pitchFamily="49" charset="0"/>
                <a:cs typeface="Hack" panose="020B0609030202020204" pitchFamily="49" charset="0"/>
              </a:rPr>
              <a:t>algorithms</a:t>
            </a:r>
            <a:r>
              <a:rPr lang="en-US" sz="2000" dirty="0">
                <a:latin typeface="Hack" panose="020B0609030202020204" pitchFamily="49" charset="0"/>
                <a:ea typeface="Hack" panose="020B0609030202020204" pitchFamily="49" charset="0"/>
                <a:cs typeface="Hack" panose="020B0609030202020204" pitchFamily="49" charset="0"/>
              </a:rPr>
              <a:t>.</a:t>
            </a:r>
            <a:endParaRPr lang="en-US" sz="2000" dirty="0">
              <a:latin typeface="Hack" panose="020B0609030202020204" pitchFamily="49" charset="0"/>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51165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smtClean="0">
                <a:solidFill>
                  <a:srgbClr val="D92027"/>
                </a:solidFill>
                <a:latin typeface="Hack" panose="020B0609030202020204" pitchFamily="49" charset="0"/>
                <a:ea typeface="Hack" panose="020B0609030202020204" pitchFamily="49" charset="0"/>
                <a:cs typeface="Hack" panose="020B0609030202020204" pitchFamily="49" charset="0"/>
              </a:rPr>
              <a:t>Session 1</a:t>
            </a:r>
            <a:endParaRPr lang="en-US" sz="5000" b="1" dirty="0">
              <a:solidFill>
                <a:srgbClr val="D92027"/>
              </a:solidFill>
              <a:latin typeface="Hack" panose="020B0609030202020204" pitchFamily="49" charset="0"/>
              <a:ea typeface="Hack" panose="020B0609030202020204" pitchFamily="49" charset="0"/>
              <a:cs typeface="Hack" panose="020B0609030202020204" pitchFamily="49" charset="0"/>
            </a:endParaRPr>
          </a:p>
        </p:txBody>
      </p:sp>
      <p:sp>
        <p:nvSpPr>
          <p:cNvPr id="9" name="TextBox 8"/>
          <p:cNvSpPr txBox="1"/>
          <p:nvPr/>
        </p:nvSpPr>
        <p:spPr>
          <a:xfrm>
            <a:off x="352425" y="1235214"/>
            <a:ext cx="5694048"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Supervised learning</a:t>
            </a:r>
            <a:endParaRPr lang="en-US" sz="3600" b="1" dirty="0">
              <a:solidFill>
                <a:srgbClr val="46484A"/>
              </a:solidFill>
              <a:latin typeface="Hack" panose="020B0609030202020204" pitchFamily="49" charset="0"/>
              <a:ea typeface="Hack" panose="020B0609030202020204" pitchFamily="49" charset="0"/>
              <a:cs typeface="Hack" panose="020B0609030202020204" pitchFamily="49" charset="0"/>
            </a:endParaRPr>
          </a:p>
        </p:txBody>
      </p:sp>
      <p:sp>
        <p:nvSpPr>
          <p:cNvPr id="11" name="TextBox 10"/>
          <p:cNvSpPr txBox="1"/>
          <p:nvPr/>
        </p:nvSpPr>
        <p:spPr>
          <a:xfrm>
            <a:off x="352424" y="1931135"/>
            <a:ext cx="11499942" cy="4154984"/>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Hack" panose="020B0609030202020204"/>
              </a:rPr>
              <a:t>In supervised learning, we are given a data set and already know what our correct output should look like, having the idea that there is a relationship between the input and the output</a:t>
            </a:r>
            <a:r>
              <a:rPr lang="en-US" sz="2200" dirty="0" smtClean="0">
                <a:latin typeface="Hack" panose="020B0609030202020204"/>
              </a:rPr>
              <a:t>.</a:t>
            </a:r>
          </a:p>
          <a:p>
            <a:pPr marL="342900" indent="-342900">
              <a:buFont typeface="Arial" panose="020B0604020202020204" pitchFamily="34" charset="0"/>
              <a:buChar char="•"/>
            </a:pPr>
            <a:endParaRPr lang="en-US" sz="2200" dirty="0">
              <a:latin typeface="Hack" panose="020B0609030202020204"/>
            </a:endParaRPr>
          </a:p>
          <a:p>
            <a:pPr marL="342900" indent="-342900">
              <a:buFont typeface="Arial" panose="020B0604020202020204" pitchFamily="34" charset="0"/>
              <a:buChar char="•"/>
            </a:pPr>
            <a:r>
              <a:rPr lang="en-US" sz="2200" dirty="0">
                <a:latin typeface="Hack" panose="020B0609030202020204"/>
              </a:rPr>
              <a:t>Supervised learning problems are categorized into "regression" and "classification" problems. In a regression problem, we are trying to predict results within a continuous output, meaning that we are trying to map input variables to some continuous function. In a classification problem, we are instead trying to predict results in a discrete output. In other words, we are trying to map input variables into discrete categories.</a:t>
            </a:r>
          </a:p>
          <a:p>
            <a:endParaRPr lang="en-US" sz="2200" dirty="0">
              <a:latin typeface="Hack" panose="020B0609030202020204"/>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62885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smtClean="0">
                <a:solidFill>
                  <a:srgbClr val="D92027"/>
                </a:solidFill>
                <a:latin typeface="Hack" panose="020B0609030202020204" pitchFamily="49" charset="0"/>
                <a:ea typeface="Hack" panose="020B0609030202020204" pitchFamily="49" charset="0"/>
                <a:cs typeface="Hack" panose="020B0609030202020204" pitchFamily="49" charset="0"/>
              </a:rPr>
              <a:t>Session 1</a:t>
            </a:r>
            <a:endParaRPr lang="en-US" sz="5000" b="1" dirty="0">
              <a:solidFill>
                <a:srgbClr val="D92027"/>
              </a:solidFill>
              <a:latin typeface="Hack" panose="020B0609030202020204" pitchFamily="49" charset="0"/>
              <a:ea typeface="Hack" panose="020B0609030202020204" pitchFamily="49" charset="0"/>
              <a:cs typeface="Hack" panose="020B0609030202020204" pitchFamily="49" charset="0"/>
            </a:endParaRPr>
          </a:p>
        </p:txBody>
      </p:sp>
      <p:sp>
        <p:nvSpPr>
          <p:cNvPr id="9" name="TextBox 8"/>
          <p:cNvSpPr txBox="1"/>
          <p:nvPr/>
        </p:nvSpPr>
        <p:spPr>
          <a:xfrm>
            <a:off x="352425" y="1235214"/>
            <a:ext cx="5694048"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Supervised learning</a:t>
            </a:r>
            <a:endParaRPr lang="en-US" sz="3600" b="1" dirty="0">
              <a:solidFill>
                <a:srgbClr val="46484A"/>
              </a:solidFill>
              <a:latin typeface="Hack" panose="020B0609030202020204" pitchFamily="49" charset="0"/>
              <a:ea typeface="Hack" panose="020B0609030202020204" pitchFamily="49" charset="0"/>
              <a:cs typeface="Hack" panose="020B0609030202020204" pitchFamily="49" charset="0"/>
            </a:endParaRPr>
          </a:p>
        </p:txBody>
      </p:sp>
      <p:sp>
        <p:nvSpPr>
          <p:cNvPr id="11" name="TextBox 10"/>
          <p:cNvSpPr txBox="1"/>
          <p:nvPr/>
        </p:nvSpPr>
        <p:spPr>
          <a:xfrm>
            <a:off x="338091" y="2156554"/>
            <a:ext cx="11499942" cy="3477875"/>
          </a:xfrm>
          <a:prstGeom prst="rect">
            <a:avLst/>
          </a:prstGeom>
          <a:noFill/>
        </p:spPr>
        <p:txBody>
          <a:bodyPr wrap="square" rtlCol="0">
            <a:spAutoFit/>
          </a:bodyPr>
          <a:lstStyle/>
          <a:p>
            <a:r>
              <a:rPr lang="en-US" sz="2200" b="1" dirty="0">
                <a:latin typeface="Hack" panose="020B0609030202020204"/>
                <a:ea typeface="Hack" panose="020B0609030202020204" pitchFamily="49" charset="0"/>
                <a:cs typeface="Hack" panose="020B0609030202020204" pitchFamily="49" charset="0"/>
              </a:rPr>
              <a:t>Example 1:</a:t>
            </a:r>
          </a:p>
          <a:p>
            <a:endParaRPr lang="en-US" sz="2200" dirty="0">
              <a:latin typeface="Hack" panose="020B0609030202020204"/>
              <a:ea typeface="Hack" panose="020B0609030202020204" pitchFamily="49" charset="0"/>
              <a:cs typeface="Hack" panose="020B0609030202020204" pitchFamily="49" charset="0"/>
            </a:endParaRPr>
          </a:p>
          <a:p>
            <a:pPr marL="342900" indent="-342900">
              <a:buFont typeface="Wingdings" panose="05000000000000000000" pitchFamily="2" charset="2"/>
              <a:buChar char="Ø"/>
            </a:pPr>
            <a:r>
              <a:rPr lang="en-US" sz="2200" dirty="0">
                <a:latin typeface="Hack" panose="020B0609030202020204"/>
                <a:ea typeface="Hack" panose="020B0609030202020204" pitchFamily="49" charset="0"/>
                <a:cs typeface="Hack" panose="020B0609030202020204" pitchFamily="49" charset="0"/>
              </a:rPr>
              <a:t>Given data about the size of houses on the real estate market, try to predict their price. Price as a function of size is a continuous output, so this is a regression problem.</a:t>
            </a:r>
          </a:p>
          <a:p>
            <a:pPr marL="342900" indent="-342900">
              <a:buFont typeface="Wingdings" panose="05000000000000000000" pitchFamily="2" charset="2"/>
              <a:buChar char="Ø"/>
            </a:pPr>
            <a:endParaRPr lang="en-US" sz="2200" dirty="0">
              <a:latin typeface="Hack" panose="020B0609030202020204"/>
              <a:ea typeface="Hack" panose="020B0609030202020204" pitchFamily="49" charset="0"/>
              <a:cs typeface="Hack" panose="020B0609030202020204" pitchFamily="49" charset="0"/>
            </a:endParaRPr>
          </a:p>
          <a:p>
            <a:pPr marL="342900" indent="-342900">
              <a:buFont typeface="Wingdings" panose="05000000000000000000" pitchFamily="2" charset="2"/>
              <a:buChar char="Ø"/>
            </a:pPr>
            <a:r>
              <a:rPr lang="en-US" sz="2200" dirty="0">
                <a:latin typeface="Hack" panose="020B0609030202020204"/>
                <a:ea typeface="Hack" panose="020B0609030202020204" pitchFamily="49" charset="0"/>
                <a:cs typeface="Hack" panose="020B0609030202020204" pitchFamily="49" charset="0"/>
              </a:rPr>
              <a:t>We could turn this example into a classification problem by instead making our output about whether the house "sells for more or less than the asking price." Here we are classifying the houses based on price into two discrete categories.</a:t>
            </a:r>
            <a:endParaRPr lang="en-US" sz="2200" dirty="0">
              <a:latin typeface="Hack" panose="020B0609030202020204"/>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73361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smtClean="0">
                <a:solidFill>
                  <a:srgbClr val="D92027"/>
                </a:solidFill>
                <a:latin typeface="Hack" panose="020B0609030202020204" pitchFamily="49" charset="0"/>
                <a:ea typeface="Hack" panose="020B0609030202020204" pitchFamily="49" charset="0"/>
                <a:cs typeface="Hack" panose="020B0609030202020204" pitchFamily="49" charset="0"/>
              </a:rPr>
              <a:t>Session 1</a:t>
            </a:r>
            <a:endParaRPr lang="en-US" sz="5000" b="1" dirty="0">
              <a:solidFill>
                <a:srgbClr val="D92027"/>
              </a:solidFill>
              <a:latin typeface="Hack" panose="020B0609030202020204" pitchFamily="49" charset="0"/>
              <a:ea typeface="Hack" panose="020B0609030202020204" pitchFamily="49" charset="0"/>
              <a:cs typeface="Hack" panose="020B0609030202020204" pitchFamily="49" charset="0"/>
            </a:endParaRPr>
          </a:p>
        </p:txBody>
      </p:sp>
      <p:sp>
        <p:nvSpPr>
          <p:cNvPr id="9" name="TextBox 8"/>
          <p:cNvSpPr txBox="1"/>
          <p:nvPr/>
        </p:nvSpPr>
        <p:spPr>
          <a:xfrm>
            <a:off x="352425" y="1235214"/>
            <a:ext cx="5694048"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Supervised learning</a:t>
            </a:r>
            <a:endParaRPr lang="en-US" sz="3600" b="1" dirty="0">
              <a:solidFill>
                <a:srgbClr val="46484A"/>
              </a:solidFill>
              <a:latin typeface="Hack" panose="020B0609030202020204" pitchFamily="49" charset="0"/>
              <a:ea typeface="Hack" panose="020B0609030202020204" pitchFamily="49" charset="0"/>
              <a:cs typeface="Hack" panose="020B0609030202020204" pitchFamily="49" charset="0"/>
            </a:endParaRPr>
          </a:p>
        </p:txBody>
      </p:sp>
      <p:sp>
        <p:nvSpPr>
          <p:cNvPr id="11" name="TextBox 10"/>
          <p:cNvSpPr txBox="1"/>
          <p:nvPr/>
        </p:nvSpPr>
        <p:spPr>
          <a:xfrm>
            <a:off x="338091" y="2156554"/>
            <a:ext cx="11499942" cy="2462213"/>
          </a:xfrm>
          <a:prstGeom prst="rect">
            <a:avLst/>
          </a:prstGeom>
          <a:noFill/>
        </p:spPr>
        <p:txBody>
          <a:bodyPr wrap="square" rtlCol="0">
            <a:spAutoFit/>
          </a:bodyPr>
          <a:lstStyle/>
          <a:p>
            <a:r>
              <a:rPr lang="en-US" sz="2200" b="1" dirty="0">
                <a:latin typeface="Hack" panose="020B0609030202020204"/>
                <a:ea typeface="Hack" panose="020B0609030202020204" pitchFamily="49" charset="0"/>
                <a:cs typeface="Hack" panose="020B0609030202020204" pitchFamily="49" charset="0"/>
              </a:rPr>
              <a:t>Example 2:</a:t>
            </a:r>
          </a:p>
          <a:p>
            <a:endParaRPr lang="en-US" sz="2200" dirty="0">
              <a:latin typeface="Hack" panose="020B0609030202020204"/>
              <a:ea typeface="Hack" panose="020B0609030202020204" pitchFamily="49" charset="0"/>
              <a:cs typeface="Hack" panose="020B0609030202020204" pitchFamily="49" charset="0"/>
            </a:endParaRPr>
          </a:p>
          <a:p>
            <a:pPr marL="342900" indent="-342900">
              <a:buFont typeface="Wingdings" panose="05000000000000000000" pitchFamily="2" charset="2"/>
              <a:buChar char="Ø"/>
            </a:pPr>
            <a:r>
              <a:rPr lang="en-US" sz="2200" dirty="0" smtClean="0">
                <a:latin typeface="Hack" panose="020B0609030202020204"/>
                <a:ea typeface="Hack" panose="020B0609030202020204" pitchFamily="49" charset="0"/>
                <a:cs typeface="Hack" panose="020B0609030202020204" pitchFamily="49" charset="0"/>
              </a:rPr>
              <a:t>Regression </a:t>
            </a:r>
            <a:r>
              <a:rPr lang="en-US" sz="2200" dirty="0">
                <a:latin typeface="Hack" panose="020B0609030202020204"/>
                <a:ea typeface="Hack" panose="020B0609030202020204" pitchFamily="49" charset="0"/>
                <a:cs typeface="Hack" panose="020B0609030202020204" pitchFamily="49" charset="0"/>
              </a:rPr>
              <a:t>- Given a picture of a person, we have to predict their age on the basis of the given picture</a:t>
            </a:r>
          </a:p>
          <a:p>
            <a:pPr marL="342900" indent="-342900">
              <a:buFont typeface="Wingdings" panose="05000000000000000000" pitchFamily="2" charset="2"/>
              <a:buChar char="Ø"/>
            </a:pPr>
            <a:endParaRPr lang="en-US" sz="2200" dirty="0">
              <a:latin typeface="Hack" panose="020B0609030202020204"/>
              <a:ea typeface="Hack" panose="020B0609030202020204" pitchFamily="49" charset="0"/>
              <a:cs typeface="Hack" panose="020B0609030202020204" pitchFamily="49" charset="0"/>
            </a:endParaRPr>
          </a:p>
          <a:p>
            <a:pPr marL="342900" indent="-342900">
              <a:buFont typeface="Wingdings" panose="05000000000000000000" pitchFamily="2" charset="2"/>
              <a:buChar char="Ø"/>
            </a:pPr>
            <a:r>
              <a:rPr lang="en-US" sz="2200" dirty="0" smtClean="0">
                <a:latin typeface="Hack" panose="020B0609030202020204"/>
                <a:ea typeface="Hack" panose="020B0609030202020204" pitchFamily="49" charset="0"/>
                <a:cs typeface="Hack" panose="020B0609030202020204" pitchFamily="49" charset="0"/>
              </a:rPr>
              <a:t>Classification </a:t>
            </a:r>
            <a:r>
              <a:rPr lang="en-US" sz="2200" dirty="0">
                <a:latin typeface="Hack" panose="020B0609030202020204"/>
                <a:ea typeface="Hack" panose="020B0609030202020204" pitchFamily="49" charset="0"/>
                <a:cs typeface="Hack" panose="020B0609030202020204" pitchFamily="49" charset="0"/>
              </a:rPr>
              <a:t>- Given a patient with a tumor, we have to predict whether the tumor is malignant or benign.</a:t>
            </a:r>
            <a:endParaRPr lang="en-US" sz="2200" dirty="0">
              <a:latin typeface="Hack" panose="020B0609030202020204"/>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98391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17714" y="531224"/>
            <a:ext cx="11652069" cy="5693866"/>
          </a:xfrm>
          <a:prstGeom prst="rect">
            <a:avLst/>
          </a:prstGeom>
          <a:noFill/>
        </p:spPr>
        <p:txBody>
          <a:bodyPr wrap="square" rtlCol="0">
            <a:spAutoFit/>
          </a:bodyPr>
          <a:lstStyle/>
          <a:p>
            <a:r>
              <a:rPr lang="en-US" sz="2600" b="1" dirty="0" smtClean="0">
                <a:ea typeface="Hack" panose="020B0609030202020204" pitchFamily="49" charset="0"/>
                <a:cs typeface="Hack" panose="020B0609030202020204" pitchFamily="49" charset="0"/>
              </a:rPr>
              <a:t>Quiz:</a:t>
            </a:r>
            <a:endParaRPr lang="en-US" sz="2600" b="1" dirty="0">
              <a:ea typeface="Hack" panose="020B0609030202020204" pitchFamily="49" charset="0"/>
              <a:cs typeface="Hack" panose="020B0609030202020204" pitchFamily="49" charset="0"/>
            </a:endParaRPr>
          </a:p>
          <a:p>
            <a:r>
              <a:rPr lang="en-US" sz="2600" dirty="0" smtClean="0"/>
              <a:t>You’re </a:t>
            </a:r>
            <a:r>
              <a:rPr lang="en-US" sz="2600" dirty="0"/>
              <a:t>running a company, and you want to develop learning algorithms to address </a:t>
            </a:r>
            <a:r>
              <a:rPr lang="en-US" sz="2600" dirty="0" smtClean="0"/>
              <a:t>each of </a:t>
            </a:r>
            <a:r>
              <a:rPr lang="en-US" sz="2600" dirty="0"/>
              <a:t>two problems.</a:t>
            </a:r>
          </a:p>
          <a:p>
            <a:r>
              <a:rPr lang="en-US" sz="2600" dirty="0"/>
              <a:t>Problem 1: You have a large inventory of identical items. You want to predict how </a:t>
            </a:r>
            <a:r>
              <a:rPr lang="en-US" sz="2600" dirty="0" smtClean="0"/>
              <a:t>many of </a:t>
            </a:r>
            <a:r>
              <a:rPr lang="en-US" sz="2600" dirty="0"/>
              <a:t>these items will sell over the next 3 months.</a:t>
            </a:r>
          </a:p>
          <a:p>
            <a:r>
              <a:rPr lang="en-US" sz="2600" dirty="0"/>
              <a:t>Problem 2: You’d like software to examine individual customer accounts, and for </a:t>
            </a:r>
            <a:r>
              <a:rPr lang="en-US" sz="2600" dirty="0" smtClean="0"/>
              <a:t>each account </a:t>
            </a:r>
            <a:r>
              <a:rPr lang="en-US" sz="2600" dirty="0"/>
              <a:t>decide if it has been hacked/compromised</a:t>
            </a:r>
            <a:r>
              <a:rPr lang="en-US" sz="2600" dirty="0" smtClean="0"/>
              <a:t>.</a:t>
            </a:r>
          </a:p>
          <a:p>
            <a:r>
              <a:rPr lang="en-US" sz="2600" dirty="0"/>
              <a:t>Should you treat these as classification or as regression problems</a:t>
            </a:r>
            <a:r>
              <a:rPr lang="en-US" sz="2600" dirty="0" smtClean="0"/>
              <a:t>?</a:t>
            </a:r>
          </a:p>
          <a:p>
            <a:pPr marL="742950" lvl="1" indent="-285750">
              <a:lnSpc>
                <a:spcPct val="150000"/>
              </a:lnSpc>
              <a:buFont typeface="Wingdings" panose="05000000000000000000" pitchFamily="2" charset="2"/>
              <a:buChar char="q"/>
            </a:pPr>
            <a:r>
              <a:rPr lang="en-US" sz="2600" dirty="0"/>
              <a:t>Treat both as classification problems.</a:t>
            </a:r>
          </a:p>
          <a:p>
            <a:pPr marL="742950" lvl="1" indent="-285750">
              <a:lnSpc>
                <a:spcPct val="150000"/>
              </a:lnSpc>
              <a:buFont typeface="Wingdings" panose="05000000000000000000" pitchFamily="2" charset="2"/>
              <a:buChar char="q"/>
            </a:pPr>
            <a:r>
              <a:rPr lang="en-US" sz="2600" dirty="0"/>
              <a:t>Treat problem 1 as a classification problem, problem 2 as a regression problem.</a:t>
            </a:r>
          </a:p>
          <a:p>
            <a:pPr marL="742950" lvl="1" indent="-285750">
              <a:lnSpc>
                <a:spcPct val="150000"/>
              </a:lnSpc>
              <a:buFont typeface="Wingdings" panose="05000000000000000000" pitchFamily="2" charset="2"/>
              <a:buChar char="q"/>
            </a:pPr>
            <a:r>
              <a:rPr lang="en-US" sz="2600" dirty="0"/>
              <a:t>Treat problem 1 as a regression problem, problem 2 as a classification problem.</a:t>
            </a:r>
          </a:p>
          <a:p>
            <a:pPr marL="742950" lvl="1" indent="-285750">
              <a:lnSpc>
                <a:spcPct val="150000"/>
              </a:lnSpc>
              <a:buFont typeface="Wingdings" panose="05000000000000000000" pitchFamily="2" charset="2"/>
              <a:buChar char="q"/>
            </a:pPr>
            <a:r>
              <a:rPr lang="en-US" sz="2600" dirty="0"/>
              <a:t>Treat both as regression problems.</a:t>
            </a:r>
            <a:endParaRPr lang="en-US" sz="2600" dirty="0">
              <a:latin typeface="Hack" panose="020B0609030202020204"/>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672482" y="5077096"/>
            <a:ext cx="377735" cy="37446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267238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smtClean="0">
                <a:solidFill>
                  <a:srgbClr val="D92027"/>
                </a:solidFill>
                <a:latin typeface="Hack" panose="020B0609030202020204" pitchFamily="49" charset="0"/>
                <a:ea typeface="Hack" panose="020B0609030202020204" pitchFamily="49" charset="0"/>
                <a:cs typeface="Hack" panose="020B0609030202020204" pitchFamily="49" charset="0"/>
              </a:rPr>
              <a:t>Session 1</a:t>
            </a:r>
            <a:endParaRPr lang="en-US" sz="5000" b="1" dirty="0">
              <a:solidFill>
                <a:srgbClr val="D92027"/>
              </a:solidFill>
              <a:latin typeface="Hack" panose="020B0609030202020204" pitchFamily="49" charset="0"/>
              <a:ea typeface="Hack" panose="020B0609030202020204" pitchFamily="49" charset="0"/>
              <a:cs typeface="Hack" panose="020B0609030202020204" pitchFamily="49" charset="0"/>
            </a:endParaRPr>
          </a:p>
        </p:txBody>
      </p:sp>
      <p:sp>
        <p:nvSpPr>
          <p:cNvPr id="9" name="TextBox 8"/>
          <p:cNvSpPr txBox="1"/>
          <p:nvPr/>
        </p:nvSpPr>
        <p:spPr>
          <a:xfrm>
            <a:off x="352424" y="1235214"/>
            <a:ext cx="629221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smtClean="0">
                <a:solidFill>
                  <a:srgbClr val="46484A"/>
                </a:solidFill>
                <a:latin typeface="Hack" panose="020B0609030202020204" pitchFamily="49" charset="0"/>
                <a:ea typeface="Hack" panose="020B0609030202020204" pitchFamily="49" charset="0"/>
                <a:cs typeface="Hack" panose="020B0609030202020204" pitchFamily="49" charset="0"/>
              </a:rPr>
              <a:t>Unsupervised </a:t>
            </a:r>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learning</a:t>
            </a:r>
            <a:endParaRPr lang="en-US" sz="3600" b="1" dirty="0">
              <a:solidFill>
                <a:srgbClr val="46484A"/>
              </a:solidFill>
              <a:latin typeface="Hack" panose="020B0609030202020204" pitchFamily="49" charset="0"/>
              <a:ea typeface="Hack" panose="020B0609030202020204" pitchFamily="49" charset="0"/>
              <a:cs typeface="Hack" panose="020B0609030202020204" pitchFamily="49" charset="0"/>
            </a:endParaRPr>
          </a:p>
        </p:txBody>
      </p:sp>
      <p:sp>
        <p:nvSpPr>
          <p:cNvPr id="11" name="TextBox 10"/>
          <p:cNvSpPr txBox="1"/>
          <p:nvPr/>
        </p:nvSpPr>
        <p:spPr>
          <a:xfrm>
            <a:off x="352424" y="1931135"/>
            <a:ext cx="11499942" cy="3477875"/>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Hack" panose="020B0609030202020204"/>
              </a:rPr>
              <a:t>Unsupervised learning allows us to approach problems with little or no idea what our results should look like. We can derive structure from data where we don't necessarily know the effect of the variables.</a:t>
            </a:r>
          </a:p>
          <a:p>
            <a:pPr marL="342900" indent="-342900">
              <a:buFont typeface="Arial" panose="020B0604020202020204" pitchFamily="34" charset="0"/>
              <a:buChar char="•"/>
            </a:pPr>
            <a:endParaRPr lang="en-US" sz="2200" dirty="0">
              <a:latin typeface="Hack" panose="020B0609030202020204"/>
            </a:endParaRPr>
          </a:p>
          <a:p>
            <a:pPr marL="342900" indent="-342900">
              <a:buFont typeface="Arial" panose="020B0604020202020204" pitchFamily="34" charset="0"/>
              <a:buChar char="•"/>
            </a:pPr>
            <a:r>
              <a:rPr lang="en-US" sz="2200" dirty="0">
                <a:latin typeface="Hack" panose="020B0609030202020204"/>
              </a:rPr>
              <a:t>We can derive this structure by clustering the data based on relationships among the variables in the data.</a:t>
            </a:r>
          </a:p>
          <a:p>
            <a:pPr marL="342900" indent="-342900">
              <a:buFont typeface="Arial" panose="020B0604020202020204" pitchFamily="34" charset="0"/>
              <a:buChar char="•"/>
            </a:pPr>
            <a:endParaRPr lang="en-US" sz="2200" dirty="0">
              <a:latin typeface="Hack" panose="020B0609030202020204"/>
            </a:endParaRPr>
          </a:p>
          <a:p>
            <a:pPr marL="342900" indent="-342900">
              <a:buFont typeface="Arial" panose="020B0604020202020204" pitchFamily="34" charset="0"/>
              <a:buChar char="•"/>
            </a:pPr>
            <a:r>
              <a:rPr lang="en-US" sz="2200" dirty="0">
                <a:latin typeface="Hack" panose="020B0609030202020204"/>
              </a:rPr>
              <a:t>With unsupervised learning there is no feedback based on the prediction results.</a:t>
            </a:r>
            <a:endParaRPr lang="en-US" sz="2200" dirty="0">
              <a:latin typeface="Hack" panose="020B0609030202020204"/>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53362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smtClean="0">
                <a:solidFill>
                  <a:srgbClr val="D92027"/>
                </a:solidFill>
                <a:latin typeface="Hack" panose="020B0609030202020204" pitchFamily="49" charset="0"/>
                <a:ea typeface="Hack" panose="020B0609030202020204" pitchFamily="49" charset="0"/>
                <a:cs typeface="Hack" panose="020B0609030202020204" pitchFamily="49" charset="0"/>
              </a:rPr>
              <a:t>Session 1</a:t>
            </a:r>
            <a:endParaRPr lang="en-US" sz="5000" b="1" dirty="0">
              <a:solidFill>
                <a:srgbClr val="D92027"/>
              </a:solidFill>
              <a:latin typeface="Hack" panose="020B0609030202020204" pitchFamily="49" charset="0"/>
              <a:ea typeface="Hack" panose="020B0609030202020204" pitchFamily="49" charset="0"/>
              <a:cs typeface="Hack" panose="020B0609030202020204" pitchFamily="49" charset="0"/>
            </a:endParaRPr>
          </a:p>
        </p:txBody>
      </p:sp>
      <p:sp>
        <p:nvSpPr>
          <p:cNvPr id="9" name="TextBox 8"/>
          <p:cNvSpPr txBox="1"/>
          <p:nvPr/>
        </p:nvSpPr>
        <p:spPr>
          <a:xfrm>
            <a:off x="352424" y="1235214"/>
            <a:ext cx="629221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smtClean="0">
                <a:solidFill>
                  <a:srgbClr val="46484A"/>
                </a:solidFill>
                <a:latin typeface="Hack" panose="020B0609030202020204" pitchFamily="49" charset="0"/>
                <a:ea typeface="Hack" panose="020B0609030202020204" pitchFamily="49" charset="0"/>
                <a:cs typeface="Hack" panose="020B0609030202020204" pitchFamily="49" charset="0"/>
              </a:rPr>
              <a:t>Unsupervised </a:t>
            </a:r>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learning</a:t>
            </a:r>
            <a:endParaRPr lang="en-US" sz="3600" b="1" dirty="0">
              <a:solidFill>
                <a:srgbClr val="46484A"/>
              </a:solidFill>
              <a:latin typeface="Hack" panose="020B0609030202020204" pitchFamily="49" charset="0"/>
              <a:ea typeface="Hack" panose="020B0609030202020204" pitchFamily="49" charset="0"/>
              <a:cs typeface="Hack" panose="020B0609030202020204" pitchFamily="49" charset="0"/>
            </a:endParaRPr>
          </a:p>
        </p:txBody>
      </p:sp>
      <p:sp>
        <p:nvSpPr>
          <p:cNvPr id="11" name="TextBox 10"/>
          <p:cNvSpPr txBox="1"/>
          <p:nvPr/>
        </p:nvSpPr>
        <p:spPr>
          <a:xfrm>
            <a:off x="352424" y="1931135"/>
            <a:ext cx="11499942" cy="3477875"/>
          </a:xfrm>
          <a:prstGeom prst="rect">
            <a:avLst/>
          </a:prstGeom>
          <a:noFill/>
        </p:spPr>
        <p:txBody>
          <a:bodyPr wrap="square" rtlCol="0">
            <a:spAutoFit/>
          </a:bodyPr>
          <a:lstStyle/>
          <a:p>
            <a:r>
              <a:rPr lang="en-US" sz="2200" dirty="0" smtClean="0">
                <a:latin typeface="Hack" panose="020B0609030202020204"/>
                <a:ea typeface="Hack" panose="020B0609030202020204" pitchFamily="49" charset="0"/>
                <a:cs typeface="Hack" panose="020B0609030202020204" pitchFamily="49" charset="0"/>
              </a:rPr>
              <a:t>Types:</a:t>
            </a:r>
            <a:endParaRPr lang="en-US" sz="2200" dirty="0">
              <a:latin typeface="Hack" panose="020B0609030202020204"/>
              <a:ea typeface="Hack" panose="020B0609030202020204" pitchFamily="49" charset="0"/>
              <a:cs typeface="Hack" panose="020B0609030202020204" pitchFamily="49" charset="0"/>
            </a:endParaRPr>
          </a:p>
          <a:p>
            <a:endParaRPr lang="en-US" sz="2200" dirty="0">
              <a:latin typeface="Hack" panose="020B0609030202020204"/>
              <a:ea typeface="Hack" panose="020B0609030202020204" pitchFamily="49" charset="0"/>
              <a:cs typeface="Hack" panose="020B0609030202020204" pitchFamily="49" charset="0"/>
            </a:endParaRPr>
          </a:p>
          <a:p>
            <a:r>
              <a:rPr lang="en-US" sz="2200" b="1" dirty="0">
                <a:latin typeface="Hack" panose="020B0609030202020204"/>
                <a:ea typeface="Hack" panose="020B0609030202020204" pitchFamily="49" charset="0"/>
                <a:cs typeface="Hack" panose="020B0609030202020204" pitchFamily="49" charset="0"/>
              </a:rPr>
              <a:t>Clustering: </a:t>
            </a:r>
            <a:r>
              <a:rPr lang="en-US" sz="2200" dirty="0">
                <a:latin typeface="Hack" panose="020B0609030202020204"/>
                <a:ea typeface="Hack" panose="020B0609030202020204" pitchFamily="49" charset="0"/>
                <a:cs typeface="Hack" panose="020B0609030202020204" pitchFamily="49" charset="0"/>
              </a:rPr>
              <a:t>Take a collection of 1,000,000 different genes, and find a way to automatically group these genes into groups that are somehow similar or related by different variables, such as lifespan, location, roles, and so on.</a:t>
            </a:r>
          </a:p>
          <a:p>
            <a:endParaRPr lang="en-US" sz="2200" dirty="0">
              <a:latin typeface="Hack" panose="020B0609030202020204"/>
              <a:ea typeface="Hack" panose="020B0609030202020204" pitchFamily="49" charset="0"/>
              <a:cs typeface="Hack" panose="020B0609030202020204" pitchFamily="49" charset="0"/>
            </a:endParaRPr>
          </a:p>
          <a:p>
            <a:r>
              <a:rPr lang="en-US" sz="2200" b="1" dirty="0">
                <a:latin typeface="Hack" panose="020B0609030202020204"/>
                <a:ea typeface="Hack" panose="020B0609030202020204" pitchFamily="49" charset="0"/>
                <a:cs typeface="Hack" panose="020B0609030202020204" pitchFamily="49" charset="0"/>
              </a:rPr>
              <a:t>Non-clustering: </a:t>
            </a:r>
            <a:r>
              <a:rPr lang="en-US" sz="2200" dirty="0">
                <a:latin typeface="Hack" panose="020B0609030202020204"/>
                <a:ea typeface="Hack" panose="020B0609030202020204" pitchFamily="49" charset="0"/>
                <a:cs typeface="Hack" panose="020B0609030202020204" pitchFamily="49" charset="0"/>
              </a:rPr>
              <a:t>The "Cocktail Party Algorithm", allows you to find structure in a chaotic environment. (i.e. identifying individual voices and music from a mesh of sounds at a cocktail party).</a:t>
            </a:r>
            <a:endParaRPr lang="en-US" sz="2200" dirty="0">
              <a:latin typeface="Hack" panose="020B0609030202020204"/>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44722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28176" y="544365"/>
            <a:ext cx="10590905" cy="5963381"/>
          </a:xfrm>
          <a:prstGeom prst="rect">
            <a:avLst/>
          </a:prstGeom>
        </p:spPr>
      </p:pic>
      <p:sp>
        <p:nvSpPr>
          <p:cNvPr id="11" name="TextBox 10"/>
          <p:cNvSpPr txBox="1"/>
          <p:nvPr/>
        </p:nvSpPr>
        <p:spPr>
          <a:xfrm>
            <a:off x="106313" y="184020"/>
            <a:ext cx="1720216" cy="430887"/>
          </a:xfrm>
          <a:prstGeom prst="rect">
            <a:avLst/>
          </a:prstGeom>
          <a:noFill/>
        </p:spPr>
        <p:txBody>
          <a:bodyPr wrap="square" rtlCol="0">
            <a:spAutoFit/>
          </a:bodyPr>
          <a:lstStyle/>
          <a:p>
            <a:r>
              <a:rPr lang="en-US" sz="2200" dirty="0" smtClean="0">
                <a:latin typeface="Hack" panose="020B0609030202020204"/>
                <a:ea typeface="Hack" panose="020B0609030202020204" pitchFamily="49" charset="0"/>
                <a:cs typeface="Hack" panose="020B0609030202020204" pitchFamily="49" charset="0"/>
              </a:rPr>
              <a:t>Example:</a:t>
            </a:r>
            <a:endParaRPr lang="en-US" sz="2200" dirty="0">
              <a:latin typeface="Hack" panose="020B0609030202020204"/>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6"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66119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smtClean="0">
                <a:solidFill>
                  <a:srgbClr val="D92027"/>
                </a:solidFill>
                <a:latin typeface="Hack" panose="020B0609030202020204" pitchFamily="49" charset="0"/>
                <a:ea typeface="Hack" panose="020B0609030202020204" pitchFamily="49" charset="0"/>
                <a:cs typeface="Hack" panose="020B0609030202020204" pitchFamily="49" charset="0"/>
              </a:rPr>
              <a:t>Session 1</a:t>
            </a:r>
            <a:endParaRPr lang="en-US" sz="5000" b="1" dirty="0">
              <a:solidFill>
                <a:srgbClr val="D92027"/>
              </a:solidFill>
              <a:latin typeface="Hack" panose="020B0609030202020204" pitchFamily="49" charset="0"/>
              <a:ea typeface="Hack" panose="020B0609030202020204" pitchFamily="49" charset="0"/>
              <a:cs typeface="Hack" panose="020B0609030202020204" pitchFamily="49" charset="0"/>
            </a:endParaRPr>
          </a:p>
        </p:txBody>
      </p:sp>
      <p:sp>
        <p:nvSpPr>
          <p:cNvPr id="9" name="TextBox 8"/>
          <p:cNvSpPr txBox="1"/>
          <p:nvPr/>
        </p:nvSpPr>
        <p:spPr>
          <a:xfrm>
            <a:off x="352425" y="1235214"/>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smtClean="0">
                <a:solidFill>
                  <a:srgbClr val="46484A"/>
                </a:solidFill>
                <a:latin typeface="Hack" panose="020B0609030202020204" pitchFamily="49" charset="0"/>
                <a:ea typeface="Hack" panose="020B0609030202020204" pitchFamily="49" charset="0"/>
                <a:cs typeface="Hack" panose="020B0609030202020204" pitchFamily="49" charset="0"/>
              </a:rPr>
              <a:t>Topics</a:t>
            </a:r>
            <a:endParaRPr lang="en-US" sz="3600" b="1" dirty="0">
              <a:solidFill>
                <a:srgbClr val="46484A"/>
              </a:solidFill>
              <a:latin typeface="Hack" panose="020B0609030202020204" pitchFamily="49" charset="0"/>
              <a:ea typeface="Hack" panose="020B0609030202020204" pitchFamily="49" charset="0"/>
              <a:cs typeface="Hack" panose="020B0609030202020204" pitchFamily="49" charset="0"/>
            </a:endParaRPr>
          </a:p>
        </p:txBody>
      </p:sp>
      <p:sp>
        <p:nvSpPr>
          <p:cNvPr id="11" name="TextBox 10"/>
          <p:cNvSpPr txBox="1"/>
          <p:nvPr/>
        </p:nvSpPr>
        <p:spPr>
          <a:xfrm>
            <a:off x="352425" y="1931135"/>
            <a:ext cx="10385244" cy="3416320"/>
          </a:xfrm>
          <a:prstGeom prst="rect">
            <a:avLst/>
          </a:prstGeom>
          <a:noFill/>
        </p:spPr>
        <p:txBody>
          <a:bodyPr wrap="square" rtlCol="0">
            <a:spAutoFit/>
          </a:bodyPr>
          <a:lstStyle/>
          <a:p>
            <a:pPr marL="457200" indent="-457200">
              <a:buFont typeface="+mj-lt"/>
              <a:buAutoNum type="arabicParenR"/>
            </a:pPr>
            <a:r>
              <a:rPr lang="en-US" sz="2400" dirty="0" smtClean="0">
                <a:latin typeface="Hack" panose="020B0609030202020204" pitchFamily="49" charset="0"/>
                <a:ea typeface="Hack" panose="020B0609030202020204" pitchFamily="49" charset="0"/>
                <a:cs typeface="Hack" panose="020B0609030202020204" pitchFamily="49" charset="0"/>
              </a:rPr>
              <a:t>Introduction to Machine Learning.</a:t>
            </a:r>
          </a:p>
          <a:p>
            <a:pPr marL="457200" indent="-457200">
              <a:buFont typeface="+mj-lt"/>
              <a:buAutoNum type="arabicParenR"/>
            </a:pPr>
            <a:r>
              <a:rPr lang="en-US" sz="2400" dirty="0" smtClean="0">
                <a:latin typeface="Hack" panose="020B0609030202020204" pitchFamily="49" charset="0"/>
                <a:ea typeface="Hack" panose="020B0609030202020204" pitchFamily="49" charset="0"/>
                <a:cs typeface="Hack" panose="020B0609030202020204" pitchFamily="49" charset="0"/>
              </a:rPr>
              <a:t>History of Machine Learning.</a:t>
            </a:r>
          </a:p>
          <a:p>
            <a:pPr marL="457200" indent="-457200">
              <a:buFont typeface="+mj-lt"/>
              <a:buAutoNum type="arabicParenR"/>
            </a:pPr>
            <a:r>
              <a:rPr lang="en-US" sz="2400" dirty="0" smtClean="0">
                <a:latin typeface="Hack" panose="020B0609030202020204" pitchFamily="49" charset="0"/>
                <a:ea typeface="Hack" panose="020B0609030202020204" pitchFamily="49" charset="0"/>
                <a:cs typeface="Hack" panose="020B0609030202020204" pitchFamily="49" charset="0"/>
              </a:rPr>
              <a:t>Why ML.</a:t>
            </a:r>
          </a:p>
          <a:p>
            <a:pPr marL="457200" indent="-457200">
              <a:buFont typeface="+mj-lt"/>
              <a:buAutoNum type="arabicParenR"/>
            </a:pPr>
            <a:r>
              <a:rPr lang="en-US" sz="2400" dirty="0" smtClean="0">
                <a:latin typeface="Hack" panose="020B0609030202020204" pitchFamily="49" charset="0"/>
                <a:ea typeface="Hack" panose="020B0609030202020204" pitchFamily="49" charset="0"/>
                <a:cs typeface="Hack" panose="020B0609030202020204" pitchFamily="49" charset="0"/>
              </a:rPr>
              <a:t>Applications of ML.</a:t>
            </a:r>
          </a:p>
          <a:p>
            <a:pPr marL="457200" indent="-457200">
              <a:buFont typeface="+mj-lt"/>
              <a:buAutoNum type="arabicParenR"/>
            </a:pPr>
            <a:r>
              <a:rPr lang="en-US" sz="2400" dirty="0" smtClean="0">
                <a:latin typeface="Hack" panose="020B0609030202020204" pitchFamily="49" charset="0"/>
                <a:ea typeface="Hack" panose="020B0609030202020204" pitchFamily="49" charset="0"/>
                <a:cs typeface="Hack" panose="020B0609030202020204" pitchFamily="49" charset="0"/>
              </a:rPr>
              <a:t>Algorithms on ML.</a:t>
            </a:r>
          </a:p>
          <a:p>
            <a:pPr marL="457200" indent="-457200">
              <a:buFont typeface="+mj-lt"/>
              <a:buAutoNum type="arabicParenR"/>
            </a:pPr>
            <a:r>
              <a:rPr lang="en-US" sz="2400" dirty="0" smtClean="0">
                <a:latin typeface="Hack" panose="020B0609030202020204" pitchFamily="49" charset="0"/>
                <a:ea typeface="Hack" panose="020B0609030202020204" pitchFamily="49" charset="0"/>
                <a:cs typeface="Hack" panose="020B0609030202020204" pitchFamily="49" charset="0"/>
              </a:rPr>
              <a:t>------BREAK-----</a:t>
            </a:r>
          </a:p>
          <a:p>
            <a:pPr marL="457200" indent="-457200">
              <a:buFont typeface="+mj-lt"/>
              <a:buAutoNum type="arabicParenR"/>
            </a:pPr>
            <a:r>
              <a:rPr lang="en-US" sz="2400" dirty="0" smtClean="0">
                <a:latin typeface="Hack" panose="020B0609030202020204" pitchFamily="49" charset="0"/>
                <a:ea typeface="Hack" panose="020B0609030202020204" pitchFamily="49" charset="0"/>
                <a:cs typeface="Hack" panose="020B0609030202020204" pitchFamily="49" charset="0"/>
              </a:rPr>
              <a:t>Python tutorial</a:t>
            </a:r>
          </a:p>
          <a:p>
            <a:pPr marL="457200" indent="-457200">
              <a:buFont typeface="+mj-lt"/>
              <a:buAutoNum type="arabicParenR"/>
            </a:pPr>
            <a:r>
              <a:rPr lang="en-US" sz="2400" dirty="0" smtClean="0">
                <a:latin typeface="Hack" panose="020B0609030202020204" pitchFamily="49" charset="0"/>
                <a:ea typeface="Hack" panose="020B0609030202020204" pitchFamily="49" charset="0"/>
                <a:cs typeface="Hack" panose="020B0609030202020204" pitchFamily="49" charset="0"/>
              </a:rPr>
              <a:t>Model representation, Hypothesis function, Cost Function(Mean square Error).</a:t>
            </a:r>
            <a:endParaRPr lang="en-US" sz="2400" dirty="0">
              <a:latin typeface="Hack" panose="020B0609030202020204" pitchFamily="49" charset="0"/>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76192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5742" y="854952"/>
            <a:ext cx="11647947" cy="5307925"/>
          </a:xfrm>
          <a:prstGeom prst="rect">
            <a:avLst/>
          </a:prstGeom>
        </p:spPr>
      </p:pic>
      <p:pic>
        <p:nvPicPr>
          <p:cNvPr id="5" name="Picture 4"/>
          <p:cNvPicPr>
            <a:picLocks noChangeAspect="1"/>
          </p:cNvPicPr>
          <p:nvPr/>
        </p:nvPicPr>
        <p:blipFill>
          <a:blip r:embed="rId3"/>
          <a:stretch>
            <a:fillRect/>
          </a:stretch>
        </p:blipFill>
        <p:spPr>
          <a:xfrm>
            <a:off x="81093" y="941337"/>
            <a:ext cx="11849120" cy="5318109"/>
          </a:xfrm>
          <a:prstGeom prst="rect">
            <a:avLst/>
          </a:prstGeom>
        </p:spPr>
      </p:pic>
      <p:sp>
        <p:nvSpPr>
          <p:cNvPr id="11" name="TextBox 10"/>
          <p:cNvSpPr txBox="1"/>
          <p:nvPr/>
        </p:nvSpPr>
        <p:spPr>
          <a:xfrm>
            <a:off x="106313" y="184020"/>
            <a:ext cx="1720216" cy="430887"/>
          </a:xfrm>
          <a:prstGeom prst="rect">
            <a:avLst/>
          </a:prstGeom>
          <a:noFill/>
        </p:spPr>
        <p:txBody>
          <a:bodyPr wrap="square" rtlCol="0">
            <a:spAutoFit/>
          </a:bodyPr>
          <a:lstStyle/>
          <a:p>
            <a:r>
              <a:rPr lang="en-US" sz="2200" dirty="0" smtClean="0">
                <a:latin typeface="Hack" panose="020B0609030202020204"/>
                <a:ea typeface="Hack" panose="020B0609030202020204" pitchFamily="49" charset="0"/>
                <a:cs typeface="Hack" panose="020B0609030202020204" pitchFamily="49" charset="0"/>
              </a:rPr>
              <a:t>Example:</a:t>
            </a:r>
            <a:endParaRPr lang="en-US" sz="2200" dirty="0">
              <a:latin typeface="Hack" panose="020B0609030202020204"/>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6"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7"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5692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36504" y="215456"/>
            <a:ext cx="10475296" cy="6005358"/>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6"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78586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17714" y="531224"/>
            <a:ext cx="11652069" cy="5293757"/>
          </a:xfrm>
          <a:prstGeom prst="rect">
            <a:avLst/>
          </a:prstGeom>
          <a:noFill/>
        </p:spPr>
        <p:txBody>
          <a:bodyPr wrap="square" rtlCol="0">
            <a:spAutoFit/>
          </a:bodyPr>
          <a:lstStyle/>
          <a:p>
            <a:r>
              <a:rPr lang="en-US" sz="2600" b="1" dirty="0" smtClean="0">
                <a:ea typeface="Hack" panose="020B0609030202020204" pitchFamily="49" charset="0"/>
                <a:cs typeface="Hack" panose="020B0609030202020204" pitchFamily="49" charset="0"/>
              </a:rPr>
              <a:t>Quiz:</a:t>
            </a:r>
          </a:p>
          <a:p>
            <a:endParaRPr lang="en-US" sz="2600" b="1" dirty="0">
              <a:ea typeface="Hack" panose="020B0609030202020204" pitchFamily="49" charset="0"/>
              <a:cs typeface="Hack" panose="020B0609030202020204" pitchFamily="49" charset="0"/>
            </a:endParaRPr>
          </a:p>
          <a:p>
            <a:r>
              <a:rPr lang="en-US" sz="2600" dirty="0"/>
              <a:t>Of the following examples, which would you address using an</a:t>
            </a:r>
          </a:p>
          <a:p>
            <a:r>
              <a:rPr lang="en-US" sz="2600" dirty="0"/>
              <a:t>unsupervised learning algorithm? (Check all that apply.)</a:t>
            </a:r>
          </a:p>
          <a:p>
            <a:pPr marL="742950" lvl="1" indent="-285750">
              <a:lnSpc>
                <a:spcPct val="150000"/>
              </a:lnSpc>
              <a:buFont typeface="Wingdings" panose="05000000000000000000" pitchFamily="2" charset="2"/>
              <a:buChar char="q"/>
            </a:pPr>
            <a:r>
              <a:rPr lang="en-US" sz="2600" dirty="0"/>
              <a:t>Given email labeled as spam/not spam, learn a spam filter.</a:t>
            </a:r>
          </a:p>
          <a:p>
            <a:pPr marL="742950" lvl="1" indent="-285750">
              <a:lnSpc>
                <a:spcPct val="150000"/>
              </a:lnSpc>
              <a:buFont typeface="Wingdings" panose="05000000000000000000" pitchFamily="2" charset="2"/>
              <a:buChar char="q"/>
            </a:pPr>
            <a:r>
              <a:rPr lang="en-US" sz="2600" dirty="0"/>
              <a:t>Given a set of news articles found on the web, group them </a:t>
            </a:r>
            <a:r>
              <a:rPr lang="en-US" sz="2600" dirty="0" smtClean="0"/>
              <a:t>into set </a:t>
            </a:r>
            <a:r>
              <a:rPr lang="en-US" sz="2600" dirty="0"/>
              <a:t>of articles about the same story.</a:t>
            </a:r>
          </a:p>
          <a:p>
            <a:pPr marL="742950" lvl="1" indent="-285750">
              <a:lnSpc>
                <a:spcPct val="150000"/>
              </a:lnSpc>
              <a:buFont typeface="Wingdings" panose="05000000000000000000" pitchFamily="2" charset="2"/>
              <a:buChar char="q"/>
            </a:pPr>
            <a:r>
              <a:rPr lang="en-US" sz="2600" dirty="0"/>
              <a:t>Given a database of customer data, automatically discover market</a:t>
            </a:r>
          </a:p>
          <a:p>
            <a:pPr marL="742950" lvl="1" indent="-285750">
              <a:lnSpc>
                <a:spcPct val="150000"/>
              </a:lnSpc>
              <a:buFont typeface="Wingdings" panose="05000000000000000000" pitchFamily="2" charset="2"/>
              <a:buChar char="q"/>
            </a:pPr>
            <a:r>
              <a:rPr lang="en-US" sz="2600" dirty="0"/>
              <a:t>Given a dataset of patients diagnosed as either having diabetes </a:t>
            </a:r>
            <a:r>
              <a:rPr lang="en-US" sz="2600" dirty="0" smtClean="0"/>
              <a:t>or not</a:t>
            </a:r>
            <a:r>
              <a:rPr lang="en-US" sz="2600" dirty="0"/>
              <a:t>, learn to classify new patients as having diabetes or not.</a:t>
            </a:r>
            <a:endParaRPr lang="en-US" sz="2600" dirty="0">
              <a:latin typeface="Hack" panose="020B0609030202020204"/>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675203" y="2899953"/>
            <a:ext cx="377735" cy="37446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46" name="Oval 45"/>
          <p:cNvSpPr/>
          <p:nvPr/>
        </p:nvSpPr>
        <p:spPr>
          <a:xfrm>
            <a:off x="675203" y="4106090"/>
            <a:ext cx="377735" cy="37011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86692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smtClean="0">
                <a:solidFill>
                  <a:srgbClr val="D92027"/>
                </a:solidFill>
                <a:latin typeface="Hack" panose="020B0609030202020204" pitchFamily="49" charset="0"/>
                <a:ea typeface="Hack" panose="020B0609030202020204" pitchFamily="49" charset="0"/>
                <a:cs typeface="Hack" panose="020B0609030202020204" pitchFamily="49" charset="0"/>
              </a:rPr>
              <a:t>Title</a:t>
            </a:r>
            <a:endParaRPr lang="en-US" sz="5000" b="1" dirty="0">
              <a:solidFill>
                <a:srgbClr val="D92027"/>
              </a:solidFill>
              <a:latin typeface="Hack" panose="020B0609030202020204" pitchFamily="49" charset="0"/>
              <a:ea typeface="Hack" panose="020B0609030202020204" pitchFamily="49" charset="0"/>
              <a:cs typeface="Hack" panose="020B0609030202020204" pitchFamily="49" charset="0"/>
            </a:endParaRPr>
          </a:p>
        </p:txBody>
      </p:sp>
      <p:sp>
        <p:nvSpPr>
          <p:cNvPr id="9" name="TextBox 8"/>
          <p:cNvSpPr txBox="1"/>
          <p:nvPr/>
        </p:nvSpPr>
        <p:spPr>
          <a:xfrm>
            <a:off x="352425" y="1235214"/>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smtClean="0">
                <a:solidFill>
                  <a:srgbClr val="46484A"/>
                </a:solidFill>
                <a:latin typeface="Hack" panose="020B0609030202020204" pitchFamily="49" charset="0"/>
                <a:ea typeface="Hack" panose="020B0609030202020204" pitchFamily="49" charset="0"/>
                <a:cs typeface="Hack" panose="020B0609030202020204" pitchFamily="49" charset="0"/>
              </a:rPr>
              <a:t>Subtitle</a:t>
            </a:r>
            <a:endParaRPr lang="en-US" sz="3600" b="1" dirty="0">
              <a:solidFill>
                <a:srgbClr val="46484A"/>
              </a:solidFill>
              <a:latin typeface="Hack" panose="020B0609030202020204" pitchFamily="49" charset="0"/>
              <a:ea typeface="Hack" panose="020B0609030202020204" pitchFamily="49" charset="0"/>
              <a:cs typeface="Hack" panose="020B0609030202020204" pitchFamily="49" charset="0"/>
            </a:endParaRPr>
          </a:p>
        </p:txBody>
      </p:sp>
      <p:sp>
        <p:nvSpPr>
          <p:cNvPr id="11" name="TextBox 10"/>
          <p:cNvSpPr txBox="1"/>
          <p:nvPr/>
        </p:nvSpPr>
        <p:spPr>
          <a:xfrm>
            <a:off x="352425" y="1931135"/>
            <a:ext cx="3409950" cy="400110"/>
          </a:xfrm>
          <a:prstGeom prst="rect">
            <a:avLst/>
          </a:prstGeom>
          <a:noFill/>
        </p:spPr>
        <p:txBody>
          <a:bodyPr wrap="square" rtlCol="0">
            <a:spAutoFit/>
          </a:bodyPr>
          <a:lstStyle/>
          <a:p>
            <a:r>
              <a:rPr lang="en-US" sz="2000" dirty="0" smtClean="0">
                <a:latin typeface="Hack" panose="020B0609030202020204" pitchFamily="49" charset="0"/>
                <a:ea typeface="Hack" panose="020B0609030202020204" pitchFamily="49" charset="0"/>
                <a:cs typeface="Hack" panose="020B0609030202020204" pitchFamily="49" charset="0"/>
              </a:rPr>
              <a:t>Text</a:t>
            </a:r>
            <a:endParaRPr lang="en-US" sz="2000" dirty="0">
              <a:latin typeface="Hack" panose="020B0609030202020204" pitchFamily="49" charset="0"/>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1747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smtClean="0">
                <a:solidFill>
                  <a:srgbClr val="D92027"/>
                </a:solidFill>
                <a:latin typeface="Hack" panose="020B0609030202020204" pitchFamily="49" charset="0"/>
                <a:ea typeface="Hack" panose="020B0609030202020204" pitchFamily="49" charset="0"/>
                <a:cs typeface="Hack" panose="020B0609030202020204" pitchFamily="49" charset="0"/>
              </a:rPr>
              <a:t>Session 1</a:t>
            </a:r>
            <a:endParaRPr lang="en-US" sz="5000" b="1" dirty="0">
              <a:solidFill>
                <a:srgbClr val="D92027"/>
              </a:solidFill>
              <a:latin typeface="Hack" panose="020B0609030202020204" pitchFamily="49" charset="0"/>
              <a:ea typeface="Hack" panose="020B0609030202020204" pitchFamily="49" charset="0"/>
              <a:cs typeface="Hack" panose="020B0609030202020204" pitchFamily="49" charset="0"/>
            </a:endParaRPr>
          </a:p>
        </p:txBody>
      </p:sp>
      <p:sp>
        <p:nvSpPr>
          <p:cNvPr id="9" name="TextBox 8"/>
          <p:cNvSpPr txBox="1"/>
          <p:nvPr/>
        </p:nvSpPr>
        <p:spPr>
          <a:xfrm>
            <a:off x="352425" y="1235214"/>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smtClean="0">
                <a:solidFill>
                  <a:srgbClr val="46484A"/>
                </a:solidFill>
                <a:latin typeface="Hack" panose="020B0609030202020204" pitchFamily="49" charset="0"/>
                <a:ea typeface="Hack" panose="020B0609030202020204" pitchFamily="49" charset="0"/>
                <a:cs typeface="Hack" panose="020B0609030202020204" pitchFamily="49" charset="0"/>
              </a:rPr>
              <a:t>Intro to ML</a:t>
            </a:r>
            <a:endParaRPr lang="en-US" sz="3600" b="1" dirty="0">
              <a:solidFill>
                <a:srgbClr val="46484A"/>
              </a:solidFill>
              <a:latin typeface="Hack" panose="020B0609030202020204" pitchFamily="49" charset="0"/>
              <a:ea typeface="Hack" panose="020B0609030202020204" pitchFamily="49" charset="0"/>
              <a:cs typeface="Hack" panose="020B0609030202020204" pitchFamily="49" charset="0"/>
            </a:endParaRPr>
          </a:p>
        </p:txBody>
      </p:sp>
      <p:sp>
        <p:nvSpPr>
          <p:cNvPr id="11" name="TextBox 10"/>
          <p:cNvSpPr txBox="1"/>
          <p:nvPr/>
        </p:nvSpPr>
        <p:spPr>
          <a:xfrm>
            <a:off x="352425" y="1931135"/>
            <a:ext cx="10942592" cy="28001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b="1" dirty="0">
                <a:latin typeface="Hack" panose="020B0609030202020204"/>
              </a:rPr>
              <a:t>the study of computer algorithms that improve automatically through experience</a:t>
            </a:r>
            <a:r>
              <a:rPr lang="en-US" sz="2400" b="1" dirty="0" smtClean="0">
                <a:latin typeface="Hack" panose="020B0609030202020204"/>
              </a:rPr>
              <a:t>.</a:t>
            </a:r>
          </a:p>
          <a:p>
            <a:pPr marL="285750" indent="-285750">
              <a:lnSpc>
                <a:spcPct val="150000"/>
              </a:lnSpc>
              <a:buFont typeface="Arial" panose="020B0604020202020204" pitchFamily="34" charset="0"/>
              <a:buChar char="•"/>
            </a:pPr>
            <a:r>
              <a:rPr lang="en-US" sz="2400" b="1" dirty="0">
                <a:latin typeface="Hack" panose="020B0609030202020204"/>
              </a:rPr>
              <a:t>Machine Learning is a subset of artificial intelligence</a:t>
            </a:r>
            <a:r>
              <a:rPr lang="en-US" sz="2400" b="1" dirty="0" smtClean="0">
                <a:latin typeface="Hack" panose="020B0609030202020204"/>
              </a:rPr>
              <a:t>.</a:t>
            </a:r>
            <a:endParaRPr lang="ar-EG" sz="2400" b="1" dirty="0" smtClean="0">
              <a:latin typeface="Hack" panose="020B0609030202020204"/>
            </a:endParaRPr>
          </a:p>
          <a:p>
            <a:pPr marL="285750" indent="-285750">
              <a:lnSpc>
                <a:spcPct val="150000"/>
              </a:lnSpc>
              <a:buFont typeface="Arial" panose="020B0604020202020204" pitchFamily="34" charset="0"/>
              <a:buChar char="•"/>
            </a:pPr>
            <a:r>
              <a:rPr lang="en-US" sz="2400" b="1" dirty="0" smtClean="0">
                <a:latin typeface="Hack" panose="020B0609030202020204"/>
              </a:rPr>
              <a:t>Field of</a:t>
            </a:r>
            <a:r>
              <a:rPr lang="ar-EG" sz="2400" b="1" dirty="0" smtClean="0">
                <a:latin typeface="Hack" panose="020B0609030202020204"/>
              </a:rPr>
              <a:t> </a:t>
            </a:r>
            <a:r>
              <a:rPr lang="en-US" sz="2400" b="1" dirty="0" smtClean="0">
                <a:latin typeface="Hack" panose="020B0609030202020204"/>
              </a:rPr>
              <a:t>study </a:t>
            </a:r>
            <a:r>
              <a:rPr lang="en-US" sz="2400" b="1" dirty="0">
                <a:latin typeface="Hack" panose="020B0609030202020204"/>
              </a:rPr>
              <a:t>that gives computers the ability to </a:t>
            </a:r>
            <a:r>
              <a:rPr lang="en-US" sz="2400" b="1" dirty="0" smtClean="0">
                <a:latin typeface="Hack" panose="020B0609030202020204"/>
              </a:rPr>
              <a:t>learn</a:t>
            </a:r>
            <a:r>
              <a:rPr lang="ar-EG" sz="2400" b="1" dirty="0" smtClean="0">
                <a:latin typeface="Hack" panose="020B0609030202020204"/>
              </a:rPr>
              <a:t> </a:t>
            </a:r>
            <a:r>
              <a:rPr lang="en-US" sz="2400" b="1" dirty="0" smtClean="0">
                <a:latin typeface="Hack" panose="020B0609030202020204"/>
              </a:rPr>
              <a:t>without </a:t>
            </a:r>
            <a:r>
              <a:rPr lang="en-US" sz="2400" b="1" dirty="0">
                <a:latin typeface="Hack" panose="020B0609030202020204"/>
              </a:rPr>
              <a:t>being explicitly programmed</a:t>
            </a:r>
            <a:r>
              <a:rPr lang="en-US" sz="2400" b="1" dirty="0" smtClean="0">
                <a:latin typeface="Hack" panose="020B0609030202020204"/>
              </a:rPr>
              <a:t>.</a:t>
            </a:r>
            <a:endParaRPr lang="ar-EG" sz="2400" b="1" dirty="0" smtClean="0">
              <a:latin typeface="Hack" panose="020B0609030202020204"/>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5617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smtClean="0">
                <a:solidFill>
                  <a:srgbClr val="D92027"/>
                </a:solidFill>
                <a:latin typeface="Hack" panose="020B0609030202020204" pitchFamily="49" charset="0"/>
                <a:ea typeface="Hack" panose="020B0609030202020204" pitchFamily="49" charset="0"/>
                <a:cs typeface="Hack" panose="020B0609030202020204" pitchFamily="49" charset="0"/>
              </a:rPr>
              <a:t>Session 1</a:t>
            </a:r>
            <a:endParaRPr lang="en-US" sz="5000" b="1" dirty="0">
              <a:solidFill>
                <a:srgbClr val="D92027"/>
              </a:solidFill>
              <a:latin typeface="Hack" panose="020B0609030202020204" pitchFamily="49" charset="0"/>
              <a:ea typeface="Hack" panose="020B0609030202020204" pitchFamily="49" charset="0"/>
              <a:cs typeface="Hack" panose="020B0609030202020204" pitchFamily="49" charset="0"/>
            </a:endParaRPr>
          </a:p>
        </p:txBody>
      </p:sp>
      <p:sp>
        <p:nvSpPr>
          <p:cNvPr id="9" name="TextBox 8"/>
          <p:cNvSpPr txBox="1"/>
          <p:nvPr/>
        </p:nvSpPr>
        <p:spPr>
          <a:xfrm>
            <a:off x="352425" y="1235214"/>
            <a:ext cx="3984444"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Intro to </a:t>
            </a:r>
            <a:r>
              <a:rPr lang="en-US" sz="3600" b="1" dirty="0" smtClean="0">
                <a:solidFill>
                  <a:srgbClr val="46484A"/>
                </a:solidFill>
                <a:latin typeface="Hack" panose="020B0609030202020204" pitchFamily="49" charset="0"/>
                <a:ea typeface="Hack" panose="020B0609030202020204" pitchFamily="49" charset="0"/>
                <a:cs typeface="Hack" panose="020B0609030202020204" pitchFamily="49" charset="0"/>
              </a:rPr>
              <a:t>ML</a:t>
            </a:r>
            <a:endParaRPr lang="en-US" sz="3600" b="1" dirty="0">
              <a:solidFill>
                <a:srgbClr val="46484A"/>
              </a:solidFill>
              <a:latin typeface="Hack" panose="020B0609030202020204" pitchFamily="49" charset="0"/>
              <a:ea typeface="Hack" panose="020B0609030202020204" pitchFamily="49" charset="0"/>
              <a:cs typeface="Hack" panose="020B0609030202020204" pitchFamily="49" charset="0"/>
            </a:endParaRPr>
          </a:p>
        </p:txBody>
      </p:sp>
      <p:sp>
        <p:nvSpPr>
          <p:cNvPr id="11" name="TextBox 10"/>
          <p:cNvSpPr txBox="1"/>
          <p:nvPr/>
        </p:nvSpPr>
        <p:spPr>
          <a:xfrm>
            <a:off x="1523384" y="5921283"/>
            <a:ext cx="3409950" cy="400110"/>
          </a:xfrm>
          <a:prstGeom prst="rect">
            <a:avLst/>
          </a:prstGeom>
          <a:noFill/>
        </p:spPr>
        <p:txBody>
          <a:bodyPr wrap="square" rtlCol="0">
            <a:spAutoFit/>
          </a:bodyPr>
          <a:lstStyle/>
          <a:p>
            <a:endParaRPr lang="en-US" sz="2000" dirty="0">
              <a:latin typeface="Hack" panose="020B0609030202020204" pitchFamily="49" charset="0"/>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352425" y="1931135"/>
            <a:ext cx="5030106" cy="3416320"/>
          </a:xfrm>
          <a:prstGeom prst="rect">
            <a:avLst/>
          </a:prstGeom>
          <a:noFill/>
        </p:spPr>
        <p:txBody>
          <a:bodyPr wrap="square" rtlCol="0">
            <a:spAutoFit/>
          </a:bodyPr>
          <a:lstStyle/>
          <a:p>
            <a:r>
              <a:rPr lang="en-US" sz="2400" dirty="0" smtClean="0">
                <a:latin typeface="Hack" panose="020B0609030202020204" pitchFamily="49" charset="0"/>
                <a:ea typeface="Hack" panose="020B0609030202020204" pitchFamily="49" charset="0"/>
                <a:cs typeface="Hack" panose="020B0609030202020204" pitchFamily="49" charset="0"/>
              </a:rPr>
              <a:t>The </a:t>
            </a:r>
            <a:r>
              <a:rPr lang="en-US" sz="2400" dirty="0">
                <a:latin typeface="Hack" panose="020B0609030202020204" pitchFamily="49" charset="0"/>
                <a:ea typeface="Hack" panose="020B0609030202020204" pitchFamily="49" charset="0"/>
                <a:cs typeface="Hack" panose="020B0609030202020204" pitchFamily="49" charset="0"/>
              </a:rPr>
              <a:t>struggle between computer of IBM  and Garry Kasparov(the youngest world champion in chess) in 1997 and the computer could beat Kasparov after 5 times of lose and studying more than (7000000) game of chess . </a:t>
            </a:r>
          </a:p>
        </p:txBody>
      </p:sp>
      <p:pic>
        <p:nvPicPr>
          <p:cNvPr id="68" name="Picture 67">
            <a:extLst>
              <a:ext uri="{FF2B5EF4-FFF2-40B4-BE49-F238E27FC236}">
                <a16:creationId xmlns:a16="http://schemas.microsoft.com/office/drawing/2014/main" id="{F9230060-4A2A-42EF-B4B5-A1E1ABBF25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92610" y="165361"/>
            <a:ext cx="2850620" cy="3575540"/>
          </a:xfrm>
          <a:prstGeom prst="snip2DiagRect">
            <a:avLst>
              <a:gd name="adj1" fmla="val 396"/>
              <a:gd name="adj2" fmla="val 16667"/>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55" name="Picture 54">
            <a:extLst>
              <a:ext uri="{FF2B5EF4-FFF2-40B4-BE49-F238E27FC236}">
                <a16:creationId xmlns:a16="http://schemas.microsoft.com/office/drawing/2014/main" id="{281F0A6B-8DBD-49E7-B03A-EEC3DCA491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16541" y="3459434"/>
            <a:ext cx="4302908" cy="278459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9419528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smtClean="0">
                <a:solidFill>
                  <a:srgbClr val="D92027"/>
                </a:solidFill>
                <a:latin typeface="Hack" panose="020B0609030202020204" pitchFamily="49" charset="0"/>
                <a:ea typeface="Hack" panose="020B0609030202020204" pitchFamily="49" charset="0"/>
                <a:cs typeface="Hack" panose="020B0609030202020204" pitchFamily="49" charset="0"/>
              </a:rPr>
              <a:t>Session 1</a:t>
            </a:r>
            <a:endParaRPr lang="en-US" sz="5000" b="1" dirty="0">
              <a:solidFill>
                <a:srgbClr val="D92027"/>
              </a:solidFill>
              <a:latin typeface="Hack" panose="020B0609030202020204" pitchFamily="49" charset="0"/>
              <a:ea typeface="Hack" panose="020B0609030202020204" pitchFamily="49" charset="0"/>
              <a:cs typeface="Hack" panose="020B0609030202020204" pitchFamily="49" charset="0"/>
            </a:endParaRPr>
          </a:p>
        </p:txBody>
      </p:sp>
      <p:sp>
        <p:nvSpPr>
          <p:cNvPr id="9" name="TextBox 8"/>
          <p:cNvSpPr txBox="1"/>
          <p:nvPr/>
        </p:nvSpPr>
        <p:spPr>
          <a:xfrm>
            <a:off x="352425" y="1235214"/>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smtClean="0">
                <a:solidFill>
                  <a:srgbClr val="46484A"/>
                </a:solidFill>
                <a:latin typeface="Hack" panose="020B0609030202020204" pitchFamily="49" charset="0"/>
                <a:ea typeface="Hack" panose="020B0609030202020204" pitchFamily="49" charset="0"/>
                <a:cs typeface="Hack" panose="020B0609030202020204" pitchFamily="49" charset="0"/>
              </a:rPr>
              <a:t>Intro to ML</a:t>
            </a:r>
            <a:endParaRPr lang="en-US" sz="3600" b="1" dirty="0">
              <a:solidFill>
                <a:srgbClr val="46484A"/>
              </a:solidFill>
              <a:latin typeface="Hack" panose="020B0609030202020204" pitchFamily="49" charset="0"/>
              <a:ea typeface="Hack" panose="020B0609030202020204" pitchFamily="49" charset="0"/>
              <a:cs typeface="Hack" panose="020B0609030202020204" pitchFamily="49" charset="0"/>
            </a:endParaRPr>
          </a:p>
        </p:txBody>
      </p:sp>
      <p:sp>
        <p:nvSpPr>
          <p:cNvPr id="11" name="TextBox 10"/>
          <p:cNvSpPr txBox="1"/>
          <p:nvPr/>
        </p:nvSpPr>
        <p:spPr>
          <a:xfrm>
            <a:off x="352425" y="1931135"/>
            <a:ext cx="10942592" cy="2862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b="1" dirty="0">
                <a:latin typeface="Hack" panose="020B0609030202020204"/>
              </a:rPr>
              <a:t>Tom Mitchell (1998) Well-posed </a:t>
            </a:r>
            <a:r>
              <a:rPr lang="en-US" sz="2400" b="1" dirty="0" smtClean="0">
                <a:latin typeface="Hack" panose="020B0609030202020204"/>
              </a:rPr>
              <a:t>Learning Problem</a:t>
            </a:r>
            <a:r>
              <a:rPr lang="en-US" sz="2400" b="1" dirty="0">
                <a:latin typeface="Hack" panose="020B0609030202020204"/>
              </a:rPr>
              <a:t>: A computer program is said to </a:t>
            </a:r>
            <a:r>
              <a:rPr lang="en-US" sz="2400" b="1" dirty="0" smtClean="0">
                <a:latin typeface="Hack" panose="020B0609030202020204"/>
              </a:rPr>
              <a:t>learn from </a:t>
            </a:r>
            <a:r>
              <a:rPr lang="en-US" sz="2400" b="1" dirty="0">
                <a:latin typeface="Hack" panose="020B0609030202020204"/>
              </a:rPr>
              <a:t>experience E with respect to some task </a:t>
            </a:r>
            <a:r>
              <a:rPr lang="en-US" sz="2400" b="1" dirty="0" smtClean="0">
                <a:latin typeface="Hack" panose="020B0609030202020204"/>
              </a:rPr>
              <a:t>T and </a:t>
            </a:r>
            <a:r>
              <a:rPr lang="en-US" sz="2400" b="1" dirty="0">
                <a:latin typeface="Hack" panose="020B0609030202020204"/>
              </a:rPr>
              <a:t>some performance measure P, if </a:t>
            </a:r>
            <a:r>
              <a:rPr lang="en-US" sz="2400" b="1" dirty="0" smtClean="0">
                <a:latin typeface="Hack" panose="020B0609030202020204"/>
              </a:rPr>
              <a:t>its performance </a:t>
            </a:r>
            <a:r>
              <a:rPr lang="en-US" sz="2400" b="1" dirty="0">
                <a:latin typeface="Hack" panose="020B0609030202020204"/>
              </a:rPr>
              <a:t>on T, as measured by P, </a:t>
            </a:r>
            <a:r>
              <a:rPr lang="en-US" sz="2400" b="1" dirty="0" smtClean="0">
                <a:latin typeface="Hack" panose="020B0609030202020204"/>
              </a:rPr>
              <a:t>improves with </a:t>
            </a:r>
            <a:r>
              <a:rPr lang="en-US" sz="2400" b="1" dirty="0">
                <a:latin typeface="Hack" panose="020B0609030202020204"/>
              </a:rPr>
              <a:t>experience E.</a:t>
            </a:r>
            <a:endParaRPr lang="ar-EG" sz="2400" b="1" dirty="0" smtClean="0">
              <a:latin typeface="Hack" panose="020B0609030202020204"/>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86777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smtClean="0">
                <a:solidFill>
                  <a:srgbClr val="D92027"/>
                </a:solidFill>
                <a:latin typeface="Hack" panose="020B0609030202020204" pitchFamily="49" charset="0"/>
                <a:ea typeface="Hack" panose="020B0609030202020204" pitchFamily="49" charset="0"/>
                <a:cs typeface="Hack" panose="020B0609030202020204" pitchFamily="49" charset="0"/>
              </a:rPr>
              <a:t>Session 1</a:t>
            </a:r>
            <a:endParaRPr lang="en-US" sz="5000" b="1" dirty="0">
              <a:solidFill>
                <a:srgbClr val="D92027"/>
              </a:solidFill>
              <a:latin typeface="Hack" panose="020B0609030202020204" pitchFamily="49" charset="0"/>
              <a:ea typeface="Hack" panose="020B0609030202020204" pitchFamily="49" charset="0"/>
              <a:cs typeface="Hack" panose="020B0609030202020204" pitchFamily="49" charset="0"/>
            </a:endParaRPr>
          </a:p>
        </p:txBody>
      </p:sp>
      <p:sp>
        <p:nvSpPr>
          <p:cNvPr id="9" name="TextBox 8"/>
          <p:cNvSpPr txBox="1"/>
          <p:nvPr/>
        </p:nvSpPr>
        <p:spPr>
          <a:xfrm>
            <a:off x="352425" y="1235214"/>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smtClean="0">
                <a:solidFill>
                  <a:srgbClr val="46484A"/>
                </a:solidFill>
                <a:latin typeface="Hack" panose="020B0609030202020204" pitchFamily="49" charset="0"/>
                <a:ea typeface="Hack" panose="020B0609030202020204" pitchFamily="49" charset="0"/>
                <a:cs typeface="Hack" panose="020B0609030202020204" pitchFamily="49" charset="0"/>
              </a:rPr>
              <a:t>Intro to ML</a:t>
            </a:r>
            <a:endParaRPr lang="en-US" sz="3600" b="1" dirty="0">
              <a:solidFill>
                <a:srgbClr val="46484A"/>
              </a:solidFill>
              <a:latin typeface="Hack" panose="020B0609030202020204" pitchFamily="49" charset="0"/>
              <a:ea typeface="Hack" panose="020B0609030202020204" pitchFamily="49" charset="0"/>
              <a:cs typeface="Hack" panose="020B0609030202020204" pitchFamily="49" charset="0"/>
            </a:endParaRPr>
          </a:p>
        </p:txBody>
      </p:sp>
      <p:sp>
        <p:nvSpPr>
          <p:cNvPr id="11" name="TextBox 10"/>
          <p:cNvSpPr txBox="1"/>
          <p:nvPr/>
        </p:nvSpPr>
        <p:spPr>
          <a:xfrm>
            <a:off x="352424" y="1931135"/>
            <a:ext cx="11595735" cy="3726020"/>
          </a:xfrm>
          <a:prstGeom prst="rect">
            <a:avLst/>
          </a:prstGeom>
          <a:noFill/>
        </p:spPr>
        <p:txBody>
          <a:bodyPr wrap="square" rtlCol="0">
            <a:spAutoFit/>
          </a:bodyPr>
          <a:lstStyle/>
          <a:p>
            <a:pPr>
              <a:lnSpc>
                <a:spcPct val="150000"/>
              </a:lnSpc>
            </a:pPr>
            <a:r>
              <a:rPr lang="en-US" sz="2400" dirty="0" smtClean="0"/>
              <a:t>EX. Suppose </a:t>
            </a:r>
            <a:r>
              <a:rPr lang="en-US" sz="2400" dirty="0"/>
              <a:t>your email program watches which emails you do or </a:t>
            </a:r>
            <a:r>
              <a:rPr lang="en-US" sz="2400" dirty="0" smtClean="0"/>
              <a:t>do not </a:t>
            </a:r>
            <a:r>
              <a:rPr lang="en-US" sz="2400" dirty="0"/>
              <a:t>mark as spam, and based on that learns how to better </a:t>
            </a:r>
            <a:r>
              <a:rPr lang="en-US" sz="2400" dirty="0" smtClean="0"/>
              <a:t>filter spam</a:t>
            </a:r>
            <a:r>
              <a:rPr lang="en-US" sz="2400" dirty="0"/>
              <a:t>. What is the task T in this setting</a:t>
            </a:r>
            <a:r>
              <a:rPr lang="en-US" sz="2400" dirty="0" smtClean="0"/>
              <a:t>?</a:t>
            </a:r>
          </a:p>
          <a:p>
            <a:endParaRPr lang="en-US" sz="2400" dirty="0" smtClean="0"/>
          </a:p>
          <a:p>
            <a:pPr marL="800100" lvl="1" indent="-342900">
              <a:lnSpc>
                <a:spcPct val="150000"/>
              </a:lnSpc>
              <a:buFont typeface="Wingdings" panose="05000000000000000000" pitchFamily="2" charset="2"/>
              <a:buChar char="q"/>
            </a:pPr>
            <a:r>
              <a:rPr lang="en-US" sz="2400" dirty="0"/>
              <a:t>Classifying emails as spam or not </a:t>
            </a:r>
            <a:r>
              <a:rPr lang="en-US" sz="2400" dirty="0" smtClean="0"/>
              <a:t>spam.</a:t>
            </a:r>
            <a:endParaRPr lang="en-US" sz="2400" dirty="0"/>
          </a:p>
          <a:p>
            <a:pPr marL="800100" lvl="1" indent="-342900">
              <a:lnSpc>
                <a:spcPct val="150000"/>
              </a:lnSpc>
              <a:buFont typeface="Wingdings" panose="05000000000000000000" pitchFamily="2" charset="2"/>
              <a:buChar char="q"/>
            </a:pPr>
            <a:r>
              <a:rPr lang="en-US" sz="2400" dirty="0"/>
              <a:t>Watching you label emails as spam or not spam.</a:t>
            </a:r>
          </a:p>
          <a:p>
            <a:pPr marL="800100" lvl="1" indent="-342900">
              <a:lnSpc>
                <a:spcPct val="150000"/>
              </a:lnSpc>
              <a:buFont typeface="Wingdings" panose="05000000000000000000" pitchFamily="2" charset="2"/>
              <a:buChar char="q"/>
            </a:pPr>
            <a:r>
              <a:rPr lang="en-US" sz="2400" dirty="0"/>
              <a:t>The number (or fraction) of emails correctly classified as spam/not spam.</a:t>
            </a:r>
          </a:p>
          <a:p>
            <a:pPr marL="800100" lvl="1" indent="-342900">
              <a:lnSpc>
                <a:spcPct val="150000"/>
              </a:lnSpc>
              <a:buFont typeface="Wingdings" panose="05000000000000000000" pitchFamily="2" charset="2"/>
              <a:buChar char="q"/>
            </a:pPr>
            <a:r>
              <a:rPr lang="en-US" sz="2400" dirty="0"/>
              <a:t>None of the above—this is not a machine learning problem.</a:t>
            </a:r>
            <a:endParaRPr lang="ar-EG" sz="2400" dirty="0" smtClean="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221527" y="3365624"/>
            <a:ext cx="391826" cy="707886"/>
          </a:xfrm>
          <a:prstGeom prst="rect">
            <a:avLst/>
          </a:prstGeom>
          <a:noFill/>
        </p:spPr>
        <p:txBody>
          <a:bodyPr wrap="square" rtlCol="0">
            <a:spAutoFit/>
          </a:bodyPr>
          <a:lstStyle/>
          <a:p>
            <a:r>
              <a:rPr lang="en-US" sz="4000" dirty="0" smtClean="0">
                <a:solidFill>
                  <a:srgbClr val="FF0000"/>
                </a:solidFill>
              </a:rPr>
              <a:t>T</a:t>
            </a:r>
            <a:endParaRPr lang="en-US" sz="4000" dirty="0">
              <a:solidFill>
                <a:srgbClr val="FF0000"/>
              </a:solidFill>
            </a:endParaRPr>
          </a:p>
        </p:txBody>
      </p:sp>
      <p:sp>
        <p:nvSpPr>
          <p:cNvPr id="55" name="TextBox 54"/>
          <p:cNvSpPr txBox="1"/>
          <p:nvPr/>
        </p:nvSpPr>
        <p:spPr>
          <a:xfrm>
            <a:off x="10410765" y="4571200"/>
            <a:ext cx="391826" cy="707886"/>
          </a:xfrm>
          <a:prstGeom prst="rect">
            <a:avLst/>
          </a:prstGeom>
          <a:noFill/>
        </p:spPr>
        <p:txBody>
          <a:bodyPr wrap="square" rtlCol="0">
            <a:spAutoFit/>
          </a:bodyPr>
          <a:lstStyle/>
          <a:p>
            <a:r>
              <a:rPr lang="en-US" sz="4000" dirty="0">
                <a:solidFill>
                  <a:srgbClr val="FF0000"/>
                </a:solidFill>
              </a:rPr>
              <a:t>P</a:t>
            </a:r>
            <a:endParaRPr lang="en-US" sz="4000" dirty="0">
              <a:solidFill>
                <a:srgbClr val="FF0000"/>
              </a:solidFill>
            </a:endParaRPr>
          </a:p>
        </p:txBody>
      </p:sp>
      <p:sp>
        <p:nvSpPr>
          <p:cNvPr id="68" name="TextBox 67"/>
          <p:cNvSpPr txBox="1"/>
          <p:nvPr/>
        </p:nvSpPr>
        <p:spPr>
          <a:xfrm>
            <a:off x="7390172" y="3951591"/>
            <a:ext cx="352637" cy="707886"/>
          </a:xfrm>
          <a:prstGeom prst="rect">
            <a:avLst/>
          </a:prstGeom>
          <a:noFill/>
        </p:spPr>
        <p:txBody>
          <a:bodyPr wrap="square" rtlCol="0">
            <a:spAutoFit/>
          </a:bodyPr>
          <a:lstStyle/>
          <a:p>
            <a:r>
              <a:rPr lang="en-US" sz="4000" dirty="0">
                <a:solidFill>
                  <a:srgbClr val="FF0000"/>
                </a:solidFill>
              </a:rPr>
              <a:t>E</a:t>
            </a:r>
            <a:endParaRPr lang="en-US" sz="4000" dirty="0">
              <a:solidFill>
                <a:srgbClr val="FF0000"/>
              </a:solidFill>
            </a:endParaRPr>
          </a:p>
        </p:txBody>
      </p:sp>
    </p:spTree>
    <p:extLst>
      <p:ext uri="{BB962C8B-B14F-4D97-AF65-F5344CB8AC3E}">
        <p14:creationId xmlns:p14="http://schemas.microsoft.com/office/powerpoint/2010/main" val="291518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fade">
                                      <p:cBhvr>
                                        <p:cTn id="12" dur="1000"/>
                                        <p:tgtEl>
                                          <p:spTgt spid="68"/>
                                        </p:tgtEl>
                                      </p:cBhvr>
                                    </p:animEffect>
                                    <p:anim calcmode="lin" valueType="num">
                                      <p:cBhvr>
                                        <p:cTn id="13" dur="1000" fill="hold"/>
                                        <p:tgtEl>
                                          <p:spTgt spid="68"/>
                                        </p:tgtEl>
                                        <p:attrNameLst>
                                          <p:attrName>ppt_x</p:attrName>
                                        </p:attrNameLst>
                                      </p:cBhvr>
                                      <p:tavLst>
                                        <p:tav tm="0">
                                          <p:val>
                                            <p:strVal val="#ppt_x"/>
                                          </p:val>
                                        </p:tav>
                                        <p:tav tm="100000">
                                          <p:val>
                                            <p:strVal val="#ppt_x"/>
                                          </p:val>
                                        </p:tav>
                                      </p:tavLst>
                                    </p:anim>
                                    <p:anim calcmode="lin" valueType="num">
                                      <p:cBhvr>
                                        <p:cTn id="14" dur="1000" fill="hold"/>
                                        <p:tgtEl>
                                          <p:spTgt spid="6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1000"/>
                                        <p:tgtEl>
                                          <p:spTgt spid="55"/>
                                        </p:tgtEl>
                                      </p:cBhvr>
                                    </p:animEffect>
                                    <p:anim calcmode="lin" valueType="num">
                                      <p:cBhvr>
                                        <p:cTn id="18" dur="1000" fill="hold"/>
                                        <p:tgtEl>
                                          <p:spTgt spid="55"/>
                                        </p:tgtEl>
                                        <p:attrNameLst>
                                          <p:attrName>ppt_x</p:attrName>
                                        </p:attrNameLst>
                                      </p:cBhvr>
                                      <p:tavLst>
                                        <p:tav tm="0">
                                          <p:val>
                                            <p:strVal val="#ppt_x"/>
                                          </p:val>
                                        </p:tav>
                                        <p:tav tm="100000">
                                          <p:val>
                                            <p:strVal val="#ppt_x"/>
                                          </p:val>
                                        </p:tav>
                                      </p:tavLst>
                                    </p:anim>
                                    <p:anim calcmode="lin" valueType="num">
                                      <p:cBhvr>
                                        <p:cTn id="19"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5" grpId="0"/>
      <p:bldP spid="6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smtClean="0">
                <a:solidFill>
                  <a:srgbClr val="D92027"/>
                </a:solidFill>
                <a:latin typeface="Hack" panose="020B0609030202020204" pitchFamily="49" charset="0"/>
                <a:ea typeface="Hack" panose="020B0609030202020204" pitchFamily="49" charset="0"/>
                <a:cs typeface="Hack" panose="020B0609030202020204" pitchFamily="49" charset="0"/>
              </a:rPr>
              <a:t>Session 1</a:t>
            </a:r>
            <a:endParaRPr lang="en-US" sz="5000" b="1" dirty="0">
              <a:solidFill>
                <a:srgbClr val="D92027"/>
              </a:solidFill>
              <a:latin typeface="Hack" panose="020B0609030202020204" pitchFamily="49" charset="0"/>
              <a:ea typeface="Hack" panose="020B0609030202020204" pitchFamily="49" charset="0"/>
              <a:cs typeface="Hack" panose="020B0609030202020204" pitchFamily="49" charset="0"/>
            </a:endParaRPr>
          </a:p>
        </p:txBody>
      </p:sp>
      <p:sp>
        <p:nvSpPr>
          <p:cNvPr id="9" name="TextBox 8"/>
          <p:cNvSpPr txBox="1"/>
          <p:nvPr/>
        </p:nvSpPr>
        <p:spPr>
          <a:xfrm>
            <a:off x="352425" y="1235214"/>
            <a:ext cx="3984444"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smtClean="0">
                <a:solidFill>
                  <a:srgbClr val="46484A"/>
                </a:solidFill>
                <a:latin typeface="Hack" panose="020B0609030202020204" pitchFamily="49" charset="0"/>
                <a:ea typeface="Hack" panose="020B0609030202020204" pitchFamily="49" charset="0"/>
                <a:cs typeface="Hack" panose="020B0609030202020204" pitchFamily="49" charset="0"/>
              </a:rPr>
              <a:t>History of ML</a:t>
            </a:r>
            <a:endParaRPr lang="en-US" sz="3600" b="1" dirty="0">
              <a:solidFill>
                <a:srgbClr val="46484A"/>
              </a:solidFill>
              <a:latin typeface="Hack" panose="020B0609030202020204" pitchFamily="49" charset="0"/>
              <a:ea typeface="Hack" panose="020B0609030202020204" pitchFamily="49" charset="0"/>
              <a:cs typeface="Hack" panose="020B0609030202020204" pitchFamily="49" charset="0"/>
            </a:endParaRPr>
          </a:p>
        </p:txBody>
      </p:sp>
      <p:sp>
        <p:nvSpPr>
          <p:cNvPr id="11" name="TextBox 10"/>
          <p:cNvSpPr txBox="1"/>
          <p:nvPr/>
        </p:nvSpPr>
        <p:spPr>
          <a:xfrm>
            <a:off x="1523384" y="5921283"/>
            <a:ext cx="3409950" cy="400110"/>
          </a:xfrm>
          <a:prstGeom prst="rect">
            <a:avLst/>
          </a:prstGeom>
          <a:noFill/>
        </p:spPr>
        <p:txBody>
          <a:bodyPr wrap="square" rtlCol="0">
            <a:spAutoFit/>
          </a:bodyPr>
          <a:lstStyle/>
          <a:p>
            <a:endParaRPr lang="en-US" sz="2000" dirty="0">
              <a:latin typeface="Hack" panose="020B0609030202020204" pitchFamily="49" charset="0"/>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achine Learning- The Complete Guid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6534" y="1948027"/>
            <a:ext cx="8599352" cy="4175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213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smtClean="0">
                <a:solidFill>
                  <a:srgbClr val="D92027"/>
                </a:solidFill>
                <a:latin typeface="Hack" panose="020B0609030202020204" pitchFamily="49" charset="0"/>
                <a:ea typeface="Hack" panose="020B0609030202020204" pitchFamily="49" charset="0"/>
                <a:cs typeface="Hack" panose="020B0609030202020204" pitchFamily="49" charset="0"/>
              </a:rPr>
              <a:t>Session 1</a:t>
            </a:r>
            <a:endParaRPr lang="en-US" sz="5000" b="1" dirty="0">
              <a:solidFill>
                <a:srgbClr val="D92027"/>
              </a:solidFill>
              <a:latin typeface="Hack" panose="020B0609030202020204" pitchFamily="49" charset="0"/>
              <a:ea typeface="Hack" panose="020B0609030202020204" pitchFamily="49" charset="0"/>
              <a:cs typeface="Hack" panose="020B0609030202020204" pitchFamily="49" charset="0"/>
            </a:endParaRPr>
          </a:p>
        </p:txBody>
      </p:sp>
      <p:sp>
        <p:nvSpPr>
          <p:cNvPr id="9" name="TextBox 8"/>
          <p:cNvSpPr txBox="1"/>
          <p:nvPr/>
        </p:nvSpPr>
        <p:spPr>
          <a:xfrm>
            <a:off x="352425" y="1235214"/>
            <a:ext cx="8129724"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smtClean="0">
                <a:solidFill>
                  <a:srgbClr val="46484A"/>
                </a:solidFill>
                <a:latin typeface="Hack" panose="020B0609030202020204" pitchFamily="49" charset="0"/>
                <a:ea typeface="Hack" panose="020B0609030202020204" pitchFamily="49" charset="0"/>
                <a:cs typeface="Hack" panose="020B0609030202020204" pitchFamily="49" charset="0"/>
              </a:rPr>
              <a:t>Artificial neural networks</a:t>
            </a:r>
            <a:endParaRPr lang="en-US" sz="3600" b="1" dirty="0">
              <a:solidFill>
                <a:srgbClr val="46484A"/>
              </a:solidFill>
              <a:latin typeface="Hack" panose="020B0609030202020204" pitchFamily="49" charset="0"/>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ttps://upload.wikimedia.org/wikipedia/commons/thumb/4/46/Colored_neural_network.svg/300px-Colored_neural_network.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73221" y="1823850"/>
            <a:ext cx="3322321" cy="3997861"/>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352425" y="1931135"/>
            <a:ext cx="8277106" cy="3477875"/>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Hack" panose="020B0609030202020204" pitchFamily="49" charset="0"/>
                <a:ea typeface="Hack" panose="020B0609030202020204" pitchFamily="49" charset="0"/>
                <a:cs typeface="Hack" panose="020B0609030202020204" pitchFamily="49" charset="0"/>
              </a:rPr>
              <a:t>C</a:t>
            </a:r>
            <a:r>
              <a:rPr lang="en-US" sz="2200" dirty="0" smtClean="0">
                <a:latin typeface="Hack" panose="020B0609030202020204" pitchFamily="49" charset="0"/>
                <a:ea typeface="Hack" panose="020B0609030202020204" pitchFamily="49" charset="0"/>
                <a:cs typeface="Hack" panose="020B0609030202020204" pitchFamily="49" charset="0"/>
              </a:rPr>
              <a:t>omputing systems vaguely inspired by the biological neural networks that constitute animal brains.</a:t>
            </a:r>
          </a:p>
          <a:p>
            <a:pPr marL="285750" indent="-285750">
              <a:buFont typeface="Arial" panose="020B0604020202020204" pitchFamily="34" charset="0"/>
              <a:buChar char="•"/>
            </a:pPr>
            <a:r>
              <a:rPr lang="en-US" sz="2200" dirty="0" smtClean="0">
                <a:latin typeface="Hack" panose="020B0609030202020204" pitchFamily="49" charset="0"/>
                <a:ea typeface="Hack" panose="020B0609030202020204" pitchFamily="49" charset="0"/>
                <a:cs typeface="Hack" panose="020B0609030202020204" pitchFamily="49" charset="0"/>
              </a:rPr>
              <a:t>The original goal of the ANN approach was to solve problems in the same way that a human brain would.</a:t>
            </a:r>
          </a:p>
          <a:p>
            <a:pPr marL="285750" indent="-285750">
              <a:buFont typeface="Arial" panose="020B0604020202020204" pitchFamily="34" charset="0"/>
              <a:buChar char="•"/>
            </a:pPr>
            <a:r>
              <a:rPr lang="en-US" sz="2200" dirty="0" smtClean="0">
                <a:latin typeface="Hack" panose="020B0609030202020204" pitchFamily="49" charset="0"/>
                <a:ea typeface="Hack" panose="020B0609030202020204" pitchFamily="49" charset="0"/>
                <a:cs typeface="Hack" panose="020B0609030202020204" pitchFamily="49" charset="0"/>
              </a:rPr>
              <a:t>Used on a variety of tasks(computer vision, speech recognition, machine translation, social network filtering, playing board and video games and medical diagnosis).</a:t>
            </a:r>
            <a:endParaRPr lang="en-US" sz="2200" dirty="0">
              <a:latin typeface="Hack" panose="020B0609030202020204" pitchFamily="49" charset="0"/>
              <a:ea typeface="Hack" panose="020B0609030202020204" pitchFamily="49" charset="0"/>
              <a:cs typeface="Hack" panose="020B0609030202020204" pitchFamily="49" charset="0"/>
            </a:endParaRPr>
          </a:p>
        </p:txBody>
      </p:sp>
    </p:spTree>
    <p:extLst>
      <p:ext uri="{BB962C8B-B14F-4D97-AF65-F5344CB8AC3E}">
        <p14:creationId xmlns:p14="http://schemas.microsoft.com/office/powerpoint/2010/main" val="27723825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smtClean="0">
                <a:solidFill>
                  <a:srgbClr val="D92027"/>
                </a:solidFill>
                <a:latin typeface="Hack" panose="020B0609030202020204" pitchFamily="49" charset="0"/>
                <a:ea typeface="Hack" panose="020B0609030202020204" pitchFamily="49" charset="0"/>
                <a:cs typeface="Hack" panose="020B0609030202020204" pitchFamily="49" charset="0"/>
              </a:rPr>
              <a:t>Session 1</a:t>
            </a:r>
            <a:endParaRPr lang="en-US" sz="5000" b="1" dirty="0">
              <a:solidFill>
                <a:srgbClr val="D92027"/>
              </a:solidFill>
              <a:latin typeface="Hack" panose="020B0609030202020204" pitchFamily="49" charset="0"/>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smtClean="0">
                <a:latin typeface="Hack" panose="020B0609030202020204" pitchFamily="49" charset="0"/>
                <a:ea typeface="Hack" panose="020B0609030202020204" pitchFamily="49" charset="0"/>
                <a:cs typeface="Hack" panose="020B0609030202020204" pitchFamily="49" charset="0"/>
              </a:rPr>
              <a:t>Grow Through</a:t>
            </a:r>
            <a:endParaRPr lang="en-US" b="1" dirty="0">
              <a:latin typeface="Hack" panose="020B0609030202020204" pitchFamily="49" charset="0"/>
              <a:ea typeface="Hack" panose="020B0609030202020204" pitchFamily="49" charset="0"/>
              <a:cs typeface="Hack" panose="020B0609030202020204" pitchFamily="49" charset="0"/>
            </a:endParaRP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6"/>
          <a:stretch>
            <a:fillRect/>
          </a:stretch>
        </p:blipFill>
        <p:spPr>
          <a:xfrm>
            <a:off x="589941" y="1329187"/>
            <a:ext cx="10728586" cy="4678432"/>
          </a:xfrm>
          <a:prstGeom prst="rect">
            <a:avLst/>
          </a:prstGeom>
        </p:spPr>
      </p:pic>
    </p:spTree>
    <p:extLst>
      <p:ext uri="{BB962C8B-B14F-4D97-AF65-F5344CB8AC3E}">
        <p14:creationId xmlns:p14="http://schemas.microsoft.com/office/powerpoint/2010/main" val="21631153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376</TotalTime>
  <Words>1120</Words>
  <Application>Microsoft Office PowerPoint</Application>
  <PresentationFormat>Widescreen</PresentationFormat>
  <Paragraphs>135</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Hack</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dc:creator>
  <cp:lastModifiedBy>Ahmed Sayed Mansour</cp:lastModifiedBy>
  <cp:revision>109</cp:revision>
  <dcterms:created xsi:type="dcterms:W3CDTF">2020-10-12T20:39:28Z</dcterms:created>
  <dcterms:modified xsi:type="dcterms:W3CDTF">2020-10-18T04:16:14Z</dcterms:modified>
</cp:coreProperties>
</file>