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7"/>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320" r:id="rId15"/>
    <p:sldId id="260" r:id="rId16"/>
    <p:sldId id="263" r:id="rId17"/>
    <p:sldId id="264" r:id="rId18"/>
    <p:sldId id="273" r:id="rId19"/>
    <p:sldId id="272" r:id="rId20"/>
    <p:sldId id="274" r:id="rId21"/>
    <p:sldId id="275" r:id="rId22"/>
    <p:sldId id="276" r:id="rId23"/>
    <p:sldId id="277" r:id="rId24"/>
    <p:sldId id="278" r:id="rId25"/>
    <p:sldId id="280" r:id="rId26"/>
    <p:sldId id="265" r:id="rId27"/>
    <p:sldId id="284" r:id="rId28"/>
    <p:sldId id="281" r:id="rId29"/>
    <p:sldId id="282" r:id="rId30"/>
    <p:sldId id="283" r:id="rId31"/>
    <p:sldId id="285" r:id="rId32"/>
    <p:sldId id="288" r:id="rId33"/>
    <p:sldId id="289"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5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0.png"/><Relationship Id="rId5" Type="http://schemas.openxmlformats.org/officeDocument/2006/relationships/image" Target="../media/image4.png"/><Relationship Id="rId10" Type="http://schemas.openxmlformats.org/officeDocument/2006/relationships/image" Target="../media/image230.png"/><Relationship Id="rId4" Type="http://schemas.openxmlformats.org/officeDocument/2006/relationships/image" Target="../media/image3.pn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2.png"/><Relationship Id="rId5" Type="http://schemas.openxmlformats.org/officeDocument/2006/relationships/image" Target="../media/image5.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8.png"/><Relationship Id="rId5" Type="http://schemas.openxmlformats.org/officeDocument/2006/relationships/image" Target="../media/image4.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7.png"/><Relationship Id="rId1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smtClean="0">
                <a:solidFill>
                  <a:srgbClr val="002060"/>
                </a:solidFill>
              </a:rPr>
              <a:t>Session 1</a:t>
            </a:r>
            <a:endParaRPr lang="en-US" sz="5400" dirty="0">
              <a:solidFill>
                <a:srgbClr val="002060"/>
              </a:solidFill>
            </a:endParaRPr>
          </a:p>
        </p:txBody>
      </p:sp>
    </p:spTree>
    <p:extLst>
      <p:ext uri="{BB962C8B-B14F-4D97-AF65-F5344CB8AC3E}">
        <p14:creationId xmlns:p14="http://schemas.microsoft.com/office/powerpoint/2010/main" val="3460181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52" y="3836597"/>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 xmlns:ahyp="http://schemas.microsoft.com/office/drawing/2018/hyperlinkcolor"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solidFill>
                  <a:srgbClr val="FF0000"/>
                </a:solidFill>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a:t>
            </a:r>
            <a:r>
              <a:rPr lang="en-US" sz="2400" i="0" dirty="0" smtClean="0">
                <a:effectLst/>
                <a:latin typeface="Merriweather"/>
              </a:rPr>
              <a:t>text.</a:t>
            </a: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a:t>
            </a:r>
            <a:r>
              <a:rPr lang="en-US" sz="2400" b="0" i="0" dirty="0" smtClean="0">
                <a:solidFill>
                  <a:srgbClr val="000000"/>
                </a:solidFill>
                <a:effectLst/>
                <a:latin typeface="Merriweather"/>
              </a:rPr>
              <a:t>disabled </a:t>
            </a:r>
            <a:r>
              <a:rPr lang="en-US" sz="2400" b="0" i="0" dirty="0">
                <a:solidFill>
                  <a:srgbClr val="000000"/>
                </a:solidFill>
                <a:effectLst/>
                <a:latin typeface="Merriweather"/>
              </a:rPr>
              <a:t>people like the </a:t>
            </a:r>
            <a:r>
              <a:rPr lang="en-US" sz="2400" b="0" i="0" dirty="0" smtClean="0">
                <a:solidFill>
                  <a:srgbClr val="000000"/>
                </a:solidFill>
                <a:effectLst/>
                <a:latin typeface="Merriweather"/>
              </a:rPr>
              <a:t>blind.</a:t>
            </a:r>
            <a:endParaRPr lang="en-US" sz="2400" b="0" i="0" dirty="0">
              <a:solidFill>
                <a:srgbClr val="000000"/>
              </a:solidFill>
              <a:effectLst/>
              <a:latin typeface="Merriweather"/>
            </a:endParaRP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dirty="0">
                <a:solidFill>
                  <a:srgbClr val="FF0000"/>
                </a:solidFill>
              </a:rPr>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a:t>
            </a:r>
            <a:r>
              <a:rPr lang="en-US" sz="1800" dirty="0" smtClean="0">
                <a:latin typeface="verdana" panose="020B0604030504040204" pitchFamily="34" charset="0"/>
              </a:rPr>
              <a:t>YouTube </a:t>
            </a:r>
            <a:r>
              <a:rPr lang="en-US" sz="1800" dirty="0">
                <a:latin typeface="verdana" panose="020B0604030504040204" pitchFamily="34" charset="0"/>
              </a:rPr>
              <a:t>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Product recommendations</a:t>
            </a:r>
            <a:endParaRPr lang="en-US" sz="2800" dirty="0">
              <a:solidFill>
                <a:srgbClr val="FF0000"/>
              </a:solidFill>
            </a:endParaRPr>
          </a:p>
        </p:txBody>
      </p:sp>
    </p:spTree>
    <p:extLst>
      <p:ext uri="{BB962C8B-B14F-4D97-AF65-F5344CB8AC3E}">
        <p14:creationId xmlns:p14="http://schemas.microsoft.com/office/powerpoint/2010/main" val="120471494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3156F1A-C208-493F-9508-A0ECCF1CA137}"/>
              </a:ext>
            </a:extLst>
          </p:cNvPr>
          <p:cNvPicPr>
            <a:picLocks noChangeAspect="1"/>
          </p:cNvPicPr>
          <p:nvPr/>
        </p:nvPicPr>
        <p:blipFill rotWithShape="1">
          <a:blip r:embed="rId6">
            <a:extLst>
              <a:ext uri="{28A0092B-C50C-407E-A947-70E740481C1C}">
                <a14:useLocalDpi xmlns:a14="http://schemas.microsoft.com/office/drawing/2010/main" val="0"/>
              </a:ext>
            </a:extLst>
          </a:blip>
          <a:srcRect l="28105" t="51307" r="28066" b="13364"/>
          <a:stretch/>
        </p:blipFill>
        <p:spPr>
          <a:xfrm>
            <a:off x="262347" y="2436477"/>
            <a:ext cx="4299787" cy="2820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5D61D544-D4C1-42E2-A9FB-0095E2AA8C0D}"/>
              </a:ext>
            </a:extLst>
          </p:cNvPr>
          <p:cNvSpPr txBox="1"/>
          <p:nvPr/>
        </p:nvSpPr>
        <p:spPr>
          <a:xfrm>
            <a:off x="5509249" y="545837"/>
            <a:ext cx="6143346" cy="2801408"/>
          </a:xfrm>
          <a:prstGeom prst="rect">
            <a:avLst/>
          </a:prstGeom>
          <a:noFill/>
        </p:spPr>
        <p:txBody>
          <a:bodyPr wrap="square">
            <a:spAutoFit/>
          </a:bodyPr>
          <a:lstStyle/>
          <a:p>
            <a:pPr>
              <a:lnSpc>
                <a:spcPct val="150000"/>
              </a:lnSpc>
              <a:buFontTx/>
              <a:buChar char="-"/>
            </a:pPr>
            <a:r>
              <a:rPr lang="en-US" sz="2400" dirty="0">
                <a:latin typeface="Merriweather"/>
              </a:rPr>
              <a:t> As we seen in Tesla which is the most interested company with this field </a:t>
            </a:r>
            <a:r>
              <a:rPr lang="en-US" sz="2400" b="0" i="0" dirty="0">
                <a:solidFill>
                  <a:srgbClr val="000000"/>
                </a:solidFill>
                <a:effectLst/>
                <a:latin typeface="Merriweather"/>
              </a:rPr>
              <a:t>It is using unsupervised learning method to train the car models to detect people and objects while driving</a:t>
            </a:r>
            <a:r>
              <a:rPr lang="en-US" sz="2400" b="0" i="0" dirty="0">
                <a:solidFill>
                  <a:srgbClr val="000000"/>
                </a:solidFill>
                <a:effectLst/>
                <a:latin typeface="verdana" panose="020B0604030504040204" pitchFamily="34" charset="0"/>
              </a:rPr>
              <a:t>.</a:t>
            </a:r>
          </a:p>
        </p:txBody>
      </p:sp>
      <p:sp>
        <p:nvSpPr>
          <p:cNvPr id="55" name="TextBox 54">
            <a:extLst>
              <a:ext uri="{FF2B5EF4-FFF2-40B4-BE49-F238E27FC236}">
                <a16:creationId xmlns:a16="http://schemas.microsoft.com/office/drawing/2014/main" id="{C6FABF3D-9560-4B76-8390-626459A88224}"/>
              </a:ext>
            </a:extLst>
          </p:cNvPr>
          <p:cNvSpPr txBox="1"/>
          <p:nvPr/>
        </p:nvSpPr>
        <p:spPr>
          <a:xfrm>
            <a:off x="5403721" y="3543154"/>
            <a:ext cx="6143346" cy="2251065"/>
          </a:xfrm>
          <a:prstGeom prst="rect">
            <a:avLst/>
          </a:prstGeom>
          <a:noFill/>
        </p:spPr>
        <p:txBody>
          <a:bodyPr wrap="square">
            <a:spAutoFit/>
          </a:bodyPr>
          <a:lstStyle/>
          <a:p>
            <a:pPr>
              <a:lnSpc>
                <a:spcPct val="150000"/>
              </a:lnSpc>
            </a:pPr>
            <a:r>
              <a:rPr lang="en-US" sz="2400" b="0" i="0" dirty="0">
                <a:solidFill>
                  <a:srgbClr val="000000"/>
                </a:solidFill>
                <a:effectLst/>
                <a:latin typeface="Merriweather"/>
              </a:rPr>
              <a:t>- </a:t>
            </a:r>
            <a:r>
              <a:rPr lang="en-US" sz="2400" dirty="0">
                <a:solidFill>
                  <a:srgbClr val="000000"/>
                </a:solidFill>
                <a:latin typeface="Merriweather"/>
              </a:rPr>
              <a:t>T</a:t>
            </a:r>
            <a:r>
              <a:rPr lang="en-US" sz="2400" b="0" i="0" dirty="0">
                <a:solidFill>
                  <a:srgbClr val="000000"/>
                </a:solidFill>
                <a:effectLst/>
                <a:latin typeface="Merriweather"/>
              </a:rPr>
              <a:t>he car of </a:t>
            </a:r>
            <a:r>
              <a:rPr lang="en-US" sz="2400" b="0" i="0" dirty="0" err="1">
                <a:solidFill>
                  <a:srgbClr val="000000"/>
                </a:solidFill>
                <a:effectLst/>
                <a:latin typeface="Merriweather"/>
              </a:rPr>
              <a:t>Vagin</a:t>
            </a:r>
            <a:r>
              <a:rPr lang="en-US" sz="2400" b="0" i="0" dirty="0">
                <a:solidFill>
                  <a:srgbClr val="000000"/>
                </a:solidFill>
                <a:effectLst/>
                <a:latin typeface="Merriweather"/>
              </a:rPr>
              <a:t> </a:t>
            </a:r>
            <a:r>
              <a:rPr lang="en-US" sz="2400" b="0" i="0" dirty="0" err="1">
                <a:solidFill>
                  <a:srgbClr val="000000"/>
                </a:solidFill>
                <a:effectLst/>
                <a:latin typeface="Merriweather"/>
              </a:rPr>
              <a:t>Voiex</a:t>
            </a:r>
            <a:r>
              <a:rPr lang="en-US" sz="2400" b="0" i="0" dirty="0">
                <a:solidFill>
                  <a:srgbClr val="000000"/>
                </a:solidFill>
                <a:effectLst/>
                <a:latin typeface="Merriweather"/>
              </a:rPr>
              <a:t> in 2005 which was having a robot can navigate 175miles in desert terrain in less than 10 hours and actually winning in 6 hours 54 minutes.</a:t>
            </a:r>
            <a:endParaRPr lang="en-US" sz="2400" b="0" i="0" dirty="0">
              <a:solidFill>
                <a:srgbClr val="610B4B"/>
              </a:solidFill>
              <a:effectLst/>
              <a:latin typeface="Merriweather"/>
            </a:endParaRPr>
          </a:p>
        </p:txBody>
      </p:sp>
      <p:sp>
        <p:nvSpPr>
          <p:cNvPr id="2" name="TextBox 1">
            <a:extLst>
              <a:ext uri="{FF2B5EF4-FFF2-40B4-BE49-F238E27FC236}">
                <a16:creationId xmlns:a16="http://schemas.microsoft.com/office/drawing/2014/main" id="{DB18CB66-7CE1-4E2E-A440-911435271512}"/>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6FB58DA6-21F7-4835-B8A2-49DC37E85F3F}"/>
              </a:ext>
            </a:extLst>
          </p:cNvPr>
          <p:cNvSpPr txBox="1"/>
          <p:nvPr/>
        </p:nvSpPr>
        <p:spPr>
          <a:xfrm>
            <a:off x="263510" y="1192239"/>
            <a:ext cx="4068920"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solidFill>
                  <a:srgbClr val="FF0000"/>
                </a:solidFill>
                <a:effectLst/>
                <a:latin typeface="Merriweather"/>
              </a:rPr>
              <a:t>Self driving car </a:t>
            </a:r>
            <a:endParaRPr lang="en-US" sz="2800" dirty="0">
              <a:solidFill>
                <a:srgbClr val="FF0000"/>
              </a:solidFill>
            </a:endParaRPr>
          </a:p>
        </p:txBody>
      </p:sp>
    </p:spTree>
    <p:extLst>
      <p:ext uri="{BB962C8B-B14F-4D97-AF65-F5344CB8AC3E}">
        <p14:creationId xmlns:p14="http://schemas.microsoft.com/office/powerpoint/2010/main" val="304962945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4956972-024D-42D6-997D-40D19AADD01C}"/>
              </a:ext>
            </a:extLst>
          </p:cNvPr>
          <p:cNvSpPr txBox="1"/>
          <p:nvPr/>
        </p:nvSpPr>
        <p:spPr>
          <a:xfrm>
            <a:off x="5585036" y="1299098"/>
            <a:ext cx="6143346" cy="17086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i="0" dirty="0">
                <a:solidFill>
                  <a:srgbClr val="000000"/>
                </a:solidFill>
                <a:effectLst/>
                <a:latin typeface="verdana" panose="020B0604030504040204" pitchFamily="34" charset="0"/>
              </a:rPr>
              <a:t>As in the app Google Translation the option of  automatic translation it recognize the language whatever it was and that help you in travelling to new places </a:t>
            </a:r>
            <a:endParaRPr lang="en-US" sz="1800" dirty="0"/>
          </a:p>
        </p:txBody>
      </p:sp>
      <p:sp>
        <p:nvSpPr>
          <p:cNvPr id="55" name="TextBox 54">
            <a:extLst>
              <a:ext uri="{FF2B5EF4-FFF2-40B4-BE49-F238E27FC236}">
                <a16:creationId xmlns:a16="http://schemas.microsoft.com/office/drawing/2014/main" id="{EB09DEDE-179C-4EAB-9F1B-C61F43CCA1C6}"/>
              </a:ext>
            </a:extLst>
          </p:cNvPr>
          <p:cNvSpPr txBox="1"/>
          <p:nvPr/>
        </p:nvSpPr>
        <p:spPr>
          <a:xfrm>
            <a:off x="5806755" y="3805799"/>
            <a:ext cx="6143346" cy="646331"/>
          </a:xfrm>
          <a:prstGeom prst="rect">
            <a:avLst/>
          </a:prstGeom>
          <a:noFill/>
        </p:spPr>
        <p:txBody>
          <a:bodyPr wrap="square">
            <a:spAutoFit/>
          </a:bodyPr>
          <a:lstStyle/>
          <a:p>
            <a:pPr marL="285750" indent="-285750">
              <a:buFont typeface="Arial" panose="020B0604020202020204" pitchFamily="34" charset="0"/>
              <a:buChar char="•"/>
            </a:pPr>
            <a:r>
              <a:rPr lang="en-US" sz="1800" b="0" i="0" dirty="0">
                <a:solidFill>
                  <a:srgbClr val="000000"/>
                </a:solidFill>
                <a:effectLst/>
                <a:latin typeface="verdana" panose="020B0604030504040204" pitchFamily="34" charset="0"/>
              </a:rPr>
              <a:t>In 2005 google translation studied two billion word(</a:t>
            </a:r>
            <a:r>
              <a:rPr lang="en-US" sz="1800" b="0" i="0" dirty="0">
                <a:solidFill>
                  <a:schemeClr val="accent1"/>
                </a:solidFill>
                <a:effectLst/>
                <a:latin typeface="verdana" panose="020B0604030504040204" pitchFamily="34" charset="0"/>
              </a:rPr>
              <a:t>2000000000</a:t>
            </a:r>
            <a:r>
              <a:rPr lang="en-US" sz="1800" b="0" i="0" dirty="0">
                <a:solidFill>
                  <a:srgbClr val="000000"/>
                </a:solidFill>
                <a:effectLst/>
                <a:latin typeface="verdana" panose="020B0604030504040204" pitchFamily="34" charset="0"/>
              </a:rPr>
              <a:t>) to make efficiently </a:t>
            </a:r>
            <a:endParaRPr lang="en-US" sz="1800" b="0" i="0" dirty="0">
              <a:effectLst/>
              <a:latin typeface="Merriweather"/>
            </a:endParaRPr>
          </a:p>
        </p:txBody>
      </p:sp>
      <p:grpSp>
        <p:nvGrpSpPr>
          <p:cNvPr id="69" name="Group 68">
            <a:extLst>
              <a:ext uri="{FF2B5EF4-FFF2-40B4-BE49-F238E27FC236}">
                <a16:creationId xmlns:a16="http://schemas.microsoft.com/office/drawing/2014/main" id="{FF8ED824-B115-4795-A074-B86BF9FA2D38}"/>
              </a:ext>
            </a:extLst>
          </p:cNvPr>
          <p:cNvGrpSpPr/>
          <p:nvPr/>
        </p:nvGrpSpPr>
        <p:grpSpPr>
          <a:xfrm>
            <a:off x="178645" y="3035339"/>
            <a:ext cx="5406391" cy="2326198"/>
            <a:chOff x="434509" y="3232290"/>
            <a:chExt cx="7866058" cy="3285899"/>
          </a:xfrm>
          <a:solidFill>
            <a:schemeClr val="accent2"/>
          </a:solidFill>
        </p:grpSpPr>
        <p:sp>
          <p:nvSpPr>
            <p:cNvPr id="70" name="Freeform: Shape 69">
              <a:extLst>
                <a:ext uri="{FF2B5EF4-FFF2-40B4-BE49-F238E27FC236}">
                  <a16:creationId xmlns:a16="http://schemas.microsoft.com/office/drawing/2014/main" id="{AE6D5D66-AF38-42A5-AE34-D81B98E34F16}"/>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1" name="Freeform: Shape 70">
              <a:extLst>
                <a:ext uri="{FF2B5EF4-FFF2-40B4-BE49-F238E27FC236}">
                  <a16:creationId xmlns:a16="http://schemas.microsoft.com/office/drawing/2014/main" id="{4A594A1A-DEC1-4BDD-B179-612D2028240D}"/>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Shape 72">
              <a:extLst>
                <a:ext uri="{FF2B5EF4-FFF2-40B4-BE49-F238E27FC236}">
                  <a16:creationId xmlns:a16="http://schemas.microsoft.com/office/drawing/2014/main" id="{675EBB24-C0EE-4F17-8782-0AC53EC8FCC6}"/>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solidFill>
              <a:schemeClr val="accent3"/>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Shape 73">
              <a:extLst>
                <a:ext uri="{FF2B5EF4-FFF2-40B4-BE49-F238E27FC236}">
                  <a16:creationId xmlns:a16="http://schemas.microsoft.com/office/drawing/2014/main" id="{5CD7CB72-5C6F-4722-8B05-BBF0C7313532}"/>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74">
              <a:extLst>
                <a:ext uri="{FF2B5EF4-FFF2-40B4-BE49-F238E27FC236}">
                  <a16:creationId xmlns:a16="http://schemas.microsoft.com/office/drawing/2014/main" id="{E5B17BC9-8DE8-4A6F-981F-87E3D30B0804}"/>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75">
              <a:extLst>
                <a:ext uri="{FF2B5EF4-FFF2-40B4-BE49-F238E27FC236}">
                  <a16:creationId xmlns:a16="http://schemas.microsoft.com/office/drawing/2014/main" id="{4CED99F3-F48F-4F0A-A158-E80042725BEC}"/>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76">
              <a:extLst>
                <a:ext uri="{FF2B5EF4-FFF2-40B4-BE49-F238E27FC236}">
                  <a16:creationId xmlns:a16="http://schemas.microsoft.com/office/drawing/2014/main" id="{C5395073-4096-4EF7-B796-D50A48BAD7CE}"/>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78">
              <a:extLst>
                <a:ext uri="{FF2B5EF4-FFF2-40B4-BE49-F238E27FC236}">
                  <a16:creationId xmlns:a16="http://schemas.microsoft.com/office/drawing/2014/main" id="{99E1E01E-7A1E-43FF-84A2-4DC69431BE0B}"/>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79">
              <a:extLst>
                <a:ext uri="{FF2B5EF4-FFF2-40B4-BE49-F238E27FC236}">
                  <a16:creationId xmlns:a16="http://schemas.microsoft.com/office/drawing/2014/main" id="{907F9F48-4E12-4E50-B898-676145E935DA}"/>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Shape 80">
              <a:extLst>
                <a:ext uri="{FF2B5EF4-FFF2-40B4-BE49-F238E27FC236}">
                  <a16:creationId xmlns:a16="http://schemas.microsoft.com/office/drawing/2014/main" id="{0E01263E-3E0F-477F-A22F-0F063E2BFCAD}"/>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BF3AA911-4F52-46D8-A7C0-2721C3CEA449}"/>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3">
                <a:lumMod val="50000"/>
              </a:schemeClr>
            </a:solid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Shape 82">
              <a:extLst>
                <a:ext uri="{FF2B5EF4-FFF2-40B4-BE49-F238E27FC236}">
                  <a16:creationId xmlns:a16="http://schemas.microsoft.com/office/drawing/2014/main" id="{B9690716-9C05-48B4-9278-48B7AF1C02AE}"/>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grpFill/>
            <a:ln w="754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Shape 83">
              <a:extLst>
                <a:ext uri="{FF2B5EF4-FFF2-40B4-BE49-F238E27FC236}">
                  <a16:creationId xmlns:a16="http://schemas.microsoft.com/office/drawing/2014/main" id="{98C5DAA6-31CB-48FF-841A-A1B9E09AAE54}"/>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grpFill/>
            <a:ln w="7545" cap="flat">
              <a:noFill/>
              <a:prstDash val="solid"/>
              <a:miter/>
            </a:ln>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a:extLst>
              <a:ext uri="{FF2B5EF4-FFF2-40B4-BE49-F238E27FC236}">
                <a16:creationId xmlns:a16="http://schemas.microsoft.com/office/drawing/2014/main" id="{7F043886-439F-4A10-911A-98ABA786967C}"/>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1D271F4E-2D2C-482F-93A8-75C20E57AD0C}"/>
              </a:ext>
            </a:extLst>
          </p:cNvPr>
          <p:cNvSpPr txBox="1"/>
          <p:nvPr/>
        </p:nvSpPr>
        <p:spPr>
          <a:xfrm>
            <a:off x="263510" y="1192239"/>
            <a:ext cx="4068920" cy="954107"/>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a:solidFill>
                  <a:srgbClr val="FF0000"/>
                </a:solidFill>
                <a:effectLst/>
                <a:latin typeface="Merriweather"/>
              </a:rPr>
              <a:t>Automatic Language Translation</a:t>
            </a:r>
            <a:endParaRPr lang="ko-KR" altLang="en-US" sz="2800" dirty="0">
              <a:solidFill>
                <a:srgbClr val="FF0000"/>
              </a:solidFill>
            </a:endParaRPr>
          </a:p>
        </p:txBody>
      </p:sp>
    </p:spTree>
    <p:extLst>
      <p:ext uri="{BB962C8B-B14F-4D97-AF65-F5344CB8AC3E}">
        <p14:creationId xmlns:p14="http://schemas.microsoft.com/office/powerpoint/2010/main" val="410824923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(2)</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(3)</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360739"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58</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dirty="0"/>
              <a:t>EX. </a:t>
            </a:r>
            <a:r>
              <a:rPr lang="en-US" sz="2400" dirty="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dirty="0"/>
              <a:t>Classifying images as human detected or not.</a:t>
            </a:r>
          </a:p>
          <a:p>
            <a:pPr marL="1257300" lvl="2" indent="-342900">
              <a:lnSpc>
                <a:spcPct val="150000"/>
              </a:lnSpc>
              <a:buFont typeface="Wingdings" panose="05000000000000000000" pitchFamily="2" charset="2"/>
              <a:buChar char="q"/>
            </a:pPr>
            <a:r>
              <a:rPr lang="en-US" sz="2400" dirty="0"/>
              <a:t>Watching images that contains humans or not.</a:t>
            </a:r>
          </a:p>
          <a:p>
            <a:pPr marL="1257300" lvl="2" indent="-342900">
              <a:lnSpc>
                <a:spcPct val="150000"/>
              </a:lnSpc>
              <a:buFont typeface="Wingdings" panose="05000000000000000000" pitchFamily="2" charset="2"/>
              <a:buChar char="q"/>
            </a:pPr>
            <a:r>
              <a:rPr lang="en-US" sz="2400" dirty="0"/>
              <a:t>The number (or fraction) of images correctly classified.</a:t>
            </a:r>
          </a:p>
          <a:p>
            <a:pPr marL="1257300" lvl="2"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50391" y="3570658"/>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8053324" y="4702342"/>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95182" y="4099140"/>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416320"/>
          </a:xfrm>
          <a:prstGeom prst="rect">
            <a:avLst/>
          </a:prstGeom>
          <a:noFill/>
        </p:spPr>
        <p:txBody>
          <a:bodyPr wrap="square" rtlCol="0">
            <a:spAutoFit/>
          </a:bodyPr>
          <a:lstStyle/>
          <a:p>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4038313"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1863</TotalTime>
  <Words>1423</Words>
  <Application>Microsoft Office PowerPoint</Application>
  <PresentationFormat>Widescreen</PresentationFormat>
  <Paragraphs>243</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맑은 고딕</vt: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357</cp:revision>
  <dcterms:created xsi:type="dcterms:W3CDTF">2020-10-12T20:39:28Z</dcterms:created>
  <dcterms:modified xsi:type="dcterms:W3CDTF">2020-10-23T00:41:23Z</dcterms:modified>
</cp:coreProperties>
</file>