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35"/>
  </p:notesMasterIdLst>
  <p:sldIdLst>
    <p:sldId id="256" r:id="rId2"/>
    <p:sldId id="257" r:id="rId3"/>
    <p:sldId id="258" r:id="rId4"/>
    <p:sldId id="267" r:id="rId5"/>
    <p:sldId id="268" r:id="rId6"/>
    <p:sldId id="266" r:id="rId7"/>
    <p:sldId id="259" r:id="rId8"/>
    <p:sldId id="261" r:id="rId9"/>
    <p:sldId id="262" r:id="rId10"/>
    <p:sldId id="316" r:id="rId11"/>
    <p:sldId id="317" r:id="rId12"/>
    <p:sldId id="318" r:id="rId13"/>
    <p:sldId id="319" r:id="rId14"/>
    <p:sldId id="263" r:id="rId15"/>
    <p:sldId id="264" r:id="rId16"/>
    <p:sldId id="273" r:id="rId17"/>
    <p:sldId id="272" r:id="rId18"/>
    <p:sldId id="274" r:id="rId19"/>
    <p:sldId id="275" r:id="rId20"/>
    <p:sldId id="276" r:id="rId21"/>
    <p:sldId id="277" r:id="rId22"/>
    <p:sldId id="278" r:id="rId23"/>
    <p:sldId id="280" r:id="rId24"/>
    <p:sldId id="265" r:id="rId25"/>
    <p:sldId id="284" r:id="rId26"/>
    <p:sldId id="281" r:id="rId27"/>
    <p:sldId id="282" r:id="rId28"/>
    <p:sldId id="283" r:id="rId29"/>
    <p:sldId id="285" r:id="rId30"/>
    <p:sldId id="288" r:id="rId31"/>
    <p:sldId id="289"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027"/>
    <a:srgbClr val="46484A"/>
    <a:srgbClr val="8D98A7"/>
    <a:srgbClr val="EE8E93"/>
    <a:srgbClr val="DF444A"/>
    <a:srgbClr val="8D98A8"/>
    <a:srgbClr val="E2B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AB14F-BFCE-49E0-BAB3-42CB1456512F}" type="datetimeFigureOut">
              <a:rPr lang="en-US" smtClean="0"/>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46AB-88B4-47D4-8EAA-DCB24AFFBC3A}" type="slidenum">
              <a:rPr lang="en-US" smtClean="0"/>
              <a:t>‹#›</a:t>
            </a:fld>
            <a:endParaRPr lang="en-US"/>
          </a:p>
        </p:txBody>
      </p:sp>
    </p:spTree>
    <p:extLst>
      <p:ext uri="{BB962C8B-B14F-4D97-AF65-F5344CB8AC3E}">
        <p14:creationId xmlns:p14="http://schemas.microsoft.com/office/powerpoint/2010/main" val="174103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ADD166-5F0C-44B6-B695-C05906D5B86A}"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7703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945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87155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ADD166-5F0C-44B6-B695-C05906D5B86A}"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114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ADD166-5F0C-44B6-B695-C05906D5B86A}"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14527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ADD166-5F0C-44B6-B695-C05906D5B86A}"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7655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DD166-5F0C-44B6-B695-C05906D5B86A}"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129816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ADD166-5F0C-44B6-B695-C05906D5B86A}"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420591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DD166-5F0C-44B6-B695-C05906D5B86A}"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55685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219956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DD166-5F0C-44B6-B695-C05906D5B86A}"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EE2890-F4BF-4E0F-AC38-9BBA6AD16160}" type="slidenum">
              <a:rPr lang="en-US" smtClean="0"/>
              <a:t>‹#›</a:t>
            </a:fld>
            <a:endParaRPr lang="en-US"/>
          </a:p>
        </p:txBody>
      </p:sp>
    </p:spTree>
    <p:extLst>
      <p:ext uri="{BB962C8B-B14F-4D97-AF65-F5344CB8AC3E}">
        <p14:creationId xmlns:p14="http://schemas.microsoft.com/office/powerpoint/2010/main" val="313771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ADD166-5F0C-44B6-B695-C05906D5B86A}" type="datetimeFigureOut">
              <a:rPr lang="en-US" smtClean="0"/>
              <a:t>11/27/2020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E2890-F4BF-4E0F-AC38-9BBA6AD16160}" type="slidenum">
              <a:rPr lang="en-US" smtClean="0"/>
              <a:t>‹#›</a:t>
            </a:fld>
            <a:endParaRPr lang="en-US"/>
          </a:p>
        </p:txBody>
      </p:sp>
    </p:spTree>
    <p:extLst>
      <p:ext uri="{BB962C8B-B14F-4D97-AF65-F5344CB8AC3E}">
        <p14:creationId xmlns:p14="http://schemas.microsoft.com/office/powerpoint/2010/main" val="336164535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250.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6.png"/><Relationship Id="rId5" Type="http://schemas.openxmlformats.org/officeDocument/2006/relationships/image" Target="../media/image3.png"/><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32.png"/><Relationship Id="rId5" Type="http://schemas.openxmlformats.org/officeDocument/2006/relationships/image" Target="../media/image4.pn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30.png"/><Relationship Id="rId14" Type="http://schemas.openxmlformats.org/officeDocument/2006/relationships/image" Target="../media/image35.png"/></Relationships>
</file>

<file path=ppt/slides/_rels/slide31.xml.rels><?xml version="1.0" encoding="UTF-8" standalone="yes"?>
<Relationships xmlns="http://schemas.openxmlformats.org/package/2006/relationships"><Relationship Id="rId13"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28.png"/><Relationship Id="rId12"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image" Target="../media/image37.png"/><Relationship Id="rId1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fif"/><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530090" y="2044456"/>
            <a:ext cx="6973058" cy="1200329"/>
          </a:xfrm>
          <a:prstGeom prst="rect">
            <a:avLst/>
          </a:prstGeom>
          <a:noFill/>
        </p:spPr>
        <p:txBody>
          <a:bodyPr wrap="square" rtlCol="0">
            <a:spAutoFit/>
          </a:bodyPr>
          <a:lstStyle/>
          <a:p>
            <a:r>
              <a:rPr lang="en-US" sz="7200" dirty="0">
                <a:solidFill>
                  <a:srgbClr val="FF0000"/>
                </a:solidFill>
              </a:rPr>
              <a:t>Machine Learning</a:t>
            </a:r>
          </a:p>
        </p:txBody>
      </p:sp>
      <p:sp>
        <p:nvSpPr>
          <p:cNvPr id="3" name="TextBox 2"/>
          <p:cNvSpPr txBox="1"/>
          <p:nvPr/>
        </p:nvSpPr>
        <p:spPr>
          <a:xfrm>
            <a:off x="4624251" y="4153989"/>
            <a:ext cx="2784737" cy="923330"/>
          </a:xfrm>
          <a:prstGeom prst="rect">
            <a:avLst/>
          </a:prstGeom>
          <a:noFill/>
        </p:spPr>
        <p:txBody>
          <a:bodyPr wrap="none" rtlCol="0">
            <a:spAutoFit/>
          </a:bodyPr>
          <a:lstStyle/>
          <a:p>
            <a:r>
              <a:rPr lang="en-US" sz="5400" dirty="0">
                <a:solidFill>
                  <a:srgbClr val="002060"/>
                </a:solidFill>
              </a:rPr>
              <a:t>Session 1</a:t>
            </a:r>
          </a:p>
        </p:txBody>
      </p:sp>
    </p:spTree>
    <p:extLst>
      <p:ext uri="{BB962C8B-B14F-4D97-AF65-F5344CB8AC3E}">
        <p14:creationId xmlns:p14="http://schemas.microsoft.com/office/powerpoint/2010/main" val="346018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F842D91E-A668-4778-84CC-93A75C7B48D6}"/>
              </a:ext>
            </a:extLst>
          </p:cNvPr>
          <p:cNvSpPr txBox="1"/>
          <p:nvPr/>
        </p:nvSpPr>
        <p:spPr>
          <a:xfrm>
            <a:off x="53055" y="2319918"/>
            <a:ext cx="6143346" cy="3276282"/>
          </a:xfrm>
          <a:prstGeom prst="rect">
            <a:avLst/>
          </a:prstGeom>
          <a:noFill/>
        </p:spPr>
        <p:txBody>
          <a:bodyPr wrap="square">
            <a:spAutoFit/>
          </a:bodyPr>
          <a:lstStyle/>
          <a:p>
            <a:pPr marL="342900" indent="-342900">
              <a:lnSpc>
                <a:spcPct val="150000"/>
              </a:lnSpc>
              <a:buFontTx/>
              <a:buChar char="-"/>
            </a:pPr>
            <a:r>
              <a:rPr lang="en-US" sz="2000" i="0" dirty="0">
                <a:solidFill>
                  <a:srgbClr val="000000"/>
                </a:solidFill>
                <a:effectLst/>
                <a:latin typeface="Merriweather"/>
              </a:rPr>
              <a:t>It is used to identify objects, persons, places, digital images, </a:t>
            </a:r>
            <a:r>
              <a:rPr lang="en-US" sz="2000" i="0" dirty="0" err="1">
                <a:solidFill>
                  <a:srgbClr val="000000"/>
                </a:solidFill>
                <a:effectLst/>
                <a:latin typeface="Merriweather"/>
              </a:rPr>
              <a:t>etc</a:t>
            </a:r>
            <a:r>
              <a:rPr lang="en-US" sz="2000" i="0" dirty="0">
                <a:solidFill>
                  <a:srgbClr val="000000"/>
                </a:solidFill>
                <a:effectLst/>
                <a:latin typeface="Merriweather"/>
              </a:rPr>
              <a:t> like in </a:t>
            </a:r>
            <a:r>
              <a:rPr lang="en-US" sz="2000" i="0" dirty="0" err="1">
                <a:solidFill>
                  <a:srgbClr val="000000"/>
                </a:solidFill>
                <a:effectLst/>
                <a:latin typeface="Merriweather"/>
              </a:rPr>
              <a:t>facebook</a:t>
            </a:r>
            <a:r>
              <a:rPr lang="en-US" sz="2000" i="0" dirty="0">
                <a:solidFill>
                  <a:srgbClr val="000000"/>
                </a:solidFill>
                <a:effectLst/>
                <a:latin typeface="Merriweather"/>
              </a:rPr>
              <a:t> , </a:t>
            </a:r>
            <a:r>
              <a:rPr lang="en-US" sz="2000" i="0" dirty="0">
                <a:effectLst/>
                <a:latin typeface="Merriweather"/>
              </a:rPr>
              <a:t>Automatic friend tagging suggestion as when we upload a photo with</a:t>
            </a:r>
            <a:r>
              <a:rPr lang="en-US" sz="2000" dirty="0">
                <a:latin typeface="Merriweather"/>
              </a:rPr>
              <a:t> friend it suggest his name </a:t>
            </a:r>
          </a:p>
          <a:p>
            <a:pPr marL="342900" indent="-342900">
              <a:lnSpc>
                <a:spcPct val="150000"/>
              </a:lnSpc>
              <a:buFontTx/>
              <a:buChar char="-"/>
            </a:pPr>
            <a:endParaRPr lang="en-US" sz="2000" i="0" dirty="0">
              <a:effectLst/>
              <a:latin typeface="Merriweather"/>
            </a:endParaRPr>
          </a:p>
          <a:p>
            <a:pPr marL="342900" indent="-342900">
              <a:lnSpc>
                <a:spcPct val="150000"/>
              </a:lnSpc>
              <a:buFontTx/>
              <a:buChar char="-"/>
            </a:pPr>
            <a:r>
              <a:rPr lang="en-US" sz="2000" dirty="0">
                <a:latin typeface="Merriweather"/>
              </a:rPr>
              <a:t>In our smart phones the camera detect our faces and make authentication </a:t>
            </a:r>
          </a:p>
        </p:txBody>
      </p:sp>
      <p:pic>
        <p:nvPicPr>
          <p:cNvPr id="4" name="Picture 3">
            <a:extLst>
              <a:ext uri="{FF2B5EF4-FFF2-40B4-BE49-F238E27FC236}">
                <a16:creationId xmlns:a16="http://schemas.microsoft.com/office/drawing/2014/main" id="{145C957D-50EE-4905-BB0E-93A946712C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704" y="1870058"/>
            <a:ext cx="5392518" cy="2517681"/>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9F6499F-5325-4C2D-97A8-6B0505A7D3C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EE690E81-3784-404F-AB65-13A9975016AA}"/>
              </a:ext>
            </a:extLst>
          </p:cNvPr>
          <p:cNvSpPr txBox="1"/>
          <p:nvPr/>
        </p:nvSpPr>
        <p:spPr>
          <a:xfrm>
            <a:off x="274022" y="1218767"/>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30294000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085104AE-8BBC-4D0D-A003-432156FCF7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1615" y="2014831"/>
            <a:ext cx="2220769" cy="22207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0" name="Picture 69">
            <a:extLst>
              <a:ext uri="{FF2B5EF4-FFF2-40B4-BE49-F238E27FC236}">
                <a16:creationId xmlns:a16="http://schemas.microsoft.com/office/drawing/2014/main" id="{4E84A9C4-382D-4296-8554-9DC7A637DE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252" y="3836597"/>
            <a:ext cx="2137363" cy="213736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1" name="TextBox 70">
            <a:extLst>
              <a:ext uri="{FF2B5EF4-FFF2-40B4-BE49-F238E27FC236}">
                <a16:creationId xmlns:a16="http://schemas.microsoft.com/office/drawing/2014/main" id="{3BC812EB-1D4E-4F4B-B15E-5DD90D8C3DFA}"/>
              </a:ext>
            </a:extLst>
          </p:cNvPr>
          <p:cNvSpPr txBox="1"/>
          <p:nvPr/>
        </p:nvSpPr>
        <p:spPr>
          <a:xfrm>
            <a:off x="5032212" y="1688650"/>
            <a:ext cx="6819477" cy="3359061"/>
          </a:xfrm>
          <a:prstGeom prst="rect">
            <a:avLst/>
          </a:prstGeom>
          <a:noFill/>
        </p:spPr>
        <p:txBody>
          <a:bodyPr wrap="square">
            <a:spAutoFit/>
          </a:bodyPr>
          <a:lstStyle/>
          <a:p>
            <a:pPr marL="342900" indent="-342900">
              <a:lnSpc>
                <a:spcPct val="150000"/>
              </a:lnSpc>
              <a:buFontTx/>
              <a:buChar char="-"/>
            </a:pPr>
            <a:r>
              <a:rPr lang="en-US" sz="2400" dirty="0">
                <a:latin typeface="Merriweather"/>
              </a:rPr>
              <a:t>this person doesn't exist web site NVIDIA uses these person in simulations instead of copyrighted photos </a:t>
            </a:r>
          </a:p>
          <a:p>
            <a:pPr>
              <a:lnSpc>
                <a:spcPct val="150000"/>
              </a:lnSpc>
            </a:pPr>
            <a:r>
              <a:rPr lang="en-US" sz="2400" dirty="0">
                <a:solidFill>
                  <a:schemeClr val="accent1"/>
                </a:solidFill>
                <a:latin typeface="Merriweather"/>
                <a:hlinkClick r:id="rId8">
                  <a:extLst>
                    <a:ext uri="{A12FA001-AC4F-418D-AE19-62706E023703}">
                      <ahyp:hlinkClr xmlns="" xmlns:ahyp="http://schemas.microsoft.com/office/drawing/2018/hyperlinkcolor" val="tx"/>
                    </a:ext>
                  </a:extLst>
                </a:hlinkClick>
              </a:rPr>
              <a:t>https://thispersondoesnotexist.com/</a:t>
            </a:r>
            <a:endParaRPr lang="en-US" sz="2400" dirty="0">
              <a:solidFill>
                <a:schemeClr val="accent1"/>
              </a:solidFill>
              <a:latin typeface="Merriweather"/>
            </a:endParaRPr>
          </a:p>
          <a:p>
            <a:pPr>
              <a:lnSpc>
                <a:spcPct val="150000"/>
              </a:lnSpc>
            </a:pPr>
            <a:r>
              <a:rPr lang="en-US" sz="2400" dirty="0">
                <a:latin typeface="Merriweather"/>
              </a:rPr>
              <a:t>-Also in terrorism </a:t>
            </a:r>
          </a:p>
          <a:p>
            <a:pPr>
              <a:lnSpc>
                <a:spcPct val="150000"/>
              </a:lnSpc>
            </a:pPr>
            <a:r>
              <a:rPr lang="en-US" sz="2400" dirty="0">
                <a:latin typeface="Merriweather"/>
              </a:rPr>
              <a:t>- Facebook trend about child </a:t>
            </a:r>
            <a:r>
              <a:rPr lang="en-US" sz="2400" dirty="0" err="1">
                <a:latin typeface="Merriweather"/>
              </a:rPr>
              <a:t>challlenge</a:t>
            </a:r>
            <a:endParaRPr lang="en-US" sz="2400" dirty="0">
              <a:latin typeface="Merriweather"/>
            </a:endParaRPr>
          </a:p>
        </p:txBody>
      </p:sp>
      <p:sp>
        <p:nvSpPr>
          <p:cNvPr id="2" name="TextBox 1">
            <a:extLst>
              <a:ext uri="{FF2B5EF4-FFF2-40B4-BE49-F238E27FC236}">
                <a16:creationId xmlns:a16="http://schemas.microsoft.com/office/drawing/2014/main" id="{A5312C33-03F8-4935-8157-3C769C899756}"/>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CA577380-854A-4CBB-9682-C5A598A2B9EA}"/>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0" i="0" dirty="0">
                <a:effectLst/>
                <a:latin typeface="Merriweather"/>
              </a:rPr>
              <a:t>Image Recognition</a:t>
            </a:r>
          </a:p>
        </p:txBody>
      </p:sp>
    </p:spTree>
    <p:extLst>
      <p:ext uri="{BB962C8B-B14F-4D97-AF65-F5344CB8AC3E}">
        <p14:creationId xmlns:p14="http://schemas.microsoft.com/office/powerpoint/2010/main" val="2593845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6146D416-BB20-42EE-A90C-EE03F1FC185F}"/>
              </a:ext>
            </a:extLst>
          </p:cNvPr>
          <p:cNvPicPr>
            <a:picLocks noChangeAspect="1"/>
          </p:cNvPicPr>
          <p:nvPr/>
        </p:nvPicPr>
        <p:blipFill rotWithShape="1">
          <a:blip r:embed="rId6"/>
          <a:srcRect l="5675" t="6615" r="8160" b="5186"/>
          <a:stretch/>
        </p:blipFill>
        <p:spPr>
          <a:xfrm>
            <a:off x="6620877" y="1579753"/>
            <a:ext cx="5265054" cy="3011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TextBox 73">
            <a:extLst>
              <a:ext uri="{FF2B5EF4-FFF2-40B4-BE49-F238E27FC236}">
                <a16:creationId xmlns:a16="http://schemas.microsoft.com/office/drawing/2014/main" id="{D013E62F-81FF-4DE6-B60B-DC2D8E4BC5C5}"/>
              </a:ext>
            </a:extLst>
          </p:cNvPr>
          <p:cNvSpPr txBox="1"/>
          <p:nvPr/>
        </p:nvSpPr>
        <p:spPr>
          <a:xfrm>
            <a:off x="107984" y="2356568"/>
            <a:ext cx="6143346" cy="3416320"/>
          </a:xfrm>
          <a:prstGeom prst="rect">
            <a:avLst/>
          </a:prstGeom>
          <a:noFill/>
        </p:spPr>
        <p:txBody>
          <a:bodyPr wrap="square">
            <a:spAutoFit/>
          </a:bodyPr>
          <a:lstStyle/>
          <a:p>
            <a:pPr>
              <a:lnSpc>
                <a:spcPct val="150000"/>
              </a:lnSpc>
              <a:buFontTx/>
              <a:buChar char="-"/>
            </a:pPr>
            <a:r>
              <a:rPr lang="en-US" sz="2400" b="0" i="0" dirty="0">
                <a:solidFill>
                  <a:srgbClr val="000000"/>
                </a:solidFill>
                <a:effectLst/>
                <a:latin typeface="Merriweather"/>
              </a:rPr>
              <a:t>It is a process of converting voice instructions into text, and it is also known as </a:t>
            </a:r>
            <a:r>
              <a:rPr lang="en-US" sz="2400" b="0" dirty="0">
                <a:solidFill>
                  <a:srgbClr val="000000"/>
                </a:solidFill>
                <a:latin typeface="Merriweather"/>
              </a:rPr>
              <a:t>S</a:t>
            </a:r>
            <a:r>
              <a:rPr lang="en-US" sz="2400" i="0" dirty="0">
                <a:effectLst/>
                <a:latin typeface="Merriweather"/>
              </a:rPr>
              <a:t>peech to text.</a:t>
            </a:r>
            <a:endParaRPr lang="en-US" sz="2400" dirty="0">
              <a:solidFill>
                <a:srgbClr val="000000"/>
              </a:solidFill>
              <a:latin typeface="Merriweather"/>
            </a:endParaRPr>
          </a:p>
          <a:p>
            <a:pPr marL="0" indent="0">
              <a:lnSpc>
                <a:spcPct val="150000"/>
              </a:lnSpc>
              <a:buNone/>
            </a:pPr>
            <a:r>
              <a:rPr lang="en-US" sz="2400" b="0" i="0" dirty="0">
                <a:solidFill>
                  <a:srgbClr val="000000"/>
                </a:solidFill>
                <a:effectLst/>
                <a:latin typeface="Merriweather"/>
              </a:rPr>
              <a:t>- We see this application in google assistant option search by voice it helps disabled people like the blind.</a:t>
            </a:r>
          </a:p>
        </p:txBody>
      </p:sp>
      <p:sp>
        <p:nvSpPr>
          <p:cNvPr id="2" name="TextBox 1">
            <a:extLst>
              <a:ext uri="{FF2B5EF4-FFF2-40B4-BE49-F238E27FC236}">
                <a16:creationId xmlns:a16="http://schemas.microsoft.com/office/drawing/2014/main" id="{AE819E5C-856C-4D84-9CF4-16629941959C}"/>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8935FFD8-24CB-4C65-8487-35019EF9DE86}"/>
              </a:ext>
            </a:extLst>
          </p:cNvPr>
          <p:cNvSpPr txBox="1"/>
          <p:nvPr/>
        </p:nvSpPr>
        <p:spPr>
          <a:xfrm>
            <a:off x="276925" y="1236891"/>
            <a:ext cx="4068920"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dirty="0"/>
              <a:t>Speech recognition </a:t>
            </a:r>
          </a:p>
        </p:txBody>
      </p:sp>
    </p:spTree>
    <p:extLst>
      <p:ext uri="{BB962C8B-B14F-4D97-AF65-F5344CB8AC3E}">
        <p14:creationId xmlns:p14="http://schemas.microsoft.com/office/powerpoint/2010/main" val="1520562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508D934-67E0-4D7D-ADC6-5A4AD52B0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2940" y="1438984"/>
            <a:ext cx="3411480" cy="3411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6" name="TextBox 45">
            <a:extLst>
              <a:ext uri="{FF2B5EF4-FFF2-40B4-BE49-F238E27FC236}">
                <a16:creationId xmlns:a16="http://schemas.microsoft.com/office/drawing/2014/main" id="{D4B95356-4B03-45EF-94F8-DF2658D77451}"/>
              </a:ext>
            </a:extLst>
          </p:cNvPr>
          <p:cNvSpPr txBox="1"/>
          <p:nvPr/>
        </p:nvSpPr>
        <p:spPr>
          <a:xfrm>
            <a:off x="359311" y="1840047"/>
            <a:ext cx="6143346" cy="1293111"/>
          </a:xfrm>
          <a:prstGeom prst="rect">
            <a:avLst/>
          </a:prstGeom>
          <a:noFill/>
        </p:spPr>
        <p:txBody>
          <a:bodyPr wrap="square">
            <a:spAutoFit/>
          </a:bodyPr>
          <a:lstStyle/>
          <a:p>
            <a:pPr>
              <a:lnSpc>
                <a:spcPct val="150000"/>
              </a:lnSpc>
            </a:pPr>
            <a:r>
              <a:rPr lang="en-US" sz="1800" b="0" i="0" dirty="0">
                <a:solidFill>
                  <a:srgbClr val="000000"/>
                </a:solidFill>
                <a:effectLst/>
                <a:latin typeface="verdana" panose="020B0604030504040204" pitchFamily="34" charset="0"/>
              </a:rPr>
              <a:t>- companies such as </a:t>
            </a:r>
            <a:r>
              <a:rPr lang="en-US" sz="1800" i="0" dirty="0">
                <a:effectLst/>
                <a:latin typeface="verdana" panose="020B0604030504040204" pitchFamily="34" charset="0"/>
              </a:rPr>
              <a:t>Amazon</a:t>
            </a:r>
            <a:r>
              <a:rPr lang="en-US" sz="1800" i="0" dirty="0">
                <a:solidFill>
                  <a:srgbClr val="000000"/>
                </a:solidFill>
                <a:effectLst/>
                <a:latin typeface="verdana" panose="020B0604030504040204" pitchFamily="34" charset="0"/>
              </a:rPr>
              <a:t>, </a:t>
            </a:r>
            <a:r>
              <a:rPr lang="en-US" sz="1800" i="0" dirty="0">
                <a:effectLst/>
                <a:latin typeface="verdana" panose="020B0604030504040204" pitchFamily="34" charset="0"/>
              </a:rPr>
              <a:t>Netflix and many others depends on machine learning in their recommendations </a:t>
            </a:r>
            <a:endParaRPr lang="en-US" dirty="0"/>
          </a:p>
        </p:txBody>
      </p:sp>
      <p:sp>
        <p:nvSpPr>
          <p:cNvPr id="55" name="TextBox 54">
            <a:extLst>
              <a:ext uri="{FF2B5EF4-FFF2-40B4-BE49-F238E27FC236}">
                <a16:creationId xmlns:a16="http://schemas.microsoft.com/office/drawing/2014/main" id="{6875FD87-D860-4B63-8A6B-8E275C48E130}"/>
              </a:ext>
            </a:extLst>
          </p:cNvPr>
          <p:cNvSpPr txBox="1"/>
          <p:nvPr/>
        </p:nvSpPr>
        <p:spPr>
          <a:xfrm>
            <a:off x="271408" y="3228863"/>
            <a:ext cx="6143346" cy="1293111"/>
          </a:xfrm>
          <a:prstGeom prst="rect">
            <a:avLst/>
          </a:prstGeom>
          <a:noFill/>
        </p:spPr>
        <p:txBody>
          <a:bodyPr wrap="square">
            <a:spAutoFit/>
          </a:bodyPr>
          <a:lstStyle/>
          <a:p>
            <a:pPr>
              <a:lnSpc>
                <a:spcPct val="150000"/>
              </a:lnSpc>
            </a:pPr>
            <a:r>
              <a:rPr lang="en-US" sz="1800" dirty="0">
                <a:latin typeface="verdana" panose="020B0604030504040204" pitchFamily="34" charset="0"/>
              </a:rPr>
              <a:t>- We can see that clearly between google and YouTube the search engine informed </a:t>
            </a:r>
            <a:r>
              <a:rPr lang="en-US" dirty="0" err="1">
                <a:latin typeface="verdana" panose="020B0604030504040204" pitchFamily="34" charset="0"/>
              </a:rPr>
              <a:t>Y</a:t>
            </a:r>
            <a:r>
              <a:rPr lang="en-US" sz="1800" dirty="0" err="1">
                <a:latin typeface="verdana" panose="020B0604030504040204" pitchFamily="34" charset="0"/>
              </a:rPr>
              <a:t>outube</a:t>
            </a:r>
            <a:r>
              <a:rPr lang="en-US" sz="1800" dirty="0">
                <a:latin typeface="verdana" panose="020B0604030504040204" pitchFamily="34" charset="0"/>
              </a:rPr>
              <a:t> about your interests to view the suitable advertisement </a:t>
            </a:r>
            <a:endParaRPr lang="en-US" sz="1800" i="0" dirty="0">
              <a:effectLst/>
              <a:latin typeface="Merriweather"/>
            </a:endParaRPr>
          </a:p>
        </p:txBody>
      </p:sp>
      <p:sp>
        <p:nvSpPr>
          <p:cNvPr id="68" name="TextBox 67">
            <a:extLst>
              <a:ext uri="{FF2B5EF4-FFF2-40B4-BE49-F238E27FC236}">
                <a16:creationId xmlns:a16="http://schemas.microsoft.com/office/drawing/2014/main" id="{498F1A40-5DF8-4DC2-AD75-CB476EF030EC}"/>
              </a:ext>
            </a:extLst>
          </p:cNvPr>
          <p:cNvSpPr txBox="1"/>
          <p:nvPr/>
        </p:nvSpPr>
        <p:spPr>
          <a:xfrm>
            <a:off x="199658" y="4643992"/>
            <a:ext cx="6143346" cy="1282787"/>
          </a:xfrm>
          <a:prstGeom prst="rect">
            <a:avLst/>
          </a:prstGeom>
          <a:noFill/>
        </p:spPr>
        <p:txBody>
          <a:bodyPr wrap="square">
            <a:spAutoFit/>
          </a:bodyPr>
          <a:lstStyle/>
          <a:p>
            <a:pPr>
              <a:lnSpc>
                <a:spcPct val="150000"/>
              </a:lnSpc>
            </a:pPr>
            <a:r>
              <a:rPr lang="en-US" sz="1800" dirty="0">
                <a:latin typeface="Verdana" panose="020B0604030504040204" pitchFamily="34" charset="0"/>
                <a:ea typeface="Verdana" panose="020B0604030504040204" pitchFamily="34" charset="0"/>
              </a:rPr>
              <a:t>- And wee can’t forget Netflix earns 1 million dollars from their prediction to the </a:t>
            </a:r>
            <a:r>
              <a:rPr lang="en-US" sz="1800" dirty="0" err="1">
                <a:latin typeface="Verdana" panose="020B0604030504040204" pitchFamily="34" charset="0"/>
                <a:ea typeface="Verdana" panose="020B0604030504040204" pitchFamily="34" charset="0"/>
              </a:rPr>
              <a:t>favourite</a:t>
            </a:r>
            <a:r>
              <a:rPr lang="en-US" sz="1800" dirty="0">
                <a:latin typeface="Verdana" panose="020B0604030504040204" pitchFamily="34" charset="0"/>
                <a:ea typeface="Verdana" panose="020B0604030504040204" pitchFamily="34" charset="0"/>
              </a:rPr>
              <a:t> movies to the users </a:t>
            </a:r>
          </a:p>
        </p:txBody>
      </p:sp>
      <p:sp>
        <p:nvSpPr>
          <p:cNvPr id="2" name="TextBox 1">
            <a:extLst>
              <a:ext uri="{FF2B5EF4-FFF2-40B4-BE49-F238E27FC236}">
                <a16:creationId xmlns:a16="http://schemas.microsoft.com/office/drawing/2014/main" id="{65DCAD2C-BF79-420C-9F52-A3B5B2F15CBE}"/>
              </a:ext>
            </a:extLst>
          </p:cNvPr>
          <p:cNvSpPr txBox="1"/>
          <p:nvPr/>
        </p:nvSpPr>
        <p:spPr>
          <a:xfrm>
            <a:off x="263510" y="152731"/>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7F02A0C6-308F-4966-9F07-3E0720F03A4F}"/>
              </a:ext>
            </a:extLst>
          </p:cNvPr>
          <p:cNvSpPr txBox="1"/>
          <p:nvPr/>
        </p:nvSpPr>
        <p:spPr>
          <a:xfrm>
            <a:off x="263509" y="1192239"/>
            <a:ext cx="4996467" cy="52322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2800" b="0" i="0" dirty="0">
                <a:effectLst/>
                <a:latin typeface="Merriweather"/>
              </a:rPr>
              <a:t>Product recommendations</a:t>
            </a:r>
            <a:endParaRPr lang="en-US" sz="2800" dirty="0"/>
          </a:p>
        </p:txBody>
      </p:sp>
    </p:spTree>
    <p:extLst>
      <p:ext uri="{BB962C8B-B14F-4D97-AF65-F5344CB8AC3E}">
        <p14:creationId xmlns:p14="http://schemas.microsoft.com/office/powerpoint/2010/main" val="12047149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Algorithms</a:t>
            </a:r>
          </a:p>
        </p:txBody>
      </p:sp>
      <p:sp>
        <p:nvSpPr>
          <p:cNvPr id="11" name="TextBox 10"/>
          <p:cNvSpPr txBox="1"/>
          <p:nvPr/>
        </p:nvSpPr>
        <p:spPr>
          <a:xfrm>
            <a:off x="352425" y="1931135"/>
            <a:ext cx="11273518" cy="38995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Unsupervised learning</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Others: Reinforcement learning, recommender systems.</a:t>
            </a:r>
          </a:p>
          <a:p>
            <a:pPr marL="342900" indent="-342900">
              <a:lnSpc>
                <a:spcPct val="150000"/>
              </a:lnSpc>
              <a:buFont typeface="Arial" panose="020B0604020202020204" pitchFamily="34" charset="0"/>
              <a:buChar char="•"/>
            </a:pPr>
            <a:r>
              <a:rPr lang="en-US" sz="2800" b="1" dirty="0">
                <a:latin typeface="Hack" panose="020B0609030202020204" pitchFamily="49" charset="0"/>
                <a:ea typeface="Hack" panose="020B0609030202020204" pitchFamily="49" charset="0"/>
                <a:cs typeface="Hack" panose="020B0609030202020204" pitchFamily="49" charset="0"/>
              </a:rPr>
              <a:t>Also talk about: Practical advice for applying learning algorithms</a:t>
            </a:r>
            <a:r>
              <a:rPr lang="en-US" sz="2000" dirty="0">
                <a:latin typeface="Hack" panose="020B0609030202020204" pitchFamily="49" charset="0"/>
                <a:ea typeface="Hack" panose="020B0609030202020204" pitchFamily="49" charset="0"/>
                <a:cs typeface="Hack" panose="020B0609030202020204" pitchFamily="49" charset="0"/>
              </a:rPr>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11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52424" y="1931135"/>
            <a:ext cx="11499942" cy="415498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In supervised learning, we are given a data set and already know what our correct output should look like, having the idea that there is a relationship between the input and the output.</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Supervised learning problems are categorized into "regression" and "classification" problems. In a regression problem, we are trying to predict results within a continuous output, meaning that we are trying to map input variables to some continuous function. In a classification problem, we are instead trying to predict results in a discrete output. In other words, we are trying to map input variables into discrete categories.</a:t>
            </a:r>
          </a:p>
          <a:p>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1:</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Given data about the size of houses on the real estate market, try to predict their price. Price as a function of size is a continuous output, so this is a regression problem.</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We could turn this example into a classification problem by instead making our output about whether the house "sells for more or less than the asking price." Here we are classifying the houses based on price into two discrete categories.</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3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5694048"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Supervised learning</a:t>
            </a:r>
          </a:p>
        </p:txBody>
      </p:sp>
      <p:sp>
        <p:nvSpPr>
          <p:cNvPr id="11" name="TextBox 10"/>
          <p:cNvSpPr txBox="1"/>
          <p:nvPr/>
        </p:nvSpPr>
        <p:spPr>
          <a:xfrm>
            <a:off x="338091" y="2156554"/>
            <a:ext cx="11499942" cy="2462213"/>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Example 2:</a:t>
            </a:r>
          </a:p>
          <a:p>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Regression - Given a picture of a person, we have to predict their age on the basis of the given picture</a:t>
            </a:r>
          </a:p>
          <a:p>
            <a:pPr marL="342900" indent="-342900">
              <a:buFont typeface="Wingdings" panose="05000000000000000000" pitchFamily="2" charset="2"/>
              <a:buChar char="Ø"/>
            </a:pPr>
            <a:endParaRPr lang="en-US" sz="2200" dirty="0">
              <a:latin typeface="Hack" panose="020B0609030202020204"/>
              <a:ea typeface="Hack" panose="020B0609030202020204" pitchFamily="49" charset="0"/>
              <a:cs typeface="Hack" panose="020B0609030202020204" pitchFamily="49" charset="0"/>
            </a:endParaRPr>
          </a:p>
          <a:p>
            <a:pPr marL="342900" indent="-342900">
              <a:buFont typeface="Wingdings" panose="05000000000000000000" pitchFamily="2" charset="2"/>
              <a:buChar char="Ø"/>
            </a:pPr>
            <a:r>
              <a:rPr lang="en-US" sz="2200" dirty="0">
                <a:latin typeface="Hack" panose="020B0609030202020204"/>
                <a:ea typeface="Hack" panose="020B0609030202020204" pitchFamily="49" charset="0"/>
                <a:cs typeface="Hack" panose="020B0609030202020204" pitchFamily="49" charset="0"/>
              </a:rPr>
              <a:t>Classification - Given a patient with a tumor, we have to predict whether the tumor is malignant or benign.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83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4493538"/>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r>
              <a:rPr lang="en-US" sz="2600" dirty="0"/>
              <a:t>Classify which problem is regression or classification.</a:t>
            </a:r>
          </a:p>
          <a:p>
            <a:r>
              <a:rPr lang="en-US" sz="2600" dirty="0"/>
              <a:t>Problem 1: You have a large restaurant. You want to predict how much profit over the next 3 months.</a:t>
            </a:r>
          </a:p>
          <a:p>
            <a:r>
              <a:rPr lang="en-US" sz="2600" dirty="0"/>
              <a:t>Problem 2: You’ve a bank and for each account decide if this account is VIP/normal.</a:t>
            </a:r>
          </a:p>
          <a:p>
            <a:pPr marL="742950" lvl="1" indent="-285750">
              <a:lnSpc>
                <a:spcPct val="150000"/>
              </a:lnSpc>
              <a:buFont typeface="Wingdings" panose="05000000000000000000" pitchFamily="2" charset="2"/>
              <a:buChar char="q"/>
            </a:pPr>
            <a:r>
              <a:rPr lang="en-US" sz="2600" dirty="0"/>
              <a:t>Treat both as classification problems.</a:t>
            </a:r>
          </a:p>
          <a:p>
            <a:pPr marL="742950" lvl="1" indent="-285750">
              <a:lnSpc>
                <a:spcPct val="150000"/>
              </a:lnSpc>
              <a:buFont typeface="Wingdings" panose="05000000000000000000" pitchFamily="2" charset="2"/>
              <a:buChar char="q"/>
            </a:pPr>
            <a:r>
              <a:rPr lang="en-US" sz="2600" dirty="0"/>
              <a:t>Treat problem 1 as a classification problem, problem 2 as a regression problem.</a:t>
            </a:r>
          </a:p>
          <a:p>
            <a:pPr marL="742950" lvl="1" indent="-285750">
              <a:lnSpc>
                <a:spcPct val="150000"/>
              </a:lnSpc>
              <a:buFont typeface="Wingdings" panose="05000000000000000000" pitchFamily="2" charset="2"/>
              <a:buChar char="q"/>
            </a:pPr>
            <a:r>
              <a:rPr lang="en-US" sz="2600" dirty="0"/>
              <a:t>Treat problem 1 as a regression problem, problem 2 as a classification problem.</a:t>
            </a:r>
          </a:p>
          <a:p>
            <a:pPr marL="742950" lvl="1" indent="-285750">
              <a:lnSpc>
                <a:spcPct val="150000"/>
              </a:lnSpc>
              <a:buFont typeface="Wingdings" panose="05000000000000000000" pitchFamily="2" charset="2"/>
              <a:buChar char="q"/>
            </a:pPr>
            <a:r>
              <a:rPr lang="en-US" sz="2600" dirty="0"/>
              <a:t>Treat both as regression problems.</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2482" y="3901438"/>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672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Hack" panose="020B0609030202020204"/>
              </a:rPr>
              <a:t>Unsupervised learning allows us to approach problems with little or no idea what our results should look like. We can derive structure from data where we don't necessarily know the effect of the variables.</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We can derive this structure by clustering the data based on relationships among the variables in the data.</a:t>
            </a:r>
          </a:p>
          <a:p>
            <a:pPr marL="342900" indent="-342900">
              <a:buFont typeface="Arial" panose="020B0604020202020204" pitchFamily="34" charset="0"/>
              <a:buChar char="•"/>
            </a:pPr>
            <a:endParaRPr lang="en-US" sz="2200" dirty="0">
              <a:latin typeface="Hack" panose="020B0609030202020204"/>
            </a:endParaRPr>
          </a:p>
          <a:p>
            <a:pPr marL="342900" indent="-342900">
              <a:buFont typeface="Arial" panose="020B0604020202020204" pitchFamily="34" charset="0"/>
              <a:buChar char="•"/>
            </a:pPr>
            <a:r>
              <a:rPr lang="en-US" sz="2200" dirty="0">
                <a:latin typeface="Hack" panose="020B0609030202020204"/>
              </a:rPr>
              <a:t>With unsupervised learning there is no feedback based on the prediction results.</a:t>
            </a:r>
            <a:endParaRPr lang="en-US" sz="22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33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211099" y="1355024"/>
            <a:ext cx="103852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Introduction to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History of Machine Learning.</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Why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Applications of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Algorithms on ML.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------BREAK-----</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Python tutorial</a:t>
            </a:r>
          </a:p>
          <a:p>
            <a:pPr marL="457200" indent="-457200">
              <a:buFont typeface="Arial" panose="020B0604020202020204" pitchFamily="34" charset="0"/>
              <a:buChar char="•"/>
            </a:pPr>
            <a:r>
              <a:rPr lang="en-US" sz="2800" dirty="0">
                <a:latin typeface="Hack" panose="020B0609030202020204" pitchFamily="49" charset="0"/>
                <a:ea typeface="Hack" panose="020B0609030202020204" pitchFamily="49" charset="0"/>
                <a:cs typeface="Hack" panose="020B0609030202020204" pitchFamily="49" charset="0"/>
              </a:rPr>
              <a:t>Model representation, Hypothesis function, 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C72C076-EB00-4A5E-843C-B2BD29656313}"/>
              </a:ext>
            </a:extLst>
          </p:cNvPr>
          <p:cNvSpPr txBox="1"/>
          <p:nvPr/>
        </p:nvSpPr>
        <p:spPr>
          <a:xfrm>
            <a:off x="219161" y="9080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314761920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2922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Unsupervised learning</a:t>
            </a:r>
          </a:p>
        </p:txBody>
      </p:sp>
      <p:sp>
        <p:nvSpPr>
          <p:cNvPr id="11" name="TextBox 10"/>
          <p:cNvSpPr txBox="1"/>
          <p:nvPr/>
        </p:nvSpPr>
        <p:spPr>
          <a:xfrm>
            <a:off x="352424" y="1931135"/>
            <a:ext cx="11499942" cy="3477875"/>
          </a:xfrm>
          <a:prstGeom prst="rect">
            <a:avLst/>
          </a:prstGeom>
          <a:noFill/>
        </p:spPr>
        <p:txBody>
          <a:bodyPr wrap="square" rtlCol="0">
            <a:spAutoFit/>
          </a:bodyPr>
          <a:lstStyle/>
          <a:p>
            <a:r>
              <a:rPr lang="en-US" sz="2200" b="1" dirty="0">
                <a:latin typeface="Hack" panose="020B0609030202020204"/>
                <a:ea typeface="Hack" panose="020B0609030202020204" pitchFamily="49" charset="0"/>
                <a:cs typeface="Hack" panose="020B0609030202020204" pitchFamily="49" charset="0"/>
              </a:rPr>
              <a:t>Types:</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Clustering: </a:t>
            </a:r>
            <a:r>
              <a:rPr lang="en-US" sz="2200" dirty="0">
                <a:latin typeface="Hack" panose="020B0609030202020204"/>
                <a:ea typeface="Hack" panose="020B0609030202020204" pitchFamily="49" charset="0"/>
                <a:cs typeface="Hack" panose="020B0609030202020204" pitchFamily="49" charset="0"/>
              </a:rPr>
              <a:t>Take a collection of 1,000,000 different genes, and find a way to automatically group these genes into groups that are somehow similar or related by different variables, such as lifespan, location, roles, and so on.</a:t>
            </a:r>
          </a:p>
          <a:p>
            <a:endParaRPr lang="en-US" sz="2200" dirty="0">
              <a:latin typeface="Hack" panose="020B0609030202020204"/>
              <a:ea typeface="Hack" panose="020B0609030202020204" pitchFamily="49" charset="0"/>
              <a:cs typeface="Hack" panose="020B0609030202020204" pitchFamily="49" charset="0"/>
            </a:endParaRPr>
          </a:p>
          <a:p>
            <a:r>
              <a:rPr lang="en-US" sz="2200" b="1" dirty="0">
                <a:latin typeface="Hack" panose="020B0609030202020204"/>
                <a:ea typeface="Hack" panose="020B0609030202020204" pitchFamily="49" charset="0"/>
                <a:cs typeface="Hack" panose="020B0609030202020204" pitchFamily="49" charset="0"/>
              </a:rPr>
              <a:t>Non-clustering: </a:t>
            </a:r>
            <a:r>
              <a:rPr lang="en-US" sz="2200" dirty="0">
                <a:latin typeface="Hack" panose="020B0609030202020204"/>
                <a:ea typeface="Hack" panose="020B0609030202020204" pitchFamily="49" charset="0"/>
                <a:cs typeface="Hack" panose="020B0609030202020204" pitchFamily="49" charset="0"/>
              </a:rPr>
              <a:t>The "Cocktail Party Algorithm", allows you to find structure in a chaotic environment. (i.e. identifying individual voices and music from a mesh of sounds at a cocktail party).</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47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supervised Machine Learning | Learn the Types and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10" y="564357"/>
            <a:ext cx="10516245" cy="5842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61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06313" y="184020"/>
            <a:ext cx="1720216" cy="430887"/>
          </a:xfrm>
          <a:prstGeom prst="rect">
            <a:avLst/>
          </a:prstGeom>
          <a:noFill/>
        </p:spPr>
        <p:txBody>
          <a:bodyPr wrap="square" rtlCol="0">
            <a:spAutoFit/>
          </a:bodyPr>
          <a:lstStyle/>
          <a:p>
            <a:r>
              <a:rPr lang="en-US" sz="2200" dirty="0">
                <a:latin typeface="Hack" panose="020B0609030202020204"/>
                <a:ea typeface="Hack" panose="020B0609030202020204" pitchFamily="49" charset="0"/>
                <a:cs typeface="Hack" panose="020B0609030202020204" pitchFamily="49" charset="0"/>
              </a:rPr>
              <a:t>Example: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83352" y="1863635"/>
            <a:ext cx="11785702" cy="2812978"/>
          </a:xfrm>
          <a:prstGeom prst="rect">
            <a:avLst/>
          </a:prstGeom>
        </p:spPr>
      </p:pic>
    </p:spTree>
    <p:extLst>
      <p:ext uri="{BB962C8B-B14F-4D97-AF65-F5344CB8AC3E}">
        <p14:creationId xmlns:p14="http://schemas.microsoft.com/office/powerpoint/2010/main" val="304569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7714" y="531224"/>
            <a:ext cx="11652069" cy="5293757"/>
          </a:xfrm>
          <a:prstGeom prst="rect">
            <a:avLst/>
          </a:prstGeom>
          <a:noFill/>
        </p:spPr>
        <p:txBody>
          <a:bodyPr wrap="square" rtlCol="0">
            <a:spAutoFit/>
          </a:bodyPr>
          <a:lstStyle/>
          <a:p>
            <a:r>
              <a:rPr lang="en-US" sz="2600" b="1" dirty="0">
                <a:ea typeface="Hack" panose="020B0609030202020204" pitchFamily="49" charset="0"/>
                <a:cs typeface="Hack" panose="020B0609030202020204" pitchFamily="49" charset="0"/>
              </a:rPr>
              <a:t>Quiz:</a:t>
            </a:r>
          </a:p>
          <a:p>
            <a:endParaRPr lang="en-US" sz="2600" b="1" dirty="0">
              <a:ea typeface="Hack" panose="020B0609030202020204" pitchFamily="49" charset="0"/>
              <a:cs typeface="Hack" panose="020B0609030202020204" pitchFamily="49" charset="0"/>
            </a:endParaRPr>
          </a:p>
          <a:p>
            <a:r>
              <a:rPr lang="en-US" sz="2600" dirty="0"/>
              <a:t>Of the following examples, which would you address using an</a:t>
            </a:r>
          </a:p>
          <a:p>
            <a:r>
              <a:rPr lang="en-US" sz="2600" dirty="0"/>
              <a:t>unsupervised learning algorithm? (Check all that apply.)</a:t>
            </a:r>
          </a:p>
          <a:p>
            <a:pPr marL="742950" lvl="1" indent="-285750">
              <a:lnSpc>
                <a:spcPct val="150000"/>
              </a:lnSpc>
              <a:buFont typeface="Wingdings" panose="05000000000000000000" pitchFamily="2" charset="2"/>
              <a:buChar char="q"/>
            </a:pPr>
            <a:r>
              <a:rPr lang="en-US" sz="2600" dirty="0"/>
              <a:t>Given email labeled as spam/not spam, learn a spam filter.</a:t>
            </a:r>
          </a:p>
          <a:p>
            <a:pPr marL="742950" lvl="1" indent="-285750">
              <a:lnSpc>
                <a:spcPct val="150000"/>
              </a:lnSpc>
              <a:buFont typeface="Wingdings" panose="05000000000000000000" pitchFamily="2" charset="2"/>
              <a:buChar char="q"/>
            </a:pPr>
            <a:r>
              <a:rPr lang="en-US" sz="2600" dirty="0"/>
              <a:t>Given a set of news articles found on the web, group them into set of articles about the same story.</a:t>
            </a:r>
          </a:p>
          <a:p>
            <a:pPr marL="742950" lvl="1" indent="-285750">
              <a:lnSpc>
                <a:spcPct val="150000"/>
              </a:lnSpc>
              <a:buFont typeface="Wingdings" panose="05000000000000000000" pitchFamily="2" charset="2"/>
              <a:buChar char="q"/>
            </a:pPr>
            <a:r>
              <a:rPr lang="en-US" sz="2600" dirty="0"/>
              <a:t>Given a database of customer data, automatically discover market</a:t>
            </a:r>
          </a:p>
          <a:p>
            <a:pPr marL="742950" lvl="1" indent="-285750">
              <a:lnSpc>
                <a:spcPct val="150000"/>
              </a:lnSpc>
              <a:buFont typeface="Wingdings" panose="05000000000000000000" pitchFamily="2" charset="2"/>
              <a:buChar char="q"/>
            </a:pPr>
            <a:r>
              <a:rPr lang="en-US" sz="2600" dirty="0"/>
              <a:t>Given a dataset of patients diagnosed as either having diabetes or not, learn to classify new patients as having diabetes or not.</a:t>
            </a:r>
            <a:endParaRPr lang="en-US" sz="2600" dirty="0">
              <a:latin typeface="Hack" panose="020B0609030202020204"/>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675203" y="2899953"/>
            <a:ext cx="377735" cy="37446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6" name="Oval 45"/>
          <p:cNvSpPr/>
          <p:nvPr/>
        </p:nvSpPr>
        <p:spPr>
          <a:xfrm>
            <a:off x="675203" y="4106090"/>
            <a:ext cx="377735" cy="37011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86692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3312154" y="2264228"/>
            <a:ext cx="5268768" cy="1938992"/>
          </a:xfrm>
          <a:prstGeom prst="rect">
            <a:avLst/>
          </a:prstGeom>
          <a:noFill/>
        </p:spPr>
        <p:txBody>
          <a:bodyPr wrap="square" rtlCol="0">
            <a:spAutoFit/>
          </a:bodyPr>
          <a:lstStyle/>
          <a:p>
            <a:r>
              <a:rPr lang="en-US" sz="12000" b="1" dirty="0">
                <a:solidFill>
                  <a:srgbClr val="FF0000"/>
                </a:solidFill>
                <a:latin typeface="Hack" panose="020B0609030202020204"/>
              </a:rPr>
              <a:t>Break</a:t>
            </a:r>
          </a:p>
        </p:txBody>
      </p:sp>
    </p:spTree>
    <p:extLst>
      <p:ext uri="{BB962C8B-B14F-4D97-AF65-F5344CB8AC3E}">
        <p14:creationId xmlns:p14="http://schemas.microsoft.com/office/powerpoint/2010/main" val="2411747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638561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6"/>
          <a:stretch>
            <a:fillRect/>
          </a:stretch>
        </p:blipFill>
        <p:spPr>
          <a:xfrm>
            <a:off x="1964582" y="2539827"/>
            <a:ext cx="4983912" cy="2545301"/>
          </a:xfrm>
          <a:prstGeom prst="rect">
            <a:avLst/>
          </a:prstGeom>
        </p:spPr>
      </p:pic>
      <p:sp>
        <p:nvSpPr>
          <p:cNvPr id="4" name="TextBox 3"/>
          <p:cNvSpPr txBox="1"/>
          <p:nvPr/>
        </p:nvSpPr>
        <p:spPr>
          <a:xfrm flipH="1">
            <a:off x="589941" y="3342245"/>
            <a:ext cx="1281502" cy="830997"/>
          </a:xfrm>
          <a:prstGeom prst="rect">
            <a:avLst/>
          </a:prstGeom>
          <a:noFill/>
        </p:spPr>
        <p:txBody>
          <a:bodyPr wrap="square" rtlCol="0">
            <a:spAutoFit/>
          </a:bodyPr>
          <a:lstStyle/>
          <a:p>
            <a:r>
              <a:rPr lang="en-US" sz="2400" b="1" dirty="0"/>
              <a:t>  Price</a:t>
            </a:r>
          </a:p>
          <a:p>
            <a:r>
              <a:rPr lang="en-US" sz="2400" b="1" dirty="0"/>
              <a:t>(dollars)</a:t>
            </a:r>
          </a:p>
        </p:txBody>
      </p:sp>
      <p:sp>
        <p:nvSpPr>
          <p:cNvPr id="5" name="TextBox 4"/>
          <p:cNvSpPr txBox="1"/>
          <p:nvPr/>
        </p:nvSpPr>
        <p:spPr>
          <a:xfrm>
            <a:off x="4100777" y="5374078"/>
            <a:ext cx="1551086" cy="461665"/>
          </a:xfrm>
          <a:prstGeom prst="rect">
            <a:avLst/>
          </a:prstGeom>
          <a:noFill/>
        </p:spPr>
        <p:txBody>
          <a:bodyPr wrap="square" rtlCol="0">
            <a:spAutoFit/>
          </a:bodyPr>
          <a:lstStyle/>
          <a:p>
            <a:r>
              <a:rPr lang="en-US" sz="2400" b="1" dirty="0"/>
              <a:t>Size(feet)</a:t>
            </a:r>
          </a:p>
        </p:txBody>
      </p:sp>
      <p:sp>
        <p:nvSpPr>
          <p:cNvPr id="6" name="TextBox 5"/>
          <p:cNvSpPr txBox="1"/>
          <p:nvPr/>
        </p:nvSpPr>
        <p:spPr>
          <a:xfrm>
            <a:off x="7586377" y="2303601"/>
            <a:ext cx="4005056" cy="1569660"/>
          </a:xfrm>
          <a:prstGeom prst="rect">
            <a:avLst/>
          </a:prstGeom>
          <a:noFill/>
        </p:spPr>
        <p:txBody>
          <a:bodyPr wrap="square" rtlCol="0">
            <a:spAutoFit/>
          </a:bodyPr>
          <a:lstStyle/>
          <a:p>
            <a:r>
              <a:rPr lang="en-US" sz="3200" b="1" dirty="0">
                <a:solidFill>
                  <a:srgbClr val="FF0000"/>
                </a:solidFill>
              </a:rPr>
              <a:t>Supervised Linear Regression problem with one variable</a:t>
            </a:r>
          </a:p>
        </p:txBody>
      </p:sp>
      <p:cxnSp>
        <p:nvCxnSpPr>
          <p:cNvPr id="10" name="Straight Connector 9"/>
          <p:cNvCxnSpPr/>
          <p:nvPr/>
        </p:nvCxnSpPr>
        <p:spPr>
          <a:xfrm flipH="1">
            <a:off x="3436607" y="2539827"/>
            <a:ext cx="2798085" cy="1709956"/>
          </a:xfrm>
          <a:prstGeom prst="lin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flipH="1">
            <a:off x="259820" y="2026602"/>
            <a:ext cx="2955740" cy="553998"/>
          </a:xfrm>
          <a:prstGeom prst="rect">
            <a:avLst/>
          </a:prstGeom>
          <a:noFill/>
        </p:spPr>
        <p:txBody>
          <a:bodyPr wrap="square" rtlCol="0">
            <a:spAutoFit/>
          </a:bodyPr>
          <a:lstStyle/>
          <a:p>
            <a:r>
              <a:rPr lang="en-US" sz="3000" b="1" dirty="0">
                <a:solidFill>
                  <a:srgbClr val="FF0000"/>
                </a:solidFill>
              </a:rPr>
              <a:t>Housing prices:</a:t>
            </a:r>
          </a:p>
        </p:txBody>
      </p:sp>
    </p:spTree>
    <p:extLst>
      <p:ext uri="{BB962C8B-B14F-4D97-AF65-F5344CB8AC3E}">
        <p14:creationId xmlns:p14="http://schemas.microsoft.com/office/powerpoint/2010/main" val="391228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979096830"/>
              </p:ext>
            </p:extLst>
          </p:nvPr>
        </p:nvGraphicFramePr>
        <p:xfrm>
          <a:off x="1234023" y="1132445"/>
          <a:ext cx="3850002" cy="2895600"/>
        </p:xfrm>
        <a:graphic>
          <a:graphicData uri="http://schemas.openxmlformats.org/drawingml/2006/table">
            <a:tbl>
              <a:tblPr firstRow="1" bandRow="1">
                <a:tableStyleId>{5C22544A-7EE6-4342-B048-85BDC9FD1C3A}</a:tableStyleId>
              </a:tblPr>
              <a:tblGrid>
                <a:gridCol w="1936739">
                  <a:extLst>
                    <a:ext uri="{9D8B030D-6E8A-4147-A177-3AD203B41FA5}">
                      <a16:colId xmlns:a16="http://schemas.microsoft.com/office/drawing/2014/main" val="989393197"/>
                    </a:ext>
                  </a:extLst>
                </a:gridCol>
                <a:gridCol w="1913263">
                  <a:extLst>
                    <a:ext uri="{9D8B030D-6E8A-4147-A177-3AD203B41FA5}">
                      <a16:colId xmlns:a16="http://schemas.microsoft.com/office/drawing/2014/main" val="764134557"/>
                    </a:ext>
                  </a:extLst>
                </a:gridCol>
              </a:tblGrid>
              <a:tr h="475488">
                <a:tc>
                  <a:txBody>
                    <a:bodyPr/>
                    <a:lstStyle/>
                    <a:p>
                      <a:r>
                        <a:rPr lang="en-US" sz="3200" dirty="0"/>
                        <a:t>Size</a:t>
                      </a:r>
                    </a:p>
                  </a:txBody>
                  <a:tcPr/>
                </a:tc>
                <a:tc>
                  <a:txBody>
                    <a:bodyPr/>
                    <a:lstStyle/>
                    <a:p>
                      <a:r>
                        <a:rPr lang="en-US" sz="3200" dirty="0"/>
                        <a:t>price</a:t>
                      </a:r>
                    </a:p>
                  </a:txBody>
                  <a:tcPr/>
                </a:tc>
                <a:extLst>
                  <a:ext uri="{0D108BD9-81ED-4DB2-BD59-A6C34878D82A}">
                    <a16:rowId xmlns:a16="http://schemas.microsoft.com/office/drawing/2014/main" val="3837279333"/>
                  </a:ext>
                </a:extLst>
              </a:tr>
              <a:tr h="475488">
                <a:tc>
                  <a:txBody>
                    <a:bodyPr/>
                    <a:lstStyle/>
                    <a:p>
                      <a:r>
                        <a:rPr lang="en-US" sz="3200" dirty="0"/>
                        <a:t>2000</a:t>
                      </a:r>
                    </a:p>
                  </a:txBody>
                  <a:tcPr/>
                </a:tc>
                <a:tc>
                  <a:txBody>
                    <a:bodyPr/>
                    <a:lstStyle/>
                    <a:p>
                      <a:r>
                        <a:rPr lang="en-US" sz="3200" dirty="0"/>
                        <a:t>400K</a:t>
                      </a:r>
                    </a:p>
                  </a:txBody>
                  <a:tcPr/>
                </a:tc>
                <a:extLst>
                  <a:ext uri="{0D108BD9-81ED-4DB2-BD59-A6C34878D82A}">
                    <a16:rowId xmlns:a16="http://schemas.microsoft.com/office/drawing/2014/main" val="3252974794"/>
                  </a:ext>
                </a:extLst>
              </a:tr>
              <a:tr h="475488">
                <a:tc>
                  <a:txBody>
                    <a:bodyPr/>
                    <a:lstStyle/>
                    <a:p>
                      <a:r>
                        <a:rPr lang="en-US" sz="3200" dirty="0"/>
                        <a:t>1735</a:t>
                      </a:r>
                    </a:p>
                  </a:txBody>
                  <a:tcPr/>
                </a:tc>
                <a:tc>
                  <a:txBody>
                    <a:bodyPr/>
                    <a:lstStyle/>
                    <a:p>
                      <a:r>
                        <a:rPr lang="en-US" sz="3200" dirty="0"/>
                        <a:t>310K</a:t>
                      </a:r>
                    </a:p>
                  </a:txBody>
                  <a:tcPr/>
                </a:tc>
                <a:extLst>
                  <a:ext uri="{0D108BD9-81ED-4DB2-BD59-A6C34878D82A}">
                    <a16:rowId xmlns:a16="http://schemas.microsoft.com/office/drawing/2014/main" val="3082575706"/>
                  </a:ext>
                </a:extLst>
              </a:tr>
              <a:tr h="475488">
                <a:tc>
                  <a:txBody>
                    <a:bodyPr/>
                    <a:lstStyle/>
                    <a:p>
                      <a:r>
                        <a:rPr lang="en-US" sz="3200" dirty="0"/>
                        <a:t>960</a:t>
                      </a:r>
                    </a:p>
                  </a:txBody>
                  <a:tcPr/>
                </a:tc>
                <a:tc>
                  <a:txBody>
                    <a:bodyPr/>
                    <a:lstStyle/>
                    <a:p>
                      <a:r>
                        <a:rPr lang="en-US" sz="3200" dirty="0"/>
                        <a:t>160K</a:t>
                      </a:r>
                    </a:p>
                  </a:txBody>
                  <a:tcPr/>
                </a:tc>
                <a:extLst>
                  <a:ext uri="{0D108BD9-81ED-4DB2-BD59-A6C34878D82A}">
                    <a16:rowId xmlns:a16="http://schemas.microsoft.com/office/drawing/2014/main" val="1338344462"/>
                  </a:ext>
                </a:extLst>
              </a:tr>
              <a:tr h="475488">
                <a:tc>
                  <a:txBody>
                    <a:bodyPr/>
                    <a:lstStyle/>
                    <a:p>
                      <a:r>
                        <a:rPr lang="en-US" sz="3200" dirty="0"/>
                        <a:t>600</a:t>
                      </a:r>
                    </a:p>
                  </a:txBody>
                  <a:tcPr/>
                </a:tc>
                <a:tc>
                  <a:txBody>
                    <a:bodyPr/>
                    <a:lstStyle/>
                    <a:p>
                      <a:r>
                        <a:rPr lang="en-US" sz="3200" dirty="0"/>
                        <a:t>120K</a:t>
                      </a:r>
                    </a:p>
                  </a:txBody>
                  <a:tcPr/>
                </a:tc>
                <a:extLst>
                  <a:ext uri="{0D108BD9-81ED-4DB2-BD59-A6C34878D82A}">
                    <a16:rowId xmlns:a16="http://schemas.microsoft.com/office/drawing/2014/main" val="105695462"/>
                  </a:ext>
                </a:extLst>
              </a:tr>
            </a:tbl>
          </a:graphicData>
        </a:graphic>
      </p:graphicFrame>
      <p:sp>
        <p:nvSpPr>
          <p:cNvPr id="3" name="TextBox 2"/>
          <p:cNvSpPr txBox="1"/>
          <p:nvPr/>
        </p:nvSpPr>
        <p:spPr>
          <a:xfrm>
            <a:off x="519742" y="460595"/>
            <a:ext cx="3583286" cy="584775"/>
          </a:xfrm>
          <a:prstGeom prst="rect">
            <a:avLst/>
          </a:prstGeom>
          <a:noFill/>
        </p:spPr>
        <p:txBody>
          <a:bodyPr wrap="square" rtlCol="0">
            <a:spAutoFit/>
          </a:bodyPr>
          <a:lstStyle/>
          <a:p>
            <a:r>
              <a:rPr lang="en-US" sz="3200" b="1" dirty="0"/>
              <a:t>Training set :</a:t>
            </a:r>
          </a:p>
        </p:txBody>
      </p:sp>
      <mc:AlternateContent xmlns:mc="http://schemas.openxmlformats.org/markup-compatibility/2006" xmlns:a14="http://schemas.microsoft.com/office/drawing/2010/main">
        <mc:Choice Requires="a14">
          <p:sp>
            <p:nvSpPr>
              <p:cNvPr id="4" name="TextBox 3"/>
              <p:cNvSpPr txBox="1"/>
              <p:nvPr/>
            </p:nvSpPr>
            <p:spPr>
              <a:xfrm>
                <a:off x="5634438" y="1576582"/>
                <a:ext cx="5318039" cy="1918795"/>
              </a:xfrm>
              <a:prstGeom prst="rect">
                <a:avLst/>
              </a:prstGeom>
              <a:noFill/>
            </p:spPr>
            <p:txBody>
              <a:bodyPr wrap="square" rtlCol="0">
                <a:spAutoFit/>
              </a:bodyPr>
              <a:lstStyle/>
              <a:p>
                <a:r>
                  <a:rPr lang="en-US" sz="2800" b="1" dirty="0"/>
                  <a:t>Notation:</a:t>
                </a:r>
              </a:p>
              <a:p>
                <a:r>
                  <a:rPr lang="en-US" sz="2800" dirty="0"/>
                  <a:t>M = number of training examples</a:t>
                </a:r>
              </a:p>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a:p>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b="0" i="1" smtClean="0">
                            <a:latin typeface="Cambria Math" panose="02040503050406030204" pitchFamily="18" charset="0"/>
                          </a:rPr>
                          <m:t>𝑖</m:t>
                        </m:r>
                        <m:r>
                          <a:rPr lang="en-US" sz="2800" i="1">
                            <a:latin typeface="Cambria Math" panose="02040503050406030204" pitchFamily="18" charset="0"/>
                          </a:rPr>
                          <m:t>)</m:t>
                        </m:r>
                      </m:sup>
                    </m:sSup>
                  </m:oMath>
                </a14:m>
                <a:r>
                  <a:rPr lang="en-US" sz="2800" dirty="0"/>
                  <a:t>=input(index)</a:t>
                </a:r>
              </a:p>
            </p:txBody>
          </p:sp>
        </mc:Choice>
        <mc:Fallback xmlns="">
          <p:sp>
            <p:nvSpPr>
              <p:cNvPr id="4" name="TextBox 3"/>
              <p:cNvSpPr txBox="1">
                <a:spLocks noRot="1" noChangeAspect="1" noMove="1" noResize="1" noEditPoints="1" noAdjustHandles="1" noChangeArrowheads="1" noChangeShapeType="1" noTextEdit="1"/>
              </p:cNvSpPr>
              <p:nvPr/>
            </p:nvSpPr>
            <p:spPr>
              <a:xfrm>
                <a:off x="5634438" y="1576582"/>
                <a:ext cx="5318039" cy="1918795"/>
              </a:xfrm>
              <a:prstGeom prst="rect">
                <a:avLst/>
              </a:prstGeom>
              <a:blipFill>
                <a:blip r:embed="rId6"/>
                <a:stretch>
                  <a:fillRect l="-2291" t="-3185"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704694" y="3721104"/>
                <a:ext cx="2168434" cy="1118255"/>
              </a:xfrm>
              <a:prstGeom prst="rect">
                <a:avLst/>
              </a:prstGeom>
              <a:noFill/>
            </p:spPr>
            <p:txBody>
              <a:bodyPr wrap="square" rtlCol="0">
                <a:spAutoFit/>
              </a:bodyPr>
              <a:lstStyle/>
              <a:p>
                <a14:m>
                  <m:oMath xmlns:m="http://schemas.openxmlformats.org/officeDocument/2006/math">
                    <m:sSup>
                      <m:sSupPr>
                        <m:ctrlPr>
                          <a:rPr lang="en-US" sz="3200" i="1" smtClean="0">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(2)</m:t>
                        </m:r>
                      </m:sup>
                    </m:sSup>
                  </m:oMath>
                </a14:m>
                <a:r>
                  <a:rPr lang="en-US" sz="3200" dirty="0"/>
                  <a:t>= 1735</a:t>
                </a:r>
              </a:p>
              <a:p>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(3)</m:t>
                        </m:r>
                      </m:sup>
                    </m:sSup>
                  </m:oMath>
                </a14:m>
                <a:r>
                  <a:rPr lang="en-US" sz="3200" dirty="0"/>
                  <a:t> = 160K</a:t>
                </a:r>
              </a:p>
            </p:txBody>
          </p:sp>
        </mc:Choice>
        <mc:Fallback xmlns="">
          <p:sp>
            <p:nvSpPr>
              <p:cNvPr id="5" name="TextBox 4"/>
              <p:cNvSpPr txBox="1">
                <a:spLocks noRot="1" noChangeAspect="1" noMove="1" noResize="1" noEditPoints="1" noAdjustHandles="1" noChangeArrowheads="1" noChangeShapeType="1" noTextEdit="1"/>
              </p:cNvSpPr>
              <p:nvPr/>
            </p:nvSpPr>
            <p:spPr>
              <a:xfrm>
                <a:off x="5704694" y="3721104"/>
                <a:ext cx="2168434" cy="1118255"/>
              </a:xfrm>
              <a:prstGeom prst="rect">
                <a:avLst/>
              </a:prstGeom>
              <a:blipFill>
                <a:blip r:embed="rId7"/>
                <a:stretch>
                  <a:fillRect t="-4891" r="-3371" b="-17391"/>
                </a:stretch>
              </a:blipFill>
            </p:spPr>
            <p:txBody>
              <a:bodyPr/>
              <a:lstStyle/>
              <a:p>
                <a:r>
                  <a:rPr lang="en-US">
                    <a:noFill/>
                  </a:rPr>
                  <a:t> </a:t>
                </a:r>
              </a:p>
            </p:txBody>
          </p:sp>
        </mc:Fallback>
      </mc:AlternateContent>
    </p:spTree>
    <p:extLst>
      <p:ext uri="{BB962C8B-B14F-4D97-AF65-F5344CB8AC3E}">
        <p14:creationId xmlns:p14="http://schemas.microsoft.com/office/powerpoint/2010/main" val="316673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5" y="1235214"/>
            <a:ext cx="6596069"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Model Representation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odel Representation in Machine Learning – mc.ai"/>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01" y="2226206"/>
            <a:ext cx="5998175" cy="39481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p:cNvSpPr txBox="1"/>
              <p:nvPr/>
            </p:nvSpPr>
            <p:spPr>
              <a:xfrm>
                <a:off x="6553651" y="2083451"/>
                <a:ext cx="4671698" cy="707886"/>
              </a:xfrm>
              <a:prstGeom prst="rect">
                <a:avLst/>
              </a:prstGeom>
              <a:noFill/>
            </p:spPr>
            <p:txBody>
              <a:bodyPr wrap="square" rtlCol="0">
                <a:spAutoFit/>
              </a:bodyPr>
              <a:lstStyle/>
              <a:p>
                <a:r>
                  <a:rPr lang="en-US" sz="2000" dirty="0">
                    <a:solidFill>
                      <a:schemeClr val="tx1"/>
                    </a:solidFill>
                  </a:rPr>
                  <a:t>How to represent h ?</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h</m:t>
                          </m:r>
                        </m:e>
                        <m:sub>
                          <m:r>
                            <a:rPr lang="en-US" sz="2000" b="0" i="1" smtClean="0">
                              <a:solidFill>
                                <a:schemeClr val="tx1"/>
                              </a:solidFill>
                              <a:latin typeface="Cambria Math" panose="02040503050406030204" pitchFamily="18" charset="0"/>
                            </a:rPr>
                            <m:t>𝜃</m:t>
                          </m:r>
                        </m:sub>
                      </m:sSub>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𝑥</m:t>
                          </m:r>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0</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𝜃</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𝑥</m:t>
                      </m:r>
                    </m:oMath>
                  </m:oMathPara>
                </a14:m>
                <a:endParaRPr lang="en-US" sz="2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553651" y="2083451"/>
                <a:ext cx="4671698" cy="707886"/>
              </a:xfrm>
              <a:prstGeom prst="rect">
                <a:avLst/>
              </a:prstGeom>
              <a:blipFill>
                <a:blip r:embed="rId7"/>
                <a:stretch>
                  <a:fillRect l="-1305" t="-5172" b="-862"/>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7017723" y="3166470"/>
            <a:ext cx="3597398" cy="1837203"/>
          </a:xfrm>
          <a:prstGeom prst="rect">
            <a:avLst/>
          </a:prstGeom>
        </p:spPr>
      </p:pic>
      <p:cxnSp>
        <p:nvCxnSpPr>
          <p:cNvPr id="5" name="Straight Connector 4"/>
          <p:cNvCxnSpPr/>
          <p:nvPr/>
        </p:nvCxnSpPr>
        <p:spPr>
          <a:xfrm flipV="1">
            <a:off x="7938169" y="3162384"/>
            <a:ext cx="2306048" cy="12437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55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587699" y="1071189"/>
                <a:ext cx="4700691" cy="9544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latin typeface="Cambria Math" panose="02040503050406030204" pitchFamily="18" charset="0"/>
                            </a:rPr>
                            <m:t>𝜃</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oMath>
                  </m:oMathPara>
                </a14:m>
                <a:endParaRPr lang="en-US" sz="2800" dirty="0"/>
              </a:p>
              <a:p>
                <a:r>
                  <a:rPr lang="en-US" sz="2800" dirty="0"/>
                  <a:t>How to choose  </a:t>
                </a:r>
                <a14:m>
                  <m:oMath xmlns:m="http://schemas.openxmlformats.org/officeDocument/2006/math">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 </m:t>
                        </m:r>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r>
                      <a:rPr lang="en-US" sz="2800" b="0" i="1" smtClean="0">
                        <a:latin typeface="Cambria Math" panose="02040503050406030204" pitchFamily="18" charset="0"/>
                      </a:rPr>
                      <m:t> ?</m:t>
                    </m:r>
                  </m:oMath>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87699" y="1071189"/>
                <a:ext cx="4700691" cy="954428"/>
              </a:xfrm>
              <a:prstGeom prst="rect">
                <a:avLst/>
              </a:prstGeom>
              <a:blipFill>
                <a:blip r:embed="rId2"/>
                <a:stretch>
                  <a:fillRect l="-2591" b="-17949"/>
                </a:stretch>
              </a:blipFill>
            </p:spPr>
            <p:txBody>
              <a:bodyPr/>
              <a:lstStyle/>
              <a:p>
                <a:r>
                  <a:rPr lang="en-US">
                    <a:noFill/>
                  </a:rPr>
                  <a:t> </a:t>
                </a:r>
              </a:p>
            </p:txBody>
          </p:sp>
        </mc:Fallback>
      </mc:AlternateContent>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7"/>
          <a:stretch>
            <a:fillRect/>
          </a:stretch>
        </p:blipFill>
        <p:spPr>
          <a:xfrm>
            <a:off x="516682" y="2286762"/>
            <a:ext cx="3260601" cy="2299063"/>
          </a:xfrm>
          <a:prstGeom prst="rect">
            <a:avLst/>
          </a:prstGeom>
        </p:spPr>
      </p:pic>
      <p:pic>
        <p:nvPicPr>
          <p:cNvPr id="3" name="Picture 2"/>
          <p:cNvPicPr>
            <a:picLocks noChangeAspect="1"/>
          </p:cNvPicPr>
          <p:nvPr/>
        </p:nvPicPr>
        <p:blipFill>
          <a:blip r:embed="rId8"/>
          <a:stretch>
            <a:fillRect/>
          </a:stretch>
        </p:blipFill>
        <p:spPr>
          <a:xfrm>
            <a:off x="4164065" y="2305131"/>
            <a:ext cx="3337560" cy="2315593"/>
          </a:xfrm>
          <a:prstGeom prst="rect">
            <a:avLst/>
          </a:prstGeom>
        </p:spPr>
      </p:pic>
      <p:pic>
        <p:nvPicPr>
          <p:cNvPr id="4" name="Picture 3"/>
          <p:cNvPicPr>
            <a:picLocks noChangeAspect="1"/>
          </p:cNvPicPr>
          <p:nvPr/>
        </p:nvPicPr>
        <p:blipFill>
          <a:blip r:embed="rId9"/>
          <a:stretch>
            <a:fillRect/>
          </a:stretch>
        </p:blipFill>
        <p:spPr>
          <a:xfrm>
            <a:off x="7987267" y="2305131"/>
            <a:ext cx="3397799" cy="2378460"/>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4247249" y="4790173"/>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247249" y="4790173"/>
                <a:ext cx="3254376" cy="1200329"/>
              </a:xfrm>
              <a:prstGeom prst="rect">
                <a:avLst/>
              </a:prstGeom>
              <a:blipFill>
                <a:blip r:embed="rId10"/>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25607" y="4836415"/>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2</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625607" y="4836415"/>
                <a:ext cx="3254376" cy="1200329"/>
              </a:xfrm>
              <a:prstGeom prst="rect">
                <a:avLst/>
              </a:prstGeom>
              <a:blipFill>
                <a:blip r:embed="rId11"/>
                <a:stretch>
                  <a:fillRect b="-15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7987267" y="4839059"/>
                <a:ext cx="3254376"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0</m:t>
                          </m:r>
                        </m:sub>
                      </m:sSub>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oMath>
                  </m:oMathPara>
                </a14:m>
                <a:endParaRPr lang="en-US" sz="2400" b="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solidFill>
                                <a:schemeClr val="accent1">
                                  <a:lumMod val="50000"/>
                                </a:schemeClr>
                              </a:solidFill>
                              <a:latin typeface="Cambria Math" panose="02040503050406030204" pitchFamily="18" charset="0"/>
                            </a:rPr>
                          </m:ctrlPr>
                        </m:sSubPr>
                        <m:e>
                          <m:r>
                            <a:rPr lang="en-US" sz="2400" i="1">
                              <a:solidFill>
                                <a:schemeClr val="accent1">
                                  <a:lumMod val="50000"/>
                                </a:schemeClr>
                              </a:solidFill>
                              <a:latin typeface="Cambria Math" panose="02040503050406030204" pitchFamily="18" charset="0"/>
                            </a:rPr>
                            <m:t>𝜃</m:t>
                          </m:r>
                        </m:e>
                        <m:sub>
                          <m:r>
                            <a:rPr lang="en-US" sz="2400" b="0" i="1" smtClean="0">
                              <a:solidFill>
                                <a:schemeClr val="accent1">
                                  <a:lumMod val="50000"/>
                                </a:schemeClr>
                              </a:solidFill>
                              <a:latin typeface="Cambria Math" panose="02040503050406030204" pitchFamily="18" charset="0"/>
                            </a:rPr>
                            <m:t>1</m:t>
                          </m:r>
                        </m:sub>
                      </m:sSub>
                      <m:r>
                        <a:rPr lang="en-US" sz="2400" i="1">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1">
                                  <a:lumMod val="50000"/>
                                </a:schemeClr>
                              </a:solidFill>
                              <a:latin typeface="Cambria Math" panose="02040503050406030204" pitchFamily="18" charset="0"/>
                            </a:rPr>
                          </m:ctrlPr>
                        </m:sSubPr>
                        <m:e>
                          <m:r>
                            <a:rPr lang="en-US" sz="2400" b="0" i="1" smtClean="0">
                              <a:solidFill>
                                <a:schemeClr val="accent1">
                                  <a:lumMod val="50000"/>
                                </a:schemeClr>
                              </a:solidFill>
                              <a:latin typeface="Cambria Math" panose="02040503050406030204" pitchFamily="18" charset="0"/>
                            </a:rPr>
                            <m:t>h</m:t>
                          </m:r>
                        </m:e>
                        <m:sub>
                          <m:r>
                            <a:rPr lang="en-US" sz="2400" b="0" i="1" smtClean="0">
                              <a:solidFill>
                                <a:schemeClr val="accent1">
                                  <a:lumMod val="50000"/>
                                </a:schemeClr>
                              </a:solidFill>
                              <a:latin typeface="Cambria Math" panose="02040503050406030204" pitchFamily="18" charset="0"/>
                            </a:rPr>
                            <m:t>𝜃</m:t>
                          </m:r>
                        </m:sub>
                      </m:sSub>
                      <m:d>
                        <m:dPr>
                          <m:ctrlPr>
                            <a:rPr lang="en-US" sz="2400" b="0" i="1" smtClean="0">
                              <a:solidFill>
                                <a:schemeClr val="accent1">
                                  <a:lumMod val="50000"/>
                                </a:schemeClr>
                              </a:solidFill>
                              <a:latin typeface="Cambria Math" panose="02040503050406030204" pitchFamily="18" charset="0"/>
                            </a:rPr>
                          </m:ctrlPr>
                        </m:dPr>
                        <m:e>
                          <m:r>
                            <a:rPr lang="en-US" sz="2400" b="0" i="1" smtClean="0">
                              <a:solidFill>
                                <a:schemeClr val="accent1">
                                  <a:lumMod val="50000"/>
                                </a:schemeClr>
                              </a:solidFill>
                              <a:latin typeface="Cambria Math" panose="02040503050406030204" pitchFamily="18" charset="0"/>
                            </a:rPr>
                            <m:t>𝑥</m:t>
                          </m:r>
                        </m:e>
                      </m:d>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1</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0</m:t>
                      </m:r>
                      <m:r>
                        <a:rPr lang="en-US" sz="2400" b="0" i="1" smtClean="0">
                          <a:solidFill>
                            <a:schemeClr val="accent1">
                              <a:lumMod val="50000"/>
                            </a:schemeClr>
                          </a:solidFill>
                          <a:latin typeface="Cambria Math" panose="02040503050406030204" pitchFamily="18" charset="0"/>
                        </a:rPr>
                        <m:t>.</m:t>
                      </m:r>
                      <m:r>
                        <a:rPr lang="en-US" sz="2400" b="0" i="1" smtClean="0">
                          <a:solidFill>
                            <a:schemeClr val="accent1">
                              <a:lumMod val="50000"/>
                            </a:schemeClr>
                          </a:solidFill>
                          <a:latin typeface="Cambria Math" panose="02040503050406030204" pitchFamily="18" charset="0"/>
                        </a:rPr>
                        <m:t>5</m:t>
                      </m:r>
                      <m:r>
                        <a:rPr lang="en-US" sz="2400" b="0" i="1" smtClean="0">
                          <a:solidFill>
                            <a:schemeClr val="accent1">
                              <a:lumMod val="50000"/>
                            </a:schemeClr>
                          </a:solidFill>
                          <a:latin typeface="Cambria Math" panose="02040503050406030204" pitchFamily="18" charset="0"/>
                        </a:rPr>
                        <m:t>𝑥</m:t>
                      </m:r>
                    </m:oMath>
                  </m:oMathPara>
                </a14:m>
                <a:endParaRPr lang="en-US" sz="2400" dirty="0">
                  <a:solidFill>
                    <a:schemeClr val="accent1">
                      <a:lumMod val="50000"/>
                    </a:schemeClr>
                  </a:solidFill>
                  <a:latin typeface="Cambria" panose="02040503050406030204" pitchFamily="18" charset="0"/>
                  <a:ea typeface="Cambria" panose="02040503050406030204" pitchFamily="18" charset="0"/>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7987267" y="4839059"/>
                <a:ext cx="3254376" cy="1200329"/>
              </a:xfrm>
              <a:prstGeom prst="rect">
                <a:avLst/>
              </a:prstGeom>
              <a:blipFill>
                <a:blip r:embed="rId12"/>
                <a:stretch>
                  <a:fillRect b="-1523"/>
                </a:stretch>
              </a:blipFill>
            </p:spPr>
            <p:txBody>
              <a:bodyPr/>
              <a:lstStyle/>
              <a:p>
                <a:r>
                  <a:rPr lang="en-US">
                    <a:noFill/>
                  </a:rPr>
                  <a:t> </a:t>
                </a:r>
              </a:p>
            </p:txBody>
          </p:sp>
        </mc:Fallback>
      </mc:AlternateContent>
      <p:sp>
        <p:nvSpPr>
          <p:cNvPr id="69" name="TextBox 68"/>
          <p:cNvSpPr txBox="1"/>
          <p:nvPr/>
        </p:nvSpPr>
        <p:spPr>
          <a:xfrm>
            <a:off x="170745" y="163713"/>
            <a:ext cx="580333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dirty="0">
                <a:latin typeface="Hack" panose="020B0609030202020204" pitchFamily="49" charset="0"/>
                <a:ea typeface="Hack" panose="020B0609030202020204" pitchFamily="49" charset="0"/>
                <a:cs typeface="Hack" panose="020B0609030202020204" pitchFamily="49" charset="0"/>
              </a:rPr>
              <a:t>Hypothesis function:</a:t>
            </a:r>
            <a:endParaRPr lang="en-US" sz="3600" b="1"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154240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425" y="323850"/>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9" name="TextBox 8"/>
          <p:cNvSpPr txBox="1"/>
          <p:nvPr/>
        </p:nvSpPr>
        <p:spPr>
          <a:xfrm>
            <a:off x="352424" y="1235214"/>
            <a:ext cx="918346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solidFill>
                  <a:srgbClr val="46484A"/>
                </a:solidFill>
                <a:latin typeface="Hack" panose="020B0609030202020204" pitchFamily="49" charset="0"/>
                <a:ea typeface="Hack" panose="020B0609030202020204" pitchFamily="49" charset="0"/>
                <a:cs typeface="Hack" panose="020B0609030202020204" pitchFamily="49" charset="0"/>
              </a:rPr>
              <a:t>Cost Function(Mean Square Error)</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504789" y="2484248"/>
                <a:ext cx="6304034" cy="2947217"/>
              </a:xfrm>
              <a:prstGeom prst="rect">
                <a:avLst/>
              </a:prstGeom>
              <a:noFill/>
            </p:spPr>
            <p:txBody>
              <a:bodyPr wrap="square" rtlCol="0">
                <a:spAutoFit/>
              </a:bodyPr>
              <a:lstStyle/>
              <a:p>
                <a:r>
                  <a:rPr lang="en-US" sz="2400" b="0" i="1" dirty="0">
                    <a:latin typeface="Cambria Math" panose="02040503050406030204" pitchFamily="18" charset="0"/>
                  </a:rPr>
                  <a:t>Cost Function:</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sup>
                                  </m:sSup>
                                </m:e>
                              </m:d>
                            </m:e>
                            <m:sup>
                              <m:r>
                                <a:rPr lang="en-US" sz="2400" b="0" i="1" smtClean="0">
                                  <a:latin typeface="Cambria Math" panose="02040503050406030204" pitchFamily="18" charset="0"/>
                                </a:rPr>
                                <m:t>2</m:t>
                              </m:r>
                            </m:sup>
                          </m:sSup>
                        </m:e>
                      </m:nary>
                    </m:oMath>
                  </m:oMathPara>
                </a14:m>
                <a:endParaRPr lang="en-US" sz="2400" b="0" dirty="0"/>
              </a:p>
              <a:p>
                <a:endParaRPr lang="en-US" sz="2400" b="0" dirty="0"/>
              </a:p>
              <a:p>
                <a:r>
                  <a:rPr lang="en-US" sz="2400" b="0" dirty="0"/>
                  <a:t>Based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𝜃</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r>
                      <a:rPr lang="en-US" sz="2400" i="1">
                        <a:latin typeface="Cambria Math" panose="02040503050406030204" pitchFamily="18" charset="0"/>
                      </a:rPr>
                      <m:t>𝑥</m:t>
                    </m:r>
                  </m:oMath>
                </a14:m>
                <a:endParaRPr lang="en-US" sz="2400" dirty="0"/>
              </a:p>
              <a:p>
                <a:r>
                  <a:rPr lang="en-US" sz="2400" dirty="0"/>
                  <a:t>to minimize </a:t>
                </a:r>
                <a14:m>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e>
                    </m:d>
                  </m:oMath>
                </a14:m>
                <a:r>
                  <a:rPr lang="en-US" sz="2400" b="0" dirty="0"/>
                  <a:t> we need to </a:t>
                </a:r>
              </a:p>
              <a:p>
                <a:r>
                  <a:rPr lang="en-US" sz="2400" dirty="0"/>
                  <a:t>minimize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1</m:t>
                        </m:r>
                      </m:sub>
                    </m:sSub>
                  </m:oMath>
                </a14:m>
                <a:endParaRPr lang="en-US" sz="2400" b="0" dirty="0"/>
              </a:p>
            </p:txBody>
          </p:sp>
        </mc:Choice>
        <mc:Fallback xmlns="">
          <p:sp>
            <p:nvSpPr>
              <p:cNvPr id="2" name="TextBox 1"/>
              <p:cNvSpPr txBox="1">
                <a:spLocks noRot="1" noChangeAspect="1" noMove="1" noResize="1" noEditPoints="1" noAdjustHandles="1" noChangeArrowheads="1" noChangeShapeType="1" noTextEdit="1"/>
              </p:cNvSpPr>
              <p:nvPr/>
            </p:nvSpPr>
            <p:spPr>
              <a:xfrm>
                <a:off x="5504789" y="2484248"/>
                <a:ext cx="6304034" cy="2947217"/>
              </a:xfrm>
              <a:prstGeom prst="rect">
                <a:avLst/>
              </a:prstGeom>
              <a:blipFill>
                <a:blip r:embed="rId6"/>
                <a:stretch>
                  <a:fillRect l="-1451" t="-1656" b="-3934"/>
                </a:stretch>
              </a:blipFill>
            </p:spPr>
            <p:txBody>
              <a:bodyPr/>
              <a:lstStyle/>
              <a:p>
                <a:r>
                  <a:rPr lang="en-US">
                    <a:noFill/>
                  </a:rPr>
                  <a:t> </a:t>
                </a:r>
              </a:p>
            </p:txBody>
          </p:sp>
        </mc:Fallback>
      </mc:AlternateContent>
      <p:pic>
        <p:nvPicPr>
          <p:cNvPr id="55" name="Picture 54"/>
          <p:cNvPicPr>
            <a:picLocks noChangeAspect="1"/>
          </p:cNvPicPr>
          <p:nvPr/>
        </p:nvPicPr>
        <p:blipFill>
          <a:blip r:embed="rId7"/>
          <a:stretch>
            <a:fillRect/>
          </a:stretch>
        </p:blipFill>
        <p:spPr>
          <a:xfrm>
            <a:off x="440168" y="2238770"/>
            <a:ext cx="3597398" cy="1837203"/>
          </a:xfrm>
          <a:prstGeom prst="rect">
            <a:avLst/>
          </a:prstGeom>
        </p:spPr>
      </p:pic>
      <p:cxnSp>
        <p:nvCxnSpPr>
          <p:cNvPr id="68" name="Straight Connector 67"/>
          <p:cNvCxnSpPr/>
          <p:nvPr/>
        </p:nvCxnSpPr>
        <p:spPr>
          <a:xfrm flipV="1">
            <a:off x="1360614" y="2234684"/>
            <a:ext cx="2306048" cy="124372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52425" y="4563087"/>
                <a:ext cx="5071033" cy="830997"/>
              </a:xfrm>
              <a:prstGeom prst="rect">
                <a:avLst/>
              </a:prstGeom>
              <a:noFill/>
            </p:spPr>
            <p:txBody>
              <a:bodyPr wrap="square" rtlCol="0">
                <a:spAutoFit/>
              </a:bodyPr>
              <a:lstStyle/>
              <a:p>
                <a:r>
                  <a:rPr lang="en-US" sz="2400" dirty="0">
                    <a:latin typeface="+mj-lt"/>
                  </a:rPr>
                  <a:t>So now we want to choose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latin typeface="+mj-lt"/>
                  </a:rPr>
                  <a:t>so that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latin typeface="+mj-lt"/>
                  </a:rPr>
                  <a:t> is close to </a:t>
                </a:r>
                <a14:m>
                  <m:oMath xmlns:m="http://schemas.openxmlformats.org/officeDocument/2006/math">
                    <m:r>
                      <a:rPr lang="en-US" sz="2400" b="0" i="1" smtClean="0">
                        <a:latin typeface="Cambria Math" panose="02040503050406030204" pitchFamily="18" charset="0"/>
                      </a:rPr>
                      <m:t>𝑦</m:t>
                    </m:r>
                  </m:oMath>
                </a14:m>
                <a:r>
                  <a:rPr lang="en-US" sz="2400" dirty="0">
                    <a:latin typeface="+mj-lt"/>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52425" y="4563087"/>
                <a:ext cx="5071033" cy="830997"/>
              </a:xfrm>
              <a:prstGeom prst="rect">
                <a:avLst/>
              </a:prstGeom>
              <a:blipFill>
                <a:blip r:embed="rId8"/>
                <a:stretch>
                  <a:fillRect l="-1923"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5328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1840" y="2195738"/>
            <a:ext cx="679387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ack" panose="020B0609030202020204"/>
              </a:rPr>
              <a:t>the study of computer algorithms that improve automatically through experience.</a:t>
            </a:r>
          </a:p>
          <a:p>
            <a:pPr marL="285750" indent="-285750">
              <a:buFont typeface="Arial" panose="020B0604020202020204" pitchFamily="34" charset="0"/>
              <a:buChar char="•"/>
            </a:pPr>
            <a:r>
              <a:rPr lang="en-US" sz="2400" dirty="0">
                <a:latin typeface="Hack" panose="020B0609030202020204"/>
              </a:rPr>
              <a:t>Machine Learning is a subset of artificial intelligence.</a:t>
            </a:r>
            <a:endParaRPr lang="ar-EG" sz="2400" dirty="0">
              <a:latin typeface="Hack" panose="020B0609030202020204"/>
            </a:endParaRPr>
          </a:p>
          <a:p>
            <a:pPr marL="285750" indent="-285750">
              <a:buFont typeface="Arial" panose="020B0604020202020204" pitchFamily="34" charset="0"/>
              <a:buChar char="•"/>
            </a:pPr>
            <a:r>
              <a:rPr lang="en-US" sz="2400" dirty="0">
                <a:latin typeface="Hack" panose="020B0609030202020204"/>
              </a:rPr>
              <a:t>Field of</a:t>
            </a:r>
            <a:r>
              <a:rPr lang="ar-EG" sz="2400" dirty="0">
                <a:latin typeface="Hack" panose="020B0609030202020204"/>
              </a:rPr>
              <a:t> </a:t>
            </a:r>
            <a:r>
              <a:rPr lang="en-US" sz="2400" dirty="0">
                <a:latin typeface="Hack" panose="020B0609030202020204"/>
              </a:rPr>
              <a:t>study that gives computers the ability to learn</a:t>
            </a:r>
            <a:r>
              <a:rPr lang="ar-EG" sz="2400" dirty="0">
                <a:latin typeface="Hack" panose="020B0609030202020204"/>
              </a:rPr>
              <a:t> </a:t>
            </a:r>
            <a:r>
              <a:rPr lang="en-US" sz="2400" dirty="0">
                <a:latin typeface="Hack" panose="020B0609030202020204"/>
              </a:rPr>
              <a:t>without being explicitly programmed</a:t>
            </a:r>
            <a:r>
              <a:rPr lang="en-US" sz="2400" b="1" dirty="0">
                <a:latin typeface="Hack" panose="020B0609030202020204"/>
              </a:rPr>
              <a:t>.</a:t>
            </a:r>
            <a:endParaRPr lang="ar-EG" sz="2400" b="1"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578ACE8-B3FA-4A29-9E5A-D93FBF450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78241" y="1472812"/>
            <a:ext cx="4071030" cy="2880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3C74E1A-EF96-4941-B1BD-42D885933EBD}"/>
              </a:ext>
            </a:extLst>
          </p:cNvPr>
          <p:cNvSpPr txBox="1"/>
          <p:nvPr/>
        </p:nvSpPr>
        <p:spPr>
          <a:xfrm>
            <a:off x="313033" y="1327517"/>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
        <p:nvSpPr>
          <p:cNvPr id="4" name="TextBox 3">
            <a:extLst>
              <a:ext uri="{FF2B5EF4-FFF2-40B4-BE49-F238E27FC236}">
                <a16:creationId xmlns:a16="http://schemas.microsoft.com/office/drawing/2014/main" id="{9D6C16E4-D712-4D72-B0C0-C47B25B35CEC}"/>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Tree>
    <p:extLst>
      <p:ext uri="{BB962C8B-B14F-4D97-AF65-F5344CB8AC3E}">
        <p14:creationId xmlns:p14="http://schemas.microsoft.com/office/powerpoint/2010/main" val="239561793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819067" y="1640851"/>
            <a:ext cx="4070661" cy="2824217"/>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7" name="TextBox 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8"/>
                <a:stretch>
                  <a:fillRect l="-239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4212" y="2942068"/>
                <a:ext cx="9170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814212" y="2942068"/>
                <a:ext cx="917027"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560681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5606812" y="2643485"/>
                <a:ext cx="938782" cy="369332"/>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091032" y="4919644"/>
                <a:ext cx="601967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=0</m:t>
                          </m:r>
                        </m:e>
                      </m:nary>
                    </m:oMath>
                  </m:oMathPara>
                </a14:m>
                <a:endParaRPr lang="en-US" sz="24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091032" y="4919644"/>
                <a:ext cx="6019673" cy="1129092"/>
              </a:xfrm>
              <a:prstGeom prst="rect">
                <a:avLst/>
              </a:prstGeom>
              <a:blipFill>
                <a:blip r:embed="rId12"/>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103121" y="3131026"/>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414046" y="1635857"/>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314694" y="233983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TextBox 74"/>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22" name="Picture 21"/>
          <p:cNvPicPr>
            <a:picLocks noChangeAspect="1"/>
          </p:cNvPicPr>
          <p:nvPr/>
        </p:nvPicPr>
        <p:blipFill>
          <a:blip r:embed="rId14"/>
          <a:stretch>
            <a:fillRect/>
          </a:stretch>
        </p:blipFill>
        <p:spPr>
          <a:xfrm>
            <a:off x="6534588" y="1753228"/>
            <a:ext cx="3638921" cy="2536005"/>
          </a:xfrm>
          <a:prstGeom prst="rect">
            <a:avLst/>
          </a:prstGeom>
        </p:spPr>
      </p:pic>
      <p:sp>
        <p:nvSpPr>
          <p:cNvPr id="76" name="Multiply 75"/>
          <p:cNvSpPr/>
          <p:nvPr/>
        </p:nvSpPr>
        <p:spPr>
          <a:xfrm>
            <a:off x="7646125" y="3739725"/>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5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0920" y="1754488"/>
            <a:ext cx="3947502" cy="2751058"/>
          </a:xfrm>
          <a:prstGeom prst="rect">
            <a:avLst/>
          </a:prstGeom>
        </p:spPr>
      </p:pic>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2153192" y="1193031"/>
                <a:ext cx="11372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𝜃</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𝑥</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53192" y="1193031"/>
                <a:ext cx="1137223" cy="461665"/>
              </a:xfrm>
              <a:prstGeom prst="rect">
                <a:avLst/>
              </a:prstGeom>
              <a:blipFill>
                <a:blip r:embed="rId7"/>
                <a:stretch>
                  <a:fillRect b="-4000"/>
                </a:stretch>
              </a:blipFill>
            </p:spPr>
            <p:txBody>
              <a:bodyPr/>
              <a:lstStyle/>
              <a:p>
                <a:r>
                  <a:rPr lang="en-US">
                    <a:noFill/>
                  </a:rPr>
                  <a:t> </a:t>
                </a:r>
              </a:p>
            </p:txBody>
          </p:sp>
        </mc:Fallback>
      </mc:AlternateContent>
      <p:sp>
        <p:nvSpPr>
          <p:cNvPr id="5" name="TextBox 4"/>
          <p:cNvSpPr txBox="1"/>
          <p:nvPr/>
        </p:nvSpPr>
        <p:spPr>
          <a:xfrm>
            <a:off x="524044" y="2757402"/>
            <a:ext cx="296876" cy="369332"/>
          </a:xfrm>
          <a:prstGeom prst="rect">
            <a:avLst/>
          </a:prstGeom>
          <a:noFill/>
        </p:spPr>
        <p:txBody>
          <a:bodyPr wrap="none" rtlCol="0">
            <a:spAutoFit/>
          </a:bodyPr>
          <a:lstStyle/>
          <a:p>
            <a:r>
              <a:rPr lang="en-US" dirty="0"/>
              <a:t>Y</a:t>
            </a:r>
          </a:p>
        </p:txBody>
      </p:sp>
      <p:sp>
        <p:nvSpPr>
          <p:cNvPr id="6" name="TextBox 5"/>
          <p:cNvSpPr txBox="1"/>
          <p:nvPr/>
        </p:nvSpPr>
        <p:spPr>
          <a:xfrm flipH="1">
            <a:off x="2598849" y="4531549"/>
            <a:ext cx="282262" cy="379733"/>
          </a:xfrm>
          <a:prstGeom prst="rect">
            <a:avLst/>
          </a:prstGeom>
          <a:noFill/>
        </p:spPr>
        <p:txBody>
          <a:bodyPr wrap="square" rtlCol="0">
            <a:spAutoFit/>
          </a:bodyPr>
          <a:lstStyle/>
          <a:p>
            <a:r>
              <a:rPr lang="en-US" dirty="0"/>
              <a:t>X</a:t>
            </a:r>
          </a:p>
        </p:txBody>
      </p:sp>
      <mc:AlternateContent xmlns:mc="http://schemas.openxmlformats.org/markup-compatibility/2006" xmlns:a14="http://schemas.microsoft.com/office/drawing/2010/main">
        <mc:Choice Requires="a14">
          <p:sp>
            <p:nvSpPr>
              <p:cNvPr id="10" name="TextBox 9"/>
              <p:cNvSpPr txBox="1"/>
              <p:nvPr/>
            </p:nvSpPr>
            <p:spPr>
              <a:xfrm>
                <a:off x="3989782" y="2352422"/>
                <a:ext cx="10755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989782" y="2352422"/>
                <a:ext cx="1075516" cy="369332"/>
              </a:xfrm>
              <a:prstGeom prst="rect">
                <a:avLst/>
              </a:prstGeom>
              <a:blipFill>
                <a:blip r:embed="rId9"/>
                <a:stretch>
                  <a:fillRect/>
                </a:stretch>
              </a:blipFill>
            </p:spPr>
            <p:txBody>
              <a:bodyPr/>
              <a:lstStyle/>
              <a:p>
                <a:r>
                  <a:rPr lang="en-US">
                    <a:noFill/>
                  </a:rPr>
                  <a:t> </a:t>
                </a:r>
              </a:p>
            </p:txBody>
          </p:sp>
        </mc:Fallback>
      </mc:AlternateContent>
      <p:cxnSp>
        <p:nvCxnSpPr>
          <p:cNvPr id="16" name="Straight Connector 15"/>
          <p:cNvCxnSpPr/>
          <p:nvPr/>
        </p:nvCxnSpPr>
        <p:spPr>
          <a:xfrm>
            <a:off x="5382530" y="1105989"/>
            <a:ext cx="10546" cy="350084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7646125" y="1162490"/>
                <a:ext cx="11426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𝐽</m:t>
                      </m:r>
                      <m:d>
                        <m:dPr>
                          <m:ctrlPr>
                            <a:rPr lang="en-US" sz="2400" i="1">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7646125" y="1162490"/>
                <a:ext cx="1142643" cy="461665"/>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091032" y="4919644"/>
                <a:ext cx="6635803" cy="11290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rPr>
                        <m:t>𝐽</m:t>
                      </m:r>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0</m:t>
                              </m:r>
                            </m:sub>
                          </m:sSub>
                          <m:r>
                            <a:rPr lang="en-US" sz="2400" i="1">
                              <a:solidFill>
                                <a:srgbClr val="FF0000"/>
                              </a:solidFill>
                              <a:latin typeface="Cambria Math" panose="02040503050406030204" pitchFamily="18" charset="0"/>
                              <a:ea typeface="Cambria Math" panose="02040503050406030204" pitchFamily="18" charset="0"/>
                            </a:rPr>
                            <m:t>,</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𝜃</m:t>
                              </m:r>
                            </m:e>
                            <m:sub>
                              <m:r>
                                <a:rPr lang="en-US" sz="2400" i="1">
                                  <a:solidFill>
                                    <a:srgbClr val="FF0000"/>
                                  </a:solidFill>
                                  <a:latin typeface="Cambria Math" panose="02040503050406030204" pitchFamily="18" charset="0"/>
                                  <a:ea typeface="Cambria Math" panose="02040503050406030204" pitchFamily="18" charset="0"/>
                                </a:rPr>
                                <m:t>1</m:t>
                              </m:r>
                            </m:sub>
                          </m:sSub>
                        </m:e>
                      </m:d>
                      <m:r>
                        <a:rPr lang="en-US" sz="240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i="1">
                              <a:solidFill>
                                <a:srgbClr val="FF0000"/>
                              </a:solidFill>
                              <a:latin typeface="Cambria Math" panose="02040503050406030204" pitchFamily="18" charset="0"/>
                              <a:ea typeface="Cambria Math" panose="02040503050406030204" pitchFamily="18" charset="0"/>
                            </a:rPr>
                            <m:t>1</m:t>
                          </m:r>
                        </m:num>
                        <m:den>
                          <m:r>
                            <a:rPr lang="en-US" sz="2400" i="1">
                              <a:solidFill>
                                <a:srgbClr val="FF0000"/>
                              </a:solidFill>
                              <a:latin typeface="Cambria Math" panose="02040503050406030204" pitchFamily="18" charset="0"/>
                              <a:ea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4</m:t>
                          </m:r>
                        </m:den>
                      </m:f>
                      <m:r>
                        <a:rPr lang="en-US" sz="2400" i="1">
                          <a:solidFill>
                            <a:srgbClr val="FF0000"/>
                          </a:solidFill>
                          <a:latin typeface="Cambria Math" panose="02040503050406030204" pitchFamily="18" charset="0"/>
                          <a:ea typeface="Cambria Math" panose="02040503050406030204" pitchFamily="18" charset="0"/>
                        </a:rPr>
                        <m:t> </m:t>
                      </m:r>
                      <m:nary>
                        <m:naryPr>
                          <m:chr m:val="∑"/>
                          <m:ctrlPr>
                            <a:rPr lang="en-US" sz="2400" i="1">
                              <a:solidFill>
                                <a:srgbClr val="FF0000"/>
                              </a:solidFill>
                              <a:latin typeface="Cambria Math" panose="02040503050406030204" pitchFamily="18" charset="0"/>
                              <a:ea typeface="Cambria Math" panose="02040503050406030204" pitchFamily="18" charset="0"/>
                            </a:rPr>
                          </m:ctrlPr>
                        </m:naryPr>
                        <m:sub>
                          <m:r>
                            <a:rPr lang="en-US" sz="2400" i="1">
                              <a:solidFill>
                                <a:srgbClr val="FF0000"/>
                              </a:solidFill>
                              <a:latin typeface="Cambria Math" panose="02040503050406030204" pitchFamily="18" charset="0"/>
                              <a:ea typeface="Cambria Math" panose="02040503050406030204" pitchFamily="18" charset="0"/>
                            </a:rPr>
                            <m:t>𝑖</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1</m:t>
                          </m:r>
                        </m:sub>
                        <m:sup>
                          <m:r>
                            <a:rPr lang="en-US" sz="2400" b="0" i="1" smtClean="0">
                              <a:solidFill>
                                <a:srgbClr val="FF0000"/>
                              </a:solidFill>
                              <a:latin typeface="Cambria Math" panose="02040503050406030204" pitchFamily="18" charset="0"/>
                              <a:ea typeface="Cambria Math" panose="02040503050406030204" pitchFamily="18" charset="0"/>
                            </a:rPr>
                            <m:t>4</m:t>
                          </m:r>
                        </m:sup>
                        <m:e>
                          <m:sSup>
                            <m:sSupPr>
                              <m:ctrlPr>
                                <a:rPr lang="en-US" sz="2400" i="1">
                                  <a:solidFill>
                                    <a:srgbClr val="FF0000"/>
                                  </a:solidFill>
                                  <a:latin typeface="Cambria Math" panose="02040503050406030204" pitchFamily="18" charset="0"/>
                                  <a:ea typeface="Cambria Math" panose="02040503050406030204" pitchFamily="18" charset="0"/>
                                </a:rPr>
                              </m:ctrlPr>
                            </m:sSupPr>
                            <m:e>
                              <m:d>
                                <m:dPr>
                                  <m:ctrlPr>
                                    <a:rPr lang="en-US" sz="2400" i="1">
                                      <a:solidFill>
                                        <a:srgbClr val="FF0000"/>
                                      </a:solidFill>
                                      <a:latin typeface="Cambria Math" panose="02040503050406030204" pitchFamily="18" charset="0"/>
                                      <a:ea typeface="Cambria Math" panose="02040503050406030204" pitchFamily="18" charset="0"/>
                                    </a:rPr>
                                  </m:ctrlPr>
                                </m:dPr>
                                <m:e>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h</m:t>
                                      </m:r>
                                    </m:e>
                                    <m:sub>
                                      <m:r>
                                        <a:rPr lang="en-US" sz="2400" i="1">
                                          <a:solidFill>
                                            <a:srgbClr val="FF0000"/>
                                          </a:solidFill>
                                          <a:latin typeface="Cambria Math" panose="02040503050406030204" pitchFamily="18" charset="0"/>
                                          <a:ea typeface="Cambria Math" panose="02040503050406030204" pitchFamily="18" charset="0"/>
                                        </a:rPr>
                                        <m:t>𝜃</m:t>
                                      </m:r>
                                    </m:sub>
                                  </m:sSub>
                                  <m:d>
                                    <m:dPr>
                                      <m:ctrlPr>
                                        <a:rPr lang="en-US" sz="2400" i="1">
                                          <a:solidFill>
                                            <a:srgbClr val="FF0000"/>
                                          </a:solidFill>
                                          <a:latin typeface="Cambria Math" panose="02040503050406030204" pitchFamily="18" charset="0"/>
                                          <a:ea typeface="Cambria Math" panose="02040503050406030204" pitchFamily="18" charset="0"/>
                                        </a:rPr>
                                      </m:ctrlPr>
                                    </m:dPr>
                                    <m:e>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𝑥</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r>
                                    <a:rPr lang="en-US" sz="2400" i="1">
                                      <a:solidFill>
                                        <a:srgbClr val="FF0000"/>
                                      </a:solidFill>
                                      <a:latin typeface="Cambria Math" panose="02040503050406030204" pitchFamily="18" charset="0"/>
                                      <a:ea typeface="Cambria Math" panose="02040503050406030204" pitchFamily="18" charset="0"/>
                                    </a:rPr>
                                    <m:t>−</m:t>
                                  </m:r>
                                  <m:sSup>
                                    <m:sSupPr>
                                      <m:ctrlPr>
                                        <a:rPr lang="en-US" sz="2400" i="1">
                                          <a:solidFill>
                                            <a:srgbClr val="FF0000"/>
                                          </a:solidFill>
                                          <a:latin typeface="Cambria Math" panose="02040503050406030204" pitchFamily="18" charset="0"/>
                                          <a:ea typeface="Cambria Math" panose="02040503050406030204" pitchFamily="18" charset="0"/>
                                        </a:rPr>
                                      </m:ctrlPr>
                                    </m:sSupPr>
                                    <m:e>
                                      <m:r>
                                        <a:rPr lang="en-US" sz="2400" i="1">
                                          <a:solidFill>
                                            <a:srgbClr val="FF0000"/>
                                          </a:solidFill>
                                          <a:latin typeface="Cambria Math" panose="02040503050406030204" pitchFamily="18" charset="0"/>
                                          <a:ea typeface="Cambria Math" panose="02040503050406030204" pitchFamily="18" charset="0"/>
                                        </a:rPr>
                                        <m:t>𝑦</m:t>
                                      </m:r>
                                    </m:e>
                                    <m:sup>
                                      <m:d>
                                        <m:dPr>
                                          <m:ctrlPr>
                                            <a:rPr lang="en-US"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𝑖</m:t>
                                          </m:r>
                                        </m:e>
                                      </m:d>
                                    </m:sup>
                                  </m:sSup>
                                </m:e>
                              </m:d>
                            </m:e>
                            <m:sup>
                              <m:r>
                                <a:rPr lang="en-US" sz="2400" i="1">
                                  <a:solidFill>
                                    <a:srgbClr val="FF0000"/>
                                  </a:solidFill>
                                  <a:latin typeface="Cambria Math" panose="02040503050406030204" pitchFamily="18" charset="0"/>
                                  <a:ea typeface="Cambria Math" panose="02040503050406030204" pitchFamily="18" charset="0"/>
                                </a:rPr>
                                <m:t>2</m:t>
                              </m:r>
                            </m:sup>
                          </m:sSup>
                          <m:r>
                            <a:rPr lang="en-US" sz="2400" b="0" i="1" smtClean="0">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0</m:t>
                          </m:r>
                          <m:r>
                            <a:rPr lang="en-US" sz="2400" i="1">
                              <a:solidFill>
                                <a:srgbClr val="FF0000"/>
                              </a:solidFill>
                              <a:latin typeface="Cambria Math" panose="02040503050406030204" pitchFamily="18" charset="0"/>
                              <a:ea typeface="Cambria Math" panose="02040503050406030204" pitchFamily="18" charset="0"/>
                            </a:rPr>
                            <m:t>.</m:t>
                          </m:r>
                          <m:r>
                            <a:rPr lang="en-US" sz="2400" i="1">
                              <a:solidFill>
                                <a:srgbClr val="FF0000"/>
                              </a:solidFill>
                              <a:latin typeface="Cambria Math" panose="02040503050406030204" pitchFamily="18" charset="0"/>
                              <a:ea typeface="Cambria Math" panose="02040503050406030204" pitchFamily="18" charset="0"/>
                            </a:rPr>
                            <m:t>4375</m:t>
                          </m:r>
                        </m:e>
                      </m:nary>
                    </m:oMath>
                  </m:oMathPara>
                </a14:m>
                <a:endParaRPr lang="en-US" sz="2400"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5091032" y="4919644"/>
                <a:ext cx="6635803" cy="1129092"/>
              </a:xfrm>
              <a:prstGeom prst="rect">
                <a:avLst/>
              </a:prstGeom>
              <a:blipFill>
                <a:blip r:embed="rId11"/>
                <a:stretch>
                  <a:fillRect/>
                </a:stretch>
              </a:blipFill>
            </p:spPr>
            <p:txBody>
              <a:bodyPr/>
              <a:lstStyle/>
              <a:p>
                <a:r>
                  <a:rPr lang="en-US">
                    <a:noFill/>
                  </a:rPr>
                  <a:t> </a:t>
                </a:r>
              </a:p>
            </p:txBody>
          </p:sp>
        </mc:Fallback>
      </mc:AlternateContent>
      <p:sp>
        <p:nvSpPr>
          <p:cNvPr id="21" name="Multiply 20"/>
          <p:cNvSpPr/>
          <p:nvPr/>
        </p:nvSpPr>
        <p:spPr>
          <a:xfrm>
            <a:off x="901608" y="3932426"/>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Multiply 71"/>
          <p:cNvSpPr/>
          <p:nvPr/>
        </p:nvSpPr>
        <p:spPr>
          <a:xfrm>
            <a:off x="2035391" y="3211147"/>
            <a:ext cx="443356" cy="400088"/>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3" name="Multiply 72"/>
          <p:cNvSpPr/>
          <p:nvPr/>
        </p:nvSpPr>
        <p:spPr>
          <a:xfrm>
            <a:off x="4382583" y="1662388"/>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4" name="Multiply 73"/>
          <p:cNvSpPr/>
          <p:nvPr/>
        </p:nvSpPr>
        <p:spPr>
          <a:xfrm>
            <a:off x="3227497" y="2403833"/>
            <a:ext cx="443356" cy="41756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Connector 7"/>
          <p:cNvCxnSpPr/>
          <p:nvPr/>
        </p:nvCxnSpPr>
        <p:spPr>
          <a:xfrm flipV="1">
            <a:off x="1123406" y="3032919"/>
            <a:ext cx="3474720" cy="1094946"/>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77082" y="2643485"/>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𝐽</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m:t>
                              </m:r>
                            </m:sub>
                          </m:sSub>
                        </m:e>
                      </m:d>
                    </m:oMath>
                  </m:oMathPara>
                </a14:m>
                <a:endParaRPr lang="en-US" dirty="0"/>
              </a:p>
            </p:txBody>
          </p:sp>
        </mc:Choice>
        <mc:Fallback xmlns="">
          <p:sp>
            <p:nvSpPr>
              <p:cNvPr id="68" name="TextBox 67"/>
              <p:cNvSpPr txBox="1">
                <a:spLocks noRot="1" noChangeAspect="1" noMove="1" noResize="1" noEditPoints="1" noAdjustHandles="1" noChangeArrowheads="1" noChangeShapeType="1" noTextEdit="1"/>
              </p:cNvSpPr>
              <p:nvPr/>
            </p:nvSpPr>
            <p:spPr>
              <a:xfrm>
                <a:off x="5577082" y="2643485"/>
                <a:ext cx="938782" cy="369332"/>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72842" y="4442914"/>
                <a:ext cx="9387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69" name="TextBox 68"/>
              <p:cNvSpPr txBox="1">
                <a:spLocks noRot="1" noChangeAspect="1" noMove="1" noResize="1" noEditPoints="1" noAdjustHandles="1" noChangeArrowheads="1" noChangeShapeType="1" noTextEdit="1"/>
              </p:cNvSpPr>
              <p:nvPr/>
            </p:nvSpPr>
            <p:spPr>
              <a:xfrm>
                <a:off x="7972842" y="4442914"/>
                <a:ext cx="938782" cy="369332"/>
              </a:xfrm>
              <a:prstGeom prst="rect">
                <a:avLst/>
              </a:prstGeom>
              <a:blipFill>
                <a:blip r:embed="rId13"/>
                <a:stretch>
                  <a:fillRect/>
                </a:stretch>
              </a:blipFill>
            </p:spPr>
            <p:txBody>
              <a:bodyPr/>
              <a:lstStyle/>
              <a:p>
                <a:r>
                  <a:rPr lang="en-US">
                    <a:noFill/>
                  </a:rPr>
                  <a:t> </a:t>
                </a:r>
              </a:p>
            </p:txBody>
          </p:sp>
        </mc:Fallback>
      </mc:AlternateContent>
      <p:pic>
        <p:nvPicPr>
          <p:cNvPr id="70" name="Picture 69"/>
          <p:cNvPicPr>
            <a:picLocks noChangeAspect="1"/>
          </p:cNvPicPr>
          <p:nvPr/>
        </p:nvPicPr>
        <p:blipFill>
          <a:blip r:embed="rId14"/>
          <a:stretch>
            <a:fillRect/>
          </a:stretch>
        </p:blipFill>
        <p:spPr>
          <a:xfrm>
            <a:off x="6534588" y="1753228"/>
            <a:ext cx="3638921" cy="2536005"/>
          </a:xfrm>
          <a:prstGeom prst="rect">
            <a:avLst/>
          </a:prstGeom>
        </p:spPr>
      </p:pic>
      <p:sp>
        <p:nvSpPr>
          <p:cNvPr id="75" name="Multiply 74"/>
          <p:cNvSpPr/>
          <p:nvPr/>
        </p:nvSpPr>
        <p:spPr>
          <a:xfrm>
            <a:off x="7630571" y="3735917"/>
            <a:ext cx="443356" cy="417566"/>
          </a:xfrm>
          <a:prstGeom prst="mathMultiply">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6" name="Multiply 75"/>
          <p:cNvSpPr/>
          <p:nvPr/>
        </p:nvSpPr>
        <p:spPr>
          <a:xfrm>
            <a:off x="7123135" y="3309480"/>
            <a:ext cx="443356" cy="400088"/>
          </a:xfrm>
          <a:prstGeom prst="mathMultiply">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TextBox 76"/>
              <p:cNvSpPr txBox="1"/>
              <p:nvPr/>
            </p:nvSpPr>
            <p:spPr>
              <a:xfrm>
                <a:off x="791611" y="5016023"/>
                <a:ext cx="4065791" cy="461665"/>
              </a:xfrm>
              <a:prstGeom prst="rect">
                <a:avLst/>
              </a:prstGeom>
              <a:noFill/>
            </p:spPr>
            <p:txBody>
              <a:bodyPr wrap="square" rtlCol="0">
                <a:spAutoFit/>
              </a:bodyPr>
              <a:lstStyle/>
              <a:p>
                <a:r>
                  <a:rPr lang="en-US" sz="2400" dirty="0"/>
                  <a:t>What is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𝐽</m:t>
                    </m:r>
                    <m:d>
                      <m:dPr>
                        <m:ctrlPr>
                          <a:rPr lang="en-US" sz="2400" i="1">
                            <a:solidFill>
                              <a:schemeClr val="tx1"/>
                            </a:solidFill>
                            <a:latin typeface="Cambria Math" panose="02040503050406030204" pitchFamily="18" charset="0"/>
                            <a:ea typeface="Cambria Math" panose="020405030504060302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0</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𝜃</m:t>
                            </m:r>
                          </m:e>
                          <m:sub>
                            <m:r>
                              <a:rPr lang="en-US" sz="2400" i="1">
                                <a:solidFill>
                                  <a:schemeClr val="tx1"/>
                                </a:solidFill>
                                <a:latin typeface="Cambria Math" panose="02040503050406030204" pitchFamily="18" charset="0"/>
                                <a:ea typeface="Cambria Math" panose="02040503050406030204" pitchFamily="18" charset="0"/>
                              </a:rPr>
                              <m:t>1</m:t>
                            </m:r>
                          </m:sub>
                        </m:sSub>
                      </m:e>
                    </m:d>
                  </m:oMath>
                </a14:m>
                <a:r>
                  <a:rPr lang="en-US" sz="2400" dirty="0"/>
                  <a:t> for fixed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endParaRPr lang="en-US" sz="2400" dirty="0"/>
              </a:p>
            </p:txBody>
          </p:sp>
        </mc:Choice>
        <mc:Fallback xmlns="">
          <p:sp>
            <p:nvSpPr>
              <p:cNvPr id="77" name="TextBox 76"/>
              <p:cNvSpPr txBox="1">
                <a:spLocks noRot="1" noChangeAspect="1" noMove="1" noResize="1" noEditPoints="1" noAdjustHandles="1" noChangeArrowheads="1" noChangeShapeType="1" noTextEdit="1"/>
              </p:cNvSpPr>
              <p:nvPr/>
            </p:nvSpPr>
            <p:spPr>
              <a:xfrm>
                <a:off x="791611" y="5016023"/>
                <a:ext cx="4065791" cy="461665"/>
              </a:xfrm>
              <a:prstGeom prst="rect">
                <a:avLst/>
              </a:prstGeom>
              <a:blipFill>
                <a:blip r:embed="rId15"/>
                <a:stretch>
                  <a:fillRect l="-2399"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84030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40481" y="400166"/>
            <a:ext cx="7798661" cy="58477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200" b="1" dirty="0">
                <a:solidFill>
                  <a:srgbClr val="46484A"/>
                </a:solidFill>
                <a:ea typeface="Hack" panose="020B0609030202020204" pitchFamily="49" charset="0"/>
                <a:cs typeface="Hack" panose="020B0609030202020204" pitchFamily="49" charset="0"/>
              </a:rPr>
              <a:t>Linear Regression problem with one variable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p:cNvSpPr txBox="1"/>
              <p:nvPr/>
            </p:nvSpPr>
            <p:spPr>
              <a:xfrm>
                <a:off x="501154" y="1685547"/>
                <a:ext cx="10122111" cy="3787960"/>
              </a:xfrm>
              <a:prstGeom prst="rect">
                <a:avLst/>
              </a:prstGeom>
              <a:noFill/>
            </p:spPr>
            <p:txBody>
              <a:bodyPr wrap="square" rtlCol="0">
                <a:spAutoFit/>
              </a:bodyPr>
              <a:lstStyle/>
              <a:p>
                <a:r>
                  <a:rPr lang="en-US" sz="3200" i="1" dirty="0">
                    <a:latin typeface="Cambria Math" panose="02040503050406030204" pitchFamily="18" charset="0"/>
                    <a:ea typeface="Cambria Math" panose="02040503050406030204" pitchFamily="18" charset="0"/>
                  </a:rPr>
                  <a:t>Hypothesis: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h</m:t>
                        </m:r>
                      </m:e>
                      <m:sub>
                        <m:r>
                          <a:rPr lang="en-US" sz="3200" i="1">
                            <a:latin typeface="Cambria Math" panose="02040503050406030204" pitchFamily="18" charset="0"/>
                            <a:ea typeface="Cambria Math" panose="02040503050406030204" pitchFamily="18" charset="0"/>
                          </a:rPr>
                          <m:t>𝜃</m:t>
                        </m:r>
                      </m:sub>
                    </m:sSub>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𝑥</m:t>
                        </m:r>
                      </m:e>
                    </m:d>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𝑥</m:t>
                    </m:r>
                  </m:oMath>
                </a14:m>
                <a:endParaRPr lang="ar-EG" sz="320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Parameters:	</a:t>
                </a:r>
                <a:r>
                  <a:rPr lang="en-US" sz="3200"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0</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𝜃</m:t>
                        </m:r>
                      </m:e>
                      <m:sub>
                        <m:r>
                          <a:rPr lang="en-US" sz="3200" i="1">
                            <a:latin typeface="Cambria Math" panose="02040503050406030204" pitchFamily="18" charset="0"/>
                            <a:ea typeface="Cambria Math" panose="02040503050406030204" pitchFamily="18" charset="0"/>
                          </a:rPr>
                          <m:t>1</m:t>
                        </m:r>
                      </m:sub>
                    </m:sSub>
                  </m:oMath>
                </a14:m>
                <a:endParaRPr lang="en-US" sz="3200" i="1" dirty="0">
                  <a:latin typeface="Cambria Math" panose="02040503050406030204" pitchFamily="18" charset="0"/>
                  <a:ea typeface="Cambria Math" panose="02040503050406030204" pitchFamily="18" charset="0"/>
                </a:endParaRPr>
              </a:p>
              <a:p>
                <a:endParaRPr lang="en-US" sz="3200" i="1" dirty="0">
                  <a:latin typeface="Cambria Math" panose="02040503050406030204" pitchFamily="18" charset="0"/>
                  <a:ea typeface="Cambria Math" panose="02040503050406030204" pitchFamily="18" charset="0"/>
                </a:endParaRPr>
              </a:p>
              <a:p>
                <a:r>
                  <a:rPr lang="en-US" sz="3200" b="0" i="1" dirty="0">
                    <a:latin typeface="Cambria Math" panose="02040503050406030204" pitchFamily="18" charset="0"/>
                    <a:ea typeface="Cambria Math" panose="02040503050406030204" pitchFamily="18" charset="0"/>
                  </a:rPr>
                  <a:t>Cost Function:	   </a:t>
                </a:r>
                <a14:m>
                  <m:oMath xmlns:m="http://schemas.openxmlformats.org/officeDocument/2006/math">
                    <m:r>
                      <a:rPr lang="en-US" sz="3200" b="0" i="1" smtClean="0">
                        <a:latin typeface="Cambria Math" panose="02040503050406030204" pitchFamily="18" charset="0"/>
                        <a:ea typeface="Cambria Math" panose="02040503050406030204" pitchFamily="18" charset="0"/>
                      </a:rPr>
                      <m:t>𝐽</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0</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𝜃</m:t>
                            </m:r>
                          </m:e>
                          <m:sub>
                            <m:r>
                              <a:rPr lang="en-US" sz="3200" b="0" i="1" smtClean="0">
                                <a:latin typeface="Cambria Math" panose="02040503050406030204" pitchFamily="18" charset="0"/>
                                <a:ea typeface="Cambria Math" panose="02040503050406030204" pitchFamily="18" charset="0"/>
                              </a:rPr>
                              <m:t>1</m:t>
                            </m:r>
                          </m:sub>
                        </m:sSub>
                      </m:e>
                    </m:d>
                    <m:r>
                      <a:rPr lang="en-US" sz="3200" b="0" i="1"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1</m:t>
                        </m:r>
                      </m:num>
                      <m:den>
                        <m:r>
                          <a:rPr lang="en-US" sz="3200" b="0" i="1" smtClean="0">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𝑚</m:t>
                        </m:r>
                      </m:den>
                    </m:f>
                    <m:r>
                      <a:rPr lang="en-US" sz="3200" b="0" i="1" smtClean="0">
                        <a:latin typeface="Cambria Math" panose="02040503050406030204" pitchFamily="18" charset="0"/>
                        <a:ea typeface="Cambria Math" panose="02040503050406030204" pitchFamily="18" charset="0"/>
                      </a:rPr>
                      <m:t> </m:t>
                    </m:r>
                    <m:nary>
                      <m:naryPr>
                        <m:chr m:val="∑"/>
                        <m:ctrlPr>
                          <a:rPr lang="en-US" sz="3200" b="0" i="1" smtClean="0">
                            <a:latin typeface="Cambria Math" panose="02040503050406030204" pitchFamily="18" charset="0"/>
                            <a:ea typeface="Cambria Math" panose="02040503050406030204" pitchFamily="18" charset="0"/>
                          </a:rPr>
                        </m:ctrlPr>
                      </m:naryPr>
                      <m:sub>
                        <m:r>
                          <a:rPr lang="en-US" sz="3200" b="0" i="1" smtClean="0">
                            <a:latin typeface="Cambria Math" panose="02040503050406030204" pitchFamily="18" charset="0"/>
                            <a:ea typeface="Cambria Math" panose="02040503050406030204" pitchFamily="18" charset="0"/>
                          </a:rPr>
                          <m:t>𝑖</m:t>
                        </m:r>
                        <m:r>
                          <a:rPr lang="en-US" sz="3200" b="0" i="1" smtClean="0">
                            <a:latin typeface="Cambria Math" panose="02040503050406030204" pitchFamily="18" charset="0"/>
                            <a:ea typeface="Cambria Math" panose="02040503050406030204" pitchFamily="18" charset="0"/>
                          </a:rPr>
                          <m:t>=1</m:t>
                        </m:r>
                      </m:sub>
                      <m:sup>
                        <m:r>
                          <a:rPr lang="en-US" sz="3200" b="0" i="1" smtClean="0">
                            <a:latin typeface="Cambria Math" panose="02040503050406030204" pitchFamily="18" charset="0"/>
                            <a:ea typeface="Cambria Math" panose="02040503050406030204" pitchFamily="18" charset="0"/>
                          </a:rPr>
                          <m:t>𝑚</m:t>
                        </m:r>
                      </m:sup>
                      <m:e>
                        <m:sSup>
                          <m:sSupPr>
                            <m:ctrlPr>
                              <a:rPr lang="en-US" sz="3200" b="0" i="1" smtClean="0">
                                <a:latin typeface="Cambria Math" panose="02040503050406030204" pitchFamily="18" charset="0"/>
                                <a:ea typeface="Cambria Math" panose="02040503050406030204" pitchFamily="18" charset="0"/>
                              </a:rPr>
                            </m:ctrlPr>
                          </m:sSupPr>
                          <m:e>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h</m:t>
                                    </m:r>
                                  </m:e>
                                  <m:sub>
                                    <m:r>
                                      <a:rPr lang="en-US" sz="3200" b="0" i="1" smtClean="0">
                                        <a:latin typeface="Cambria Math" panose="02040503050406030204" pitchFamily="18" charset="0"/>
                                        <a:ea typeface="Cambria Math" panose="02040503050406030204" pitchFamily="18" charset="0"/>
                                      </a:rPr>
                                      <m:t>𝜃</m:t>
                                    </m:r>
                                  </m:sub>
                                </m:sSub>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𝑥</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𝑦</m:t>
                                    </m:r>
                                  </m:e>
                                  <m:sup>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𝑖</m:t>
                                        </m:r>
                                      </m:e>
                                    </m:d>
                                  </m:sup>
                                </m:sSup>
                              </m:e>
                            </m:d>
                          </m:e>
                          <m:sup>
                            <m:r>
                              <a:rPr lang="en-US" sz="3200" b="0" i="1" smtClean="0">
                                <a:latin typeface="Cambria Math" panose="02040503050406030204" pitchFamily="18" charset="0"/>
                                <a:ea typeface="Cambria Math" panose="02040503050406030204" pitchFamily="18" charset="0"/>
                              </a:rPr>
                              <m:t>2</m:t>
                            </m:r>
                          </m:sup>
                        </m:sSup>
                      </m:e>
                    </m:nary>
                  </m:oMath>
                </a14:m>
                <a:endParaRPr lang="en-US" sz="3200" b="0" dirty="0">
                  <a:latin typeface="Cambria Math" panose="02040503050406030204" pitchFamily="18" charset="0"/>
                  <a:ea typeface="Cambria Math" panose="02040503050406030204" pitchFamily="18" charset="0"/>
                </a:endParaRPr>
              </a:p>
              <a:p>
                <a:endParaRPr lang="en-US" sz="3200" dirty="0">
                  <a:latin typeface="Cambria Math" panose="02040503050406030204" pitchFamily="18" charset="0"/>
                  <a:ea typeface="Cambria Math" panose="02040503050406030204" pitchFamily="18" charset="0"/>
                </a:endParaRPr>
              </a:p>
              <a:p>
                <a:r>
                  <a:rPr lang="en-US" sz="3200" dirty="0">
                    <a:latin typeface="Cambria Math" panose="02040503050406030204" pitchFamily="18" charset="0"/>
                    <a:ea typeface="Cambria Math" panose="02040503050406030204" pitchFamily="18" charset="0"/>
                  </a:rPr>
                  <a:t>Goal:			</a:t>
                </a:r>
                <a:r>
                  <a:rPr lang="en-US" sz="3200" b="0" dirty="0">
                    <a:latin typeface="Cambria Math" panose="02040503050406030204" pitchFamily="18" charset="0"/>
                    <a:ea typeface="Cambria Math" panose="02040503050406030204" pitchFamily="18" charset="0"/>
                  </a:rPr>
                  <a:t>	</a:t>
                </a:r>
                <a:r>
                  <a:rPr lang="en-US" sz="3200" dirty="0"/>
                  <a:t>minimize </a:t>
                </a:r>
                <a14:m>
                  <m:oMath xmlns:m="http://schemas.openxmlformats.org/officeDocument/2006/math">
                    <m:r>
                      <a:rPr lang="en-US" sz="3200" i="1">
                        <a:latin typeface="Cambria Math" panose="02040503050406030204" pitchFamily="18" charset="0"/>
                      </a:rPr>
                      <m:t>𝐽</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0</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𝜃</m:t>
                            </m:r>
                          </m:e>
                          <m:sub>
                            <m:r>
                              <a:rPr lang="en-US" sz="3200" i="1">
                                <a:latin typeface="Cambria Math" panose="02040503050406030204" pitchFamily="18" charset="0"/>
                              </a:rPr>
                              <m:t>1</m:t>
                            </m:r>
                          </m:sub>
                        </m:sSub>
                      </m:e>
                    </m:d>
                  </m:oMath>
                </a14:m>
                <a:endParaRPr lang="en-US" sz="3200" b="0" dirty="0">
                  <a:latin typeface="Cambria Math" panose="02040503050406030204" pitchFamily="18" charset="0"/>
                  <a:ea typeface="Cambria Math" panose="020405030504060302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1154" y="1685547"/>
                <a:ext cx="10122111" cy="3787960"/>
              </a:xfrm>
              <a:prstGeom prst="rect">
                <a:avLst/>
              </a:prstGeom>
              <a:blipFill>
                <a:blip r:embed="rId6"/>
                <a:stretch>
                  <a:fillRect l="-1505" t="-2093" b="-4348"/>
                </a:stretch>
              </a:blipFill>
            </p:spPr>
            <p:txBody>
              <a:bodyPr/>
              <a:lstStyle/>
              <a:p>
                <a:r>
                  <a:rPr lang="en-US">
                    <a:noFill/>
                  </a:rPr>
                  <a:t> </a:t>
                </a:r>
              </a:p>
            </p:txBody>
          </p:sp>
        </mc:Fallback>
      </mc:AlternateContent>
    </p:spTree>
    <p:extLst>
      <p:ext uri="{BB962C8B-B14F-4D97-AF65-F5344CB8AC3E}">
        <p14:creationId xmlns:p14="http://schemas.microsoft.com/office/powerpoint/2010/main" val="3442759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flipH="1">
            <a:off x="2239201" y="2133600"/>
            <a:ext cx="6646017" cy="1938992"/>
          </a:xfrm>
          <a:prstGeom prst="rect">
            <a:avLst/>
          </a:prstGeom>
          <a:noFill/>
        </p:spPr>
        <p:txBody>
          <a:bodyPr wrap="square" rtlCol="0">
            <a:spAutoFit/>
          </a:bodyPr>
          <a:lstStyle/>
          <a:p>
            <a:r>
              <a:rPr lang="en-US" sz="12000" b="1" dirty="0">
                <a:solidFill>
                  <a:srgbClr val="FF0000"/>
                </a:solidFill>
                <a:latin typeface="Hack" panose="020B0609030202020204"/>
              </a:rPr>
              <a:t>Goodbye</a:t>
            </a:r>
          </a:p>
        </p:txBody>
      </p:sp>
    </p:spTree>
    <p:extLst>
      <p:ext uri="{BB962C8B-B14F-4D97-AF65-F5344CB8AC3E}">
        <p14:creationId xmlns:p14="http://schemas.microsoft.com/office/powerpoint/2010/main" val="11640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2745" y="2532512"/>
            <a:ext cx="7071751" cy="2677656"/>
          </a:xfrm>
          <a:prstGeom prst="rect">
            <a:avLst/>
          </a:prstGeom>
          <a:noFill/>
        </p:spPr>
        <p:txBody>
          <a:bodyPr wrap="square" rtlCol="0">
            <a:spAutoFit/>
          </a:bodyPr>
          <a:lstStyle/>
          <a:p>
            <a:r>
              <a:rPr lang="en-US" sz="2400" dirty="0">
                <a:latin typeface="Hack" panose="020B0609030202020204"/>
              </a:rPr>
              <a:t>Tom Mitchell (1998) Well-posed Learning Problem: A computer program is said to learn from experience E with respect to some task T and some performance measure P, if its performance on T, as measured by P, improves with experience E.</a:t>
            </a:r>
            <a:endParaRPr lang="ar-EG" sz="2400" dirty="0">
              <a:latin typeface="Hack" panose="020B0609030202020204"/>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24B100-7A60-42FC-818E-DC62F426B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6491" y="1975541"/>
            <a:ext cx="4179064" cy="2291610"/>
          </a:xfrm>
          <a:prstGeom prst="rect">
            <a:avLst/>
          </a:prstGeom>
        </p:spPr>
      </p:pic>
      <p:sp>
        <p:nvSpPr>
          <p:cNvPr id="2" name="TextBox 1">
            <a:extLst>
              <a:ext uri="{FF2B5EF4-FFF2-40B4-BE49-F238E27FC236}">
                <a16:creationId xmlns:a16="http://schemas.microsoft.com/office/drawing/2014/main" id="{57475431-09C5-4FE2-B9BD-B07FE4952F5E}"/>
              </a:ext>
            </a:extLst>
          </p:cNvPr>
          <p:cNvSpPr txBox="1"/>
          <p:nvPr/>
        </p:nvSpPr>
        <p:spPr>
          <a:xfrm>
            <a:off x="274022" y="245624"/>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883D1053-3224-4B23-B864-C7351BF0C9D0}"/>
              </a:ext>
            </a:extLst>
          </p:cNvPr>
          <p:cNvSpPr txBox="1"/>
          <p:nvPr/>
        </p:nvSpPr>
        <p:spPr>
          <a:xfrm>
            <a:off x="291842" y="142851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142867771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87" y="1920478"/>
            <a:ext cx="11595735" cy="3970318"/>
          </a:xfrm>
          <a:prstGeom prst="rect">
            <a:avLst/>
          </a:prstGeom>
          <a:noFill/>
        </p:spPr>
        <p:txBody>
          <a:bodyPr wrap="square" rtlCol="0">
            <a:spAutoFit/>
          </a:bodyPr>
          <a:lstStyle/>
          <a:p>
            <a:pPr lvl="1">
              <a:lnSpc>
                <a:spcPct val="150000"/>
              </a:lnSpc>
            </a:pPr>
            <a:r>
              <a:rPr lang="en-US" sz="2400" b="1" dirty="0"/>
              <a:t>EX. </a:t>
            </a:r>
            <a:r>
              <a:rPr lang="en-US" sz="2400" dirty="0"/>
              <a:t>Suppose your image program watches which image you do or do not mark as human detected, and based on that learns how to better detect. What is the task T,P and E in this setting?</a:t>
            </a:r>
          </a:p>
          <a:p>
            <a:pPr marL="1257300" lvl="2" indent="-342900">
              <a:lnSpc>
                <a:spcPct val="150000"/>
              </a:lnSpc>
              <a:buFont typeface="Wingdings" panose="05000000000000000000" pitchFamily="2" charset="2"/>
              <a:buChar char="q"/>
            </a:pPr>
            <a:r>
              <a:rPr lang="en-US" sz="2400" dirty="0"/>
              <a:t>Classifying images as human detected or not.</a:t>
            </a:r>
          </a:p>
          <a:p>
            <a:pPr marL="1257300" lvl="2" indent="-342900">
              <a:lnSpc>
                <a:spcPct val="150000"/>
              </a:lnSpc>
              <a:buFont typeface="Wingdings" panose="05000000000000000000" pitchFamily="2" charset="2"/>
              <a:buChar char="q"/>
            </a:pPr>
            <a:r>
              <a:rPr lang="en-US" sz="2400" dirty="0"/>
              <a:t>Watching images that contains humans or not.</a:t>
            </a:r>
          </a:p>
          <a:p>
            <a:pPr marL="1257300" lvl="2" indent="-342900">
              <a:lnSpc>
                <a:spcPct val="150000"/>
              </a:lnSpc>
              <a:buFont typeface="Wingdings" panose="05000000000000000000" pitchFamily="2" charset="2"/>
              <a:buChar char="q"/>
            </a:pPr>
            <a:r>
              <a:rPr lang="en-US" sz="2400" dirty="0"/>
              <a:t>The number (or fraction) of images correctly classified.</a:t>
            </a:r>
          </a:p>
          <a:p>
            <a:pPr marL="1257300" lvl="2" indent="-342900">
              <a:lnSpc>
                <a:spcPct val="150000"/>
              </a:lnSpc>
              <a:buFont typeface="Wingdings" panose="05000000000000000000" pitchFamily="2" charset="2"/>
              <a:buChar char="q"/>
            </a:pPr>
            <a:r>
              <a:rPr lang="en-US" sz="2400" dirty="0"/>
              <a:t>None of the above—this is not a machine learning problem.</a:t>
            </a:r>
            <a:endParaRPr lang="ar-EG" sz="2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50391" y="3570658"/>
            <a:ext cx="391826" cy="707886"/>
          </a:xfrm>
          <a:prstGeom prst="rect">
            <a:avLst/>
          </a:prstGeom>
          <a:noFill/>
        </p:spPr>
        <p:txBody>
          <a:bodyPr wrap="square" rtlCol="0">
            <a:spAutoFit/>
          </a:bodyPr>
          <a:lstStyle/>
          <a:p>
            <a:r>
              <a:rPr lang="en-US" sz="4000" dirty="0">
                <a:solidFill>
                  <a:srgbClr val="FF0000"/>
                </a:solidFill>
              </a:rPr>
              <a:t>T</a:t>
            </a:r>
          </a:p>
        </p:txBody>
      </p:sp>
      <p:sp>
        <p:nvSpPr>
          <p:cNvPr id="55" name="TextBox 54"/>
          <p:cNvSpPr txBox="1"/>
          <p:nvPr/>
        </p:nvSpPr>
        <p:spPr>
          <a:xfrm>
            <a:off x="8053324" y="4702342"/>
            <a:ext cx="391826" cy="707886"/>
          </a:xfrm>
          <a:prstGeom prst="rect">
            <a:avLst/>
          </a:prstGeom>
          <a:noFill/>
        </p:spPr>
        <p:txBody>
          <a:bodyPr wrap="square" rtlCol="0">
            <a:spAutoFit/>
          </a:bodyPr>
          <a:lstStyle/>
          <a:p>
            <a:r>
              <a:rPr lang="en-US" sz="4000" dirty="0">
                <a:solidFill>
                  <a:srgbClr val="FF0000"/>
                </a:solidFill>
              </a:rPr>
              <a:t>P</a:t>
            </a:r>
          </a:p>
        </p:txBody>
      </p:sp>
      <p:sp>
        <p:nvSpPr>
          <p:cNvPr id="68" name="TextBox 67"/>
          <p:cNvSpPr txBox="1"/>
          <p:nvPr/>
        </p:nvSpPr>
        <p:spPr>
          <a:xfrm>
            <a:off x="7095182" y="4099140"/>
            <a:ext cx="352637" cy="707886"/>
          </a:xfrm>
          <a:prstGeom prst="rect">
            <a:avLst/>
          </a:prstGeom>
          <a:noFill/>
        </p:spPr>
        <p:txBody>
          <a:bodyPr wrap="square" rtlCol="0">
            <a:spAutoFit/>
          </a:bodyPr>
          <a:lstStyle/>
          <a:p>
            <a:r>
              <a:rPr lang="en-US" sz="4000" dirty="0">
                <a:solidFill>
                  <a:srgbClr val="FF0000"/>
                </a:solidFill>
              </a:rPr>
              <a:t>E</a:t>
            </a:r>
          </a:p>
        </p:txBody>
      </p:sp>
      <p:sp>
        <p:nvSpPr>
          <p:cNvPr id="2" name="TextBox 1">
            <a:extLst>
              <a:ext uri="{FF2B5EF4-FFF2-40B4-BE49-F238E27FC236}">
                <a16:creationId xmlns:a16="http://schemas.microsoft.com/office/drawing/2014/main" id="{45E1E616-ED6B-410C-9AFC-444F4BA76C48}"/>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4" name="TextBox 3">
            <a:extLst>
              <a:ext uri="{FF2B5EF4-FFF2-40B4-BE49-F238E27FC236}">
                <a16:creationId xmlns:a16="http://schemas.microsoft.com/office/drawing/2014/main" id="{C4CC6B14-F5EE-4C37-ABA6-F00520A85055}"/>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151883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3525" y="2061370"/>
            <a:ext cx="5030106" cy="3416320"/>
          </a:xfrm>
          <a:prstGeom prst="rect">
            <a:avLst/>
          </a:prstGeom>
          <a:noFill/>
        </p:spPr>
        <p:txBody>
          <a:bodyPr wrap="square" rtlCol="0">
            <a:spAutoFit/>
          </a:bodyPr>
          <a:lstStyle/>
          <a:p>
            <a:r>
              <a:rPr lang="en-US" sz="2400" dirty="0">
                <a:latin typeface="Hack" panose="020B0609030202020204" pitchFamily="49" charset="0"/>
                <a:ea typeface="Hack" panose="020B0609030202020204" pitchFamily="49" charset="0"/>
                <a:cs typeface="Hack" panose="020B0609030202020204" pitchFamily="49" charset="0"/>
              </a:rPr>
              <a:t>The struggle between computer of IBM  and Garry Kasparov(the youngest world champion in chess) in 1997 and the computer could beat Kasparov after 5 times of lose and studying more than (700000) game of chess . </a:t>
            </a:r>
          </a:p>
        </p:txBody>
      </p:sp>
      <p:pic>
        <p:nvPicPr>
          <p:cNvPr id="68" name="Picture 67">
            <a:extLst>
              <a:ext uri="{FF2B5EF4-FFF2-40B4-BE49-F238E27FC236}">
                <a16:creationId xmlns:a16="http://schemas.microsoft.com/office/drawing/2014/main" id="{F9230060-4A2A-42EF-B4B5-A1E1ABBF2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2610" y="165361"/>
            <a:ext cx="2850620" cy="3575540"/>
          </a:xfrm>
          <a:prstGeom prst="snip2DiagRect">
            <a:avLst>
              <a:gd name="adj1" fmla="val 396"/>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5" name="Picture 54">
            <a:extLst>
              <a:ext uri="{FF2B5EF4-FFF2-40B4-BE49-F238E27FC236}">
                <a16:creationId xmlns:a16="http://schemas.microsoft.com/office/drawing/2014/main" id="{281F0A6B-8DBD-49E7-B03A-EEC3DCA491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541" y="3459434"/>
            <a:ext cx="4302908" cy="27845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5BF24575-147C-4563-BFB6-544031C54EA3}"/>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D708893F-05D5-4251-BBE3-7D98D340F2C2}"/>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Intro to ML</a:t>
            </a:r>
          </a:p>
        </p:txBody>
      </p:sp>
    </p:spTree>
    <p:extLst>
      <p:ext uri="{BB962C8B-B14F-4D97-AF65-F5344CB8AC3E}">
        <p14:creationId xmlns:p14="http://schemas.microsoft.com/office/powerpoint/2010/main" val="294195288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523384" y="5921283"/>
            <a:ext cx="3409950" cy="400110"/>
          </a:xfrm>
          <a:prstGeom prst="rect">
            <a:avLst/>
          </a:prstGeom>
          <a:noFill/>
        </p:spPr>
        <p:txBody>
          <a:bodyPr wrap="square" rtlCol="0">
            <a:spAutoFit/>
          </a:bodyPr>
          <a:lstStyle/>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chine Learning- The Complete Gui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6534" y="1948027"/>
            <a:ext cx="8599352" cy="41756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DAF1A9-D110-4A4A-A4E2-5E1988EDBA64}"/>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8542D47-DDDC-40A9-BC5E-87394B40EEF6}"/>
              </a:ext>
            </a:extLst>
          </p:cNvPr>
          <p:cNvSpPr txBox="1"/>
          <p:nvPr/>
        </p:nvSpPr>
        <p:spPr>
          <a:xfrm>
            <a:off x="281138" y="1276336"/>
            <a:ext cx="4038313"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History of ML</a:t>
            </a:r>
          </a:p>
        </p:txBody>
      </p:sp>
    </p:spTree>
    <p:extLst>
      <p:ext uri="{BB962C8B-B14F-4D97-AF65-F5344CB8AC3E}">
        <p14:creationId xmlns:p14="http://schemas.microsoft.com/office/powerpoint/2010/main" val="145621320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03481" y="2501549"/>
            <a:ext cx="766817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Machine learning is useful when human expertise doesn’t exist like navigation in mars.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Solutions changes in time like in communication networks base stations.</a:t>
            </a:r>
          </a:p>
          <a:p>
            <a:pPr marL="342900" indent="-342900">
              <a:buFont typeface="Arial" panose="020B0604020202020204" pitchFamily="34" charset="0"/>
              <a:buChar char="•"/>
            </a:pPr>
            <a:endParaRPr lang="en-US" sz="2000" dirty="0">
              <a:latin typeface="Hack" panose="020B0609030202020204" pitchFamily="49" charset="0"/>
              <a:ea typeface="Hack" panose="020B0609030202020204" pitchFamily="49" charset="0"/>
              <a:cs typeface="Hack" panose="020B0609030202020204" pitchFamily="49" charset="0"/>
            </a:endParaRPr>
          </a:p>
          <a:p>
            <a:pPr marL="342900" indent="-342900">
              <a:buFont typeface="Arial" panose="020B0604020202020204" pitchFamily="34" charset="0"/>
              <a:buChar char="•"/>
            </a:pPr>
            <a:r>
              <a:rPr lang="en-US" sz="2000" dirty="0">
                <a:latin typeface="Hack" panose="020B0609030202020204" pitchFamily="49" charset="0"/>
                <a:ea typeface="Hack" panose="020B0609030202020204" pitchFamily="49" charset="0"/>
                <a:cs typeface="Hack" panose="020B0609030202020204" pitchFamily="49" charset="0"/>
              </a:rPr>
              <a:t>Human can’t express their expertise like blind people use speech recognition.</a:t>
            </a:r>
          </a:p>
          <a:p>
            <a:endParaRPr lang="en-US" sz="2000" dirty="0">
              <a:latin typeface="Hack" panose="020B0609030202020204" pitchFamily="49" charset="0"/>
              <a:ea typeface="Hack" panose="020B0609030202020204" pitchFamily="49" charset="0"/>
              <a:cs typeface="Hack" panose="020B0609030202020204" pitchFamily="49"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0" y="6356016"/>
            <a:ext cx="1344964"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68780" y="6351558"/>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5572AFA2-087A-44F4-9258-902F96D1B3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41106" y="1662759"/>
            <a:ext cx="4122331" cy="2318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4601B5D-5120-481F-9256-3DA408101DD1}"/>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9B7C5274-1F2F-4CD8-83CF-575606B2E469}"/>
              </a:ext>
            </a:extLst>
          </p:cNvPr>
          <p:cNvSpPr txBox="1"/>
          <p:nvPr/>
        </p:nvSpPr>
        <p:spPr>
          <a:xfrm>
            <a:off x="281138" y="1276336"/>
            <a:ext cx="3286125"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Why ML?!</a:t>
            </a:r>
          </a:p>
        </p:txBody>
      </p:sp>
    </p:spTree>
    <p:extLst>
      <p:ext uri="{BB962C8B-B14F-4D97-AF65-F5344CB8AC3E}">
        <p14:creationId xmlns:p14="http://schemas.microsoft.com/office/powerpoint/2010/main" val="13822893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0705" y="123825"/>
            <a:ext cx="930903" cy="982164"/>
          </a:xfrm>
          <a:prstGeom prst="rect">
            <a:avLst/>
          </a:prstGeom>
        </p:spPr>
      </p:pic>
      <p:sp>
        <p:nvSpPr>
          <p:cNvPr id="86" name="Isosceles Triangle 85"/>
          <p:cNvSpPr/>
          <p:nvPr/>
        </p:nvSpPr>
        <p:spPr>
          <a:xfrm>
            <a:off x="6502657"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p:cNvSpPr/>
          <p:nvPr/>
        </p:nvSpPr>
        <p:spPr>
          <a:xfrm>
            <a:off x="3777283" y="624235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948494"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8580922"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927524"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74241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8341203"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7265687"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572014"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9141097"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8746198"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a:off x="7566660" y="6356016"/>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368179" y="6356016"/>
            <a:ext cx="2812953" cy="4984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r="34539" b="73472"/>
          <a:stretch/>
        </p:blipFill>
        <p:spPr>
          <a:xfrm>
            <a:off x="7938169" y="6074100"/>
            <a:ext cx="4245498" cy="780376"/>
          </a:xfrm>
          <a:prstGeom prst="rect">
            <a:avLst/>
          </a:prstGeom>
          <a:effectLst>
            <a:outerShdw blurRad="50800" dist="38100" dir="2700000" algn="tl" rotWithShape="0">
              <a:prstClr val="black">
                <a:alpha val="40000"/>
              </a:prstClr>
            </a:outerShdw>
          </a:effectLst>
        </p:spPr>
      </p:pic>
      <p:pic>
        <p:nvPicPr>
          <p:cNvPr id="14" name="Picture 13"/>
          <p:cNvPicPr>
            <a:picLocks noChangeAspect="1"/>
          </p:cNvPicPr>
          <p:nvPr/>
        </p:nvPicPr>
        <p:blipFill rotWithShape="1">
          <a:blip r:embed="rId4" cstate="print">
            <a:extLst>
              <a:ext uri="{28A0092B-C50C-407E-A947-70E740481C1C}">
                <a14:useLocalDpi xmlns:a14="http://schemas.microsoft.com/office/drawing/2010/main" val="0"/>
              </a:ext>
            </a:extLst>
          </a:blip>
          <a:srcRect r="34539" b="73472"/>
          <a:stretch/>
        </p:blipFill>
        <p:spPr>
          <a:xfrm>
            <a:off x="7146304" y="5930537"/>
            <a:ext cx="5045696" cy="927463"/>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10244217" y="6473196"/>
            <a:ext cx="1936915" cy="369332"/>
          </a:xfrm>
          <a:prstGeom prst="rect">
            <a:avLst/>
          </a:prstGeom>
          <a:solidFill>
            <a:schemeClr val="bg1"/>
          </a:solidFill>
          <a:effectLst/>
        </p:spPr>
        <p:txBody>
          <a:bodyPr wrap="square" rtlCol="0">
            <a:spAutoFit/>
          </a:bodyPr>
          <a:lstStyle/>
          <a:p>
            <a:r>
              <a:rPr lang="en-US" b="1" dirty="0">
                <a:latin typeface="Hack" panose="020B0609030202020204" pitchFamily="49" charset="0"/>
                <a:ea typeface="Hack" panose="020B0609030202020204" pitchFamily="49" charset="0"/>
                <a:cs typeface="Hack" panose="020B0609030202020204" pitchFamily="49" charset="0"/>
              </a:rPr>
              <a:t>Grow Through</a:t>
            </a:r>
          </a:p>
        </p:txBody>
      </p:sp>
      <p:pic>
        <p:nvPicPr>
          <p:cNvPr id="15" name="Picture 14"/>
          <p:cNvPicPr>
            <a:picLocks noChangeAspect="1"/>
          </p:cNvPicPr>
          <p:nvPr/>
        </p:nvPicPr>
        <p:blipFill rotWithShape="1">
          <a:blip r:embed="rId5" cstate="print">
            <a:extLst>
              <a:ext uri="{28A0092B-C50C-407E-A947-70E740481C1C}">
                <a14:useLocalDpi xmlns:a14="http://schemas.microsoft.com/office/drawing/2010/main" val="0"/>
              </a:ext>
            </a:extLst>
          </a:blip>
          <a:srcRect r="34539" b="73472"/>
          <a:stretch/>
        </p:blipFill>
        <p:spPr>
          <a:xfrm>
            <a:off x="8629531" y="6203173"/>
            <a:ext cx="3562469" cy="654827"/>
          </a:xfrm>
          <a:prstGeom prst="rect">
            <a:avLst/>
          </a:prstGeom>
          <a:effectLst>
            <a:outerShdw blurRad="50800" dist="38100" dir="2700000" algn="tl" rotWithShape="0">
              <a:prstClr val="black">
                <a:alpha val="40000"/>
              </a:prstClr>
            </a:outerShdw>
          </a:effectLst>
        </p:spPr>
      </p:pic>
      <p:sp>
        <p:nvSpPr>
          <p:cNvPr id="27" name="Isosceles Triangle 26"/>
          <p:cNvSpPr/>
          <p:nvPr/>
        </p:nvSpPr>
        <p:spPr>
          <a:xfrm>
            <a:off x="966421"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2598849"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1945451"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1442103"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309197" y="6237529"/>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1" y="6356016"/>
            <a:ext cx="1073160" cy="498460"/>
          </a:xfrm>
          <a:prstGeom prst="triangle">
            <a:avLst/>
          </a:prstGeom>
          <a:solidFill>
            <a:srgbClr val="8D98A7"/>
          </a:solidFill>
          <a:ln>
            <a:solidFill>
              <a:srgbClr val="8D9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2359130"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1283614"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589941"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3159024" y="6238274"/>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a:off x="2764125" y="6347100"/>
            <a:ext cx="1344964" cy="498460"/>
          </a:xfrm>
          <a:prstGeom prst="triangle">
            <a:avLst/>
          </a:prstGeom>
          <a:solidFill>
            <a:srgbClr val="46484A"/>
          </a:solidFill>
          <a:ln>
            <a:solidFill>
              <a:srgbClr val="46484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Isosceles Triangle 44"/>
          <p:cNvSpPr/>
          <p:nvPr/>
        </p:nvSpPr>
        <p:spPr>
          <a:xfrm>
            <a:off x="1584587"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3484944" y="6352107"/>
            <a:ext cx="1344964" cy="498460"/>
          </a:xfrm>
          <a:prstGeom prst="triangle">
            <a:avLst/>
          </a:prstGeom>
          <a:solidFill>
            <a:srgbClr val="8D98A7"/>
          </a:solidFill>
          <a:ln>
            <a:solidFill>
              <a:srgbClr val="8D98A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47"/>
          <p:cNvSpPr/>
          <p:nvPr/>
        </p:nvSpPr>
        <p:spPr>
          <a:xfrm>
            <a:off x="4414046" y="6263532"/>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6046473" y="6251647"/>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p:cNvSpPr/>
          <p:nvPr/>
        </p:nvSpPr>
        <p:spPr>
          <a:xfrm>
            <a:off x="5393076"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4889728" y="6250531"/>
            <a:ext cx="1344964" cy="498460"/>
          </a:xfrm>
          <a:prstGeom prst="triangle">
            <a:avLst/>
          </a:prstGeom>
          <a:solidFill>
            <a:srgbClr val="D92027"/>
          </a:solidFill>
          <a:ln>
            <a:solidFill>
              <a:srgbClr val="D9202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5806755" y="6343014"/>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4731239" y="6330013"/>
            <a:ext cx="1344964" cy="498460"/>
          </a:xfrm>
          <a:prstGeom prst="triangle">
            <a:avLst/>
          </a:prstGeom>
          <a:solidFill>
            <a:srgbClr val="8D98A7"/>
          </a:solidFill>
          <a:ln>
            <a:solidFill>
              <a:srgbClr val="8D98A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4037566"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6221527" y="6359540"/>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a:off x="5032212" y="6356016"/>
            <a:ext cx="1344964" cy="498460"/>
          </a:xfrm>
          <a:prstGeom prst="triangle">
            <a:avLst/>
          </a:prstGeom>
          <a:solidFill>
            <a:srgbClr val="46484A"/>
          </a:solidFill>
          <a:ln>
            <a:solidFill>
              <a:srgbClr val="46484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pplications of Machine lear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520" y="1123932"/>
            <a:ext cx="5743324" cy="492416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291864" y="2545704"/>
            <a:ext cx="5406585" cy="2677656"/>
          </a:xfrm>
          <a:prstGeom prst="rect">
            <a:avLst/>
          </a:prstGeom>
          <a:noFill/>
        </p:spPr>
        <p:txBody>
          <a:bodyPr wrap="square" rtlCol="0">
            <a:spAutoFit/>
          </a:bodyPr>
          <a:lstStyle/>
          <a:p>
            <a:r>
              <a:rPr lang="en-US" sz="2800" dirty="0">
                <a:latin typeface="Hack" panose="020B0609030202020204" pitchFamily="49" charset="0"/>
                <a:ea typeface="Hack" panose="020B0609030202020204" pitchFamily="49" charset="0"/>
                <a:cs typeface="Hack" panose="020B0609030202020204" pitchFamily="49" charset="0"/>
              </a:rPr>
              <a:t>We are using machine learning in our daily life even without knowing it such as Google Maps, Google assistant, Alexa, etc.</a:t>
            </a:r>
          </a:p>
        </p:txBody>
      </p:sp>
      <p:sp>
        <p:nvSpPr>
          <p:cNvPr id="55" name="TextBox 54">
            <a:extLst>
              <a:ext uri="{FF2B5EF4-FFF2-40B4-BE49-F238E27FC236}">
                <a16:creationId xmlns:a16="http://schemas.microsoft.com/office/drawing/2014/main" id="{C37D89F2-FB43-435D-823E-60D62E45165A}"/>
              </a:ext>
            </a:extLst>
          </p:cNvPr>
          <p:cNvSpPr txBox="1"/>
          <p:nvPr/>
        </p:nvSpPr>
        <p:spPr>
          <a:xfrm>
            <a:off x="267828" y="200612"/>
            <a:ext cx="4854419" cy="707886"/>
          </a:xfrm>
          <a:prstGeom prst="rect">
            <a:avLst/>
          </a:prstGeom>
          <a:noFill/>
        </p:spPr>
        <p:txBody>
          <a:bodyPr wrap="square">
            <a:spAutoFit/>
          </a:bodyPr>
          <a:lstStyle/>
          <a:p>
            <a:r>
              <a:rPr lang="en-US" sz="4000" b="1" dirty="0">
                <a:solidFill>
                  <a:srgbClr val="FF0000"/>
                </a:solidFill>
                <a:latin typeface="Hack" panose="020B0609030202020204" pitchFamily="49" charset="0"/>
                <a:ea typeface="Hack" panose="020B0609030202020204" pitchFamily="49" charset="0"/>
                <a:cs typeface="Hack" panose="020B0609030202020204" pitchFamily="49" charset="0"/>
              </a:rPr>
              <a:t>Applications of </a:t>
            </a:r>
          </a:p>
        </p:txBody>
      </p:sp>
      <p:sp>
        <p:nvSpPr>
          <p:cNvPr id="2" name="TextBox 1">
            <a:extLst>
              <a:ext uri="{FF2B5EF4-FFF2-40B4-BE49-F238E27FC236}">
                <a16:creationId xmlns:a16="http://schemas.microsoft.com/office/drawing/2014/main" id="{145AFD32-6048-49CE-A07A-31E646EDC825}"/>
              </a:ext>
            </a:extLst>
          </p:cNvPr>
          <p:cNvSpPr txBox="1"/>
          <p:nvPr/>
        </p:nvSpPr>
        <p:spPr>
          <a:xfrm>
            <a:off x="274022" y="181952"/>
            <a:ext cx="4848225" cy="861774"/>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5000" b="1" dirty="0">
                <a:solidFill>
                  <a:srgbClr val="D92027"/>
                </a:solidFill>
                <a:latin typeface="Hack" panose="020B0609030202020204" pitchFamily="49" charset="0"/>
                <a:ea typeface="Hack" panose="020B0609030202020204" pitchFamily="49" charset="0"/>
                <a:cs typeface="Hack" panose="020B0609030202020204" pitchFamily="49" charset="0"/>
              </a:rPr>
              <a:t>Session 1</a:t>
            </a:r>
          </a:p>
        </p:txBody>
      </p:sp>
      <p:sp>
        <p:nvSpPr>
          <p:cNvPr id="3" name="TextBox 2">
            <a:extLst>
              <a:ext uri="{FF2B5EF4-FFF2-40B4-BE49-F238E27FC236}">
                <a16:creationId xmlns:a16="http://schemas.microsoft.com/office/drawing/2014/main" id="{A25CFFAB-D971-4F2F-B74C-A83D567A760D}"/>
              </a:ext>
            </a:extLst>
          </p:cNvPr>
          <p:cNvSpPr txBox="1"/>
          <p:nvPr/>
        </p:nvSpPr>
        <p:spPr>
          <a:xfrm>
            <a:off x="281138" y="1276336"/>
            <a:ext cx="5281072" cy="646331"/>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3600" b="1" dirty="0">
                <a:latin typeface="Hack" panose="020B0609030202020204" pitchFamily="49" charset="0"/>
                <a:ea typeface="Hack" panose="020B0609030202020204" pitchFamily="49" charset="0"/>
                <a:cs typeface="Hack" panose="020B0609030202020204" pitchFamily="49" charset="0"/>
              </a:rPr>
              <a:t>Applications of ML</a:t>
            </a:r>
          </a:p>
        </p:txBody>
      </p:sp>
    </p:spTree>
    <p:extLst>
      <p:ext uri="{BB962C8B-B14F-4D97-AF65-F5344CB8AC3E}">
        <p14:creationId xmlns:p14="http://schemas.microsoft.com/office/powerpoint/2010/main" val="65384906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1885</TotalTime>
  <Words>1321</Words>
  <Application>Microsoft Office PowerPoint</Application>
  <PresentationFormat>Widescreen</PresentationFormat>
  <Paragraphs>233</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Cambria</vt:lpstr>
      <vt:lpstr>Cambria Math</vt:lpstr>
      <vt:lpstr>Hack</vt:lpstr>
      <vt:lpstr>Merriweather</vt:lpstr>
      <vt:lpstr>Verdana</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dc:creator>
  <cp:lastModifiedBy>Ahmed Sayed Mansour</cp:lastModifiedBy>
  <cp:revision>364</cp:revision>
  <dcterms:created xsi:type="dcterms:W3CDTF">2020-10-12T20:39:28Z</dcterms:created>
  <dcterms:modified xsi:type="dcterms:W3CDTF">2020-11-27T04:32:50Z</dcterms:modified>
</cp:coreProperties>
</file>