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7"/>
  </p:notesMasterIdLst>
  <p:sldIdLst>
    <p:sldId id="256" r:id="rId2"/>
    <p:sldId id="257" r:id="rId3"/>
    <p:sldId id="258" r:id="rId4"/>
    <p:sldId id="267" r:id="rId5"/>
    <p:sldId id="268" r:id="rId6"/>
    <p:sldId id="266" r:id="rId7"/>
    <p:sldId id="259" r:id="rId8"/>
    <p:sldId id="261" r:id="rId9"/>
    <p:sldId id="262" r:id="rId10"/>
    <p:sldId id="316" r:id="rId11"/>
    <p:sldId id="317" r:id="rId12"/>
    <p:sldId id="318" r:id="rId13"/>
    <p:sldId id="319" r:id="rId14"/>
    <p:sldId id="320" r:id="rId15"/>
    <p:sldId id="260" r:id="rId16"/>
    <p:sldId id="263" r:id="rId17"/>
    <p:sldId id="264" r:id="rId18"/>
    <p:sldId id="273" r:id="rId19"/>
    <p:sldId id="272" r:id="rId20"/>
    <p:sldId id="274" r:id="rId21"/>
    <p:sldId id="275" r:id="rId22"/>
    <p:sldId id="276" r:id="rId23"/>
    <p:sldId id="277" r:id="rId24"/>
    <p:sldId id="278" r:id="rId25"/>
    <p:sldId id="280" r:id="rId26"/>
    <p:sldId id="265" r:id="rId27"/>
    <p:sldId id="284" r:id="rId28"/>
    <p:sldId id="281" r:id="rId29"/>
    <p:sldId id="282" r:id="rId30"/>
    <p:sldId id="283" r:id="rId31"/>
    <p:sldId id="285" r:id="rId32"/>
    <p:sldId id="288" r:id="rId33"/>
    <p:sldId id="289"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5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0.png"/><Relationship Id="rId5" Type="http://schemas.openxmlformats.org/officeDocument/2006/relationships/image" Target="../media/image4.png"/><Relationship Id="rId10" Type="http://schemas.openxmlformats.org/officeDocument/2006/relationships/image" Target="../media/image230.png"/><Relationship Id="rId4" Type="http://schemas.openxmlformats.org/officeDocument/2006/relationships/image" Target="../media/image3.png"/><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2.png"/><Relationship Id="rId5" Type="http://schemas.openxmlformats.org/officeDocument/2006/relationships/image" Target="../media/image5.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 Id="rId14" Type="http://schemas.openxmlformats.org/officeDocument/2006/relationships/image" Target="../media/image35.png"/></Relationships>
</file>

<file path=ppt/slides/_rels/slide33.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8.png"/><Relationship Id="rId5" Type="http://schemas.openxmlformats.org/officeDocument/2006/relationships/image" Target="../media/image4.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7.png"/><Relationship Id="rId1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fif"/><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35747" cy="2035747"/>
          </a:xfrm>
          <a:prstGeom prst="rect">
            <a:avLst/>
          </a:prstGeom>
        </p:spPr>
      </p:pic>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smtClean="0">
                <a:solidFill>
                  <a:srgbClr val="002060"/>
                </a:solidFill>
              </a:rPr>
              <a:t>Session 1</a:t>
            </a:r>
            <a:endParaRPr lang="en-US" sz="5400" dirty="0">
              <a:solidFill>
                <a:srgbClr val="002060"/>
              </a:solidFill>
            </a:endParaRPr>
          </a:p>
        </p:txBody>
      </p:sp>
    </p:spTree>
    <p:extLst>
      <p:ext uri="{BB962C8B-B14F-4D97-AF65-F5344CB8AC3E}">
        <p14:creationId xmlns:p14="http://schemas.microsoft.com/office/powerpoint/2010/main" val="346018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a:spAutoFit/>
          </a:bodyPr>
          <a:lstStyle/>
          <a:p>
            <a:pPr marL="342900" indent="-342900">
              <a:lnSpc>
                <a:spcPct val="150000"/>
              </a:lnSpc>
              <a:buFontTx/>
              <a:buChar char="-"/>
            </a:pPr>
            <a:r>
              <a:rPr lang="en-US" sz="2000" i="0" dirty="0">
                <a:solidFill>
                  <a:srgbClr val="000000"/>
                </a:solidFill>
                <a:effectLst/>
                <a:latin typeface="Merriweather"/>
              </a:rPr>
              <a:t>It is used to identify objects, persons, places, digital images, </a:t>
            </a:r>
            <a:r>
              <a:rPr lang="en-US" sz="2000" i="0" dirty="0" err="1">
                <a:solidFill>
                  <a:srgbClr val="000000"/>
                </a:solidFill>
                <a:effectLst/>
                <a:latin typeface="Merriweather"/>
              </a:rPr>
              <a:t>etc</a:t>
            </a:r>
            <a:r>
              <a:rPr lang="en-US" sz="2000" i="0" dirty="0">
                <a:solidFill>
                  <a:srgbClr val="000000"/>
                </a:solidFill>
                <a:effectLst/>
                <a:latin typeface="Merriweather"/>
              </a:rPr>
              <a:t> like in </a:t>
            </a:r>
            <a:r>
              <a:rPr lang="en-US" sz="2000" i="0" dirty="0" err="1">
                <a:solidFill>
                  <a:srgbClr val="000000"/>
                </a:solidFill>
                <a:effectLst/>
                <a:latin typeface="Merriweather"/>
              </a:rPr>
              <a:t>facebook</a:t>
            </a:r>
            <a:r>
              <a:rPr lang="en-US" sz="2000" i="0" dirty="0">
                <a:solidFill>
                  <a:srgbClr val="000000"/>
                </a:solidFill>
                <a:effectLst/>
                <a:latin typeface="Merriweather"/>
              </a:rPr>
              <a:t> , </a:t>
            </a:r>
            <a:r>
              <a:rPr lang="en-US" sz="2000" i="0" dirty="0">
                <a:effectLst/>
                <a:latin typeface="Merriweather"/>
              </a:rPr>
              <a:t>Automatic friend tagging suggestion as when we upload a photo with</a:t>
            </a:r>
            <a:r>
              <a:rPr lang="en-US" sz="2000" dirty="0">
                <a:latin typeface="Merriweather"/>
              </a:rPr>
              <a:t> friend it suggest his name </a:t>
            </a:r>
          </a:p>
          <a:p>
            <a:pPr marL="342900" indent="-342900">
              <a:lnSpc>
                <a:spcPct val="150000"/>
              </a:lnSpc>
              <a:buFontTx/>
              <a:buChar char="-"/>
            </a:pPr>
            <a:endParaRPr lang="en-US" sz="2000" i="0" dirty="0">
              <a:effectLst/>
              <a:latin typeface="Merriweather"/>
            </a:endParaRPr>
          </a:p>
          <a:p>
            <a:pPr marL="342900" indent="-342900">
              <a:lnSpc>
                <a:spcPct val="150000"/>
              </a:lnSpc>
              <a:buFontTx/>
              <a:buChar char="-"/>
            </a:pPr>
            <a:r>
              <a:rPr lang="en-US" sz="2000" dirty="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solidFill>
                  <a:srgbClr val="FF0000"/>
                </a:solidFill>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085104AE-8BBC-4D0D-A003-432156FCF7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1615" y="2014831"/>
            <a:ext cx="2220769" cy="2220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0" name="Picture 69">
            <a:extLst>
              <a:ext uri="{FF2B5EF4-FFF2-40B4-BE49-F238E27FC236}">
                <a16:creationId xmlns:a16="http://schemas.microsoft.com/office/drawing/2014/main" id="{4E84A9C4-382D-4296-8554-9DC7A637DE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52" y="3836597"/>
            <a:ext cx="2137363" cy="21373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1" name="TextBox 70">
            <a:extLst>
              <a:ext uri="{FF2B5EF4-FFF2-40B4-BE49-F238E27FC236}">
                <a16:creationId xmlns:a16="http://schemas.microsoft.com/office/drawing/2014/main" id="{3BC812EB-1D4E-4F4B-B15E-5DD90D8C3DFA}"/>
              </a:ext>
            </a:extLst>
          </p:cNvPr>
          <p:cNvSpPr txBox="1"/>
          <p:nvPr/>
        </p:nvSpPr>
        <p:spPr>
          <a:xfrm>
            <a:off x="5032212" y="1688650"/>
            <a:ext cx="6819477" cy="3359061"/>
          </a:xfrm>
          <a:prstGeom prst="rect">
            <a:avLst/>
          </a:prstGeom>
          <a:noFill/>
        </p:spPr>
        <p:txBody>
          <a:bodyPr wrap="square">
            <a:spAutoFit/>
          </a:bodyPr>
          <a:lstStyle/>
          <a:p>
            <a:pPr marL="342900" indent="-342900">
              <a:lnSpc>
                <a:spcPct val="150000"/>
              </a:lnSpc>
              <a:buFontTx/>
              <a:buChar char="-"/>
            </a:pPr>
            <a:r>
              <a:rPr lang="en-US" sz="2400" dirty="0">
                <a:latin typeface="Merriweather"/>
              </a:rPr>
              <a:t>this person doesn't exist web site NVIDIA uses these person in simulations instead of copyrighted photos </a:t>
            </a:r>
          </a:p>
          <a:p>
            <a:pPr>
              <a:lnSpc>
                <a:spcPct val="150000"/>
              </a:lnSpc>
            </a:pPr>
            <a:r>
              <a:rPr lang="en-US" sz="2400" dirty="0">
                <a:solidFill>
                  <a:schemeClr val="accent1"/>
                </a:solidFill>
                <a:latin typeface="Merriweather"/>
                <a:hlinkClick r:id="rId8">
                  <a:extLst>
                    <a:ext uri="{A12FA001-AC4F-418D-AE19-62706E023703}">
                      <ahyp:hlinkClr xmlns:ahyp="http://schemas.microsoft.com/office/drawing/2018/hyperlinkcolor" xmlns="" val="tx"/>
                    </a:ext>
                  </a:extLst>
                </a:hlinkClick>
              </a:rPr>
              <a:t>https://thispersondoesnotexist.com/</a:t>
            </a:r>
            <a:endParaRPr lang="en-US" sz="2400" dirty="0">
              <a:solidFill>
                <a:schemeClr val="accent1"/>
              </a:solidFill>
              <a:latin typeface="Merriweather"/>
            </a:endParaRPr>
          </a:p>
          <a:p>
            <a:pPr>
              <a:lnSpc>
                <a:spcPct val="150000"/>
              </a:lnSpc>
            </a:pPr>
            <a:r>
              <a:rPr lang="en-US" sz="2400" dirty="0">
                <a:latin typeface="Merriweather"/>
              </a:rPr>
              <a:t>-Also in terrorism </a:t>
            </a:r>
          </a:p>
          <a:p>
            <a:pPr>
              <a:lnSpc>
                <a:spcPct val="150000"/>
              </a:lnSpc>
            </a:pPr>
            <a:r>
              <a:rPr lang="en-US" sz="2400" dirty="0">
                <a:latin typeface="Merriweather"/>
              </a:rPr>
              <a:t>- Facebook trend about child </a:t>
            </a:r>
            <a:r>
              <a:rPr lang="en-US" sz="2400" dirty="0" err="1">
                <a:latin typeface="Merriweather"/>
              </a:rPr>
              <a:t>challlenge</a:t>
            </a:r>
            <a:endParaRPr lang="en-US" sz="2400" dirty="0">
              <a:latin typeface="Merriweather"/>
            </a:endParaRPr>
          </a:p>
        </p:txBody>
      </p:sp>
      <p:sp>
        <p:nvSpPr>
          <p:cNvPr id="2" name="TextBox 1">
            <a:extLst>
              <a:ext uri="{FF2B5EF4-FFF2-40B4-BE49-F238E27FC236}">
                <a16:creationId xmlns:a16="http://schemas.microsoft.com/office/drawing/2014/main" id="{A5312C33-03F8-4935-8157-3C769C89975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CA577380-854A-4CBB-9682-C5A598A2B9EA}"/>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solidFill>
                  <a:srgbClr val="FF0000"/>
                </a:solidFill>
                <a:effectLst/>
                <a:latin typeface="Merriweather"/>
              </a:rPr>
              <a:t>Image Recognition</a:t>
            </a:r>
          </a:p>
        </p:txBody>
      </p:sp>
    </p:spTree>
    <p:extLst>
      <p:ext uri="{BB962C8B-B14F-4D97-AF65-F5344CB8AC3E}">
        <p14:creationId xmlns:p14="http://schemas.microsoft.com/office/powerpoint/2010/main" val="2593845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416320"/>
          </a:xfrm>
          <a:prstGeom prst="rect">
            <a:avLst/>
          </a:prstGeom>
          <a:noFill/>
        </p:spPr>
        <p:txBody>
          <a:bodyPr wrap="square">
            <a:spAutoFit/>
          </a:bodyPr>
          <a:lstStyle/>
          <a:p>
            <a:pPr>
              <a:lnSpc>
                <a:spcPct val="150000"/>
              </a:lnSpc>
              <a:buFontTx/>
              <a:buChar char="-"/>
            </a:pPr>
            <a:r>
              <a:rPr lang="en-US" sz="2400" b="0" i="0" dirty="0">
                <a:solidFill>
                  <a:srgbClr val="000000"/>
                </a:solidFill>
                <a:effectLst/>
                <a:latin typeface="Merriweather"/>
              </a:rPr>
              <a:t>It is a process of converting voice instructions into text, and it is also known as </a:t>
            </a:r>
            <a:r>
              <a:rPr lang="en-US" sz="2400" b="0" dirty="0">
                <a:solidFill>
                  <a:srgbClr val="000000"/>
                </a:solidFill>
                <a:latin typeface="Merriweather"/>
              </a:rPr>
              <a:t>S</a:t>
            </a:r>
            <a:r>
              <a:rPr lang="en-US" sz="2400" i="0" dirty="0">
                <a:effectLst/>
                <a:latin typeface="Merriweather"/>
              </a:rPr>
              <a:t>peech to </a:t>
            </a:r>
            <a:r>
              <a:rPr lang="en-US" sz="2400" i="0" dirty="0" smtClean="0">
                <a:effectLst/>
                <a:latin typeface="Merriweather"/>
              </a:rPr>
              <a:t>text.</a:t>
            </a:r>
            <a:endParaRPr lang="en-US" sz="2400" dirty="0">
              <a:solidFill>
                <a:srgbClr val="000000"/>
              </a:solidFill>
              <a:latin typeface="Merriweather"/>
            </a:endParaRPr>
          </a:p>
          <a:p>
            <a:pPr marL="0" indent="0">
              <a:lnSpc>
                <a:spcPct val="150000"/>
              </a:lnSpc>
              <a:buNone/>
            </a:pPr>
            <a:r>
              <a:rPr lang="en-US" sz="2400" b="0" i="0" dirty="0">
                <a:solidFill>
                  <a:srgbClr val="000000"/>
                </a:solidFill>
                <a:effectLst/>
                <a:latin typeface="Merriweather"/>
              </a:rPr>
              <a:t>- We see this application in google assistant option search by voice it helps </a:t>
            </a:r>
            <a:r>
              <a:rPr lang="en-US" sz="2400" b="0" i="0" dirty="0" smtClean="0">
                <a:solidFill>
                  <a:srgbClr val="000000"/>
                </a:solidFill>
                <a:effectLst/>
                <a:latin typeface="Merriweather"/>
              </a:rPr>
              <a:t>disabled </a:t>
            </a:r>
            <a:r>
              <a:rPr lang="en-US" sz="2400" b="0" i="0" dirty="0">
                <a:solidFill>
                  <a:srgbClr val="000000"/>
                </a:solidFill>
                <a:effectLst/>
                <a:latin typeface="Merriweather"/>
              </a:rPr>
              <a:t>people like the </a:t>
            </a:r>
            <a:r>
              <a:rPr lang="en-US" sz="2400" b="0" i="0" dirty="0" smtClean="0">
                <a:solidFill>
                  <a:srgbClr val="000000"/>
                </a:solidFill>
                <a:effectLst/>
                <a:latin typeface="Merriweather"/>
              </a:rPr>
              <a:t>blind.</a:t>
            </a:r>
            <a:endParaRPr lang="en-US" sz="2400" b="0" i="0" dirty="0">
              <a:solidFill>
                <a:srgbClr val="000000"/>
              </a:solidFill>
              <a:effectLst/>
              <a:latin typeface="Merriweather"/>
            </a:endParaRP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dirty="0">
                <a:solidFill>
                  <a:srgbClr val="FF0000"/>
                </a:solidFill>
              </a:rPr>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dirty="0">
                <a:solidFill>
                  <a:srgbClr val="000000"/>
                </a:solidFill>
                <a:effectLst/>
                <a:latin typeface="verdana" panose="020B0604030504040204" pitchFamily="34" charset="0"/>
              </a:rPr>
              <a:t>- companies such as </a:t>
            </a:r>
            <a:r>
              <a:rPr lang="en-US" sz="1800" i="0" dirty="0">
                <a:effectLst/>
                <a:latin typeface="verdana" panose="020B0604030504040204" pitchFamily="34" charset="0"/>
              </a:rPr>
              <a:t>Amazon</a:t>
            </a:r>
            <a:r>
              <a:rPr lang="en-US" sz="1800" i="0" dirty="0">
                <a:solidFill>
                  <a:srgbClr val="000000"/>
                </a:solidFill>
                <a:effectLst/>
                <a:latin typeface="verdana" panose="020B0604030504040204" pitchFamily="34" charset="0"/>
              </a:rPr>
              <a:t>, </a:t>
            </a:r>
            <a:r>
              <a:rPr lang="en-US" sz="1800" i="0" dirty="0">
                <a:effectLst/>
                <a:latin typeface="verdana" panose="020B0604030504040204" pitchFamily="34" charset="0"/>
              </a:rPr>
              <a:t>Netflix and many others depends on machine learning in their recommendations </a:t>
            </a:r>
            <a:endParaRPr lang="en-US" dirty="0"/>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293111"/>
          </a:xfrm>
          <a:prstGeom prst="rect">
            <a:avLst/>
          </a:prstGeom>
          <a:noFill/>
        </p:spPr>
        <p:txBody>
          <a:bodyPr wrap="square">
            <a:spAutoFit/>
          </a:bodyPr>
          <a:lstStyle/>
          <a:p>
            <a:pPr>
              <a:lnSpc>
                <a:spcPct val="150000"/>
              </a:lnSpc>
            </a:pPr>
            <a:r>
              <a:rPr lang="en-US" sz="1800" dirty="0">
                <a:latin typeface="verdana" panose="020B0604030504040204" pitchFamily="34" charset="0"/>
              </a:rPr>
              <a:t>- We can see that clearly between google and </a:t>
            </a:r>
            <a:r>
              <a:rPr lang="en-US" sz="1800" dirty="0" smtClean="0">
                <a:latin typeface="verdana" panose="020B0604030504040204" pitchFamily="34" charset="0"/>
              </a:rPr>
              <a:t>YouTube </a:t>
            </a:r>
            <a:r>
              <a:rPr lang="en-US" sz="1800" dirty="0">
                <a:latin typeface="verdana" panose="020B0604030504040204" pitchFamily="34" charset="0"/>
              </a:rPr>
              <a:t>the search engine informed </a:t>
            </a:r>
            <a:r>
              <a:rPr lang="en-US" dirty="0" err="1">
                <a:latin typeface="verdana" panose="020B0604030504040204" pitchFamily="34" charset="0"/>
              </a:rPr>
              <a:t>Y</a:t>
            </a:r>
            <a:r>
              <a:rPr lang="en-US" sz="1800" dirty="0" err="1">
                <a:latin typeface="verdana" panose="020B0604030504040204" pitchFamily="34" charset="0"/>
              </a:rPr>
              <a:t>outube</a:t>
            </a:r>
            <a:r>
              <a:rPr lang="en-US" sz="1800" dirty="0">
                <a:latin typeface="verdana" panose="020B0604030504040204" pitchFamily="34" charset="0"/>
              </a:rPr>
              <a:t> about your interests to view the suitable advertisement </a:t>
            </a:r>
            <a:endParaRPr lang="en-US" sz="1800" i="0" dirty="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rPr>
              <a:t>- And wee can’t forget Netflix earns 1 million dollars from their prediction to the </a:t>
            </a:r>
            <a:r>
              <a:rPr lang="en-US" sz="1800" dirty="0" err="1">
                <a:latin typeface="Verdana" panose="020B0604030504040204" pitchFamily="34" charset="0"/>
                <a:ea typeface="Verdana" panose="020B0604030504040204" pitchFamily="34" charset="0"/>
              </a:rPr>
              <a:t>favourite</a:t>
            </a:r>
            <a:r>
              <a:rPr lang="en-US" sz="1800" dirty="0">
                <a:latin typeface="Verdana" panose="020B0604030504040204" pitchFamily="34" charset="0"/>
                <a:ea typeface="Verdana" panose="020B0604030504040204" pitchFamily="34" charset="0"/>
              </a:rPr>
              <a:t> movies to the users </a:t>
            </a: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09" y="1192239"/>
            <a:ext cx="4996467"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solidFill>
                  <a:srgbClr val="FF0000"/>
                </a:solidFill>
                <a:effectLst/>
                <a:latin typeface="Merriweather"/>
              </a:rPr>
              <a:t>Product recommendations</a:t>
            </a:r>
            <a:endParaRPr lang="en-US" sz="2800" dirty="0">
              <a:solidFill>
                <a:srgbClr val="FF0000"/>
              </a:solidFill>
            </a:endParaRPr>
          </a:p>
        </p:txBody>
      </p:sp>
    </p:spTree>
    <p:extLst>
      <p:ext uri="{BB962C8B-B14F-4D97-AF65-F5344CB8AC3E}">
        <p14:creationId xmlns:p14="http://schemas.microsoft.com/office/powerpoint/2010/main" val="12047149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3156F1A-C208-493F-9508-A0ECCF1CA137}"/>
              </a:ext>
            </a:extLst>
          </p:cNvPr>
          <p:cNvPicPr>
            <a:picLocks noChangeAspect="1"/>
          </p:cNvPicPr>
          <p:nvPr/>
        </p:nvPicPr>
        <p:blipFill rotWithShape="1">
          <a:blip r:embed="rId6">
            <a:extLst>
              <a:ext uri="{28A0092B-C50C-407E-A947-70E740481C1C}">
                <a14:useLocalDpi xmlns:a14="http://schemas.microsoft.com/office/drawing/2010/main" val="0"/>
              </a:ext>
            </a:extLst>
          </a:blip>
          <a:srcRect l="28105" t="51307" r="28066" b="13364"/>
          <a:stretch/>
        </p:blipFill>
        <p:spPr>
          <a:xfrm>
            <a:off x="262347" y="2436477"/>
            <a:ext cx="4299787" cy="2820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5D61D544-D4C1-42E2-A9FB-0095E2AA8C0D}"/>
              </a:ext>
            </a:extLst>
          </p:cNvPr>
          <p:cNvSpPr txBox="1"/>
          <p:nvPr/>
        </p:nvSpPr>
        <p:spPr>
          <a:xfrm>
            <a:off x="5509249" y="545837"/>
            <a:ext cx="6143346" cy="2801408"/>
          </a:xfrm>
          <a:prstGeom prst="rect">
            <a:avLst/>
          </a:prstGeom>
          <a:noFill/>
        </p:spPr>
        <p:txBody>
          <a:bodyPr wrap="square">
            <a:spAutoFit/>
          </a:bodyPr>
          <a:lstStyle/>
          <a:p>
            <a:pPr>
              <a:lnSpc>
                <a:spcPct val="150000"/>
              </a:lnSpc>
              <a:buFontTx/>
              <a:buChar char="-"/>
            </a:pPr>
            <a:r>
              <a:rPr lang="en-US" sz="2400" dirty="0">
                <a:latin typeface="Merriweather"/>
              </a:rPr>
              <a:t> As we seen in Tesla which is the most interested company with this field </a:t>
            </a:r>
            <a:r>
              <a:rPr lang="en-US" sz="2400" b="0" i="0" dirty="0">
                <a:solidFill>
                  <a:srgbClr val="000000"/>
                </a:solidFill>
                <a:effectLst/>
                <a:latin typeface="Merriweather"/>
              </a:rPr>
              <a:t>It is using unsupervised learning method to train the car models to detect people and objects while driving</a:t>
            </a:r>
            <a:r>
              <a:rPr lang="en-US" sz="2400" b="0" i="0" dirty="0">
                <a:solidFill>
                  <a:srgbClr val="000000"/>
                </a:solidFill>
                <a:effectLst/>
                <a:latin typeface="verdana" panose="020B0604030504040204" pitchFamily="34" charset="0"/>
              </a:rPr>
              <a:t>.</a:t>
            </a:r>
          </a:p>
        </p:txBody>
      </p:sp>
      <p:sp>
        <p:nvSpPr>
          <p:cNvPr id="55" name="TextBox 54">
            <a:extLst>
              <a:ext uri="{FF2B5EF4-FFF2-40B4-BE49-F238E27FC236}">
                <a16:creationId xmlns:a16="http://schemas.microsoft.com/office/drawing/2014/main" id="{C6FABF3D-9560-4B76-8390-626459A88224}"/>
              </a:ext>
            </a:extLst>
          </p:cNvPr>
          <p:cNvSpPr txBox="1"/>
          <p:nvPr/>
        </p:nvSpPr>
        <p:spPr>
          <a:xfrm>
            <a:off x="5403721" y="3543154"/>
            <a:ext cx="6143346" cy="2251065"/>
          </a:xfrm>
          <a:prstGeom prst="rect">
            <a:avLst/>
          </a:prstGeom>
          <a:noFill/>
        </p:spPr>
        <p:txBody>
          <a:bodyPr wrap="square">
            <a:spAutoFit/>
          </a:bodyPr>
          <a:lstStyle/>
          <a:p>
            <a:pPr>
              <a:lnSpc>
                <a:spcPct val="150000"/>
              </a:lnSpc>
            </a:pPr>
            <a:r>
              <a:rPr lang="en-US" sz="2400" b="0" i="0" dirty="0">
                <a:solidFill>
                  <a:srgbClr val="000000"/>
                </a:solidFill>
                <a:effectLst/>
                <a:latin typeface="Merriweather"/>
              </a:rPr>
              <a:t>- </a:t>
            </a:r>
            <a:r>
              <a:rPr lang="en-US" sz="2400" dirty="0">
                <a:solidFill>
                  <a:srgbClr val="000000"/>
                </a:solidFill>
                <a:latin typeface="Merriweather"/>
              </a:rPr>
              <a:t>T</a:t>
            </a:r>
            <a:r>
              <a:rPr lang="en-US" sz="2400" b="0" i="0" dirty="0">
                <a:solidFill>
                  <a:srgbClr val="000000"/>
                </a:solidFill>
                <a:effectLst/>
                <a:latin typeface="Merriweather"/>
              </a:rPr>
              <a:t>he car of </a:t>
            </a:r>
            <a:r>
              <a:rPr lang="en-US" sz="2400" b="0" i="0" dirty="0" err="1">
                <a:solidFill>
                  <a:srgbClr val="000000"/>
                </a:solidFill>
                <a:effectLst/>
                <a:latin typeface="Merriweather"/>
              </a:rPr>
              <a:t>Vagin</a:t>
            </a:r>
            <a:r>
              <a:rPr lang="en-US" sz="2400" b="0" i="0" dirty="0">
                <a:solidFill>
                  <a:srgbClr val="000000"/>
                </a:solidFill>
                <a:effectLst/>
                <a:latin typeface="Merriweather"/>
              </a:rPr>
              <a:t> </a:t>
            </a:r>
            <a:r>
              <a:rPr lang="en-US" sz="2400" b="0" i="0" dirty="0" err="1">
                <a:solidFill>
                  <a:srgbClr val="000000"/>
                </a:solidFill>
                <a:effectLst/>
                <a:latin typeface="Merriweather"/>
              </a:rPr>
              <a:t>Voiex</a:t>
            </a:r>
            <a:r>
              <a:rPr lang="en-US" sz="2400" b="0" i="0" dirty="0">
                <a:solidFill>
                  <a:srgbClr val="000000"/>
                </a:solidFill>
                <a:effectLst/>
                <a:latin typeface="Merriweather"/>
              </a:rPr>
              <a:t> in 2005 which was having a robot can navigate 175miles in desert terrain in less than 10 hours and actually winning in 6 hours 54 minutes.</a:t>
            </a:r>
            <a:endParaRPr lang="en-US" sz="2400" b="0" i="0" dirty="0">
              <a:solidFill>
                <a:srgbClr val="610B4B"/>
              </a:solidFill>
              <a:effectLst/>
              <a:latin typeface="Merriweather"/>
            </a:endParaRPr>
          </a:p>
        </p:txBody>
      </p:sp>
      <p:sp>
        <p:nvSpPr>
          <p:cNvPr id="2" name="TextBox 1">
            <a:extLst>
              <a:ext uri="{FF2B5EF4-FFF2-40B4-BE49-F238E27FC236}">
                <a16:creationId xmlns:a16="http://schemas.microsoft.com/office/drawing/2014/main" id="{DB18CB66-7CE1-4E2E-A440-911435271512}"/>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6FB58DA6-21F7-4835-B8A2-49DC37E85F3F}"/>
              </a:ext>
            </a:extLst>
          </p:cNvPr>
          <p:cNvSpPr txBox="1"/>
          <p:nvPr/>
        </p:nvSpPr>
        <p:spPr>
          <a:xfrm>
            <a:off x="263510" y="1192239"/>
            <a:ext cx="4068920"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solidFill>
                  <a:srgbClr val="FF0000"/>
                </a:solidFill>
                <a:effectLst/>
                <a:latin typeface="Merriweather"/>
              </a:rPr>
              <a:t>Self driving car </a:t>
            </a:r>
            <a:endParaRPr lang="en-US" sz="2800" dirty="0">
              <a:solidFill>
                <a:srgbClr val="FF0000"/>
              </a:solidFill>
            </a:endParaRPr>
          </a:p>
        </p:txBody>
      </p:sp>
    </p:spTree>
    <p:extLst>
      <p:ext uri="{BB962C8B-B14F-4D97-AF65-F5344CB8AC3E}">
        <p14:creationId xmlns:p14="http://schemas.microsoft.com/office/powerpoint/2010/main" val="30496294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4956972-024D-42D6-997D-40D19AADD01C}"/>
              </a:ext>
            </a:extLst>
          </p:cNvPr>
          <p:cNvSpPr txBox="1"/>
          <p:nvPr/>
        </p:nvSpPr>
        <p:spPr>
          <a:xfrm>
            <a:off x="5585036" y="1299098"/>
            <a:ext cx="6143346" cy="17086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i="0" dirty="0">
                <a:solidFill>
                  <a:srgbClr val="000000"/>
                </a:solidFill>
                <a:effectLst/>
                <a:latin typeface="verdana" panose="020B0604030504040204" pitchFamily="34" charset="0"/>
              </a:rPr>
              <a:t>As in the app Google Translation the option of  automatic translation it recognize the language whatever it was and that help you in travelling to new places </a:t>
            </a:r>
            <a:endParaRPr lang="en-US" sz="1800" dirty="0"/>
          </a:p>
        </p:txBody>
      </p:sp>
      <p:sp>
        <p:nvSpPr>
          <p:cNvPr id="55" name="TextBox 54">
            <a:extLst>
              <a:ext uri="{FF2B5EF4-FFF2-40B4-BE49-F238E27FC236}">
                <a16:creationId xmlns:a16="http://schemas.microsoft.com/office/drawing/2014/main" id="{EB09DEDE-179C-4EAB-9F1B-C61F43CCA1C6}"/>
              </a:ext>
            </a:extLst>
          </p:cNvPr>
          <p:cNvSpPr txBox="1"/>
          <p:nvPr/>
        </p:nvSpPr>
        <p:spPr>
          <a:xfrm>
            <a:off x="5806755" y="3805799"/>
            <a:ext cx="6143346" cy="646331"/>
          </a:xfrm>
          <a:prstGeom prst="rect">
            <a:avLst/>
          </a:prstGeom>
          <a:noFill/>
        </p:spPr>
        <p:txBody>
          <a:bodyPr wrap="square">
            <a:spAutoFit/>
          </a:bodyPr>
          <a:lstStyle/>
          <a:p>
            <a:pPr marL="285750" indent="-285750">
              <a:buFont typeface="Arial" panose="020B0604020202020204" pitchFamily="34" charset="0"/>
              <a:buChar char="•"/>
            </a:pPr>
            <a:r>
              <a:rPr lang="en-US" sz="1800" b="0" i="0" dirty="0">
                <a:solidFill>
                  <a:srgbClr val="000000"/>
                </a:solidFill>
                <a:effectLst/>
                <a:latin typeface="verdana" panose="020B0604030504040204" pitchFamily="34" charset="0"/>
              </a:rPr>
              <a:t>In 2005 google translation studied two billion word(</a:t>
            </a:r>
            <a:r>
              <a:rPr lang="en-US" sz="1800" b="0" i="0" dirty="0">
                <a:solidFill>
                  <a:schemeClr val="accent1"/>
                </a:solidFill>
                <a:effectLst/>
                <a:latin typeface="verdana" panose="020B0604030504040204" pitchFamily="34" charset="0"/>
              </a:rPr>
              <a:t>2000000000</a:t>
            </a:r>
            <a:r>
              <a:rPr lang="en-US" sz="1800" b="0" i="0" dirty="0">
                <a:solidFill>
                  <a:srgbClr val="000000"/>
                </a:solidFill>
                <a:effectLst/>
                <a:latin typeface="verdana" panose="020B0604030504040204" pitchFamily="34" charset="0"/>
              </a:rPr>
              <a:t>) to make efficiently </a:t>
            </a:r>
            <a:endParaRPr lang="en-US" sz="1800" b="0" i="0" dirty="0">
              <a:effectLst/>
              <a:latin typeface="Merriweather"/>
            </a:endParaRPr>
          </a:p>
        </p:txBody>
      </p:sp>
      <p:grpSp>
        <p:nvGrpSpPr>
          <p:cNvPr id="69" name="Group 68">
            <a:extLst>
              <a:ext uri="{FF2B5EF4-FFF2-40B4-BE49-F238E27FC236}">
                <a16:creationId xmlns:a16="http://schemas.microsoft.com/office/drawing/2014/main" id="{FF8ED824-B115-4795-A074-B86BF9FA2D38}"/>
              </a:ext>
            </a:extLst>
          </p:cNvPr>
          <p:cNvGrpSpPr/>
          <p:nvPr/>
        </p:nvGrpSpPr>
        <p:grpSpPr>
          <a:xfrm>
            <a:off x="178645" y="3035339"/>
            <a:ext cx="5406391" cy="2326198"/>
            <a:chOff x="434509" y="3232290"/>
            <a:chExt cx="7866058" cy="3285899"/>
          </a:xfrm>
          <a:solidFill>
            <a:schemeClr val="accent2"/>
          </a:solidFill>
        </p:grpSpPr>
        <p:sp>
          <p:nvSpPr>
            <p:cNvPr id="70" name="Freeform: Shape 69">
              <a:extLst>
                <a:ext uri="{FF2B5EF4-FFF2-40B4-BE49-F238E27FC236}">
                  <a16:creationId xmlns:a16="http://schemas.microsoft.com/office/drawing/2014/main" id="{AE6D5D66-AF38-42A5-AE34-D81B98E34F1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1" name="Freeform: Shape 70">
              <a:extLst>
                <a:ext uri="{FF2B5EF4-FFF2-40B4-BE49-F238E27FC236}">
                  <a16:creationId xmlns:a16="http://schemas.microsoft.com/office/drawing/2014/main" id="{4A594A1A-DEC1-4BDD-B179-612D2028240D}"/>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solidFill>
              <a:schemeClr val="accent3"/>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Shape 72">
              <a:extLst>
                <a:ext uri="{FF2B5EF4-FFF2-40B4-BE49-F238E27FC236}">
                  <a16:creationId xmlns:a16="http://schemas.microsoft.com/office/drawing/2014/main" id="{675EBB24-C0EE-4F17-8782-0AC53EC8FCC6}"/>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solidFill>
              <a:schemeClr val="accent3"/>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Shape 73">
              <a:extLst>
                <a:ext uri="{FF2B5EF4-FFF2-40B4-BE49-F238E27FC236}">
                  <a16:creationId xmlns:a16="http://schemas.microsoft.com/office/drawing/2014/main" id="{5CD7CB72-5C6F-4722-8B05-BBF0C7313532}"/>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74">
              <a:extLst>
                <a:ext uri="{FF2B5EF4-FFF2-40B4-BE49-F238E27FC236}">
                  <a16:creationId xmlns:a16="http://schemas.microsoft.com/office/drawing/2014/main" id="{E5B17BC9-8DE8-4A6F-981F-87E3D30B0804}"/>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75">
              <a:extLst>
                <a:ext uri="{FF2B5EF4-FFF2-40B4-BE49-F238E27FC236}">
                  <a16:creationId xmlns:a16="http://schemas.microsoft.com/office/drawing/2014/main" id="{4CED99F3-F48F-4F0A-A158-E80042725B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76">
              <a:extLst>
                <a:ext uri="{FF2B5EF4-FFF2-40B4-BE49-F238E27FC236}">
                  <a16:creationId xmlns:a16="http://schemas.microsoft.com/office/drawing/2014/main" id="{C5395073-4096-4EF7-B796-D50A48BAD7CE}"/>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78">
              <a:extLst>
                <a:ext uri="{FF2B5EF4-FFF2-40B4-BE49-F238E27FC236}">
                  <a16:creationId xmlns:a16="http://schemas.microsoft.com/office/drawing/2014/main" id="{99E1E01E-7A1E-43FF-84A2-4DC69431BE0B}"/>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79">
              <a:extLst>
                <a:ext uri="{FF2B5EF4-FFF2-40B4-BE49-F238E27FC236}">
                  <a16:creationId xmlns:a16="http://schemas.microsoft.com/office/drawing/2014/main" id="{907F9F48-4E12-4E50-B898-676145E935DA}"/>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Shape 80">
              <a:extLst>
                <a:ext uri="{FF2B5EF4-FFF2-40B4-BE49-F238E27FC236}">
                  <a16:creationId xmlns:a16="http://schemas.microsoft.com/office/drawing/2014/main" id="{0E01263E-3E0F-477F-A22F-0F063E2BFCAD}"/>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3">
                <a:lumMod val="50000"/>
              </a:schemeClr>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Shape 81">
              <a:extLst>
                <a:ext uri="{FF2B5EF4-FFF2-40B4-BE49-F238E27FC236}">
                  <a16:creationId xmlns:a16="http://schemas.microsoft.com/office/drawing/2014/main" id="{BF3AA911-4F52-46D8-A7C0-2721C3CEA449}"/>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3">
                <a:lumMod val="50000"/>
              </a:schemeClr>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Shape 82">
              <a:extLst>
                <a:ext uri="{FF2B5EF4-FFF2-40B4-BE49-F238E27FC236}">
                  <a16:creationId xmlns:a16="http://schemas.microsoft.com/office/drawing/2014/main" id="{B9690716-9C05-48B4-9278-48B7AF1C02AE}"/>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Shape 83">
              <a:extLst>
                <a:ext uri="{FF2B5EF4-FFF2-40B4-BE49-F238E27FC236}">
                  <a16:creationId xmlns:a16="http://schemas.microsoft.com/office/drawing/2014/main" id="{98C5DAA6-31CB-48FF-841A-A1B9E09AAE54}"/>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a:extLst>
              <a:ext uri="{FF2B5EF4-FFF2-40B4-BE49-F238E27FC236}">
                <a16:creationId xmlns:a16="http://schemas.microsoft.com/office/drawing/2014/main" id="{7F043886-439F-4A10-911A-98ABA786967C}"/>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1D271F4E-2D2C-482F-93A8-75C20E57AD0C}"/>
              </a:ext>
            </a:extLst>
          </p:cNvPr>
          <p:cNvSpPr txBox="1"/>
          <p:nvPr/>
        </p:nvSpPr>
        <p:spPr>
          <a:xfrm>
            <a:off x="263510" y="1192239"/>
            <a:ext cx="4068920" cy="954107"/>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a:solidFill>
                  <a:srgbClr val="FF0000"/>
                </a:solidFill>
                <a:effectLst/>
                <a:latin typeface="Merriweather"/>
              </a:rPr>
              <a:t>Automatic Language Translation</a:t>
            </a:r>
            <a:endParaRPr lang="ko-KR" altLang="en-US" sz="2800" dirty="0">
              <a:solidFill>
                <a:srgbClr val="FF0000"/>
              </a:solidFill>
            </a:endParaRPr>
          </a:p>
        </p:txBody>
      </p:sp>
    </p:spTree>
    <p:extLst>
      <p:ext uri="{BB962C8B-B14F-4D97-AF65-F5344CB8AC3E}">
        <p14:creationId xmlns:p14="http://schemas.microsoft.com/office/powerpoint/2010/main" val="410824923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Why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------BREAK-----</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arn(inVertic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arn(inVertic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arn(inVertic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arn(inVertic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arn(inVertic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arn(inVertical)">
                                      <p:cBhvr>
                                        <p:cTn id="4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r>
              <a:rPr lang="en-US" sz="2600" dirty="0"/>
              <a:t>Classify which problem is regression or classification.</a:t>
            </a:r>
          </a:p>
          <a:p>
            <a:r>
              <a:rPr lang="en-US" sz="2600" dirty="0"/>
              <a:t>Problem 1: You have a large restaurant. You want to predict how much profit over the next 3 months.</a:t>
            </a:r>
          </a:p>
          <a:p>
            <a:r>
              <a:rPr lang="en-US" sz="2600" dirty="0"/>
              <a:t>Problem 2: You’ve a bank and for each account decide if this account is VIP/normal.</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Types:</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or not,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a:t>  Price</a:t>
            </a:r>
          </a:p>
          <a:p>
            <a:r>
              <a:rPr lang="en-US" sz="2400" b="1" dirty="0"/>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a:t>Size</a:t>
                      </a:r>
                    </a:p>
                  </a:txBody>
                  <a:tcPr/>
                </a:tc>
                <a:tc>
                  <a:txBody>
                    <a:bodyPr/>
                    <a:lstStyle/>
                    <a:p>
                      <a:r>
                        <a:rPr lang="en-US" sz="3200" dirty="0"/>
                        <a:t>price</a:t>
                      </a:r>
                    </a:p>
                  </a:txBody>
                  <a:tcPr/>
                </a:tc>
                <a:extLst>
                  <a:ext uri="{0D108BD9-81ED-4DB2-BD59-A6C34878D82A}">
                    <a16:rowId xmlns:a16="http://schemas.microsoft.com/office/drawing/2014/main" val="3837279333"/>
                  </a:ext>
                </a:extLst>
              </a:tr>
              <a:tr h="475488">
                <a:tc>
                  <a:txBody>
                    <a:bodyPr/>
                    <a:lstStyle/>
                    <a:p>
                      <a:r>
                        <a:rPr lang="en-US" sz="3200" dirty="0"/>
                        <a:t>2000</a:t>
                      </a:r>
                    </a:p>
                  </a:txBody>
                  <a:tcPr/>
                </a:tc>
                <a:tc>
                  <a:txBody>
                    <a:bodyPr/>
                    <a:lstStyle/>
                    <a:p>
                      <a:r>
                        <a:rPr lang="en-US" sz="3200" dirty="0"/>
                        <a:t>400K</a:t>
                      </a:r>
                    </a:p>
                  </a:txBody>
                  <a:tcPr/>
                </a:tc>
                <a:extLst>
                  <a:ext uri="{0D108BD9-81ED-4DB2-BD59-A6C34878D82A}">
                    <a16:rowId xmlns:a16="http://schemas.microsoft.com/office/drawing/2014/main" val="3252974794"/>
                  </a:ext>
                </a:extLst>
              </a:tr>
              <a:tr h="475488">
                <a:tc>
                  <a:txBody>
                    <a:bodyPr/>
                    <a:lstStyle/>
                    <a:p>
                      <a:r>
                        <a:rPr lang="en-US" sz="3200" dirty="0"/>
                        <a:t>1735</a:t>
                      </a:r>
                    </a:p>
                  </a:txBody>
                  <a:tcPr/>
                </a:tc>
                <a:tc>
                  <a:txBody>
                    <a:bodyPr/>
                    <a:lstStyle/>
                    <a:p>
                      <a:r>
                        <a:rPr lang="en-US" sz="3200" dirty="0"/>
                        <a:t>310K</a:t>
                      </a:r>
                    </a:p>
                  </a:txBody>
                  <a:tcPr/>
                </a:tc>
                <a:extLst>
                  <a:ext uri="{0D108BD9-81ED-4DB2-BD59-A6C34878D82A}">
                    <a16:rowId xmlns:a16="http://schemas.microsoft.com/office/drawing/2014/main" val="3082575706"/>
                  </a:ext>
                </a:extLst>
              </a:tr>
              <a:tr h="475488">
                <a:tc>
                  <a:txBody>
                    <a:bodyPr/>
                    <a:lstStyle/>
                    <a:p>
                      <a:r>
                        <a:rPr lang="en-US" sz="3200" dirty="0"/>
                        <a:t>960</a:t>
                      </a:r>
                    </a:p>
                  </a:txBody>
                  <a:tcPr/>
                </a:tc>
                <a:tc>
                  <a:txBody>
                    <a:bodyPr/>
                    <a:lstStyle/>
                    <a:p>
                      <a:r>
                        <a:rPr lang="en-US" sz="3200" dirty="0"/>
                        <a:t>160K</a:t>
                      </a:r>
                    </a:p>
                  </a:txBody>
                  <a:tcPr/>
                </a:tc>
                <a:extLst>
                  <a:ext uri="{0D108BD9-81ED-4DB2-BD59-A6C34878D82A}">
                    <a16:rowId xmlns:a16="http://schemas.microsoft.com/office/drawing/2014/main" val="1338344462"/>
                  </a:ext>
                </a:extLst>
              </a:tr>
              <a:tr h="475488">
                <a:tc>
                  <a:txBody>
                    <a:bodyPr/>
                    <a:lstStyle/>
                    <a:p>
                      <a:r>
                        <a:rPr lang="en-US" sz="3200" dirty="0"/>
                        <a:t>600</a:t>
                      </a:r>
                    </a:p>
                  </a:txBody>
                  <a:tcPr/>
                </a:tc>
                <a:tc>
                  <a:txBody>
                    <a:bodyPr/>
                    <a:lstStyle/>
                    <a:p>
                      <a:r>
                        <a:rPr lang="en-US" sz="3200" dirty="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a:t>Notation:</a:t>
                </a:r>
              </a:p>
              <a:p>
                <a:r>
                  <a:rPr lang="en-US" sz="2800" dirty="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r>
                          <a:rPr lang="en-US" sz="3200" i="1">
                            <a:latin typeface="Cambria Math" panose="02040503050406030204" pitchFamily="18" charset="0"/>
                          </a:rPr>
                          <m:t>2</m:t>
                        </m:r>
                        <m:r>
                          <a:rPr lang="en-US" sz="3200" i="1">
                            <a:latin typeface="Cambria Math" panose="02040503050406030204" pitchFamily="18" charset="0"/>
                          </a:rPr>
                          <m:t>)</m:t>
                        </m:r>
                      </m:sup>
                    </m:sSup>
                  </m:oMath>
                </a14:m>
                <a:r>
                  <a:rPr lang="en-US" sz="3200" dirty="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m:t>
                        </m:r>
                        <m:r>
                          <a:rPr lang="en-US" sz="3200" b="0" i="1" smtClean="0">
                            <a:latin typeface="Cambria Math" panose="02040503050406030204" pitchFamily="18" charset="0"/>
                          </a:rPr>
                          <m:t>3</m:t>
                        </m:r>
                        <m:r>
                          <a:rPr lang="en-US" sz="3200" b="0" i="1" smtClean="0">
                            <a:latin typeface="Cambria Math" panose="02040503050406030204" pitchFamily="18" charset="0"/>
                          </a:rPr>
                          <m:t>)</m:t>
                        </m:r>
                      </m:sup>
                    </m:sSup>
                  </m:oMath>
                </a14:m>
                <a:r>
                  <a:rPr lang="en-US" sz="3200" dirty="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ack" panose="020B0609030202020204"/>
              </a:rPr>
              <a:t>the study of computer algorithms that improve automatically through experience.</a:t>
            </a:r>
          </a:p>
          <a:p>
            <a:pPr marL="285750" indent="-285750">
              <a:buFont typeface="Arial" panose="020B0604020202020204" pitchFamily="34" charset="0"/>
              <a:buChar char="•"/>
            </a:pPr>
            <a:r>
              <a:rPr lang="en-US" sz="2400" dirty="0">
                <a:latin typeface="Hack" panose="020B0609030202020204"/>
              </a:rPr>
              <a:t>Machine Learning is a subset of artificial intelligence.</a:t>
            </a:r>
            <a:endParaRPr lang="ar-EG" sz="2400" dirty="0">
              <a:latin typeface="Hack" panose="020B0609030202020204"/>
            </a:endParaRPr>
          </a:p>
          <a:p>
            <a:pPr marL="285750" indent="-285750">
              <a:buFont typeface="Arial" panose="020B0604020202020204" pitchFamily="34" charset="0"/>
              <a:buChar char="•"/>
            </a:pPr>
            <a:r>
              <a:rPr lang="en-US" sz="2400" dirty="0">
                <a:latin typeface="Hack" panose="020B0609030202020204"/>
              </a:rPr>
              <a:t>Field of</a:t>
            </a:r>
            <a:r>
              <a:rPr lang="ar-EG" sz="2400" dirty="0">
                <a:latin typeface="Hack" panose="020B0609030202020204"/>
              </a:rPr>
              <a:t> </a:t>
            </a:r>
            <a:r>
              <a:rPr lang="en-US" sz="2400" dirty="0">
                <a:latin typeface="Hack" panose="020B0609030202020204"/>
              </a:rPr>
              <a:t>study that gives computers the ability to learn</a:t>
            </a:r>
            <a:r>
              <a:rPr lang="ar-EG" sz="2400" dirty="0">
                <a:latin typeface="Hack" panose="020B0609030202020204"/>
              </a:rPr>
              <a:t> </a:t>
            </a:r>
            <a:r>
              <a:rPr lang="en-US" sz="2400" dirty="0">
                <a:latin typeface="Hack" panose="020B0609030202020204"/>
              </a:rPr>
              <a:t>without being explicitly programmed</a:t>
            </a:r>
            <a:r>
              <a:rPr lang="en-US" sz="2400" b="1" dirty="0">
                <a:latin typeface="Hack" panose="020B0609030202020204"/>
              </a:rPr>
              <a:t>.</a:t>
            </a:r>
            <a:endParaRPr lang="ar-EG" sz="2400" b="1"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arn(inVertic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a:p>
              <a:p>
                <a:r>
                  <a:rPr lang="en-US" sz="2800" dirty="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=0</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=0+0.5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=1.5</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=1.5+0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=1</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=1+0.5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a:p>
              <a:p>
                <a:endParaRPr lang="en-US" sz="2400" b="0" dirty="0"/>
              </a:p>
              <a:p>
                <a:r>
                  <a:rPr lang="en-US" sz="2400" b="0" dirty="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a:t> we need to </a:t>
                </a:r>
              </a:p>
              <a:p>
                <a:r>
                  <a:rPr lang="en-US" sz="2400" dirty="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01967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=0.5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360739"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=0.58</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360739"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5"/>
                <a:stretch>
                  <a:fillRect l="-239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Parameters:	</a:t>
                </a:r>
                <a:r>
                  <a:rPr lang="en-US" sz="3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677656"/>
          </a:xfrm>
          <a:prstGeom prst="rect">
            <a:avLst/>
          </a:prstGeom>
          <a:noFill/>
        </p:spPr>
        <p:txBody>
          <a:bodyPr wrap="square" rtlCol="0">
            <a:spAutoFit/>
          </a:bodyPr>
          <a:lstStyle/>
          <a:p>
            <a:r>
              <a:rPr lang="en-US" sz="2400" dirty="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lvl="1">
              <a:lnSpc>
                <a:spcPct val="150000"/>
              </a:lnSpc>
            </a:pPr>
            <a:r>
              <a:rPr lang="en-US" sz="2400" b="1" dirty="0"/>
              <a:t>EX. </a:t>
            </a:r>
            <a:r>
              <a:rPr lang="en-US" sz="2400" dirty="0"/>
              <a:t>Suppose your image program watches which image you do or do not mark as human detected, and based on that learns how to better detect. What is the task T,P and E in this setting?</a:t>
            </a:r>
          </a:p>
          <a:p>
            <a:pPr marL="1257300" lvl="2" indent="-342900">
              <a:lnSpc>
                <a:spcPct val="150000"/>
              </a:lnSpc>
              <a:buFont typeface="Wingdings" panose="05000000000000000000" pitchFamily="2" charset="2"/>
              <a:buChar char="q"/>
            </a:pPr>
            <a:r>
              <a:rPr lang="en-US" sz="2400" dirty="0"/>
              <a:t>Classifying images as human detected or not.</a:t>
            </a:r>
          </a:p>
          <a:p>
            <a:pPr marL="1257300" lvl="2" indent="-342900">
              <a:lnSpc>
                <a:spcPct val="150000"/>
              </a:lnSpc>
              <a:buFont typeface="Wingdings" panose="05000000000000000000" pitchFamily="2" charset="2"/>
              <a:buChar char="q"/>
            </a:pPr>
            <a:r>
              <a:rPr lang="en-US" sz="2400" dirty="0"/>
              <a:t>Watching images that contains humans or not.</a:t>
            </a:r>
          </a:p>
          <a:p>
            <a:pPr marL="1257300" lvl="2" indent="-342900">
              <a:lnSpc>
                <a:spcPct val="150000"/>
              </a:lnSpc>
              <a:buFont typeface="Wingdings" panose="05000000000000000000" pitchFamily="2" charset="2"/>
              <a:buChar char="q"/>
            </a:pPr>
            <a:r>
              <a:rPr lang="en-US" sz="2400" dirty="0"/>
              <a:t>The number (or fraction) of images correctly classified.</a:t>
            </a:r>
          </a:p>
          <a:p>
            <a:pPr marL="1257300" lvl="2" indent="-342900">
              <a:lnSpc>
                <a:spcPct val="150000"/>
              </a:lnSpc>
              <a:buFont typeface="Wingdings" panose="05000000000000000000" pitchFamily="2" charset="2"/>
              <a:buChar char="q"/>
            </a:pPr>
            <a:r>
              <a:rPr lang="en-US" sz="2400" dirty="0"/>
              <a:t>None of the above—this is not a machine learning problem.</a:t>
            </a:r>
            <a:endParaRPr lang="ar-EG"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94009" y="3570527"/>
            <a:ext cx="391826" cy="707886"/>
          </a:xfrm>
          <a:prstGeom prst="rect">
            <a:avLst/>
          </a:prstGeom>
          <a:noFill/>
        </p:spPr>
        <p:txBody>
          <a:bodyPr wrap="square" rtlCol="0">
            <a:spAutoFit/>
          </a:bodyPr>
          <a:lstStyle/>
          <a:p>
            <a:r>
              <a:rPr lang="en-US" sz="4000" dirty="0">
                <a:solidFill>
                  <a:srgbClr val="FF0000"/>
                </a:solidFill>
              </a:rPr>
              <a:t>T</a:t>
            </a:r>
          </a:p>
        </p:txBody>
      </p:sp>
      <p:sp>
        <p:nvSpPr>
          <p:cNvPr id="55" name="TextBox 54"/>
          <p:cNvSpPr txBox="1"/>
          <p:nvPr/>
        </p:nvSpPr>
        <p:spPr>
          <a:xfrm>
            <a:off x="7996942" y="4702211"/>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38800" y="4099009"/>
            <a:ext cx="352637" cy="707886"/>
          </a:xfrm>
          <a:prstGeom prst="rect">
            <a:avLst/>
          </a:prstGeom>
          <a:noFill/>
        </p:spPr>
        <p:txBody>
          <a:bodyPr wrap="square" rtlCol="0">
            <a:spAutoFit/>
          </a:bodyPr>
          <a:lstStyle/>
          <a:p>
            <a:r>
              <a:rPr lang="en-US" sz="4000" dirty="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arn(inVertical)">
                                      <p:cBhvr>
                                        <p:cTn id="10" dur="500"/>
                                        <p:tgtEl>
                                          <p:spTgt spid="1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arn(inVertical)">
                                      <p:cBhvr>
                                        <p:cTn id="13" dur="500"/>
                                        <p:tgtEl>
                                          <p:spTgt spid="11">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barn(inVertical)">
                                      <p:cBhvr>
                                        <p:cTn id="16" dur="500"/>
                                        <p:tgtEl>
                                          <p:spTgt spid="11">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barn(inVertical)">
                                      <p:cBhvr>
                                        <p:cTn id="19" dur="500"/>
                                        <p:tgtEl>
                                          <p:spTgt spid="1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8">
                                            <p:txEl>
                                              <p:pRg st="0" end="0"/>
                                            </p:txEl>
                                          </p:spTgt>
                                        </p:tgtEl>
                                        <p:attrNameLst>
                                          <p:attrName>style.visibility</p:attrName>
                                        </p:attrNameLst>
                                      </p:cBhvr>
                                      <p:to>
                                        <p:strVal val="visible"/>
                                      </p:to>
                                    </p:set>
                                    <p:animEffect transition="in" filter="barn(inVertical)">
                                      <p:cBhvr>
                                        <p:cTn id="29" dur="500"/>
                                        <p:tgtEl>
                                          <p:spTgt spid="6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5">
                                            <p:txEl>
                                              <p:pRg st="0" end="0"/>
                                            </p:txEl>
                                          </p:spTgt>
                                        </p:tgtEl>
                                        <p:attrNameLst>
                                          <p:attrName>style.visibility</p:attrName>
                                        </p:attrNameLst>
                                      </p:cBhvr>
                                      <p:to>
                                        <p:strVal val="visible"/>
                                      </p:to>
                                    </p:set>
                                    <p:animEffect transition="in" filter="barn(inVertical)">
                                      <p:cBhvr>
                                        <p:cTn id="3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3525" y="2061370"/>
            <a:ext cx="5030106" cy="3416320"/>
          </a:xfrm>
          <a:prstGeom prst="rect">
            <a:avLst/>
          </a:prstGeom>
          <a:noFill/>
        </p:spPr>
        <p:txBody>
          <a:bodyPr wrap="square" rtlCol="0">
            <a:spAutoFit/>
          </a:bodyPr>
          <a:lstStyle/>
          <a:p>
            <a:r>
              <a:rPr lang="en-US" sz="2400" dirty="0">
                <a:latin typeface="Hack" panose="020B0609030202020204" pitchFamily="49" charset="0"/>
                <a:ea typeface="Hack" panose="020B0609030202020204" pitchFamily="49" charset="0"/>
                <a:cs typeface="Hack" panose="020B0609030202020204" pitchFamily="49" charset="0"/>
              </a:rPr>
              <a:t>The struggle between computer of IBM  and Garry Kasparov(the youngest world champion in chess) in 1997 and the computer could beat Kasparov after 5 times of lose and studying more than (700000)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5BF24575-147C-4563-BFB6-544031C54EA3}"/>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D708893F-05D5-4251-BBE3-7D98D340F2C2}"/>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419528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AF1A9-D110-4A4A-A4E2-5E1988EDBA64}"/>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8542D47-DDDC-40A9-BC5E-87394B40EEF6}"/>
              </a:ext>
            </a:extLst>
          </p:cNvPr>
          <p:cNvSpPr txBox="1"/>
          <p:nvPr/>
        </p:nvSpPr>
        <p:spPr>
          <a:xfrm>
            <a:off x="281138" y="1276336"/>
            <a:ext cx="4038313"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History of ML</a:t>
            </a:r>
          </a:p>
        </p:txBody>
      </p:sp>
    </p:spTree>
    <p:extLst>
      <p:ext uri="{BB962C8B-B14F-4D97-AF65-F5344CB8AC3E}">
        <p14:creationId xmlns:p14="http://schemas.microsoft.com/office/powerpoint/2010/main" val="14562132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1864" y="2545704"/>
            <a:ext cx="5406585" cy="2677656"/>
          </a:xfrm>
          <a:prstGeom prst="rect">
            <a:avLst/>
          </a:prstGeom>
          <a:noFill/>
        </p:spPr>
        <p:txBody>
          <a:bodyPr wrap="square" rtlCol="0">
            <a:spAutoFit/>
          </a:bodyPr>
          <a:lstStyle/>
          <a:p>
            <a:r>
              <a:rPr lang="en-US" sz="28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8" y="200612"/>
            <a:ext cx="4854419" cy="707886"/>
          </a:xfrm>
          <a:prstGeom prst="rect">
            <a:avLst/>
          </a:prstGeom>
          <a:noFill/>
        </p:spPr>
        <p:txBody>
          <a:bodyPr wrap="square">
            <a:spAutoFit/>
          </a:bodyPr>
          <a:lstStyle/>
          <a:p>
            <a:r>
              <a:rPr lang="en-US" sz="40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528107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1773</TotalTime>
  <Words>1423</Words>
  <Application>Microsoft Office PowerPoint</Application>
  <PresentationFormat>Widescreen</PresentationFormat>
  <Paragraphs>243</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맑은 고딕</vt: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Ahmed Sayed Mansour</cp:lastModifiedBy>
  <cp:revision>354</cp:revision>
  <dcterms:created xsi:type="dcterms:W3CDTF">2020-10-12T20:39:28Z</dcterms:created>
  <dcterms:modified xsi:type="dcterms:W3CDTF">2020-10-22T01:07:25Z</dcterms:modified>
</cp:coreProperties>
</file>