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9fd79b0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a9fd79b0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3" Type="http://schemas.openxmlformats.org/officeDocument/2006/relationships/image" Target="../media/image3.png"/><Relationship Id="rId7" Type="http://schemas.openxmlformats.org/officeDocument/2006/relationships/image" Target="../media/image3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35747" cy="203574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530090" y="2044456"/>
            <a:ext cx="69730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624251" y="4153989"/>
            <a:ext cx="27847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/>
        </p:nvSpPr>
        <p:spPr>
          <a:xfrm>
            <a:off x="274022" y="184020"/>
            <a:ext cx="4848300" cy="86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274022" y="1074934"/>
            <a:ext cx="75645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2"/>
          <p:cNvSpPr/>
          <p:nvPr/>
        </p:nvSpPr>
        <p:spPr>
          <a:xfrm>
            <a:off x="6502657" y="6263532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3777283" y="6242359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6948494" y="6263532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8580922" y="6251647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7927524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7424176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8341203" y="6343014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7265687" y="6330013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6572014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9141097" y="6238274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8746198" y="6347100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7566660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9368179" y="6356016"/>
            <a:ext cx="2813100" cy="4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22"/>
          <p:cNvPicPr preferRelativeResize="0"/>
          <p:nvPr/>
        </p:nvPicPr>
        <p:blipFill rotWithShape="1">
          <a:blip r:embed="rId4">
            <a:alphaModFix/>
          </a:blip>
          <a:srcRect r="34537" b="73471"/>
          <a:stretch/>
        </p:blipFill>
        <p:spPr>
          <a:xfrm>
            <a:off x="7938169" y="6074100"/>
            <a:ext cx="4245499" cy="780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6" name="Google Shape;516;p22"/>
          <p:cNvPicPr preferRelativeResize="0"/>
          <p:nvPr/>
        </p:nvPicPr>
        <p:blipFill rotWithShape="1">
          <a:blip r:embed="rId5">
            <a:alphaModFix/>
          </a:blip>
          <a:srcRect r="34537" b="73471"/>
          <a:stretch/>
        </p:blipFill>
        <p:spPr>
          <a:xfrm>
            <a:off x="7146304" y="5930537"/>
            <a:ext cx="5045697" cy="9274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17" name="Google Shape;517;p22"/>
          <p:cNvSpPr txBox="1"/>
          <p:nvPr/>
        </p:nvSpPr>
        <p:spPr>
          <a:xfrm>
            <a:off x="10244217" y="6473196"/>
            <a:ext cx="1936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22"/>
          <p:cNvPicPr preferRelativeResize="0"/>
          <p:nvPr/>
        </p:nvPicPr>
        <p:blipFill rotWithShape="1">
          <a:blip r:embed="rId6">
            <a:alphaModFix/>
          </a:blip>
          <a:srcRect r="34537" b="73471"/>
          <a:stretch/>
        </p:blipFill>
        <p:spPr>
          <a:xfrm>
            <a:off x="8629531" y="6203173"/>
            <a:ext cx="3562470" cy="6548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19" name="Google Shape;519;p22"/>
          <p:cNvSpPr/>
          <p:nvPr/>
        </p:nvSpPr>
        <p:spPr>
          <a:xfrm>
            <a:off x="966421" y="6263532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2598849" y="6251647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1945451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1442103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09197" y="6237529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0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2359130" y="6343014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1283614" y="6330013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589941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3159024" y="6238274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2764125" y="6347100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1584587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3468780" y="6351558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4414046" y="6263532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6046473" y="6251647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5393076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4889728" y="6250531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5806755" y="6343014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2"/>
          <p:cNvSpPr/>
          <p:nvPr/>
        </p:nvSpPr>
        <p:spPr>
          <a:xfrm>
            <a:off x="4731239" y="6330013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4037566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6221527" y="6359540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5032212" y="6356016"/>
            <a:ext cx="1344900" cy="49860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901205" y="1884246"/>
            <a:ext cx="3019200" cy="1015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478972" y="3762102"/>
            <a:ext cx="7219500" cy="1631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29" t="-1869" b="-55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3" name="Google Shape;543;p22"/>
          <p:cNvCxnSpPr/>
          <p:nvPr/>
        </p:nvCxnSpPr>
        <p:spPr>
          <a:xfrm flipH="1">
            <a:off x="1219125" y="3257550"/>
            <a:ext cx="1038300" cy="57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4" name="Google Shape;544;p22"/>
          <p:cNvSpPr txBox="1"/>
          <p:nvPr/>
        </p:nvSpPr>
        <p:spPr>
          <a:xfrm>
            <a:off x="-312915" y="2652348"/>
            <a:ext cx="5717400" cy="855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22"/>
          <p:cNvSpPr txBox="1"/>
          <p:nvPr/>
        </p:nvSpPr>
        <p:spPr>
          <a:xfrm>
            <a:off x="448159" y="2059765"/>
            <a:ext cx="10481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</a:rPr>
              <a:t>How to choose </a:t>
            </a:r>
            <a:r>
              <a:rPr lang="en-US" sz="3600" b="1">
                <a:solidFill>
                  <a:srgbClr val="C00000"/>
                </a:solidFill>
                <a:highlight>
                  <a:srgbClr val="FFFFFF"/>
                </a:highlight>
              </a:rPr>
              <a:t>α</a:t>
            </a:r>
            <a:endParaRPr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3" descr="Setting the learning rate of your neural network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37" y="2484024"/>
            <a:ext cx="9688149" cy="375759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3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3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3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3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23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68" name="Google Shape;568;p23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9" name="Google Shape;569;p23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23"/>
          <p:cNvPicPr preferRelativeResize="0"/>
          <p:nvPr/>
        </p:nvPicPr>
        <p:blipFill rotWithShape="1">
          <a:blip r:embed="rId7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71" name="Google Shape;571;p23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3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3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3"/>
          <p:cNvSpPr txBox="1"/>
          <p:nvPr/>
        </p:nvSpPr>
        <p:spPr>
          <a:xfrm>
            <a:off x="5960987" y="978515"/>
            <a:ext cx="3211007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5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23"/>
          <p:cNvSpPr txBox="1"/>
          <p:nvPr/>
        </p:nvSpPr>
        <p:spPr>
          <a:xfrm>
            <a:off x="5514010" y="1399798"/>
            <a:ext cx="5717354" cy="8550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 txBox="1"/>
          <p:nvPr/>
        </p:nvSpPr>
        <p:spPr>
          <a:xfrm>
            <a:off x="210082" y="1153347"/>
            <a:ext cx="7276284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 equation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4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24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6" name="Google Shape;616;p24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17" name="Google Shape;617;p24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24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19" name="Google Shape;619;p24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285078" y="2251978"/>
            <a:ext cx="1636254" cy="76437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2" name="Google Shape;642;p24"/>
          <p:cNvSpPr txBox="1"/>
          <p:nvPr/>
        </p:nvSpPr>
        <p:spPr>
          <a:xfrm>
            <a:off x="2245190" y="3502322"/>
            <a:ext cx="5574043" cy="238847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5122247" y="2188349"/>
            <a:ext cx="3666004" cy="84856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1824650" y="2204875"/>
            <a:ext cx="3421128" cy="84856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54" y="1765076"/>
            <a:ext cx="11191911" cy="438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5"/>
          <p:cNvSpPr txBox="1"/>
          <p:nvPr/>
        </p:nvSpPr>
        <p:spPr>
          <a:xfrm>
            <a:off x="174606" y="187139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5"/>
          <p:cNvSpPr txBox="1"/>
          <p:nvPr/>
        </p:nvSpPr>
        <p:spPr>
          <a:xfrm>
            <a:off x="174606" y="1098503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25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5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5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5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5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25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67" name="Google Shape;667;p25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68" name="Google Shape;668;p25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25"/>
          <p:cNvPicPr preferRelativeResize="0"/>
          <p:nvPr/>
        </p:nvPicPr>
        <p:blipFill rotWithShape="1">
          <a:blip r:embed="rId7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70" name="Google Shape;670;p25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5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5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5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5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5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5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5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5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5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5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5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5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5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5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5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5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6"/>
          <p:cNvSpPr txBox="1"/>
          <p:nvPr/>
        </p:nvSpPr>
        <p:spPr>
          <a:xfrm>
            <a:off x="204465" y="244215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6"/>
          <p:cNvSpPr txBox="1"/>
          <p:nvPr/>
        </p:nvSpPr>
        <p:spPr>
          <a:xfrm>
            <a:off x="210083" y="1153347"/>
            <a:ext cx="4083244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All Equations: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6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6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6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6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6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6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26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13" name="Google Shape;713;p26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4" name="Google Shape;714;p26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26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6" name="Google Shape;716;p26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6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6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6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6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6"/>
          <p:cNvSpPr txBox="1"/>
          <p:nvPr/>
        </p:nvSpPr>
        <p:spPr>
          <a:xfrm>
            <a:off x="204466" y="2634428"/>
            <a:ext cx="6298192" cy="240206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064" t="-1268" b="-38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39" name="Google Shape;739;p26"/>
          <p:cNvCxnSpPr/>
          <p:nvPr/>
        </p:nvCxnSpPr>
        <p:spPr>
          <a:xfrm>
            <a:off x="6502657" y="2072640"/>
            <a:ext cx="0" cy="41305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0" name="Google Shape;740;p26"/>
          <p:cNvSpPr txBox="1"/>
          <p:nvPr/>
        </p:nvSpPr>
        <p:spPr>
          <a:xfrm>
            <a:off x="6572014" y="2525202"/>
            <a:ext cx="5574000" cy="2388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966421" y="1998640"/>
            <a:ext cx="42854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6626416" y="1946730"/>
            <a:ext cx="42854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6"/>
          <p:cNvSpPr txBox="1"/>
          <p:nvPr/>
        </p:nvSpPr>
        <p:spPr>
          <a:xfrm>
            <a:off x="6934863" y="4913800"/>
            <a:ext cx="484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r>
              <a:rPr lang="en-US" sz="24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α</a:t>
            </a:r>
            <a:endParaRPr sz="24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2440" y="324000"/>
            <a:ext cx="531468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Multiple features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2440" y="1235160"/>
            <a:ext cx="248004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Variables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52440" y="1931040"/>
            <a:ext cx="11441160" cy="191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The data shown in the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figure has 5 features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each of which is a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variable used to find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the best fit line.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4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9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0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1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2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Picture 163"/>
          <p:cNvPicPr/>
          <p:nvPr/>
        </p:nvPicPr>
        <p:blipFill>
          <a:blip r:embed="rId6"/>
          <a:stretch/>
        </p:blipFill>
        <p:spPr>
          <a:xfrm>
            <a:off x="3383280" y="1554480"/>
            <a:ext cx="8267400" cy="423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042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Multiple linear regression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52440" y="1235160"/>
            <a:ext cx="22971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Notation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52440" y="1931040"/>
            <a:ext cx="11441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Each row is denoted with the superscript (i) in x</a:t>
            </a:r>
            <a:r>
              <a:rPr lang="en-US" sz="2000" b="0" strike="noStrike" spc="-1" baseline="33000">
                <a:solidFill>
                  <a:srgbClr val="000000"/>
                </a:solidFill>
                <a:latin typeface="Arial"/>
                <a:ea typeface="Hack"/>
              </a:rPr>
              <a:t>(i)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. e.g. x</a:t>
            </a:r>
            <a:r>
              <a:rPr lang="en-US" sz="2000" b="0" strike="noStrike" spc="-1" baseline="33000">
                <a:solidFill>
                  <a:srgbClr val="000000"/>
                </a:solidFill>
                <a:latin typeface="Arial"/>
                <a:ea typeface="Hack"/>
              </a:rPr>
              <a:t>(3)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Hack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refers to the 3rd row in the data set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8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3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6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207"/>
          <p:cNvPicPr/>
          <p:nvPr/>
        </p:nvPicPr>
        <p:blipFill>
          <a:blip r:embed="rId6"/>
          <a:srcRect b="49495"/>
          <a:stretch/>
        </p:blipFill>
        <p:spPr>
          <a:xfrm>
            <a:off x="2938680" y="3052440"/>
            <a:ext cx="6312240" cy="237348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7"/>
          <a:stretch/>
        </p:blipFill>
        <p:spPr>
          <a:xfrm>
            <a:off x="1897920" y="3889800"/>
            <a:ext cx="934560" cy="222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800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Multiple linear regression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52440" y="1235160"/>
            <a:ext cx="22971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Notation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52440" y="1931040"/>
            <a:ext cx="11441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Each feature is denoted with the subscript (i) in x</a:t>
            </a:r>
            <a:r>
              <a:rPr lang="en-US" sz="2000" b="0" strike="noStrike" spc="-1" baseline="-33000">
                <a:solidFill>
                  <a:srgbClr val="000000"/>
                </a:solidFill>
                <a:latin typeface="Arial"/>
                <a:ea typeface="Hack"/>
              </a:rPr>
              <a:t>(i)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. e.g. x</a:t>
            </a:r>
            <a:r>
              <a:rPr lang="en-US" sz="2000" b="0" strike="noStrike" spc="-1" baseline="-33000">
                <a:solidFill>
                  <a:srgbClr val="000000"/>
                </a:solidFill>
                <a:latin typeface="Arial"/>
                <a:ea typeface="Hack"/>
              </a:rPr>
              <a:t>(4)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Hack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refers to the 4th feature in the data set.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3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8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9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1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Picture 252"/>
          <p:cNvPicPr/>
          <p:nvPr/>
        </p:nvPicPr>
        <p:blipFill>
          <a:blip r:embed="rId6"/>
          <a:srcRect b="49495"/>
          <a:stretch/>
        </p:blipFill>
        <p:spPr>
          <a:xfrm>
            <a:off x="2938680" y="3052440"/>
            <a:ext cx="6312240" cy="2373480"/>
          </a:xfrm>
          <a:prstGeom prst="rect">
            <a:avLst/>
          </a:prstGeom>
          <a:ln>
            <a:noFill/>
          </a:ln>
        </p:spPr>
      </p:pic>
      <p:pic>
        <p:nvPicPr>
          <p:cNvPr id="254" name="Picture 253"/>
          <p:cNvPicPr/>
          <p:nvPr/>
        </p:nvPicPr>
        <p:blipFill>
          <a:blip r:embed="rId7"/>
          <a:stretch/>
        </p:blipFill>
        <p:spPr>
          <a:xfrm rot="16117200">
            <a:off x="7249680" y="5811120"/>
            <a:ext cx="934560" cy="222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217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Multiple linear regression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52440" y="1235160"/>
            <a:ext cx="513180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Hypothesis function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52440" y="1931040"/>
            <a:ext cx="11441160" cy="7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The updated hypothesis when dealing with n different features.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58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3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4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8" name="Picture 4"/>
          <p:cNvPicPr/>
          <p:nvPr/>
        </p:nvPicPr>
        <p:blipFill>
          <a:blip r:embed="rId6"/>
          <a:stretch/>
        </p:blipFill>
        <p:spPr>
          <a:xfrm>
            <a:off x="934200" y="2926080"/>
            <a:ext cx="10219320" cy="1045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0"/>
          <p:cNvSpPr/>
          <p:nvPr/>
        </p:nvSpPr>
        <p:spPr>
          <a:xfrm>
            <a:off x="457200" y="4042800"/>
            <a:ext cx="4386960" cy="65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another form of the equation is 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0" name="Picture 5"/>
          <p:cNvPicPr/>
          <p:nvPr/>
        </p:nvPicPr>
        <p:blipFill>
          <a:blip r:embed="rId7"/>
          <a:stretch/>
        </p:blipFill>
        <p:spPr>
          <a:xfrm>
            <a:off x="5669280" y="4098240"/>
            <a:ext cx="1285920" cy="2026080"/>
          </a:xfrm>
          <a:prstGeom prst="rect">
            <a:avLst/>
          </a:prstGeom>
          <a:ln>
            <a:noFill/>
          </a:ln>
        </p:spPr>
      </p:pic>
      <p:pic>
        <p:nvPicPr>
          <p:cNvPr id="301" name="Picture 4"/>
          <p:cNvPicPr/>
          <p:nvPr/>
        </p:nvPicPr>
        <p:blipFill>
          <a:blip r:embed="rId8"/>
          <a:stretch/>
        </p:blipFill>
        <p:spPr>
          <a:xfrm>
            <a:off x="7036200" y="4143240"/>
            <a:ext cx="1099800" cy="1981080"/>
          </a:xfrm>
          <a:prstGeom prst="rect">
            <a:avLst/>
          </a:prstGeom>
          <a:ln>
            <a:noFill/>
          </a:ln>
        </p:spPr>
      </p:pic>
      <p:sp>
        <p:nvSpPr>
          <p:cNvPr id="302" name="CustomShape 41"/>
          <p:cNvSpPr/>
          <p:nvPr/>
        </p:nvSpPr>
        <p:spPr>
          <a:xfrm>
            <a:off x="4533120" y="4937760"/>
            <a:ext cx="98172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42"/>
          <p:cNvSpPr/>
          <p:nvPr/>
        </p:nvSpPr>
        <p:spPr>
          <a:xfrm>
            <a:off x="8956800" y="4883040"/>
            <a:ext cx="155844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x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= 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Picture 303"/>
          <p:cNvPicPr/>
          <p:nvPr/>
        </p:nvPicPr>
        <p:blipFill>
          <a:blip r:embed="rId9"/>
          <a:srcRect t="47235" r="-2760"/>
          <a:stretch/>
        </p:blipFill>
        <p:spPr>
          <a:xfrm>
            <a:off x="-126720" y="4663440"/>
            <a:ext cx="4605120" cy="1003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954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52440" y="324000"/>
            <a:ext cx="449172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Cost function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52440" y="1235160"/>
            <a:ext cx="65124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J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52440" y="1931040"/>
            <a:ext cx="1144116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For a data set that has n different features and m training examples,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The cost function for it is: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308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2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23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4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5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6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Picture 347"/>
          <p:cNvPicPr/>
          <p:nvPr/>
        </p:nvPicPr>
        <p:blipFill>
          <a:blip r:embed="rId6"/>
          <a:srcRect r="1728" b="51762"/>
          <a:stretch/>
        </p:blipFill>
        <p:spPr>
          <a:xfrm>
            <a:off x="2152800" y="3843360"/>
            <a:ext cx="7884360" cy="1643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19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38375" y="2019501"/>
            <a:ext cx="10385100" cy="4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with one variable review.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ost function review.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radient descent.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Multivariate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2" name="Google Shape;112;p14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4" name="Google Shape;114;p14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38377" y="974123"/>
            <a:ext cx="3286125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52440" y="324000"/>
            <a:ext cx="549756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Gradient descent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52440" y="1235160"/>
            <a:ext cx="45831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Calculating theta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52440" y="1931040"/>
            <a:ext cx="114411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Hack"/>
              </a:rPr>
              <a:t>The equation for gradient descent is the same as before but with j being an integer in range(0,n).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52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353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6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7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8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0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2" name="Picture 391"/>
          <p:cNvPicPr/>
          <p:nvPr/>
        </p:nvPicPr>
        <p:blipFill>
          <a:blip r:embed="rId6"/>
          <a:stretch/>
        </p:blipFill>
        <p:spPr>
          <a:xfrm rot="10800000">
            <a:off x="32009760" y="6805440"/>
            <a:ext cx="3931200" cy="397440"/>
          </a:xfrm>
          <a:prstGeom prst="rect">
            <a:avLst/>
          </a:prstGeom>
          <a:ln>
            <a:noFill/>
          </a:ln>
        </p:spPr>
      </p:pic>
      <p:pic>
        <p:nvPicPr>
          <p:cNvPr id="393" name="Picture 392"/>
          <p:cNvPicPr/>
          <p:nvPr/>
        </p:nvPicPr>
        <p:blipFill>
          <a:blip r:embed="rId7"/>
          <a:stretch/>
        </p:blipFill>
        <p:spPr>
          <a:xfrm>
            <a:off x="3177360" y="2629080"/>
            <a:ext cx="4229280" cy="1495080"/>
          </a:xfrm>
          <a:prstGeom prst="rect">
            <a:avLst/>
          </a:prstGeom>
          <a:ln>
            <a:noFill/>
          </a:ln>
        </p:spPr>
      </p:pic>
      <p:pic>
        <p:nvPicPr>
          <p:cNvPr id="394" name="Picture 393"/>
          <p:cNvPicPr/>
          <p:nvPr/>
        </p:nvPicPr>
        <p:blipFill>
          <a:blip r:embed="rId8"/>
          <a:srcRect l="22169" r="6031" b="51762"/>
          <a:stretch/>
        </p:blipFill>
        <p:spPr>
          <a:xfrm>
            <a:off x="2835000" y="4496400"/>
            <a:ext cx="5760000" cy="1643760"/>
          </a:xfrm>
          <a:prstGeom prst="rect">
            <a:avLst/>
          </a:prstGeom>
          <a:ln>
            <a:noFill/>
          </a:ln>
        </p:spPr>
      </p:pic>
      <p:pic>
        <p:nvPicPr>
          <p:cNvPr id="395" name="Picture 394"/>
          <p:cNvPicPr/>
          <p:nvPr/>
        </p:nvPicPr>
        <p:blipFill>
          <a:blip r:embed="rId8"/>
          <a:srcRect l="61204" t="60038" r="26547" b="11140"/>
          <a:stretch/>
        </p:blipFill>
        <p:spPr>
          <a:xfrm>
            <a:off x="8797680" y="4790880"/>
            <a:ext cx="822960" cy="822600"/>
          </a:xfrm>
          <a:prstGeom prst="rect">
            <a:avLst/>
          </a:prstGeom>
          <a:ln>
            <a:noFill/>
          </a:ln>
        </p:spPr>
      </p:pic>
      <p:sp>
        <p:nvSpPr>
          <p:cNvPr id="396" name="CustomShape 40"/>
          <p:cNvSpPr/>
          <p:nvPr/>
        </p:nvSpPr>
        <p:spPr>
          <a:xfrm>
            <a:off x="3017520" y="5317200"/>
            <a:ext cx="822960" cy="731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7" name="Picture 396"/>
          <p:cNvPicPr/>
          <p:nvPr/>
        </p:nvPicPr>
        <p:blipFill>
          <a:blip r:embed="rId8"/>
          <a:srcRect l="27866" t="24134" r="64148" b="59752"/>
          <a:stretch/>
        </p:blipFill>
        <p:spPr>
          <a:xfrm>
            <a:off x="3109320" y="5209560"/>
            <a:ext cx="639720" cy="548280"/>
          </a:xfrm>
          <a:prstGeom prst="rect">
            <a:avLst/>
          </a:prstGeom>
          <a:ln>
            <a:noFill/>
          </a:ln>
        </p:spPr>
      </p:pic>
      <p:pic>
        <p:nvPicPr>
          <p:cNvPr id="398" name="Picture 397"/>
          <p:cNvPicPr/>
          <p:nvPr/>
        </p:nvPicPr>
        <p:blipFill>
          <a:blip r:embed="rId9"/>
          <a:stretch/>
        </p:blipFill>
        <p:spPr>
          <a:xfrm rot="5400000">
            <a:off x="6207120" y="4188240"/>
            <a:ext cx="367560" cy="434880"/>
          </a:xfrm>
          <a:prstGeom prst="rect">
            <a:avLst/>
          </a:prstGeom>
          <a:ln>
            <a:noFill/>
          </a:ln>
        </p:spPr>
      </p:pic>
      <p:sp>
        <p:nvSpPr>
          <p:cNvPr id="399" name="CustomShape 41"/>
          <p:cNvSpPr/>
          <p:nvPr/>
        </p:nvSpPr>
        <p:spPr>
          <a:xfrm>
            <a:off x="5483520" y="4028400"/>
            <a:ext cx="1867680" cy="95760"/>
          </a:xfrm>
          <a:custGeom>
            <a:avLst/>
            <a:gdLst/>
            <a:ahLst/>
            <a:cxnLst/>
            <a:rect l="0" t="0" r="r" b="b"/>
            <a:pathLst>
              <a:path w="5190" h="268">
                <a:moveTo>
                  <a:pt x="44" y="0"/>
                </a:moveTo>
                <a:cubicBezTo>
                  <a:pt x="22" y="0"/>
                  <a:pt x="0" y="22"/>
                  <a:pt x="0" y="44"/>
                </a:cubicBezTo>
                <a:lnTo>
                  <a:pt x="0" y="222"/>
                </a:lnTo>
                <a:cubicBezTo>
                  <a:pt x="0" y="244"/>
                  <a:pt x="22" y="267"/>
                  <a:pt x="44" y="267"/>
                </a:cubicBezTo>
                <a:lnTo>
                  <a:pt x="5144" y="267"/>
                </a:lnTo>
                <a:cubicBezTo>
                  <a:pt x="5166" y="267"/>
                  <a:pt x="5189" y="244"/>
                  <a:pt x="5189" y="222"/>
                </a:cubicBezTo>
                <a:lnTo>
                  <a:pt x="5189" y="44"/>
                </a:lnTo>
                <a:cubicBezTo>
                  <a:pt x="5189" y="22"/>
                  <a:pt x="5166" y="0"/>
                  <a:pt x="5144" y="0"/>
                </a:cubicBezTo>
                <a:lnTo>
                  <a:pt x="44" y="0"/>
                </a:lnTo>
              </a:path>
            </a:pathLst>
          </a:custGeom>
          <a:solidFill>
            <a:srgbClr val="111111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9898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52440" y="324000"/>
            <a:ext cx="549756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Gradient descent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52440" y="1235160"/>
            <a:ext cx="45831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Calculating theta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352440" y="1931040"/>
            <a:ext cx="114411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403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404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7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18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19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0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1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3" name="Picture 442"/>
          <p:cNvPicPr/>
          <p:nvPr/>
        </p:nvPicPr>
        <p:blipFill>
          <a:blip r:embed="rId6">
            <a:lum contrast="60000"/>
          </a:blip>
          <a:srcRect l="2947" t="3027" r="2259" b="3027"/>
          <a:stretch/>
        </p:blipFill>
        <p:spPr>
          <a:xfrm>
            <a:off x="3166560" y="2175120"/>
            <a:ext cx="7680600" cy="3565800"/>
          </a:xfrm>
          <a:prstGeom prst="rect">
            <a:avLst/>
          </a:prstGeom>
          <a:ln>
            <a:noFill/>
          </a:ln>
        </p:spPr>
      </p:pic>
      <p:sp>
        <p:nvSpPr>
          <p:cNvPr id="444" name="CustomShape 40"/>
          <p:cNvSpPr/>
          <p:nvPr/>
        </p:nvSpPr>
        <p:spPr>
          <a:xfrm>
            <a:off x="3544920" y="5364720"/>
            <a:ext cx="163872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so on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636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352440" y="324000"/>
            <a:ext cx="15656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Bias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52440" y="1139040"/>
            <a:ext cx="11441160" cy="21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Bias basically means that the gradient descent tends to change the theta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Arial"/>
                <a:ea typeface="Hack"/>
              </a:rPr>
              <a:t>j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 that corresponds to a high value X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Arial"/>
                <a:ea typeface="Hack"/>
              </a:rPr>
              <a:t>j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because it affects the cost function more than other parameters, causing the gradient descent to converge slowly or not being able to converge at all in most cases.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447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448" name="CustomShape 3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4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6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7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9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10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11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2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3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4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5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1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62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3" name="CustomShape 16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4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5" name="CustomShape 17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8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9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0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21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22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23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24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25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6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27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8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29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30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31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32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33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34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35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36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37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38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2075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52440" y="324000"/>
            <a:ext cx="15656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Bias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52440" y="1139040"/>
            <a:ext cx="11441160" cy="365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As an example, if a training set has a feature that ranges between (1000 - 50000) -maybe a car’s height in millimeters- and another that ranges between (0.1 – 2) -like a car’s engine’s volume in kilo cubic centimeters-, the gradient descent will try to tweak the 1st feature first although the output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-a car’s price- might be less dependent on it than the other feature, this might cause the gradient descent to take much longer time &amp; path getting to the minimal J and in some cases might cause the path of the gradient descent to drift away from the conversion point.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489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490" name="CustomShape 3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4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5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7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8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9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0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1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2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3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14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5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3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04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05" name="CustomShape 16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06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07" name="CustomShape 17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18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19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0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21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22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3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24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25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6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27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28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29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30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31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32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33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34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35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36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37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38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0941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Types of feature scaling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352440" y="1235160"/>
            <a:ext cx="174852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Types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352440" y="1931040"/>
            <a:ext cx="11441160" cy="23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3 types that we will discuss and use them apply feature scaling: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- Mean Normalization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- Standardization (Z Normalization)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- Unit Vector Normalization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532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533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6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47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48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49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50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50468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Types of feature scaling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352440" y="1235160"/>
            <a:ext cx="50403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Mean Normalization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52440" y="1931040"/>
            <a:ext cx="11441160" cy="7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Produces scaled features that is between (-0.5) and (0.5).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575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576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9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90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1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92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3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5" name="Picture 614"/>
          <p:cNvPicPr/>
          <p:nvPr/>
        </p:nvPicPr>
        <p:blipFill>
          <a:blip r:embed="rId6"/>
          <a:stretch/>
        </p:blipFill>
        <p:spPr>
          <a:xfrm>
            <a:off x="2641680" y="3310200"/>
            <a:ext cx="6472080" cy="1533960"/>
          </a:xfrm>
          <a:prstGeom prst="rect">
            <a:avLst/>
          </a:prstGeom>
          <a:ln>
            <a:noFill/>
          </a:ln>
        </p:spPr>
      </p:pic>
      <p:sp>
        <p:nvSpPr>
          <p:cNvPr id="616" name="CustomShape 40"/>
          <p:cNvSpPr/>
          <p:nvPr/>
        </p:nvSpPr>
        <p:spPr>
          <a:xfrm>
            <a:off x="5641200" y="3291840"/>
            <a:ext cx="2832480" cy="637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7" name="Picture 616"/>
          <p:cNvPicPr/>
          <p:nvPr/>
        </p:nvPicPr>
        <p:blipFill>
          <a:blip r:embed="rId7"/>
          <a:srcRect r="25741"/>
          <a:stretch/>
        </p:blipFill>
        <p:spPr>
          <a:xfrm>
            <a:off x="6189840" y="3250440"/>
            <a:ext cx="1305720" cy="587880"/>
          </a:xfrm>
          <a:prstGeom prst="rect">
            <a:avLst/>
          </a:prstGeom>
          <a:ln>
            <a:noFill/>
          </a:ln>
        </p:spPr>
      </p:pic>
      <p:pic>
        <p:nvPicPr>
          <p:cNvPr id="618" name="Picture 617"/>
          <p:cNvPicPr/>
          <p:nvPr/>
        </p:nvPicPr>
        <p:blipFill>
          <a:blip r:embed="rId8"/>
          <a:stretch/>
        </p:blipFill>
        <p:spPr>
          <a:xfrm>
            <a:off x="7425000" y="3266640"/>
            <a:ext cx="479520" cy="516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963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Types of feature scaling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352440" y="1235160"/>
            <a:ext cx="403452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Standardization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52440" y="1931040"/>
            <a:ext cx="1144116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Standardization on a feature causes it to have mean of zero and a unit of variance.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622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623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6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37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38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39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40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2" name="Picture 661"/>
          <p:cNvPicPr/>
          <p:nvPr/>
        </p:nvPicPr>
        <p:blipFill>
          <a:blip r:embed="rId6"/>
          <a:srcRect l="1517" t="3895" r="7572" b="6337"/>
          <a:stretch/>
        </p:blipFill>
        <p:spPr>
          <a:xfrm>
            <a:off x="3810240" y="3383280"/>
            <a:ext cx="4569480" cy="2100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41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52440" y="324000"/>
            <a:ext cx="796644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Types of feature scaling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664" name="CustomShape 2"/>
          <p:cNvSpPr/>
          <p:nvPr/>
        </p:nvSpPr>
        <p:spPr>
          <a:xfrm>
            <a:off x="352440" y="1235160"/>
            <a:ext cx="641196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Unit Vector Normalization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352440" y="1931040"/>
            <a:ext cx="1144116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Scaling to unit length shrinks/stretches a vector (a row of data can be viewed as a D-dimensional vector) to a unit sphere.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666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667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0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81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82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83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84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6" name="Picture 705"/>
          <p:cNvPicPr/>
          <p:nvPr/>
        </p:nvPicPr>
        <p:blipFill>
          <a:blip r:embed="rId6"/>
          <a:stretch/>
        </p:blipFill>
        <p:spPr>
          <a:xfrm>
            <a:off x="4564440" y="3391920"/>
            <a:ext cx="3061080" cy="1906560"/>
          </a:xfrm>
          <a:prstGeom prst="rect">
            <a:avLst/>
          </a:prstGeom>
          <a:ln>
            <a:noFill/>
          </a:ln>
        </p:spPr>
      </p:pic>
      <p:sp>
        <p:nvSpPr>
          <p:cNvPr id="707" name="CustomShape 40"/>
          <p:cNvSpPr/>
          <p:nvPr/>
        </p:nvSpPr>
        <p:spPr>
          <a:xfrm>
            <a:off x="4966200" y="5450400"/>
            <a:ext cx="3132720" cy="2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*applies to a row of data set</a:t>
            </a:r>
            <a:endParaRPr lang="en-US" sz="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803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52440" y="324000"/>
            <a:ext cx="549756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Feature selection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09" name="CustomShape 2"/>
          <p:cNvSpPr/>
          <p:nvPr/>
        </p:nvSpPr>
        <p:spPr>
          <a:xfrm>
            <a:off x="352440" y="1535040"/>
            <a:ext cx="1144116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Hack"/>
              </a:rPr>
              <a:t>Feature selection is a process where we choose the features which contributes the most in the output value and ignoring features that are irrelevant or with a tiny contribution, as having too many features that are irrelevant in our data set decreases the accuracy of the trained model.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710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711" name="CustomShape 3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4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5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6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CustomShape 7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CustomShape 8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9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10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11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12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13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14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15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4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25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26" name="CustomShape 16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27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28" name="CustomShape 17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18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19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CustomShape 20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21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22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23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24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25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26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27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28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29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30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31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32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33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34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CustomShape 35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36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37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38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278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52440" y="324000"/>
            <a:ext cx="531468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Normal equation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352440" y="1235160"/>
            <a:ext cx="248004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Formula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352440" y="1931040"/>
            <a:ext cx="11441160" cy="7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753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754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7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68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69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70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1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3" name="Picture 792"/>
          <p:cNvPicPr/>
          <p:nvPr/>
        </p:nvPicPr>
        <p:blipFill>
          <a:blip r:embed="rId6"/>
          <a:srcRect l="21327" r="29881"/>
          <a:stretch/>
        </p:blipFill>
        <p:spPr>
          <a:xfrm>
            <a:off x="1847160" y="2985840"/>
            <a:ext cx="8495640" cy="155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077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440481" y="400166"/>
            <a:ext cx="7798661" cy="5847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6484A"/>
                </a:solidFill>
                <a:latin typeface="Calibri"/>
                <a:ea typeface="Calibri"/>
                <a:cs typeface="Calibri"/>
                <a:sym typeface="Calibri"/>
              </a:rPr>
              <a:t>Linear Regression problem with one variable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9" name="Google Shape;159;p15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1" name="Google Shape;161;p15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01154" y="1685547"/>
            <a:ext cx="10122111" cy="37879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504" t="-2092"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352440" y="324000"/>
            <a:ext cx="5314680" cy="849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D92027"/>
                </a:solidFill>
                <a:latin typeface="Arial"/>
                <a:ea typeface="Hack"/>
              </a:rPr>
              <a:t>Normal equation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95" name="CustomShape 2"/>
          <p:cNvSpPr/>
          <p:nvPr/>
        </p:nvSpPr>
        <p:spPr>
          <a:xfrm>
            <a:off x="352440" y="1235160"/>
            <a:ext cx="1749240" cy="69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46484A"/>
                </a:solidFill>
                <a:latin typeface="Arial"/>
                <a:ea typeface="Hack"/>
              </a:rPr>
              <a:t>vs GD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6" name="CustomShape 3"/>
          <p:cNvSpPr/>
          <p:nvPr/>
        </p:nvSpPr>
        <p:spPr>
          <a:xfrm>
            <a:off x="352440" y="1931040"/>
            <a:ext cx="11441160" cy="7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797" name="Picture 11"/>
          <p:cNvPicPr/>
          <p:nvPr/>
        </p:nvPicPr>
        <p:blipFill>
          <a:blip r:embed="rId2"/>
          <a:stretch/>
        </p:blipFill>
        <p:spPr>
          <a:xfrm>
            <a:off x="11110680" y="123840"/>
            <a:ext cx="928440" cy="979560"/>
          </a:xfrm>
          <a:prstGeom prst="rect">
            <a:avLst/>
          </a:prstGeom>
          <a:ln>
            <a:noFill/>
          </a:ln>
        </p:spPr>
      </p:pic>
      <p:sp>
        <p:nvSpPr>
          <p:cNvPr id="798" name="CustomShape 4"/>
          <p:cNvSpPr/>
          <p:nvPr/>
        </p:nvSpPr>
        <p:spPr>
          <a:xfrm>
            <a:off x="650268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CustomShape 5"/>
          <p:cNvSpPr/>
          <p:nvPr/>
        </p:nvSpPr>
        <p:spPr>
          <a:xfrm>
            <a:off x="3777120" y="6242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6"/>
          <p:cNvSpPr/>
          <p:nvPr/>
        </p:nvSpPr>
        <p:spPr>
          <a:xfrm>
            <a:off x="69483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7"/>
          <p:cNvSpPr/>
          <p:nvPr/>
        </p:nvSpPr>
        <p:spPr>
          <a:xfrm>
            <a:off x="85809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8"/>
          <p:cNvSpPr/>
          <p:nvPr/>
        </p:nvSpPr>
        <p:spPr>
          <a:xfrm>
            <a:off x="79275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9"/>
          <p:cNvSpPr/>
          <p:nvPr/>
        </p:nvSpPr>
        <p:spPr>
          <a:xfrm>
            <a:off x="74242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10"/>
          <p:cNvSpPr/>
          <p:nvPr/>
        </p:nvSpPr>
        <p:spPr>
          <a:xfrm>
            <a:off x="83412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11"/>
          <p:cNvSpPr/>
          <p:nvPr/>
        </p:nvSpPr>
        <p:spPr>
          <a:xfrm>
            <a:off x="72655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12"/>
          <p:cNvSpPr/>
          <p:nvPr/>
        </p:nvSpPr>
        <p:spPr>
          <a:xfrm>
            <a:off x="657216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13"/>
          <p:cNvSpPr/>
          <p:nvPr/>
        </p:nvSpPr>
        <p:spPr>
          <a:xfrm>
            <a:off x="914112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14"/>
          <p:cNvSpPr/>
          <p:nvPr/>
        </p:nvSpPr>
        <p:spPr>
          <a:xfrm>
            <a:off x="874620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stomShape 15"/>
          <p:cNvSpPr/>
          <p:nvPr/>
        </p:nvSpPr>
        <p:spPr>
          <a:xfrm>
            <a:off x="75668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16"/>
          <p:cNvSpPr/>
          <p:nvPr/>
        </p:nvSpPr>
        <p:spPr>
          <a:xfrm>
            <a:off x="9368280" y="6356160"/>
            <a:ext cx="2810520" cy="4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1" name="Picture 12"/>
          <p:cNvPicPr/>
          <p:nvPr/>
        </p:nvPicPr>
        <p:blipFill>
          <a:blip r:embed="rId3"/>
          <a:srcRect r="34539" b="73477"/>
          <a:stretch/>
        </p:blipFill>
        <p:spPr>
          <a:xfrm>
            <a:off x="7938000" y="6074280"/>
            <a:ext cx="4242960" cy="77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12" name="Picture 13"/>
          <p:cNvPicPr/>
          <p:nvPr/>
        </p:nvPicPr>
        <p:blipFill>
          <a:blip r:embed="rId4"/>
          <a:srcRect r="34539" b="73472"/>
          <a:stretch/>
        </p:blipFill>
        <p:spPr>
          <a:xfrm>
            <a:off x="7146360" y="5930640"/>
            <a:ext cx="5043240" cy="92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13" name="CustomShape 17"/>
          <p:cNvSpPr/>
          <p:nvPr/>
        </p:nvSpPr>
        <p:spPr>
          <a:xfrm>
            <a:off x="10149840" y="6473160"/>
            <a:ext cx="2028600" cy="36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14" name="Picture 14"/>
          <p:cNvPicPr/>
          <p:nvPr/>
        </p:nvPicPr>
        <p:blipFill>
          <a:blip r:embed="rId5"/>
          <a:srcRect r="34539" b="73474"/>
          <a:stretch/>
        </p:blipFill>
        <p:spPr>
          <a:xfrm>
            <a:off x="8629560" y="6203160"/>
            <a:ext cx="3560040" cy="652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15" name="CustomShape 18"/>
          <p:cNvSpPr/>
          <p:nvPr/>
        </p:nvSpPr>
        <p:spPr>
          <a:xfrm>
            <a:off x="96660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19"/>
          <p:cNvSpPr/>
          <p:nvPr/>
        </p:nvSpPr>
        <p:spPr>
          <a:xfrm>
            <a:off x="259884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20"/>
          <p:cNvSpPr/>
          <p:nvPr/>
        </p:nvSpPr>
        <p:spPr>
          <a:xfrm>
            <a:off x="194544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21"/>
          <p:cNvSpPr/>
          <p:nvPr/>
        </p:nvSpPr>
        <p:spPr>
          <a:xfrm>
            <a:off x="1442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22"/>
          <p:cNvSpPr/>
          <p:nvPr/>
        </p:nvSpPr>
        <p:spPr>
          <a:xfrm>
            <a:off x="309240" y="62373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23"/>
          <p:cNvSpPr/>
          <p:nvPr/>
        </p:nvSpPr>
        <p:spPr>
          <a:xfrm>
            <a:off x="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24"/>
          <p:cNvSpPr/>
          <p:nvPr/>
        </p:nvSpPr>
        <p:spPr>
          <a:xfrm>
            <a:off x="235908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25"/>
          <p:cNvSpPr/>
          <p:nvPr/>
        </p:nvSpPr>
        <p:spPr>
          <a:xfrm>
            <a:off x="128376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CustomShape 26"/>
          <p:cNvSpPr/>
          <p:nvPr/>
        </p:nvSpPr>
        <p:spPr>
          <a:xfrm>
            <a:off x="59004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CustomShape 27"/>
          <p:cNvSpPr/>
          <p:nvPr/>
        </p:nvSpPr>
        <p:spPr>
          <a:xfrm>
            <a:off x="3159000" y="62384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28"/>
          <p:cNvSpPr/>
          <p:nvPr/>
        </p:nvSpPr>
        <p:spPr>
          <a:xfrm>
            <a:off x="2764080" y="6347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29"/>
          <p:cNvSpPr/>
          <p:nvPr/>
        </p:nvSpPr>
        <p:spPr>
          <a:xfrm>
            <a:off x="158472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CustomShape 30"/>
          <p:cNvSpPr/>
          <p:nvPr/>
        </p:nvSpPr>
        <p:spPr>
          <a:xfrm>
            <a:off x="3468960" y="63514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31"/>
          <p:cNvSpPr/>
          <p:nvPr/>
        </p:nvSpPr>
        <p:spPr>
          <a:xfrm>
            <a:off x="4413960" y="62636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32"/>
          <p:cNvSpPr/>
          <p:nvPr/>
        </p:nvSpPr>
        <p:spPr>
          <a:xfrm>
            <a:off x="6046560" y="62517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33"/>
          <p:cNvSpPr/>
          <p:nvPr/>
        </p:nvSpPr>
        <p:spPr>
          <a:xfrm>
            <a:off x="539316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34"/>
          <p:cNvSpPr/>
          <p:nvPr/>
        </p:nvSpPr>
        <p:spPr>
          <a:xfrm>
            <a:off x="4889880" y="62506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35"/>
          <p:cNvSpPr/>
          <p:nvPr/>
        </p:nvSpPr>
        <p:spPr>
          <a:xfrm>
            <a:off x="5806800" y="634284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36"/>
          <p:cNvSpPr/>
          <p:nvPr/>
        </p:nvSpPr>
        <p:spPr>
          <a:xfrm>
            <a:off x="4731120" y="632988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37"/>
          <p:cNvSpPr/>
          <p:nvPr/>
        </p:nvSpPr>
        <p:spPr>
          <a:xfrm>
            <a:off x="403740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38"/>
          <p:cNvSpPr/>
          <p:nvPr/>
        </p:nvSpPr>
        <p:spPr>
          <a:xfrm>
            <a:off x="6221520" y="635940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CustomShape 39"/>
          <p:cNvSpPr/>
          <p:nvPr/>
        </p:nvSpPr>
        <p:spPr>
          <a:xfrm>
            <a:off x="5032080" y="6356160"/>
            <a:ext cx="1342440" cy="496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7" name="Picture 836"/>
          <p:cNvPicPr/>
          <p:nvPr/>
        </p:nvPicPr>
        <p:blipFill>
          <a:blip r:embed="rId6"/>
          <a:srcRect t="12289" b="7411"/>
          <a:stretch/>
        </p:blipFill>
        <p:spPr>
          <a:xfrm>
            <a:off x="871200" y="2075040"/>
            <a:ext cx="10447920" cy="3708000"/>
          </a:xfrm>
          <a:prstGeom prst="rect">
            <a:avLst/>
          </a:prstGeom>
          <a:ln>
            <a:noFill/>
          </a:ln>
        </p:spPr>
      </p:pic>
      <p:sp>
        <p:nvSpPr>
          <p:cNvPr id="838" name="CustomShape 40"/>
          <p:cNvSpPr/>
          <p:nvPr/>
        </p:nvSpPr>
        <p:spPr>
          <a:xfrm>
            <a:off x="4754880" y="5486400"/>
            <a:ext cx="6399360" cy="36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3507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448159" y="3211051"/>
            <a:ext cx="7372078" cy="2274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08" t="-1607" b="-85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7" name="Google Shape;207;p16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7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9" name="Google Shape;209;p16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48159" y="2059765"/>
            <a:ext cx="104810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Gradient descent is a first-order iterative optimization algorithm for finding a local minimum of a differentiable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4" name="Google Shape;254;p17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6" name="Google Shape;256;p17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57773" y="1948025"/>
            <a:ext cx="566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reach the local minimum ?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5200650" y="1454024"/>
            <a:ext cx="5717354" cy="8550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924" y="2643946"/>
            <a:ext cx="4427604" cy="301778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 txBox="1"/>
          <p:nvPr/>
        </p:nvSpPr>
        <p:spPr>
          <a:xfrm>
            <a:off x="5403721" y="3110536"/>
            <a:ext cx="5717354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2" name="Google Shape;282;p17"/>
          <p:cNvCxnSpPr/>
          <p:nvPr/>
        </p:nvCxnSpPr>
        <p:spPr>
          <a:xfrm>
            <a:off x="2159726" y="3039291"/>
            <a:ext cx="627341" cy="101890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17"/>
          <p:cNvSpPr txBox="1"/>
          <p:nvPr/>
        </p:nvSpPr>
        <p:spPr>
          <a:xfrm>
            <a:off x="1462005" y="3225576"/>
            <a:ext cx="10025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 slope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6193157" y="3905196"/>
            <a:ext cx="44649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 the value of theta will keep increasing until it reaches the </a:t>
            </a:r>
            <a:r>
              <a:rPr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minimum </a:t>
            </a:r>
            <a:endParaRPr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3248297" y="4336869"/>
            <a:ext cx="5695406" cy="501655"/>
          </a:xfrm>
          <a:custGeom>
            <a:avLst/>
            <a:gdLst/>
            <a:ahLst/>
            <a:cxnLst/>
            <a:rect l="l" t="t" r="r" b="b"/>
            <a:pathLst>
              <a:path w="5695406" h="501655" extrusionOk="0">
                <a:moveTo>
                  <a:pt x="5695406" y="217714"/>
                </a:moveTo>
                <a:cubicBezTo>
                  <a:pt x="5338354" y="375194"/>
                  <a:pt x="4981303" y="532674"/>
                  <a:pt x="4032069" y="496388"/>
                </a:cubicBezTo>
                <a:cubicBezTo>
                  <a:pt x="3082835" y="460102"/>
                  <a:pt x="1541417" y="230051"/>
                  <a:pt x="0" y="0"/>
                </a:cubicBezTo>
              </a:path>
            </a:pathLst>
          </a:custGeom>
          <a:noFill/>
          <a:ln w="12700" cap="flat" cmpd="sng">
            <a:solidFill>
              <a:srgbClr val="0FCF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3176441" y="4286913"/>
            <a:ext cx="129994" cy="90995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8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8" name="Google Shape;308;p18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18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1" name="Google Shape;311;p18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257773" y="1948025"/>
            <a:ext cx="566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reach the local minimum ?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5200650" y="1442419"/>
            <a:ext cx="5717354" cy="8550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924" y="2643946"/>
            <a:ext cx="4427604" cy="301778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5403721" y="3110536"/>
            <a:ext cx="5717354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37" name="Google Shape;337;p18"/>
          <p:cNvCxnSpPr/>
          <p:nvPr/>
        </p:nvCxnSpPr>
        <p:spPr>
          <a:xfrm flipH="1">
            <a:off x="3544389" y="2924681"/>
            <a:ext cx="822960" cy="128016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18"/>
          <p:cNvSpPr txBox="1"/>
          <p:nvPr/>
        </p:nvSpPr>
        <p:spPr>
          <a:xfrm>
            <a:off x="4037566" y="3246188"/>
            <a:ext cx="917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Positive slope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6193157" y="3905196"/>
            <a:ext cx="44649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 the value of theta will keep decreasing until it reaches the </a:t>
            </a:r>
            <a:r>
              <a:rPr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minimum </a:t>
            </a:r>
            <a:endParaRPr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3248297" y="4336869"/>
            <a:ext cx="5695406" cy="501655"/>
          </a:xfrm>
          <a:custGeom>
            <a:avLst/>
            <a:gdLst/>
            <a:ahLst/>
            <a:cxnLst/>
            <a:rect l="l" t="t" r="r" b="b"/>
            <a:pathLst>
              <a:path w="5695406" h="501655" extrusionOk="0">
                <a:moveTo>
                  <a:pt x="5695406" y="217714"/>
                </a:moveTo>
                <a:cubicBezTo>
                  <a:pt x="5338354" y="375194"/>
                  <a:pt x="4981303" y="532674"/>
                  <a:pt x="4032069" y="496388"/>
                </a:cubicBezTo>
                <a:cubicBezTo>
                  <a:pt x="3082835" y="460102"/>
                  <a:pt x="1541417" y="230051"/>
                  <a:pt x="0" y="0"/>
                </a:cubicBezTo>
              </a:path>
            </a:pathLst>
          </a:custGeom>
          <a:noFill/>
          <a:ln w="12700" cap="flat" cmpd="sng">
            <a:solidFill>
              <a:srgbClr val="0FCF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3176441" y="4286913"/>
            <a:ext cx="129994" cy="90995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915" y="1002108"/>
            <a:ext cx="8388397" cy="564778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19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4" name="Google Shape;364;p19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5" name="Google Shape;365;p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7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7" name="Google Shape;367;p19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0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20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10" name="Google Shape;410;p20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11" name="Google Shape;411;p20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13" name="Google Shape;413;p20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266934" y="1884246"/>
            <a:ext cx="8362598" cy="15030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91" b="-44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8901205" y="1884246"/>
            <a:ext cx="3019119" cy="10156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 txBox="1"/>
          <p:nvPr/>
        </p:nvSpPr>
        <p:spPr>
          <a:xfrm>
            <a:off x="274022" y="184020"/>
            <a:ext cx="4848225" cy="86177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D92027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5000" b="1">
              <a:solidFill>
                <a:srgbClr val="D92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274022" y="1074934"/>
            <a:ext cx="7564553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84A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 sz="3600" b="1">
              <a:solidFill>
                <a:srgbClr val="4648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0705" y="123825"/>
            <a:ext cx="930903" cy="9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1"/>
          <p:cNvSpPr/>
          <p:nvPr/>
        </p:nvSpPr>
        <p:spPr>
          <a:xfrm>
            <a:off x="6502657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3777283" y="624235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/>
          <p:nvPr/>
        </p:nvSpPr>
        <p:spPr>
          <a:xfrm>
            <a:off x="6948494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8580922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7927524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74241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8341203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7265687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572014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141097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8746198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756666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21"/>
          <p:cNvPicPr preferRelativeResize="0"/>
          <p:nvPr/>
        </p:nvPicPr>
        <p:blipFill rotWithShape="1">
          <a:blip r:embed="rId4">
            <a:alphaModFix/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58" name="Google Shape;458;p21"/>
          <p:cNvPicPr preferRelativeResize="0"/>
          <p:nvPr/>
        </p:nvPicPr>
        <p:blipFill rotWithShape="1">
          <a:blip r:embed="rId5">
            <a:alphaModFix/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59" name="Google Shape;459;p21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Through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1"/>
          <p:cNvPicPr preferRelativeResize="0"/>
          <p:nvPr/>
        </p:nvPicPr>
        <p:blipFill rotWithShape="1">
          <a:blip r:embed="rId6">
            <a:alphaModFix/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1" name="Google Shape;461;p21"/>
          <p:cNvSpPr/>
          <p:nvPr/>
        </p:nvSpPr>
        <p:spPr>
          <a:xfrm>
            <a:off x="966421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2598849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945451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1442103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09197" y="6237529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0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2359130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1283614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589941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159024" y="623827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2764125" y="634710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1584587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3468780" y="6351558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4414046" y="6263532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6046473" y="6251647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5393076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4889728" y="6250531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 w="12700" cap="flat" cmpd="sng">
            <a:solidFill>
              <a:srgbClr val="D920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5806755" y="6343014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4731239" y="6330013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 w="12700" cap="flat" cmpd="sng">
            <a:solidFill>
              <a:srgbClr val="8D98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4037566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6221527" y="6359540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5032212" y="6356016"/>
            <a:ext cx="1344964" cy="49846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 w="12700" cap="flat" cmpd="sng">
            <a:solidFill>
              <a:srgbClr val="46484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266934" y="1884246"/>
            <a:ext cx="8362598" cy="15030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91" b="-44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4" name="Google Shape;484;p21"/>
          <p:cNvSpPr txBox="1"/>
          <p:nvPr/>
        </p:nvSpPr>
        <p:spPr>
          <a:xfrm>
            <a:off x="8901205" y="1884246"/>
            <a:ext cx="3019119" cy="10156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85" name="Google Shape;485;p21"/>
          <p:cNvCxnSpPr/>
          <p:nvPr/>
        </p:nvCxnSpPr>
        <p:spPr>
          <a:xfrm>
            <a:off x="266934" y="3683726"/>
            <a:ext cx="11653390" cy="26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6" name="Google Shape;486;p21"/>
          <p:cNvCxnSpPr/>
          <p:nvPr/>
        </p:nvCxnSpPr>
        <p:spPr>
          <a:xfrm>
            <a:off x="5720982" y="3801218"/>
            <a:ext cx="17417" cy="24019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7" name="Google Shape;487;p21"/>
          <p:cNvCxnSpPr/>
          <p:nvPr/>
        </p:nvCxnSpPr>
        <p:spPr>
          <a:xfrm flipH="1">
            <a:off x="4414046" y="2725783"/>
            <a:ext cx="475682" cy="9579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21"/>
          <p:cNvSpPr txBox="1"/>
          <p:nvPr/>
        </p:nvSpPr>
        <p:spPr>
          <a:xfrm>
            <a:off x="266934" y="3801218"/>
            <a:ext cx="5492076" cy="206909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998" t="-1769" b="-1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21"/>
          <p:cNvSpPr txBox="1"/>
          <p:nvPr/>
        </p:nvSpPr>
        <p:spPr>
          <a:xfrm>
            <a:off x="6084080" y="3818677"/>
            <a:ext cx="5492076" cy="206909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887" t="-1469" b="-8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0" name="Google Shape;490;p21"/>
          <p:cNvCxnSpPr/>
          <p:nvPr/>
        </p:nvCxnSpPr>
        <p:spPr>
          <a:xfrm>
            <a:off x="266934" y="3681424"/>
            <a:ext cx="11653390" cy="26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Google Shape;491;p21"/>
          <p:cNvCxnSpPr/>
          <p:nvPr/>
        </p:nvCxnSpPr>
        <p:spPr>
          <a:xfrm flipH="1">
            <a:off x="4414046" y="2723481"/>
            <a:ext cx="475682" cy="9579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21"/>
          <p:cNvSpPr/>
          <p:nvPr/>
        </p:nvSpPr>
        <p:spPr>
          <a:xfrm>
            <a:off x="8173949" y="4667795"/>
            <a:ext cx="572249" cy="363732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21"/>
          <p:cNvCxnSpPr>
            <a:stCxn id="492" idx="6"/>
            <a:endCxn id="494" idx="1"/>
          </p:cNvCxnSpPr>
          <p:nvPr/>
        </p:nvCxnSpPr>
        <p:spPr>
          <a:xfrm>
            <a:off x="8746198" y="4849661"/>
            <a:ext cx="326700" cy="2235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4" name="Google Shape;494;p21"/>
          <p:cNvSpPr/>
          <p:nvPr/>
        </p:nvSpPr>
        <p:spPr>
          <a:xfrm>
            <a:off x="8830491" y="4977592"/>
            <a:ext cx="1655570" cy="653142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163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Hack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Salma Gira</cp:lastModifiedBy>
  <cp:revision>1</cp:revision>
  <dcterms:modified xsi:type="dcterms:W3CDTF">2020-12-24T19:03:57Z</dcterms:modified>
</cp:coreProperties>
</file>