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30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F21"/>
    <a:srgbClr val="055B0D"/>
    <a:srgbClr val="D92027"/>
    <a:srgbClr val="46484A"/>
    <a:srgbClr val="8D98A7"/>
    <a:srgbClr val="EE8E93"/>
    <a:srgbClr val="DF444A"/>
    <a:srgbClr val="8D98A8"/>
    <a:srgbClr val="E2B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B14F-BFCE-49E0-BAB3-42CB1456512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F46AB-88B4-47D4-8EAA-DCB24AF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D166-5F0C-44B6-B695-C05906D5B86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5747" cy="2035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30089" y="2044456"/>
            <a:ext cx="6973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4249" y="3244785"/>
            <a:ext cx="2784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Session 2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2293" y="4168115"/>
            <a:ext cx="6509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solidFill>
                  <a:srgbClr val="002060"/>
                </a:solidFill>
              </a:rPr>
              <a:t>Numpy</a:t>
            </a:r>
            <a:r>
              <a:rPr lang="en-US" sz="5400" dirty="0" smtClean="0">
                <a:solidFill>
                  <a:srgbClr val="002060"/>
                </a:solidFill>
              </a:rPr>
              <a:t> and </a:t>
            </a:r>
            <a:r>
              <a:rPr lang="en-US" sz="5400" dirty="0" err="1" smtClean="0">
                <a:solidFill>
                  <a:srgbClr val="002060"/>
                </a:solidFill>
              </a:rPr>
              <a:t>matplotlib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5282857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(Array Join)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61" y="1711206"/>
            <a:ext cx="790488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latin typeface="Consolas" panose="020B0609020204030204" pitchFamily="49" charset="0"/>
              </a:rPr>
              <a:t>numpy</a:t>
            </a:r>
            <a:r>
              <a:rPr lang="en-US" sz="2200" dirty="0"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200" dirty="0">
                <a:latin typeface="Consolas" panose="020B0609020204030204" pitchFamily="49" charset="0"/>
              </a:rPr>
              <a:t> </a:t>
            </a:r>
            <a:r>
              <a:rPr lang="en-US" sz="22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#1D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arr1 = </a:t>
            </a:r>
            <a:r>
              <a:rPr lang="en-US" sz="2200" dirty="0" err="1">
                <a:latin typeface="Consolas" panose="020B0609020204030204" pitchFamily="49" charset="0"/>
              </a:rPr>
              <a:t>np.array</a:t>
            </a:r>
            <a:r>
              <a:rPr lang="en-US" sz="2200" dirty="0">
                <a:latin typeface="Consolas" panose="020B0609020204030204" pitchFamily="49" charset="0"/>
              </a:rPr>
              <a:t>([1, 2, 3])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arr2 = </a:t>
            </a:r>
            <a:r>
              <a:rPr lang="en-US" sz="2200" dirty="0" err="1">
                <a:latin typeface="Consolas" panose="020B0609020204030204" pitchFamily="49" charset="0"/>
              </a:rPr>
              <a:t>np.array</a:t>
            </a:r>
            <a:r>
              <a:rPr lang="en-US" sz="2200" dirty="0">
                <a:latin typeface="Consolas" panose="020B0609020204030204" pitchFamily="49" charset="0"/>
              </a:rPr>
              <a:t>([4, 5, 6])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np.concatenate</a:t>
            </a:r>
            <a:r>
              <a:rPr lang="en-US" sz="2200" dirty="0">
                <a:latin typeface="Consolas" panose="020B0609020204030204" pitchFamily="49" charset="0"/>
              </a:rPr>
              <a:t>((arr1, arr2))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print(</a:t>
            </a: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sz="2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2D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arr1 = </a:t>
            </a:r>
            <a:r>
              <a:rPr lang="en-US" sz="2200" dirty="0" err="1">
                <a:latin typeface="Consolas" panose="020B0609020204030204" pitchFamily="49" charset="0"/>
              </a:rPr>
              <a:t>np.array</a:t>
            </a:r>
            <a:r>
              <a:rPr lang="en-US" sz="2200" dirty="0">
                <a:latin typeface="Consolas" panose="020B0609020204030204" pitchFamily="49" charset="0"/>
              </a:rPr>
              <a:t>([[1, 2], [3, 4]])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arr2 = </a:t>
            </a:r>
            <a:r>
              <a:rPr lang="en-US" sz="2200" dirty="0" err="1">
                <a:latin typeface="Consolas" panose="020B0609020204030204" pitchFamily="49" charset="0"/>
              </a:rPr>
              <a:t>np.array</a:t>
            </a:r>
            <a:r>
              <a:rPr lang="en-US" sz="2200" dirty="0">
                <a:latin typeface="Consolas" panose="020B0609020204030204" pitchFamily="49" charset="0"/>
              </a:rPr>
              <a:t>([[5, 6], [7, 8]])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np.concatenate</a:t>
            </a:r>
            <a:r>
              <a:rPr lang="en-US" sz="2200" dirty="0">
                <a:latin typeface="Consolas" panose="020B0609020204030204" pitchFamily="49" charset="0"/>
              </a:rPr>
              <a:t>((arr1, arr2), </a:t>
            </a:r>
            <a:r>
              <a:rPr lang="en-US" sz="2200" dirty="0" smtClean="0">
                <a:latin typeface="Consolas" panose="020B0609020204030204" pitchFamily="49" charset="0"/>
              </a:rPr>
              <a:t>axis=0)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print(</a:t>
            </a:r>
            <a:r>
              <a:rPr lang="en-US" sz="2200" dirty="0" err="1" smtClean="0">
                <a:latin typeface="Consolas" panose="020B0609020204030204" pitchFamily="49" charset="0"/>
              </a:rPr>
              <a:t>arr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np.concatenate</a:t>
            </a:r>
            <a:r>
              <a:rPr lang="en-US" sz="2200" dirty="0">
                <a:latin typeface="Consolas" panose="020B0609020204030204" pitchFamily="49" charset="0"/>
              </a:rPr>
              <a:t>((arr1, arr2), </a:t>
            </a:r>
            <a:r>
              <a:rPr lang="en-US" sz="2200" dirty="0" smtClean="0">
                <a:latin typeface="Consolas" panose="020B0609020204030204" pitchFamily="49" charset="0"/>
              </a:rPr>
              <a:t>axis=1)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print(</a:t>
            </a: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  <a:endParaRPr lang="en-US" sz="2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226" y="1648572"/>
            <a:ext cx="3951956" cy="28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580809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(Array Split)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61" y="1685287"/>
            <a:ext cx="70646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#1D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([1, 2, 3, 4, 5, 6])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np.array_split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, 4)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[0</a:t>
            </a:r>
            <a:r>
              <a:rPr lang="en-US" sz="2000" dirty="0" smtClean="0"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#2D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([[1, 2, 3], [4, 5, 6], [7, 8, 9], </a:t>
            </a:r>
            <a:r>
              <a:rPr lang="en-US" sz="2000" dirty="0" smtClean="0">
                <a:latin typeface="Consolas" panose="020B0609020204030204" pitchFamily="49" charset="0"/>
              </a:rPr>
              <a:t>	[</a:t>
            </a:r>
            <a:r>
              <a:rPr lang="en-US" sz="2000" dirty="0">
                <a:latin typeface="Consolas" panose="020B0609020204030204" pitchFamily="49" charset="0"/>
              </a:rPr>
              <a:t>10, 11, 12], [13, 14, 15], [16, 17, 18]])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np.array_split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, 3)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np.array_split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, 3, axis=0)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np.array_split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, 3, axis=1)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970" y="1320811"/>
            <a:ext cx="4587638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810282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(Array where and sort)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61" y="1685287"/>
            <a:ext cx="7064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([5, 6, 3, 4, 5, 4, 4])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latin typeface="Consolas" panose="020B0609020204030204" pitchFamily="49" charset="0"/>
              </a:rPr>
              <a:t>np.where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== 4)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print(x)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latin typeface="Consolas" panose="020B0609020204030204" pitchFamily="49" charset="0"/>
              </a:rPr>
              <a:t>np.where</a:t>
            </a:r>
            <a:r>
              <a:rPr lang="en-US" sz="2000" dirty="0">
                <a:latin typeface="Consolas" panose="020B0609020204030204" pitchFamily="49" charset="0"/>
              </a:rPr>
              <a:t>(arr%2 == 0)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print(x)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arr2 = </a:t>
            </a:r>
            <a:r>
              <a:rPr lang="en-US" sz="2000" dirty="0" err="1">
                <a:latin typeface="Consolas" panose="020B0609020204030204" pitchFamily="49" charset="0"/>
              </a:rPr>
              <a:t>np.sort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print(arr2)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297" y="3117553"/>
            <a:ext cx="5159496" cy="9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580809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(Array Filter)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61" y="1685287"/>
            <a:ext cx="70646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([1, 2, 3, 4, 5, 6, 7])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Create an empty list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filter_arr</a:t>
            </a:r>
            <a:r>
              <a:rPr lang="en-US" sz="20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go through each element in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for element in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if element % 2 == 0: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filter_arr.append</a:t>
            </a:r>
            <a:r>
              <a:rPr lang="en-US" sz="2000" dirty="0">
                <a:latin typeface="Consolas" panose="020B0609020204030204" pitchFamily="49" charset="0"/>
              </a:rPr>
              <a:t>(True)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filter_arr.append</a:t>
            </a:r>
            <a:r>
              <a:rPr lang="en-US" sz="2000" dirty="0">
                <a:latin typeface="Consolas" panose="020B0609020204030204" pitchFamily="49" charset="0"/>
              </a:rPr>
              <a:t>(False)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filter_arr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filter_arr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042" y="3467805"/>
            <a:ext cx="6950566" cy="6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954689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(empty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identity and ones):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693" y="1528177"/>
            <a:ext cx="70646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create an empty array of size 3*2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np.empty</a:t>
            </a:r>
            <a:r>
              <a:rPr lang="en-US" sz="2000" dirty="0">
                <a:latin typeface="Consolas" panose="020B0609020204030204" pitchFamily="49" charset="0"/>
              </a:rPr>
              <a:t>((3,2))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non initialized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create identity matrix of size 5*5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#### (Remember, identity matrix has 1s on diagonals and 0s otherwise, and it is always a square matrix)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identity = </a:t>
            </a:r>
            <a:r>
              <a:rPr lang="en-US" sz="2000" dirty="0" err="1">
                <a:latin typeface="Consolas" panose="020B0609020204030204" pitchFamily="49" charset="0"/>
              </a:rPr>
              <a:t>np.eye</a:t>
            </a:r>
            <a:r>
              <a:rPr lang="en-US" sz="2000" dirty="0">
                <a:latin typeface="Consolas" panose="020B0609020204030204" pitchFamily="49" charset="0"/>
              </a:rPr>
              <a:t>(5)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print(identity)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create array full of 1s  of size 3*4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all_ones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np.ones</a:t>
            </a:r>
            <a:r>
              <a:rPr lang="en-US" sz="2000" dirty="0">
                <a:latin typeface="Consolas" panose="020B0609020204030204" pitchFamily="49" charset="0"/>
              </a:rPr>
              <a:t>((3, 4))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all_ones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9907" y="1694783"/>
            <a:ext cx="4937546" cy="27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954689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(full, transpose and dot):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692" y="1528177"/>
            <a:ext cx="85157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latin typeface="Consolas" panose="020B0609020204030204" pitchFamily="49" charset="0"/>
              </a:rPr>
              <a:t>numpy</a:t>
            </a:r>
            <a:r>
              <a:rPr lang="en-US" sz="2000" dirty="0" smtClean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full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all_a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np.full</a:t>
            </a:r>
            <a:r>
              <a:rPr lang="en-US" sz="2000" dirty="0">
                <a:latin typeface="Consolas" panose="020B0609020204030204" pitchFamily="49" charset="0"/>
              </a:rPr>
              <a:t>((3,2), 'a')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all_a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Transposing a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matrixc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mat.T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 [1, 2], [3, 4], [5, 6]])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print('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transponse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of ', mat, 'is',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mat.T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='\n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Matrix by Matrix Multiplication using np.dot: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mat1 = </a:t>
            </a:r>
            <a:r>
              <a:rPr lang="en-US" sz="2000" dirty="0" err="1" smtClean="0">
                <a:latin typeface="Consolas" panose="020B0609020204030204" pitchFamily="49" charset="0"/>
              </a:rPr>
              <a:t>np.array</a:t>
            </a:r>
            <a:r>
              <a:rPr lang="en-US" sz="2000" dirty="0" smtClean="0">
                <a:latin typeface="Consolas" panose="020B0609020204030204" pitchFamily="49" charset="0"/>
              </a:rPr>
              <a:t>([ [1, 2], [3, 4], [5, 6]])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of shape 3*2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mat2 = </a:t>
            </a:r>
            <a:r>
              <a:rPr lang="en-US" sz="2000" dirty="0" err="1" smtClean="0">
                <a:latin typeface="Consolas" panose="020B0609020204030204" pitchFamily="49" charset="0"/>
              </a:rPr>
              <a:t>np.array</a:t>
            </a:r>
            <a:r>
              <a:rPr lang="en-US" sz="2000" dirty="0" smtClean="0">
                <a:latin typeface="Consolas" panose="020B0609020204030204" pitchFamily="49" charset="0"/>
              </a:rPr>
              <a:t>([[1, 3, 5], [2, 4, 6]])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of shape 2*3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result matrix is of shape 3*3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mat1_by_mat2 = np.dot(mat1, mat2)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rememeber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inner dimensions must be the similar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print(mat1_by_mat2)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print('result shape: ', mat1_by_mat2.shape)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9836" y="1985519"/>
            <a:ext cx="2812555" cy="37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954689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(the asterisk *):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692" y="1528177"/>
            <a:ext cx="85157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astrisk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is used for element-wise multiplication</a:t>
            </a:r>
          </a:p>
          <a:p>
            <a:r>
              <a:rPr lang="en-US" dirty="0">
                <a:latin typeface="Consolas" panose="020B0609020204030204" pitchFamily="49" charset="0"/>
              </a:rPr>
              <a:t>mat1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 [1, 2], [3, 4], [5, 6]])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of shape 3*2</a:t>
            </a:r>
          </a:p>
          <a:p>
            <a:r>
              <a:rPr lang="en-US" dirty="0">
                <a:latin typeface="Consolas" panose="020B0609020204030204" pitchFamily="49" charset="0"/>
              </a:rPr>
              <a:t>mat2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 [1, 2], [3, 4], [5, 6]])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## of shape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3*2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mat1_elements_by_mat2_elements = mat1*mat2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they MUST be of the same size</a:t>
            </a:r>
          </a:p>
          <a:p>
            <a:r>
              <a:rPr lang="en-US" dirty="0">
                <a:latin typeface="Consolas" panose="020B0609020204030204" pitchFamily="49" charset="0"/>
              </a:rPr>
              <a:t>print(mat1_elements_by_mat2_elements)</a:t>
            </a:r>
          </a:p>
          <a:p>
            <a:r>
              <a:rPr lang="en-US" dirty="0">
                <a:latin typeface="Consolas" panose="020B0609020204030204" pitchFamily="49" charset="0"/>
              </a:rPr>
              <a:t>print('result shape: ', mat1_elements_by_mat2_elements.shape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mat1_elements_by_3 = mat1*3</a:t>
            </a:r>
          </a:p>
          <a:p>
            <a:r>
              <a:rPr lang="en-US" dirty="0">
                <a:latin typeface="Consolas" panose="020B0609020204030204" pitchFamily="49" charset="0"/>
              </a:rPr>
              <a:t>print(mat1_elements_by_3)</a:t>
            </a:r>
          </a:p>
          <a:p>
            <a:r>
              <a:rPr lang="en-US" dirty="0">
                <a:latin typeface="Consolas" panose="020B0609020204030204" pitchFamily="49" charset="0"/>
              </a:rPr>
              <a:t>print('result shape: ', mat1_elements_by_3.shape)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109" y="2223652"/>
            <a:ext cx="3785312" cy="25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954689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loadtxt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281" y="2487477"/>
            <a:ext cx="9669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datafile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'data.txt'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np.loadtxt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datafile,dtype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latin typeface="Consolas" panose="020B0609020204030204" pitchFamily="49" charset="0"/>
              </a:rPr>
              <a:t>,delimiter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 err="1">
                <a:latin typeface="Consolas" panose="020B0609020204030204" pitchFamily="49" charset="0"/>
              </a:rPr>
              <a:t>usecols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None</a:t>
            </a:r>
            <a:r>
              <a:rPr lang="en-US" dirty="0" err="1">
                <a:latin typeface="Consolas" panose="020B0609020204030204" pitchFamily="49" charset="0"/>
              </a:rPr>
              <a:t>,unpack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344" y="1588851"/>
            <a:ext cx="11743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numpy.loadtxt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fname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dtype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=&lt;type 'float'&gt;, comments='#', delimiter=None, converters=None,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skiprows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=0,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usecols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=None,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	unpack=False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ndmin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=0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841" y="4322813"/>
            <a:ext cx="3733814" cy="699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1262" y="3681844"/>
            <a:ext cx="2156563" cy="21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954689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(Insert):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721" y="2235182"/>
            <a:ext cx="62664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dirty="0">
                <a:latin typeface="Consolas" panose="020B0609020204030204" pitchFamily="49" charset="0"/>
              </a:rPr>
              <a:t>a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([[1,2],[3,4],[5,6]]) </a:t>
            </a:r>
          </a:p>
          <a:p>
            <a:r>
              <a:rPr lang="en-US" dirty="0">
                <a:latin typeface="Consolas" panose="020B0609020204030204" pitchFamily="49" charset="0"/>
              </a:rPr>
              <a:t>print('First array:') </a:t>
            </a:r>
          </a:p>
          <a:p>
            <a:r>
              <a:rPr lang="en-US" dirty="0">
                <a:latin typeface="Consolas" panose="020B0609020204030204" pitchFamily="49" charset="0"/>
              </a:rPr>
              <a:t>print(a)</a:t>
            </a:r>
          </a:p>
          <a:p>
            <a:r>
              <a:rPr lang="en-US" dirty="0">
                <a:latin typeface="Consolas" panose="020B0609020204030204" pitchFamily="49" charset="0"/>
              </a:rPr>
              <a:t>print('Axis parameter not passed. The input array is flattened before insertion.')</a:t>
            </a:r>
          </a:p>
          <a:p>
            <a:r>
              <a:rPr lang="en-US" dirty="0">
                <a:latin typeface="Consolas" panose="020B0609020204030204" pitchFamily="49" charset="0"/>
              </a:rPr>
              <a:t>print( </a:t>
            </a:r>
            <a:r>
              <a:rPr lang="en-US" dirty="0" err="1">
                <a:latin typeface="Consolas" panose="020B0609020204030204" pitchFamily="49" charset="0"/>
              </a:rPr>
              <a:t>np.insert</a:t>
            </a:r>
            <a:r>
              <a:rPr lang="en-US" dirty="0">
                <a:latin typeface="Consolas" panose="020B0609020204030204" pitchFamily="49" charset="0"/>
              </a:rPr>
              <a:t>(a,3,[11,12]) ) </a:t>
            </a:r>
          </a:p>
          <a:p>
            <a:r>
              <a:rPr lang="en-US" dirty="0">
                <a:latin typeface="Consolas" panose="020B0609020204030204" pitchFamily="49" charset="0"/>
              </a:rPr>
              <a:t>print('Axis parameter passed. The values array is broadcast to match input array.')</a:t>
            </a:r>
          </a:p>
          <a:p>
            <a:r>
              <a:rPr lang="en-US" dirty="0">
                <a:latin typeface="Consolas" panose="020B0609020204030204" pitchFamily="49" charset="0"/>
              </a:rPr>
              <a:t>print('Broadcast along axis 0:' )</a:t>
            </a:r>
          </a:p>
          <a:p>
            <a:r>
              <a:rPr lang="en-US" dirty="0">
                <a:latin typeface="Consolas" panose="020B0609020204030204" pitchFamily="49" charset="0"/>
              </a:rPr>
              <a:t>print( </a:t>
            </a:r>
            <a:r>
              <a:rPr lang="en-US" dirty="0" err="1">
                <a:latin typeface="Consolas" panose="020B0609020204030204" pitchFamily="49" charset="0"/>
              </a:rPr>
              <a:t>np.insert</a:t>
            </a:r>
            <a:r>
              <a:rPr lang="en-US" dirty="0">
                <a:latin typeface="Consolas" panose="020B0609020204030204" pitchFamily="49" charset="0"/>
              </a:rPr>
              <a:t>(a,1,[11],axis = 0) )</a:t>
            </a:r>
          </a:p>
          <a:p>
            <a:r>
              <a:rPr lang="en-US" dirty="0">
                <a:latin typeface="Consolas" panose="020B0609020204030204" pitchFamily="49" charset="0"/>
              </a:rPr>
              <a:t>print( 'Broadcast along axis 1:' )</a:t>
            </a:r>
          </a:p>
          <a:p>
            <a:r>
              <a:rPr lang="en-US" dirty="0">
                <a:latin typeface="Consolas" panose="020B0609020204030204" pitchFamily="49" charset="0"/>
              </a:rPr>
              <a:t>print( </a:t>
            </a:r>
            <a:r>
              <a:rPr lang="en-US" dirty="0" err="1">
                <a:latin typeface="Consolas" panose="020B0609020204030204" pitchFamily="49" charset="0"/>
              </a:rPr>
              <a:t>np.insert</a:t>
            </a:r>
            <a:r>
              <a:rPr lang="en-US" dirty="0">
                <a:latin typeface="Consolas" panose="020B0609020204030204" pitchFamily="49" charset="0"/>
              </a:rPr>
              <a:t>(a,1,11,axis = 1) )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344" y="1588851"/>
            <a:ext cx="11743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numpy.insert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obj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values, axis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ar-EG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Note:The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axis along which to insert. If not given, the input array is flattened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473" y="2301663"/>
            <a:ext cx="6115574" cy="29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install and import):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0721" y="1868238"/>
            <a:ext cx="9030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Hack" panose="020B0609030202020204"/>
              </a:rPr>
              <a:t>Matplotlib</a:t>
            </a:r>
            <a:r>
              <a:rPr lang="en-US" sz="2000" dirty="0">
                <a:latin typeface="Hack" panose="020B0609030202020204"/>
              </a:rPr>
              <a:t> is a low level graph plotting library in python that serves as a </a:t>
            </a:r>
            <a:r>
              <a:rPr lang="en-US" sz="2000" dirty="0">
                <a:solidFill>
                  <a:srgbClr val="002060"/>
                </a:solidFill>
                <a:latin typeface="Hack" panose="020B0609030202020204"/>
              </a:rPr>
              <a:t>visualization</a:t>
            </a:r>
            <a:r>
              <a:rPr lang="en-US" sz="2000" dirty="0">
                <a:latin typeface="Hack" panose="020B0609030202020204"/>
              </a:rPr>
              <a:t> utility.</a:t>
            </a:r>
            <a:endParaRPr lang="en-US" sz="2000" dirty="0" smtClean="0">
              <a:latin typeface="Hack" panose="020B060903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65" y="2965846"/>
            <a:ext cx="9770964" cy="766351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97552" y="4083736"/>
            <a:ext cx="9669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/>
              <a:t>matplotlib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19161" y="1655556"/>
            <a:ext cx="10891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Definition: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NumPy</a:t>
            </a:r>
            <a:r>
              <a:rPr lang="en-US" sz="2400" dirty="0"/>
              <a:t> is a python library used for working with arrays.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It also has functions for working in domain of linear algebra, Fourier transform, and matrices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Installation: </a:t>
            </a:r>
            <a:r>
              <a:rPr lang="en-US" sz="2400" dirty="0" smtClean="0"/>
              <a:t>from your command prompt write </a:t>
            </a:r>
            <a:r>
              <a:rPr lang="en-US" sz="2400" b="1" dirty="0" smtClean="0">
                <a:solidFill>
                  <a:srgbClr val="002060"/>
                </a:solidFill>
              </a:rPr>
              <a:t>pip install </a:t>
            </a:r>
            <a:r>
              <a:rPr lang="en-US" sz="2400" b="1" dirty="0" err="1" smtClean="0">
                <a:solidFill>
                  <a:srgbClr val="002060"/>
                </a:solidFill>
              </a:rPr>
              <a:t>numpy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1047316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(definition, installation)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364" y="3907182"/>
            <a:ext cx="6692774" cy="20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3" y="1677317"/>
            <a:ext cx="96693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xpoints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([0, 6])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([0, 250</a:t>
            </a:r>
            <a:r>
              <a:rPr lang="en-US" dirty="0" smtClean="0">
                <a:latin typeface="Consolas" panose="020B0609020204030204" pitchFamily="49" charset="0"/>
              </a:rPr>
              <a:t>])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xpoints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xpoints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([1, 2, 6, 8])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([3, 8, 1, 10</a:t>
            </a:r>
            <a:r>
              <a:rPr lang="en-US" dirty="0" smtClean="0">
                <a:latin typeface="Consolas" panose="020B0609020204030204" pitchFamily="49" charset="0"/>
              </a:rPr>
              <a:t>])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xpoints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988" y="1821626"/>
            <a:ext cx="3897860" cy="33182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1072" y="2105587"/>
            <a:ext cx="3640060" cy="28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3" y="1677317"/>
            <a:ext cx="96693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xpoints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 smtClean="0">
                <a:latin typeface="Consolas" panose="020B0609020204030204" pitchFamily="49" charset="0"/>
              </a:rPr>
              <a:t>([1, 8])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 smtClean="0">
                <a:latin typeface="Consolas" panose="020B0609020204030204" pitchFamily="49" charset="0"/>
              </a:rPr>
              <a:t>([3, 10])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xpoints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ypoints</a:t>
            </a:r>
            <a:r>
              <a:rPr lang="en-US" dirty="0" smtClean="0">
                <a:latin typeface="Consolas" panose="020B0609020204030204" pitchFamily="49" charset="0"/>
              </a:rPr>
              <a:t>, ‘0’)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320" y="1840554"/>
            <a:ext cx="4621434" cy="39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default x-points):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3" y="1677317"/>
            <a:ext cx="5619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([3, 8, 1, 10, 5, 7])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([3, 8, 1, 10])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, marker = 'o')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3074" name="Picture 2" descr="https://www.w3schools.com/python/img_matplotlib_plotting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49" y="1523537"/>
            <a:ext cx="3940190" cy="294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w3schools.com/python/img_matplotlib_marker_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922" y="1594521"/>
            <a:ext cx="3541452" cy="264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variables):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4" y="1677317"/>
            <a:ext cx="60822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([3, 8, 1, 10])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, '</a:t>
            </a:r>
            <a:r>
              <a:rPr lang="en-US" dirty="0" err="1">
                <a:latin typeface="Consolas" panose="020B0609020204030204" pitchFamily="49" charset="0"/>
              </a:rPr>
              <a:t>o:b</a:t>
            </a:r>
            <a:r>
              <a:rPr lang="en-US" dirty="0">
                <a:latin typeface="Consolas" panose="020B0609020204030204" pitchFamily="49" charset="0"/>
              </a:rPr>
              <a:t>',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r>
              <a:rPr lang="en-US" dirty="0">
                <a:latin typeface="Consolas" panose="020B0609020204030204" pitchFamily="49" charset="0"/>
              </a:rPr>
              <a:t> = 20, </a:t>
            </a:r>
            <a:r>
              <a:rPr lang="en-US" dirty="0" err="1">
                <a:latin typeface="Consolas" panose="020B0609020204030204" pitchFamily="49" charset="0"/>
              </a:rPr>
              <a:t>mec</a:t>
            </a:r>
            <a:r>
              <a:rPr lang="en-US" dirty="0">
                <a:latin typeface="Consolas" panose="020B0609020204030204" pitchFamily="49" charset="0"/>
              </a:rPr>
              <a:t> = 'r', </a:t>
            </a: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mfc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'g</a:t>
            </a:r>
            <a:r>
              <a:rPr lang="en-US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657" y="1626610"/>
            <a:ext cx="5570703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4" y="1677317"/>
            <a:ext cx="60822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x1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([0, 1, 2, 3])</a:t>
            </a:r>
          </a:p>
          <a:p>
            <a:r>
              <a:rPr lang="en-US" dirty="0">
                <a:latin typeface="Consolas" panose="020B0609020204030204" pitchFamily="49" charset="0"/>
              </a:rPr>
              <a:t>y1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([3, 8, 1, 10])</a:t>
            </a:r>
          </a:p>
          <a:p>
            <a:r>
              <a:rPr lang="en-US" dirty="0">
                <a:latin typeface="Consolas" panose="020B0609020204030204" pitchFamily="49" charset="0"/>
              </a:rPr>
              <a:t>x2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([0, 1, 2, 3])</a:t>
            </a:r>
          </a:p>
          <a:p>
            <a:r>
              <a:rPr lang="en-US" dirty="0">
                <a:latin typeface="Consolas" panose="020B0609020204030204" pitchFamily="49" charset="0"/>
              </a:rPr>
              <a:t>y2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([6, 2, 7, 11])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(x1, y1, x2, y2)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993" y="1762036"/>
            <a:ext cx="5479255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Bar):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4" y="1677317"/>
            <a:ext cx="60822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(["A", "B", "C", "D"])</a:t>
            </a:r>
          </a:p>
          <a:p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([3, 8, 1, 10])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692" y="1724675"/>
            <a:ext cx="5433531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Pie chart):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4" y="1677317"/>
            <a:ext cx="60822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([35, 25, 25, 15])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mylabels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["Apples", "Bananas", 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Cherries", </a:t>
            </a:r>
            <a:r>
              <a:rPr lang="en-US" dirty="0" smtClean="0">
                <a:latin typeface="Consolas" panose="020B0609020204030204" pitchFamily="49" charset="0"/>
              </a:rPr>
              <a:t>		"</a:t>
            </a:r>
            <a:r>
              <a:rPr lang="en-US" dirty="0">
                <a:latin typeface="Consolas" panose="020B0609020204030204" pitchFamily="49" charset="0"/>
              </a:rPr>
              <a:t>Dates"]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plt.pie</a:t>
            </a:r>
            <a:r>
              <a:rPr lang="en-US" dirty="0">
                <a:latin typeface="Consolas" panose="020B0609020204030204" pitchFamily="49" charset="0"/>
              </a:rPr>
              <a:t>(y, </a:t>
            </a:r>
            <a:r>
              <a:rPr lang="en-US" dirty="0" err="1">
                <a:latin typeface="Consolas" panose="020B0609020204030204" pitchFamily="49" charset="0"/>
              </a:rPr>
              <a:t>lables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mylabels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7170" name="Picture 2" descr="https://www.w3schools.com/python/img_matplotlib_pie_label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91" y="1818795"/>
            <a:ext cx="5539832" cy="413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Pie chart):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4" y="1677317"/>
            <a:ext cx="60822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([35, 25, 25, 15])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mylabels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["Apples", "Bananas", 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Cherries", </a:t>
            </a:r>
            <a:r>
              <a:rPr lang="en-US" dirty="0" smtClean="0">
                <a:latin typeface="Consolas" panose="020B0609020204030204" pitchFamily="49" charset="0"/>
              </a:rPr>
              <a:t>		"</a:t>
            </a:r>
            <a:r>
              <a:rPr lang="en-US" dirty="0">
                <a:latin typeface="Consolas" panose="020B0609020204030204" pitchFamily="49" charset="0"/>
              </a:rPr>
              <a:t>Dates"]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plt.pie</a:t>
            </a:r>
            <a:r>
              <a:rPr lang="en-US" dirty="0">
                <a:latin typeface="Consolas" panose="020B0609020204030204" pitchFamily="49" charset="0"/>
              </a:rPr>
              <a:t>(y, </a:t>
            </a:r>
            <a:r>
              <a:rPr lang="en-US" dirty="0" err="1">
                <a:latin typeface="Consolas" panose="020B0609020204030204" pitchFamily="49" charset="0"/>
              </a:rPr>
              <a:t>lables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mylabels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2239201" y="2133600"/>
            <a:ext cx="6646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rgbClr val="FF0000"/>
                </a:solidFill>
                <a:latin typeface="Hack" panose="020B0609030202020204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11640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38377" y="1904594"/>
            <a:ext cx="6034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numpy.array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1" dirty="0" smtClean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5144153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(importing)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161" y="41942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9197" y="3762103"/>
            <a:ext cx="1073327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821" y="2085958"/>
            <a:ext cx="2501760" cy="9548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899" y="4272686"/>
            <a:ext cx="2501760" cy="95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4265611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(Arrays)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175" y="1780912"/>
            <a:ext cx="834835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np</a:t>
            </a: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#0D array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(42)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#1D array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([1, 2, 3, 4, 5])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#2D array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([[1, 2, 3], [4, 5, 6]])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#3D array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([[[1, 2, 3], [4, 5, 6]], [[1, 2, 3], [4, 5, 6]]])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494" y="1012784"/>
            <a:ext cx="3598813" cy="35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4265611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ndim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175" y="1780912"/>
            <a:ext cx="83483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 np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#0D 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(42)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</a:t>
            </a:r>
            <a:r>
              <a:rPr lang="en-US" dirty="0" err="1" smtClean="0">
                <a:latin typeface="Consolas" panose="020B0609020204030204" pitchFamily="49" charset="0"/>
              </a:rPr>
              <a:t>arr.ndim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#1D 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([1, 2, 3, 4, 5])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arr.ndim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#2D 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([[1, 2, 3], [4, 5, 6]])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arr.ndim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#3D 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([[[1, 2, 3], [4, 5, 6]], [[1, 2, 3], [4, 5, 6]]])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arr.ndim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833" y="1289076"/>
            <a:ext cx="2407955" cy="23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04465" y="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3681" y="883319"/>
            <a:ext cx="482900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(Slicing)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913" y="1589890"/>
            <a:ext cx="547783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#1D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array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([1, 2, 3, 4, 5])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[1:5</a:t>
            </a:r>
            <a:r>
              <a:rPr lang="en-US" sz="2000" dirty="0" smtClean="0"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latin typeface="Consolas" panose="020B0609020204030204" pitchFamily="49" charset="0"/>
              </a:rPr>
              <a:t>arr</a:t>
            </a:r>
            <a:r>
              <a:rPr lang="en-US" sz="2000" dirty="0" smtClean="0">
                <a:latin typeface="Consolas" panose="020B0609020204030204" pitchFamily="49" charset="0"/>
              </a:rPr>
              <a:t>[2:])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[:4</a:t>
            </a:r>
            <a:r>
              <a:rPr lang="en-US" sz="2000" dirty="0" smtClean="0"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[-3:-1])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[1:5:2])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[::2])</a:t>
            </a:r>
          </a:p>
          <a:p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#2D array</a:t>
            </a:r>
            <a:endParaRPr lang="en-US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([[1, 2, 3], [4, 5, 6]])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[1, 1:4])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[0:2, 2])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[0:2, 1:4])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823" y="2097727"/>
            <a:ext cx="3744055" cy="38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583782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(copy vs view)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175" y="1693533"/>
            <a:ext cx="54778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numpy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latin typeface="Consolas" panose="020B0609020204030204" pitchFamily="49" charset="0"/>
              </a:rPr>
              <a:t>np.array</a:t>
            </a:r>
            <a:r>
              <a:rPr lang="en-US" sz="2400" dirty="0">
                <a:latin typeface="Consolas" panose="020B0609020204030204" pitchFamily="49" charset="0"/>
              </a:rPr>
              <a:t>([1, 2, 3, 4, 5</a:t>
            </a:r>
            <a:r>
              <a:rPr lang="en-US" sz="2400" dirty="0" smtClean="0"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#Copy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copy = </a:t>
            </a:r>
            <a:r>
              <a:rPr lang="en-US" sz="2400" dirty="0" err="1">
                <a:latin typeface="Consolas" panose="020B0609020204030204" pitchFamily="49" charset="0"/>
              </a:rPr>
              <a:t>arr.copy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copy[0] = 42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print(copy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#View</a:t>
            </a: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view = </a:t>
            </a:r>
            <a:r>
              <a:rPr lang="en-US" sz="2400" dirty="0" err="1">
                <a:latin typeface="Consolas" panose="020B0609020204030204" pitchFamily="49" charset="0"/>
              </a:rPr>
              <a:t>arr.view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view[0] = 42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print(view)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692" y="1986927"/>
            <a:ext cx="5043660" cy="21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6" y="974123"/>
            <a:ext cx="732811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(Shape and Reshape)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175" y="1780912"/>
            <a:ext cx="79048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#Shape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([[1, 2, 3, 4], [5, 6, 7, 8]])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arr.shape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#Reshape</a:t>
            </a:r>
            <a:endParaRPr lang="en-US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([1, 2, 3, 4, 5, 6, 7, 8, 9, 10, 11, 12])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arr.reshape</a:t>
            </a:r>
            <a:r>
              <a:rPr lang="en-US" sz="2000" dirty="0">
                <a:latin typeface="Consolas" panose="020B0609020204030204" pitchFamily="49" charset="0"/>
              </a:rPr>
              <a:t>(4, 3)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203" y="1780912"/>
            <a:ext cx="3311275" cy="15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514415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(Iterating)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175" y="1780912"/>
            <a:ext cx="79048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latin typeface="Consolas" panose="020B0609020204030204" pitchFamily="49" charset="0"/>
              </a:rPr>
              <a:t>numpy</a:t>
            </a:r>
            <a:r>
              <a:rPr lang="en-US" sz="2200" dirty="0"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200" dirty="0">
                <a:latin typeface="Consolas" panose="020B0609020204030204" pitchFamily="49" charset="0"/>
              </a:rPr>
              <a:t> </a:t>
            </a:r>
            <a:r>
              <a:rPr lang="en-US" sz="22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#1D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np.array</a:t>
            </a:r>
            <a:r>
              <a:rPr lang="en-US" sz="2200" dirty="0">
                <a:latin typeface="Consolas" panose="020B0609020204030204" pitchFamily="49" charset="0"/>
              </a:rPr>
              <a:t>([1, 2, 3])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x in </a:t>
            </a: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print(x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#2D</a:t>
            </a:r>
            <a:endParaRPr lang="en-US" sz="2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np.array</a:t>
            </a:r>
            <a:r>
              <a:rPr lang="en-US" sz="2200" dirty="0">
                <a:latin typeface="Consolas" panose="020B0609020204030204" pitchFamily="49" charset="0"/>
              </a:rPr>
              <a:t>([[1, 2, 3], [4, 5, 6]])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x in </a:t>
            </a: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print(x)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x in </a:t>
            </a: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for y in x: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print(y)</a:t>
            </a:r>
            <a:endParaRPr lang="en-US" sz="2200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6491" y="1593430"/>
            <a:ext cx="2123840" cy="43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5646</TotalTime>
  <Words>708</Words>
  <Application>Microsoft Office PowerPoint</Application>
  <PresentationFormat>Widescreen</PresentationFormat>
  <Paragraphs>340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Hack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Ahmed Sayed Mansour</cp:lastModifiedBy>
  <cp:revision>684</cp:revision>
  <dcterms:created xsi:type="dcterms:W3CDTF">2020-10-12T20:39:28Z</dcterms:created>
  <dcterms:modified xsi:type="dcterms:W3CDTF">2020-10-28T09:18:31Z</dcterms:modified>
</cp:coreProperties>
</file>