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23"/>
  </p:notesMasterIdLst>
  <p:sldIdLst>
    <p:sldId id="256" r:id="rId2"/>
    <p:sldId id="257" r:id="rId3"/>
    <p:sldId id="303" r:id="rId4"/>
    <p:sldId id="304" r:id="rId5"/>
    <p:sldId id="288" r:id="rId6"/>
    <p:sldId id="289" r:id="rId7"/>
    <p:sldId id="290" r:id="rId8"/>
    <p:sldId id="292" r:id="rId9"/>
    <p:sldId id="291" r:id="rId10"/>
    <p:sldId id="294" r:id="rId11"/>
    <p:sldId id="295" r:id="rId12"/>
    <p:sldId id="296" r:id="rId13"/>
    <p:sldId id="299" r:id="rId14"/>
    <p:sldId id="297" r:id="rId15"/>
    <p:sldId id="301" r:id="rId16"/>
    <p:sldId id="302" r:id="rId17"/>
    <p:sldId id="300" r:id="rId18"/>
    <p:sldId id="305" r:id="rId19"/>
    <p:sldId id="306" r:id="rId20"/>
    <p:sldId id="307" r:id="rId21"/>
    <p:sldId id="28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CF21"/>
    <a:srgbClr val="055B0D"/>
    <a:srgbClr val="D92027"/>
    <a:srgbClr val="46484A"/>
    <a:srgbClr val="8D98A7"/>
    <a:srgbClr val="EE8E93"/>
    <a:srgbClr val="DF444A"/>
    <a:srgbClr val="8D98A8"/>
    <a:srgbClr val="E2B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AB14F-BFCE-49E0-BAB3-42CB1456512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F46AB-88B4-47D4-8EAA-DCB24AFF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39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5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6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7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8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6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1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5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6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1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DD166-5F0C-44B6-B695-C05906D5B86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4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35747" cy="20357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30090" y="2044456"/>
            <a:ext cx="6973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Machine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07419" y="4660557"/>
            <a:ext cx="2818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2060"/>
                </a:solidFill>
              </a:rPr>
              <a:t>Session </a:t>
            </a:r>
            <a:r>
              <a:rPr lang="ar-EG" sz="5400" dirty="0" smtClean="0">
                <a:solidFill>
                  <a:srgbClr val="002060"/>
                </a:solidFill>
              </a:rPr>
              <a:t>4</a:t>
            </a:r>
            <a:endParaRPr lang="en-US" sz="54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7061" y="3244785"/>
            <a:ext cx="5472780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2060"/>
                </a:solidFill>
              </a:rPr>
              <a:t>Logistic </a:t>
            </a:r>
            <a:r>
              <a:rPr lang="en-US" sz="5400" dirty="0" smtClean="0">
                <a:solidFill>
                  <a:srgbClr val="002060"/>
                </a:solidFill>
              </a:rPr>
              <a:t>Regression</a:t>
            </a:r>
          </a:p>
          <a:p>
            <a:pPr algn="ctr"/>
            <a:r>
              <a:rPr lang="en-US" sz="3200" dirty="0" smtClean="0">
                <a:solidFill>
                  <a:srgbClr val="002060"/>
                </a:solidFill>
              </a:rPr>
              <a:t>(Classification)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18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2425" y="323850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4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425" y="1235214"/>
            <a:ext cx="4942386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Decision boundary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2425" y="2112312"/>
                <a:ext cx="5040651" cy="4058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200" dirty="0" smtClean="0"/>
                  <a:t>Logistic regression:</a:t>
                </a:r>
                <a:br>
                  <a:rPr lang="en-US" sz="22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200" dirty="0" smtClean="0"/>
              </a:p>
              <a:p>
                <a:endParaRPr lang="en-US" dirty="0" smtClean="0"/>
              </a:p>
              <a:p>
                <a:r>
                  <a:rPr lang="en-US" sz="2200" dirty="0" smtClean="0"/>
                  <a:t>Suppose predict “y=1”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en-US" sz="2200" b="0" dirty="0" smtClean="0"/>
                  <a:t>:</a:t>
                </a:r>
                <a:endParaRPr lang="en-US" sz="22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≥0.5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𝑤h𝑒𝑛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200" dirty="0" smtClean="0"/>
              </a:p>
              <a:p>
                <a:endParaRPr lang="en-US" sz="2200" dirty="0" smtClean="0"/>
              </a:p>
              <a:p>
                <a:r>
                  <a:rPr lang="en-US" sz="2200" dirty="0"/>
                  <a:t>Suppose predict “y=1”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en-US" sz="2200" dirty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0.5 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𝑤h𝑒𝑛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25" y="2112312"/>
                <a:ext cx="5040651" cy="4058034"/>
              </a:xfrm>
              <a:prstGeom prst="rect">
                <a:avLst/>
              </a:prstGeom>
              <a:blipFill>
                <a:blip r:embed="rId6"/>
                <a:stretch>
                  <a:fillRect l="-1572" t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Picture 2" descr="Sigmoid function - Wikipe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851" y="1881545"/>
            <a:ext cx="4626581" cy="308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096658" y="4711477"/>
            <a:ext cx="4049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Z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02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2425" y="323850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4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425" y="1235214"/>
            <a:ext cx="4942386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Decision boundary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Understanding Logistic Regression - GeeksforGeek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43" y="2054809"/>
            <a:ext cx="4063703" cy="334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59009" y="2290354"/>
                <a:ext cx="4830613" cy="2250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/>
                  <a:t>Suppose 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b="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/>
                  <a:t>Predict “y=1”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009" y="2290354"/>
                <a:ext cx="4830613" cy="2250103"/>
              </a:xfrm>
              <a:prstGeom prst="rect">
                <a:avLst/>
              </a:prstGeom>
              <a:blipFill>
                <a:blip r:embed="rId7"/>
                <a:stretch>
                  <a:fillRect l="-2020" b="-5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335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138" y="31245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4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57" y="916714"/>
            <a:ext cx="4942386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Decision boundary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2706" y="1651071"/>
            <a:ext cx="3591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Non-linear decision boundary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45621" y="2430526"/>
                <a:ext cx="6203017" cy="1579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400" b="0" dirty="0" smtClean="0"/>
              </a:p>
              <a:p>
                <a:endParaRPr lang="en-US" sz="2400" b="0" dirty="0" smtClean="0"/>
              </a:p>
              <a:p>
                <a:r>
                  <a:rPr lang="en-US" sz="2400" dirty="0" smtClean="0"/>
                  <a:t>Predict: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621" y="2430526"/>
                <a:ext cx="6203017" cy="1579663"/>
              </a:xfrm>
              <a:prstGeom prst="rect">
                <a:avLst/>
              </a:prstGeom>
              <a:blipFill>
                <a:blip r:embed="rId6"/>
                <a:stretch>
                  <a:fillRect l="-1573" b="-4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41874" y="5049335"/>
                <a:ext cx="7699734" cy="435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874" y="5049335"/>
                <a:ext cx="7699734" cy="435504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Machine Learning Note (5) - Logistic Regression | Zheng Xie's Blo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688" y="2169984"/>
            <a:ext cx="2325202" cy="215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0" y="4241074"/>
            <a:ext cx="12181132" cy="809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818631" y="2821516"/>
            <a:ext cx="1080997" cy="100154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2" descr="Machine Learning Note (5) - Logistic Regression | Zheng Xie's Blo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957" y="4400000"/>
            <a:ext cx="1950064" cy="180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 15"/>
          <p:cNvSpPr/>
          <p:nvPr/>
        </p:nvSpPr>
        <p:spPr>
          <a:xfrm>
            <a:off x="1958362" y="4954935"/>
            <a:ext cx="802273" cy="720334"/>
          </a:xfrm>
          <a:custGeom>
            <a:avLst/>
            <a:gdLst>
              <a:gd name="connsiteX0" fmla="*/ 27192 w 802273"/>
              <a:gd name="connsiteY0" fmla="*/ 270208 h 720334"/>
              <a:gd name="connsiteX1" fmla="*/ 70735 w 802273"/>
              <a:gd name="connsiteY1" fmla="*/ 139579 h 720334"/>
              <a:gd name="connsiteX2" fmla="*/ 349409 w 802273"/>
              <a:gd name="connsiteY2" fmla="*/ 242 h 720334"/>
              <a:gd name="connsiteX3" fmla="*/ 523581 w 802273"/>
              <a:gd name="connsiteY3" fmla="*/ 174414 h 720334"/>
              <a:gd name="connsiteX4" fmla="*/ 671627 w 802273"/>
              <a:gd name="connsiteY4" fmla="*/ 122162 h 720334"/>
              <a:gd name="connsiteX5" fmla="*/ 802255 w 802273"/>
              <a:gd name="connsiteY5" fmla="*/ 426962 h 720334"/>
              <a:gd name="connsiteX6" fmla="*/ 662918 w 802273"/>
              <a:gd name="connsiteY6" fmla="*/ 688219 h 720334"/>
              <a:gd name="connsiteX7" fmla="*/ 166529 w 802273"/>
              <a:gd name="connsiteY7" fmla="*/ 696928 h 720334"/>
              <a:gd name="connsiteX8" fmla="*/ 9775 w 802273"/>
              <a:gd name="connsiteY8" fmla="*/ 514048 h 720334"/>
              <a:gd name="connsiteX9" fmla="*/ 27192 w 802273"/>
              <a:gd name="connsiteY9" fmla="*/ 270208 h 720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2273" h="720334">
                <a:moveTo>
                  <a:pt x="27192" y="270208"/>
                </a:moveTo>
                <a:cubicBezTo>
                  <a:pt x="37352" y="207796"/>
                  <a:pt x="17032" y="184573"/>
                  <a:pt x="70735" y="139579"/>
                </a:cubicBezTo>
                <a:cubicBezTo>
                  <a:pt x="124438" y="94585"/>
                  <a:pt x="273935" y="-5564"/>
                  <a:pt x="349409" y="242"/>
                </a:cubicBezTo>
                <a:cubicBezTo>
                  <a:pt x="424883" y="6048"/>
                  <a:pt x="469878" y="154094"/>
                  <a:pt x="523581" y="174414"/>
                </a:cubicBezTo>
                <a:cubicBezTo>
                  <a:pt x="577284" y="194734"/>
                  <a:pt x="625181" y="80071"/>
                  <a:pt x="671627" y="122162"/>
                </a:cubicBezTo>
                <a:cubicBezTo>
                  <a:pt x="718073" y="164253"/>
                  <a:pt x="803706" y="332619"/>
                  <a:pt x="802255" y="426962"/>
                </a:cubicBezTo>
                <a:cubicBezTo>
                  <a:pt x="800804" y="521305"/>
                  <a:pt x="768872" y="643225"/>
                  <a:pt x="662918" y="688219"/>
                </a:cubicBezTo>
                <a:cubicBezTo>
                  <a:pt x="556964" y="733213"/>
                  <a:pt x="275386" y="725956"/>
                  <a:pt x="166529" y="696928"/>
                </a:cubicBezTo>
                <a:cubicBezTo>
                  <a:pt x="57672" y="667900"/>
                  <a:pt x="35901" y="582265"/>
                  <a:pt x="9775" y="514048"/>
                </a:cubicBezTo>
                <a:cubicBezTo>
                  <a:pt x="-16351" y="445831"/>
                  <a:pt x="17032" y="332620"/>
                  <a:pt x="27192" y="270208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4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4465" y="244215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4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0082" y="1153347"/>
            <a:ext cx="3978741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Cost function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39015" y="2017784"/>
                <a:ext cx="2720873" cy="830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15" y="2017784"/>
                <a:ext cx="2720873" cy="8305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36365" y="2916068"/>
                <a:ext cx="5170324" cy="726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365" y="2916068"/>
                <a:ext cx="5170324" cy="7261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282931" y="1259464"/>
                <a:ext cx="4217012" cy="1355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sz="2200" b="0" i="1" strike="sngStrike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trike="sngStrike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b="0" i="1" strike="sngStrike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2200" i="1" strike="sngStrike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 strike="sngStrike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 strike="sngStrike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200" i="1" strike="sngStrike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200" i="1" strike="sngStrike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200" i="1" strike="sngStrike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i="1" strike="sngStrike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200" i="1" strike="sngStrike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200" i="1" strike="sngStrike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2200" i="1" strike="sngStrike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200" i="1" strike="sngStrike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i="1" strike="sngStrike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200" i="1" strike="sngStrike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i="1" strike="sngStrike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200" i="1" strike="sngStrike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2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931" y="1259464"/>
                <a:ext cx="4217012" cy="1355051"/>
              </a:xfrm>
              <a:prstGeom prst="rect">
                <a:avLst/>
              </a:prstGeom>
              <a:blipFill>
                <a:blip r:embed="rId8"/>
                <a:stretch>
                  <a:fillRect b="-2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7698377" y="2017784"/>
            <a:ext cx="0" cy="3729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6" name="Picture 2" descr="Why is nonconvex optimization so difficult compared to convex optimization?  - Quor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607" y="3752441"/>
            <a:ext cx="5563821" cy="223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827461" y="4843750"/>
            <a:ext cx="1344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Problem!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07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4022" y="244215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4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2932" y="1184355"/>
            <a:ext cx="4942386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Cost function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1553" y="2090057"/>
                <a:ext cx="6191795" cy="1047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200" b="0" dirty="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</m:t>
                          </m:r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3" y="2090057"/>
                <a:ext cx="6191795" cy="10477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482" y="3427483"/>
            <a:ext cx="2796298" cy="25030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43813" y="3335383"/>
                <a:ext cx="48023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=0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813" y="3335383"/>
                <a:ext cx="480238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80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4022" y="244215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4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2932" y="1184355"/>
            <a:ext cx="4942386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Cost function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1553" y="2090057"/>
                <a:ext cx="6191795" cy="1047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200" b="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                </m:t>
                          </m:r>
                          <m:r>
                            <a:rPr lang="en-US" sz="2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3" y="2090057"/>
                <a:ext cx="6191795" cy="10477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43813" y="3335383"/>
                <a:ext cx="48023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813" y="3335383"/>
                <a:ext cx="4802385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2328" y="3558824"/>
            <a:ext cx="2471570" cy="246261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3031612" y="3658548"/>
            <a:ext cx="0" cy="21598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94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4022" y="244215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4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2931" y="1184355"/>
            <a:ext cx="8746566" cy="4616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Simplified Cost function And Gradient descent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112972" y="1712522"/>
                <a:ext cx="5170324" cy="1016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𝑐𝑜𝑠𝑡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72" y="1712522"/>
                <a:ext cx="5170324" cy="10164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76594" y="4164701"/>
                <a:ext cx="7344382" cy="474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fName>
                        <m:e>
                          <m:d>
                            <m:d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func>
                            <m:func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200" b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  <m:r>
                            <m:rPr>
                              <m:nor/>
                            </m:rPr>
                            <a:rPr lang="en-US" sz="2200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94" y="4164701"/>
                <a:ext cx="7344382" cy="474489"/>
              </a:xfrm>
              <a:prstGeom prst="rect">
                <a:avLst/>
              </a:prstGeom>
              <a:blipFill>
                <a:blip r:embed="rId7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-308831" y="2921281"/>
                <a:ext cx="6191795" cy="1047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200" b="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               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8831" y="2921281"/>
                <a:ext cx="6191795" cy="10477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381743" y="4798574"/>
                <a:ext cx="8546628" cy="1092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6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600" b="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6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6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 </m:t>
                      </m:r>
                      <m:nary>
                        <m:naryPr>
                          <m:chr m:val="∑"/>
                          <m:ctrlPr>
                            <a:rPr lang="en-US" sz="26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6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6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6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unc>
                            <m:funcPr>
                              <m:ctrlPr>
                                <a:rPr lang="en-US" sz="26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600" b="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600" b="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b="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600" b="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6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b="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func>
                                <m:funcPr>
                                  <m:ctrlPr>
                                    <a:rPr lang="en-US" sz="2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600" b="0" i="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600" b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600" b="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600" b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600" b="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600" b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2600" b="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6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b="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600" b="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6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600" b="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2600" b="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r>
                                <m:rPr>
                                  <m:nor/>
                                </m:rPr>
                                <a:rPr lang="en-US" sz="2600" dirty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</a:rPr>
                                <m:t> </m:t>
                              </m:r>
                            </m:e>
                          </m:func>
                        </m:e>
                      </m:nary>
                      <m:r>
                        <a:rPr lang="en-US" sz="26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6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743" y="4798574"/>
                <a:ext cx="8546628" cy="109222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27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4465" y="244215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4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0083" y="1153347"/>
            <a:ext cx="4083244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All Equations: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170608" y="2653802"/>
                <a:ext cx="6750685" cy="2839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0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Hypothesis: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  <a:p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Parameters:	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Cost Function:</a:t>
                </a:r>
                <a:r>
                  <a:rPr lang="en-US" sz="20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</m:t>
                    </m:r>
                    <m:r>
                      <a:rPr lang="en-US" sz="20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0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 </m:t>
                    </m:r>
                    <m:nary>
                      <m:naryPr>
                        <m:chr m:val="∑"/>
                        <m:ctrlPr>
                          <a:rPr lang="en-US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unc>
                          <m:funcPr>
                            <m:ctrlPr>
                              <a:rPr lang="en-US" sz="20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0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func>
                              <m:func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200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20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</a:rPr>
                              <m:t> </m:t>
                            </m:r>
                          </m:e>
                        </m:func>
                      </m:e>
                    </m:nary>
                    <m:r>
                      <a:rPr lang="en-US" sz="20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Goal:			</a:t>
                </a:r>
                <a:r>
                  <a:rPr lang="en-US" sz="2000" dirty="0" smtClean="0"/>
                  <a:t>minimize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08" y="2653802"/>
                <a:ext cx="6750685" cy="2839175"/>
              </a:xfrm>
              <a:prstGeom prst="rect">
                <a:avLst/>
              </a:prstGeom>
              <a:blipFill>
                <a:blip r:embed="rId6"/>
                <a:stretch>
                  <a:fillRect l="-994" b="-3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6948494" y="2072640"/>
            <a:ext cx="0" cy="41305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6747582" y="2752567"/>
                <a:ext cx="5574043" cy="2388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𝑟𝑒𝑝𝑒𝑎𝑡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𝑢𝑛𝑡𝑖𝑙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𝑐𝑜𝑛𝑣𝑒𝑟𝑔𝑒𝑛𝑐𝑒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).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0" dirty="0" smtClean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582" y="2752567"/>
                <a:ext cx="5574043" cy="2388474"/>
              </a:xfrm>
              <a:prstGeom prst="rect">
                <a:avLst/>
              </a:prstGeom>
              <a:blipFill>
                <a:blip r:embed="rId7"/>
                <a:stretch>
                  <a:fillRect b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966421" y="1998640"/>
            <a:ext cx="42854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Logistic </a:t>
            </a:r>
            <a:r>
              <a:rPr lang="en-US" sz="2000" b="1" dirty="0" smtClean="0"/>
              <a:t>regression </a:t>
            </a:r>
            <a:r>
              <a:rPr lang="en-US" sz="2000" b="1" dirty="0"/>
              <a:t>m</a:t>
            </a:r>
            <a:r>
              <a:rPr lang="en-US" sz="2000" b="1" dirty="0" smtClean="0"/>
              <a:t>odel</a:t>
            </a:r>
            <a:endParaRPr lang="en-US" sz="2000" b="1" dirty="0"/>
          </a:p>
        </p:txBody>
      </p:sp>
      <p:sp>
        <p:nvSpPr>
          <p:cNvPr id="70" name="Rectangle 69"/>
          <p:cNvSpPr/>
          <p:nvPr/>
        </p:nvSpPr>
        <p:spPr>
          <a:xfrm>
            <a:off x="7302210" y="1957709"/>
            <a:ext cx="42854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Gradient descent algorithm</a:t>
            </a:r>
            <a:endParaRPr lang="en-US" sz="2000" b="1" dirty="0"/>
          </a:p>
        </p:txBody>
      </p:sp>
      <p:sp>
        <p:nvSpPr>
          <p:cNvPr id="68" name="Rectangle 67"/>
          <p:cNvSpPr/>
          <p:nvPr/>
        </p:nvSpPr>
        <p:spPr>
          <a:xfrm>
            <a:off x="7225455" y="5454006"/>
            <a:ext cx="42854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Looks Identical to Linear Regression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754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4022" y="244215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4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2931" y="1184355"/>
            <a:ext cx="4313903" cy="4616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ack" panose="020B0609030202020204"/>
                <a:ea typeface="Hack" panose="020B0609030202020204" pitchFamily="49" charset="0"/>
                <a:cs typeface="Hack" panose="020B0609030202020204" pitchFamily="49" charset="0"/>
              </a:rPr>
              <a:t>Advanced optimization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Hack" panose="020B0609030202020204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23331" y="1956007"/>
                <a:ext cx="5583424" cy="37430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Our cost function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m:t>𝐽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Want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rPr>
                          <m:t>𝐽</m:t>
                        </m:r>
                        <m:d>
                          <m:dPr>
                            <m:ctrlPr>
                              <a:rPr lang="en-US" sz="24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m:t>.</m:t>
                    </m:r>
                  </m:oMath>
                </a14:m>
                <a:endParaRPr lang="en-US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/>
                <a:r>
                  <a:rPr 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m:t>𝜃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, We have code that can compute :</a:t>
                </a:r>
              </a:p>
              <a:p>
                <a:pPr/>
                <a:r>
                  <a:rPr 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-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m:t>𝑗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rPr>
                          <m:t>𝜃</m:t>
                        </m:r>
                      </m:e>
                    </m:d>
                  </m:oMath>
                </a14:m>
                <a:endParaRPr lang="en-US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/>
                <a:r>
                  <a:rPr 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rPr>
                          <m:t>𝜕</m:t>
                        </m:r>
                      </m:num>
                      <m:den>
                        <m:r>
                          <a:rPr lang="en-US" sz="24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m:t>𝐽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m:t>𝜃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m:t>)</m:t>
                    </m:r>
                  </m:oMath>
                </a14:m>
                <a:endParaRPr lang="en-US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/>
                <a:endParaRPr lang="en-US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m:t>𝐺𝑟𝑎𝑑𝑖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m:t>𝑛𝑡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m:t>𝐷𝑒𝑠𝑐𝑒𝑛𝑡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m:t>𝑟𝑒𝑝𝑒𝑎𝑡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m:t> {</m:t>
                      </m:r>
                    </m:oMath>
                    <m:oMath xmlns:m="http://schemas.openxmlformats.org/officeDocument/2006/math">
                      <m:r>
                        <a:rPr lang="en-US" sz="2400" b="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m:t>          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m:t>𝑗</m:t>
                          </m:r>
                        </m:sub>
                      </m:sSub>
                      <m:r>
                        <a:rPr lang="en-US" sz="2400" b="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m:t>≔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m:t>𝑗</m:t>
                          </m:r>
                        </m:sub>
                      </m:sSub>
                      <m:r>
                        <a:rPr lang="en-US" sz="2400" b="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m:t>−</m:t>
                      </m:r>
                      <m:r>
                        <a:rPr lang="en-US" sz="2400" b="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m:t>𝛼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</m:ctrlPr>
                        </m:fPr>
                        <m:num>
                          <m:r>
                            <a:rPr lang="en-US" sz="2400" b="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m:t>𝜕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400" b="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m:t> </m:t>
                      </m:r>
                      <m:r>
                        <a:rPr lang="en-US" sz="2400" b="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m:t>𝜃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400" b="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" y="1956007"/>
                <a:ext cx="5583424" cy="3743076"/>
              </a:xfrm>
              <a:prstGeom prst="rect">
                <a:avLst/>
              </a:prstGeom>
              <a:blipFill>
                <a:blip r:embed="rId6"/>
                <a:stretch>
                  <a:fillRect l="-1747" t="-1303" b="-1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5759010" y="1583198"/>
            <a:ext cx="11699" cy="43760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320748" y="1583198"/>
                <a:ext cx="4646018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Optimization Algorithms: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sz="2400" dirty="0" smtClean="0"/>
                  <a:t>Gradient descent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Conjugate gradient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BFGS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L-BFGS </a:t>
                </a:r>
              </a:p>
              <a:p>
                <a:pPr lvl="1"/>
                <a:endParaRPr lang="en-US" sz="2400" dirty="0">
                  <a:solidFill>
                    <a:srgbClr val="FF0000"/>
                  </a:solidFill>
                </a:endParaRPr>
              </a:p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Advantages: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No need to manually pick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Often faster that gradient descent</a:t>
                </a:r>
              </a:p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Disadvantages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More Complex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748" y="1583198"/>
                <a:ext cx="4646018" cy="4524315"/>
              </a:xfrm>
              <a:prstGeom prst="rect">
                <a:avLst/>
              </a:prstGeom>
              <a:blipFill>
                <a:blip r:embed="rId7"/>
                <a:stretch>
                  <a:fillRect l="-2100" t="-1078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21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4022" y="244215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4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2932" y="1184355"/>
            <a:ext cx="4916040" cy="4616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Multiclass Classification</a:t>
            </a:r>
            <a:endParaRPr lang="en-US" sz="24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16395" y="1692007"/>
            <a:ext cx="54903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Examples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Emails: (Work, Friends, Family, Hobby).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Color: (Red, Green, Blue).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Weather: (Sunny, Rain, Cloudy, Snow).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8134" y="3111227"/>
            <a:ext cx="5821453" cy="298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9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8377" y="2019510"/>
            <a:ext cx="103852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Classification</a:t>
            </a:r>
            <a:endParaRPr lang="en-US" sz="2800" dirty="0" smtClean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Hypothesis Representation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Decision boundary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Cost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Simplified Cost function And Gradient descent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Advanced optimization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Multiclass classification: One--vs-­-all</a:t>
            </a:r>
            <a:endParaRPr lang="en-US" sz="2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219161" y="90804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8377" y="974123"/>
            <a:ext cx="3286125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Content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6192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9109" y="123825"/>
            <a:ext cx="4916040" cy="4616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Multiclass Classification</a:t>
            </a:r>
            <a:endParaRPr lang="en-US" sz="24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ips and Tricks for Multi-Class Classification | by Mohammed Terry-Jack |  Mediu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385" y="620591"/>
            <a:ext cx="7242501" cy="508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393301" y="5686999"/>
                <a:ext cx="4622785" cy="525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      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301" y="5686999"/>
                <a:ext cx="4622785" cy="5252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69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flipH="1">
            <a:off x="2239201" y="2133600"/>
            <a:ext cx="66460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b="1" dirty="0">
                <a:solidFill>
                  <a:srgbClr val="FF0000"/>
                </a:solidFill>
                <a:latin typeface="Hack" panose="020B0609030202020204"/>
              </a:rPr>
              <a:t>Goodbye</a:t>
            </a:r>
          </a:p>
        </p:txBody>
      </p:sp>
    </p:spTree>
    <p:extLst>
      <p:ext uri="{BB962C8B-B14F-4D97-AF65-F5344CB8AC3E}">
        <p14:creationId xmlns:p14="http://schemas.microsoft.com/office/powerpoint/2010/main" val="116400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4465" y="244215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4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0083" y="1153347"/>
            <a:ext cx="2149047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Review: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04466" y="2634428"/>
                <a:ext cx="6298192" cy="2402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Hypothesis: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ar-EG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Parameters:	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Cost Function:	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Goal:			</a:t>
                </a:r>
                <a:r>
                  <a:rPr lang="en-US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2000" dirty="0"/>
                  <a:t>minimize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66" y="2634428"/>
                <a:ext cx="6298192" cy="2402068"/>
              </a:xfrm>
              <a:prstGeom prst="rect">
                <a:avLst/>
              </a:prstGeom>
              <a:blipFill>
                <a:blip r:embed="rId6"/>
                <a:stretch>
                  <a:fillRect l="-1065" t="-1269" b="-3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6502657" y="2072640"/>
            <a:ext cx="0" cy="41305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572014" y="2753802"/>
                <a:ext cx="5574043" cy="2388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𝑟𝑒𝑝𝑒𝑎𝑡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𝑢𝑛𝑡𝑖𝑙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𝑐𝑜𝑛𝑣𝑒𝑟𝑔𝑒𝑛𝑐𝑒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).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0" dirty="0" smtClean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14" y="2753802"/>
                <a:ext cx="5574043" cy="2388474"/>
              </a:xfrm>
              <a:prstGeom prst="rect">
                <a:avLst/>
              </a:prstGeom>
              <a:blipFill>
                <a:blip r:embed="rId7"/>
                <a:stretch>
                  <a:fillRect b="-1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966421" y="1998640"/>
            <a:ext cx="42854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Linear regression </a:t>
            </a:r>
            <a:r>
              <a:rPr lang="en-US" sz="2000" b="1" dirty="0"/>
              <a:t>m</a:t>
            </a:r>
            <a:r>
              <a:rPr lang="en-US" sz="2000" b="1" dirty="0" smtClean="0"/>
              <a:t>odel</a:t>
            </a:r>
            <a:endParaRPr lang="en-US" sz="2000" b="1" dirty="0"/>
          </a:p>
        </p:txBody>
      </p:sp>
      <p:sp>
        <p:nvSpPr>
          <p:cNvPr id="70" name="Rectangle 69"/>
          <p:cNvSpPr/>
          <p:nvPr/>
        </p:nvSpPr>
        <p:spPr>
          <a:xfrm>
            <a:off x="6626416" y="1946730"/>
            <a:ext cx="42854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Gradient descent algorithm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5472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4465" y="244215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4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0083" y="1153347"/>
            <a:ext cx="2149047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Review: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66421" y="1998640"/>
            <a:ext cx="428544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/>
              <a:t>Normal Equation</a:t>
            </a:r>
            <a:endParaRPr lang="en-US" sz="3000" b="1" dirty="0"/>
          </a:p>
        </p:txBody>
      </p:sp>
      <p:pic>
        <p:nvPicPr>
          <p:cNvPr id="68" name="Picture 67"/>
          <p:cNvPicPr/>
          <p:nvPr/>
        </p:nvPicPr>
        <p:blipFill>
          <a:blip r:embed="rId6"/>
          <a:srcRect l="21339" r="29896"/>
          <a:stretch/>
        </p:blipFill>
        <p:spPr>
          <a:xfrm>
            <a:off x="1654161" y="4245632"/>
            <a:ext cx="2965856" cy="599072"/>
          </a:xfrm>
          <a:prstGeom prst="rect">
            <a:avLst/>
          </a:prstGeom>
          <a:ln>
            <a:noFill/>
          </a:ln>
        </p:spPr>
      </p:pic>
      <p:pic>
        <p:nvPicPr>
          <p:cNvPr id="69" name="Picture 68"/>
          <p:cNvPicPr/>
          <p:nvPr/>
        </p:nvPicPr>
        <p:blipFill>
          <a:blip r:embed="rId7"/>
          <a:srcRect t="47264" r="-2760"/>
          <a:stretch/>
        </p:blipFill>
        <p:spPr>
          <a:xfrm>
            <a:off x="649398" y="2730878"/>
            <a:ext cx="4743678" cy="106069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642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2425" y="323850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2425" y="1235214"/>
            <a:ext cx="4942386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Classification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2424" y="2015165"/>
            <a:ext cx="110122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Examples: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Email: Spam / Not Spam?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Online Transactions: Fraudulent(Yes / No)?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Tumor: Malignant / Benign 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31509" y="4239052"/>
                <a:ext cx="158307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m:t>𝑦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m:t>={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m:t>0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m:t>,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m:t>1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m:t>}</m:t>
                      </m:r>
                    </m:oMath>
                  </m:oMathPara>
                </a14:m>
                <a:endParaRPr lang="en-US" sz="2200" dirty="0" smtClean="0">
                  <a:latin typeface="Hack" panose="020B0609030202020204"/>
                  <a:ea typeface="Hack" panose="020B0609030202020204" pitchFamily="49" charset="0"/>
                  <a:cs typeface="Hack" panose="020B0609030202020204" pitchFamily="49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09" y="4239052"/>
                <a:ext cx="1583076" cy="430887"/>
              </a:xfrm>
              <a:prstGeom prst="rect">
                <a:avLst/>
              </a:prstGeom>
              <a:blipFill>
                <a:blip r:embed="rId6"/>
                <a:stretch>
                  <a:fillRect b="-16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929551" y="4011813"/>
            <a:ext cx="54026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Hack" panose="020B0609030202020204"/>
              </a:rPr>
              <a:t>0: “Negative Class” </a:t>
            </a:r>
            <a:r>
              <a:rPr lang="en-US" sz="2200" dirty="0" smtClean="0">
                <a:latin typeface="Hack" panose="020B0609030202020204"/>
                <a:sym typeface="Wingdings" panose="05000000000000000000" pitchFamily="2" charset="2"/>
              </a:rPr>
              <a:t>Spam</a:t>
            </a:r>
            <a:endParaRPr lang="en-US" sz="2200" dirty="0" smtClean="0">
              <a:latin typeface="Hack" panose="020B0609030202020204"/>
            </a:endParaRPr>
          </a:p>
          <a:p>
            <a:endParaRPr lang="en-US" sz="2200" dirty="0">
              <a:latin typeface="Hack" panose="020B0609030202020204"/>
            </a:endParaRPr>
          </a:p>
          <a:p>
            <a:r>
              <a:rPr lang="en-US" sz="2200" dirty="0" smtClean="0">
                <a:latin typeface="Hack" panose="020B0609030202020204"/>
              </a:rPr>
              <a:t>1: “Positive Class”  </a:t>
            </a:r>
            <a:r>
              <a:rPr lang="en-US" sz="2200" dirty="0" smtClean="0">
                <a:latin typeface="Hack" panose="020B0609030202020204"/>
                <a:sym typeface="Wingdings" panose="05000000000000000000" pitchFamily="2" charset="2"/>
              </a:rPr>
              <a:t>Not Spam</a:t>
            </a:r>
            <a:endParaRPr lang="en-US" sz="2200" dirty="0">
              <a:latin typeface="Hack" panose="020B0609030202020204"/>
            </a:endParaRPr>
          </a:p>
        </p:txBody>
      </p:sp>
      <p:cxnSp>
        <p:nvCxnSpPr>
          <p:cNvPr id="4" name="Straight Arrow Connector 3"/>
          <p:cNvCxnSpPr>
            <a:stCxn id="68" idx="3"/>
          </p:cNvCxnSpPr>
          <p:nvPr/>
        </p:nvCxnSpPr>
        <p:spPr>
          <a:xfrm flipV="1">
            <a:off x="2114585" y="4239053"/>
            <a:ext cx="814966" cy="2154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68" idx="3"/>
          </p:cNvCxnSpPr>
          <p:nvPr/>
        </p:nvCxnSpPr>
        <p:spPr>
          <a:xfrm>
            <a:off x="2114585" y="4454496"/>
            <a:ext cx="814966" cy="3585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92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2425" y="323850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4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425" y="1235214"/>
            <a:ext cx="4942386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Classification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Machine Learning Note (5) - Logistic Regression | Zheng Xie's Blo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57622"/>
            <a:ext cx="6451924" cy="271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1825230" y="3811918"/>
            <a:ext cx="2006276" cy="3102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60616" y="3487124"/>
            <a:ext cx="5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0.5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424176" y="3778221"/>
                <a:ext cx="47973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Classifier done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2400" b="0" dirty="0" smtClean="0"/>
              </a:p>
              <a:p>
                <a:pPr lvl="1"/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400" dirty="0" smtClean="0"/>
                  <a:t> , predict “y = 1“</a:t>
                </a:r>
              </a:p>
              <a:p>
                <a:pPr lvl="1"/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400" dirty="0"/>
                  <a:t> , predict “y = </a:t>
                </a:r>
                <a:r>
                  <a:rPr lang="en-US" sz="2400" dirty="0" smtClean="0"/>
                  <a:t>0“</a:t>
                </a:r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176" y="3778221"/>
                <a:ext cx="4797374" cy="1200329"/>
              </a:xfrm>
              <a:prstGeom prst="rect">
                <a:avLst/>
              </a:prstGeom>
              <a:blipFill>
                <a:blip r:embed="rId7"/>
                <a:stretch>
                  <a:fillRect l="-2033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 flipV="1">
            <a:off x="1654161" y="2577836"/>
            <a:ext cx="3908049" cy="28998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31506" y="3816376"/>
            <a:ext cx="0" cy="886253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ultiply 18"/>
          <p:cNvSpPr/>
          <p:nvPr/>
        </p:nvSpPr>
        <p:spPr>
          <a:xfrm>
            <a:off x="7155708" y="2758733"/>
            <a:ext cx="471457" cy="499572"/>
          </a:xfrm>
          <a:prstGeom prst="mathMultiply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08358" y="2281604"/>
            <a:ext cx="13661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What if ?</a:t>
            </a:r>
          </a:p>
        </p:txBody>
      </p:sp>
    </p:spTree>
    <p:extLst>
      <p:ext uri="{BB962C8B-B14F-4D97-AF65-F5344CB8AC3E}">
        <p14:creationId xmlns:p14="http://schemas.microsoft.com/office/powerpoint/2010/main" val="281383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9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2425" y="323850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4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425" y="1235214"/>
            <a:ext cx="4942386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Classification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230299" y="2571850"/>
                <a:ext cx="6681326" cy="1892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60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In Classification y = 0 or 1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Hack" panose="020B0609030202020204" pitchFamily="49" charset="0"/>
                              <a:cs typeface="Hack" panose="020B0609030202020204" pitchFamily="49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Hack" panose="020B0609030202020204" pitchFamily="49" charset="0"/>
                              <a:cs typeface="Hack" panose="020B0609030202020204" pitchFamily="49" charset="0"/>
                            </a:rPr>
                            <m:t>h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Hack" panose="020B0609030202020204" pitchFamily="49" charset="0"/>
                              <a:cs typeface="Hack" panose="020B0609030202020204" pitchFamily="49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Hack" panose="020B0609030202020204" pitchFamily="49" charset="0"/>
                              <a:cs typeface="Hack" panose="020B0609030202020204" pitchFamily="49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Hack" panose="020B0609030202020204" pitchFamily="49" charset="0"/>
                              <a:cs typeface="Hack" panose="020B0609030202020204" pitchFamily="49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m:t>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m:t>𝑐𝑎𝑛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m:t>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m:t>𝑏𝑒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m:t>&gt;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m:t>1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m:t>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m:t>𝑜𝑟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m:t>&lt;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m:t>0</m:t>
                      </m:r>
                    </m:oMath>
                  </m:oMathPara>
                </a14:m>
                <a:endParaRPr lang="en-US" sz="2600" b="0" dirty="0" smtClean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60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Logistic Regression :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ea typeface="Hack" panose="020B0609030202020204" pitchFamily="49" charset="0"/>
                        <a:cs typeface="Hack" panose="020B0609030202020204" pitchFamily="49" charset="0"/>
                      </a:rPr>
                      <m:t>0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Hack" panose="020B0609030202020204" pitchFamily="49" charset="0"/>
                        <a:cs typeface="Hack" panose="020B0609030202020204" pitchFamily="49" charset="0"/>
                      </a:rPr>
                      <m:t>≤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Hack" panose="020B0609030202020204" pitchFamily="49" charset="0"/>
                            <a:cs typeface="Hack" panose="020B0609030202020204" pitchFamily="49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Hack" panose="020B0609030202020204" pitchFamily="49" charset="0"/>
                            <a:cs typeface="Hack" panose="020B0609030202020204" pitchFamily="49" charset="0"/>
                          </a:rPr>
                          <m:t>h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Hack" panose="020B0609030202020204" pitchFamily="49" charset="0"/>
                            <a:cs typeface="Hack" panose="020B0609030202020204" pitchFamily="49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Hack" panose="020B0609030202020204" pitchFamily="49" charset="0"/>
                            <a:cs typeface="Hack" panose="020B0609030202020204" pitchFamily="49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Hack" panose="020B0609030202020204" pitchFamily="49" charset="0"/>
                            <a:cs typeface="Hack" panose="020B0609030202020204" pitchFamily="49" charset="0"/>
                          </a:rPr>
                          <m:t>𝑥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Hack" panose="020B0609030202020204" pitchFamily="49" charset="0"/>
                        <a:cs typeface="Hack" panose="020B0609030202020204" pitchFamily="49" charset="0"/>
                      </a:rPr>
                      <m:t>≤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Hack" panose="020B0609030202020204" pitchFamily="49" charset="0"/>
                        <a:cs typeface="Hack" panose="020B0609030202020204" pitchFamily="49" charset="0"/>
                      </a:rPr>
                      <m:t>1</m:t>
                    </m:r>
                  </m:oMath>
                </a14:m>
                <a:endParaRPr lang="en-US" sz="2600" b="0" dirty="0" smtClean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299" y="2571850"/>
                <a:ext cx="6681326" cy="1892826"/>
              </a:xfrm>
              <a:prstGeom prst="rect">
                <a:avLst/>
              </a:prstGeom>
              <a:blipFill>
                <a:blip r:embed="rId6"/>
                <a:stretch>
                  <a:fillRect l="-1642" b="-3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1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4022" y="184020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4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022" y="1074934"/>
            <a:ext cx="7564553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Hypothesis Representation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4136" y="2020389"/>
            <a:ext cx="32599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Logistic Regression model</a:t>
            </a:r>
            <a:endParaRPr lang="ar-EG" sz="2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9742" y="2518491"/>
                <a:ext cx="3892732" cy="3442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200" b="0" dirty="0" smtClean="0"/>
              </a:p>
              <a:p>
                <a:endParaRPr lang="en-US" sz="2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200" dirty="0" smtClean="0"/>
              </a:p>
              <a:p>
                <a:r>
                  <a:rPr lang="en-US" sz="2200" dirty="0" smtClean="0"/>
                  <a:t>Named:</a:t>
                </a:r>
              </a:p>
              <a:p>
                <a:r>
                  <a:rPr lang="en-US" sz="2200" dirty="0" smtClean="0"/>
                  <a:t>	Sigmoid function</a:t>
                </a:r>
              </a:p>
              <a:p>
                <a:r>
                  <a:rPr lang="en-US" sz="2200" dirty="0"/>
                  <a:t>	</a:t>
                </a:r>
                <a:r>
                  <a:rPr lang="en-US" sz="2200" dirty="0" smtClean="0"/>
                  <a:t>Logistic function</a:t>
                </a:r>
              </a:p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42" y="2518491"/>
                <a:ext cx="3892732" cy="3442161"/>
              </a:xfrm>
              <a:prstGeom prst="rect">
                <a:avLst/>
              </a:prstGeom>
              <a:blipFill>
                <a:blip r:embed="rId6"/>
                <a:stretch>
                  <a:fillRect l="-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Sigmoid function - Wikipe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622" y="2054260"/>
            <a:ext cx="4626581" cy="308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659380" y="5045349"/>
            <a:ext cx="181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Sigmoid function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0261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4022" y="184020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4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022" y="1074934"/>
            <a:ext cx="7564553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Hypothesis Representation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4021" y="1809291"/>
            <a:ext cx="56826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Interpretation of Hypothesis representation :</a:t>
            </a:r>
            <a:endParaRPr lang="en-US" sz="2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1803" y="2306659"/>
                <a:ext cx="715015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Ex.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sz="2200" b="0" dirty="0" smtClean="0"/>
                  <a:t> for a tumor being malignant ( y=1 )</a:t>
                </a:r>
              </a:p>
              <a:p>
                <a:r>
                  <a:rPr lang="en-US" sz="2200" dirty="0"/>
                  <a:t>,</a:t>
                </a:r>
                <a:r>
                  <a:rPr lang="en-US" sz="2200" dirty="0" smtClean="0"/>
                  <a:t>that patient 70% chance malignant</a:t>
                </a:r>
                <a:endParaRPr lang="en-US" sz="2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03" y="2306659"/>
                <a:ext cx="7150155" cy="769441"/>
              </a:xfrm>
              <a:prstGeom prst="rect">
                <a:avLst/>
              </a:prstGeom>
              <a:blipFill>
                <a:blip r:embed="rId6"/>
                <a:stretch>
                  <a:fillRect l="-1109" t="-4724" b="-14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5700" y="3076100"/>
                <a:ext cx="768054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dirty="0" smtClean="0"/>
                  <a:t>How to show that equation: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 smtClean="0"/>
                  <a:t>	“Probability that y=1, given x, parameterized by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200" dirty="0" smtClean="0"/>
                  <a:t>”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2200" b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200" b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00" y="3076100"/>
                <a:ext cx="7680548" cy="2677656"/>
              </a:xfrm>
              <a:prstGeom prst="rect">
                <a:avLst/>
              </a:prstGeom>
              <a:blipFill>
                <a:blip r:embed="rId7"/>
                <a:stretch>
                  <a:fillRect l="-1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08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3449</TotalTime>
  <Words>354</Words>
  <Application>Microsoft Office PowerPoint</Application>
  <PresentationFormat>Widescreen</PresentationFormat>
  <Paragraphs>186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Hack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</dc:creator>
  <cp:lastModifiedBy>Ahmed Sayed Mansour</cp:lastModifiedBy>
  <cp:revision>656</cp:revision>
  <dcterms:created xsi:type="dcterms:W3CDTF">2020-10-12T20:39:28Z</dcterms:created>
  <dcterms:modified xsi:type="dcterms:W3CDTF">2020-11-25T08:25:48Z</dcterms:modified>
</cp:coreProperties>
</file>