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0.png" ContentType="image/png"/>
  <Override PartName="/ppt/media/image44.png" ContentType="image/png"/>
  <Override PartName="/ppt/media/image43.png" ContentType="image/png"/>
  <Override PartName="/ppt/media/image42.png" ContentType="image/png"/>
  <Override PartName="/ppt/media/image41.jpeg" ContentType="image/jpe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jpe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4" descr=""/>
          <p:cNvPicPr/>
          <p:nvPr/>
        </p:nvPicPr>
        <p:blipFill>
          <a:blip r:embed="rId1"/>
          <a:stretch/>
        </p:blipFill>
        <p:spPr>
          <a:xfrm>
            <a:off x="0" y="0"/>
            <a:ext cx="2557800" cy="2557800"/>
          </a:xfrm>
          <a:prstGeom prst="rect">
            <a:avLst/>
          </a:prstGeom>
          <a:ln>
            <a:noFill/>
          </a:ln>
        </p:spPr>
      </p:pic>
      <p:sp>
        <p:nvSpPr>
          <p:cNvPr id="77" name="CustomShape 1"/>
          <p:cNvSpPr/>
          <p:nvPr/>
        </p:nvSpPr>
        <p:spPr>
          <a:xfrm>
            <a:off x="3050640" y="3033720"/>
            <a:ext cx="6090480" cy="939960"/>
          </a:xfrm>
          <a:prstGeom prst="rect">
            <a:avLst/>
          </a:prstGeom>
          <a:noFill/>
          <a:ln>
            <a:noFill/>
          </a:ln>
        </p:spPr>
        <p:style>
          <a:lnRef idx="0"/>
          <a:fillRef idx="0"/>
          <a:effectRef idx="0"/>
          <a:fontRef idx="minor"/>
        </p:style>
        <p:txBody>
          <a:bodyPr lIns="90000" rIns="90000" tIns="45000" bIns="45000"/>
          <a:p>
            <a:pPr>
              <a:lnSpc>
                <a:spcPct val="100000"/>
              </a:lnSpc>
            </a:pPr>
            <a:r>
              <a:rPr b="0" lang="en-US" sz="6000" spc="-1" strike="noStrike">
                <a:solidFill>
                  <a:srgbClr val="ce181e"/>
                </a:solidFill>
                <a:latin typeface="Arial"/>
                <a:ea typeface="DejaVu Sans"/>
              </a:rPr>
              <a:t>N</a:t>
            </a:r>
            <a:r>
              <a:rPr b="0" lang="en-US" sz="6000" spc="-1" strike="noStrike">
                <a:solidFill>
                  <a:srgbClr val="ce181e"/>
                </a:solidFill>
                <a:latin typeface="Arial"/>
                <a:ea typeface="DejaVu Sans"/>
              </a:rPr>
              <a:t>o</a:t>
            </a:r>
            <a:r>
              <a:rPr b="0" lang="en-US" sz="6000" spc="-1" strike="noStrike">
                <a:solidFill>
                  <a:srgbClr val="ce181e"/>
                </a:solidFill>
                <a:latin typeface="Arial"/>
                <a:ea typeface="DejaVu Sans"/>
              </a:rPr>
              <a:t>r</a:t>
            </a:r>
            <a:r>
              <a:rPr b="0" lang="en-US" sz="6000" spc="-1" strike="noStrike">
                <a:solidFill>
                  <a:srgbClr val="ce181e"/>
                </a:solidFill>
                <a:latin typeface="Arial"/>
                <a:ea typeface="DejaVu Sans"/>
              </a:rPr>
              <a:t>m</a:t>
            </a:r>
            <a:r>
              <a:rPr b="0" lang="en-US" sz="6000" spc="-1" strike="noStrike">
                <a:solidFill>
                  <a:srgbClr val="ce181e"/>
                </a:solidFill>
                <a:latin typeface="Arial"/>
                <a:ea typeface="DejaVu Sans"/>
              </a:rPr>
              <a:t>a</a:t>
            </a:r>
            <a:r>
              <a:rPr b="0" lang="en-US" sz="6000" spc="-1" strike="noStrike">
                <a:solidFill>
                  <a:srgbClr val="ce181e"/>
                </a:solidFill>
                <a:latin typeface="Arial"/>
                <a:ea typeface="DejaVu Sans"/>
              </a:rPr>
              <a:t>l </a:t>
            </a:r>
            <a:r>
              <a:rPr b="0" lang="en-US" sz="6000" spc="-1" strike="noStrike">
                <a:solidFill>
                  <a:srgbClr val="ce181e"/>
                </a:solidFill>
                <a:latin typeface="Arial"/>
                <a:ea typeface="DejaVu Sans"/>
              </a:rPr>
              <a:t>E</a:t>
            </a:r>
            <a:r>
              <a:rPr b="0" lang="en-US" sz="6000" spc="-1" strike="noStrike">
                <a:solidFill>
                  <a:srgbClr val="ce181e"/>
                </a:solidFill>
                <a:latin typeface="Arial"/>
                <a:ea typeface="DejaVu Sans"/>
              </a:rPr>
              <a:t>q</a:t>
            </a:r>
            <a:r>
              <a:rPr b="0" lang="en-US" sz="6000" spc="-1" strike="noStrike">
                <a:solidFill>
                  <a:srgbClr val="ce181e"/>
                </a:solidFill>
                <a:latin typeface="Arial"/>
                <a:ea typeface="DejaVu Sans"/>
              </a:rPr>
              <a:t>u</a:t>
            </a:r>
            <a:r>
              <a:rPr b="0" lang="en-US" sz="6000" spc="-1" strike="noStrike">
                <a:solidFill>
                  <a:srgbClr val="ce181e"/>
                </a:solidFill>
                <a:latin typeface="Arial"/>
                <a:ea typeface="DejaVu Sans"/>
              </a:rPr>
              <a:t>a</a:t>
            </a:r>
            <a:r>
              <a:rPr b="0" lang="en-US" sz="6000" spc="-1" strike="noStrike">
                <a:solidFill>
                  <a:srgbClr val="ce181e"/>
                </a:solidFill>
                <a:latin typeface="Arial"/>
                <a:ea typeface="DejaVu Sans"/>
              </a:rPr>
              <a:t>ti</a:t>
            </a:r>
            <a:r>
              <a:rPr b="0" lang="en-US" sz="6000" spc="-1" strike="noStrike">
                <a:solidFill>
                  <a:srgbClr val="ce181e"/>
                </a:solidFill>
                <a:latin typeface="Arial"/>
                <a:ea typeface="DejaVu Sans"/>
              </a:rPr>
              <a:t>o</a:t>
            </a:r>
            <a:r>
              <a:rPr b="0" lang="en-US" sz="6000" spc="-1" strike="noStrike">
                <a:solidFill>
                  <a:srgbClr val="ce181e"/>
                </a:solidFill>
                <a:latin typeface="Arial"/>
                <a:ea typeface="DejaVu Sans"/>
              </a:rPr>
              <a:t>n</a:t>
            </a:r>
            <a:endParaRPr b="0" lang="en-US" sz="6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7" name="CustomShape 1"/>
          <p:cNvSpPr/>
          <p:nvPr/>
        </p:nvSpPr>
        <p:spPr>
          <a:xfrm>
            <a:off x="352440" y="324000"/>
            <a:ext cx="48596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Optimal model</a:t>
            </a:r>
            <a:endParaRPr b="0" lang="en-US" sz="5000" spc="-1" strike="noStrike">
              <a:latin typeface="Arial"/>
            </a:endParaRPr>
          </a:p>
        </p:txBody>
      </p:sp>
      <p:sp>
        <p:nvSpPr>
          <p:cNvPr id="388" name="CustomShape 2"/>
          <p:cNvSpPr/>
          <p:nvPr/>
        </p:nvSpPr>
        <p:spPr>
          <a:xfrm>
            <a:off x="352440" y="15710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Arial"/>
                <a:ea typeface="DejaVu Sans"/>
              </a:rPr>
              <a:t>Similar example but with logistic regression.</a:t>
            </a:r>
            <a:endParaRPr b="0" lang="en-US" sz="2400" spc="-1" strike="noStrike">
              <a:latin typeface="Arial"/>
            </a:endParaRPr>
          </a:p>
        </p:txBody>
      </p:sp>
      <p:pic>
        <p:nvPicPr>
          <p:cNvPr id="389" name="Picture 11" descr=""/>
          <p:cNvPicPr/>
          <p:nvPr/>
        </p:nvPicPr>
        <p:blipFill>
          <a:blip r:embed="rId1"/>
          <a:stretch/>
        </p:blipFill>
        <p:spPr>
          <a:xfrm>
            <a:off x="11110680" y="123840"/>
            <a:ext cx="928080" cy="979200"/>
          </a:xfrm>
          <a:prstGeom prst="rect">
            <a:avLst/>
          </a:prstGeom>
          <a:ln>
            <a:noFill/>
          </a:ln>
        </p:spPr>
      </p:pic>
      <p:sp>
        <p:nvSpPr>
          <p:cNvPr id="390"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1"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2"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3"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4"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6"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7"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8"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9"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0"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1"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2"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03"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04"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05"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406"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07"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8"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9"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0"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1"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13"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4"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5"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6"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7"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9"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20"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2"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3"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4"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5"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6"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7"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8"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429" name="" descr=""/>
          <p:cNvPicPr/>
          <p:nvPr/>
        </p:nvPicPr>
        <p:blipFill>
          <a:blip r:embed="rId5"/>
          <a:stretch/>
        </p:blipFill>
        <p:spPr>
          <a:xfrm>
            <a:off x="1665360" y="2355840"/>
            <a:ext cx="8503920" cy="3646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0" name="CustomShape 1"/>
          <p:cNvSpPr/>
          <p:nvPr/>
        </p:nvSpPr>
        <p:spPr>
          <a:xfrm>
            <a:off x="352440" y="324000"/>
            <a:ext cx="48596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Optimal model</a:t>
            </a:r>
            <a:endParaRPr b="0" lang="en-US" sz="5000" spc="-1" strike="noStrike">
              <a:latin typeface="Arial"/>
            </a:endParaRPr>
          </a:p>
        </p:txBody>
      </p:sp>
      <p:sp>
        <p:nvSpPr>
          <p:cNvPr id="431" name="CustomShape 2"/>
          <p:cNvSpPr/>
          <p:nvPr/>
        </p:nvSpPr>
        <p:spPr>
          <a:xfrm>
            <a:off x="820440" y="29390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Arial"/>
                <a:ea typeface="DejaVu Sans"/>
              </a:rPr>
              <a:t>Model complexity </a:t>
            </a:r>
            <a:endParaRPr b="0" lang="en-US" sz="2400" spc="-1" strike="noStrike">
              <a:latin typeface="Arial"/>
            </a:endParaRPr>
          </a:p>
          <a:p>
            <a:pPr>
              <a:lnSpc>
                <a:spcPct val="100000"/>
              </a:lnSpc>
            </a:pPr>
            <a:r>
              <a:rPr b="0" lang="en-US" sz="2400" spc="-1" strike="noStrike">
                <a:solidFill>
                  <a:srgbClr val="000000"/>
                </a:solidFill>
                <a:latin typeface="Arial"/>
                <a:ea typeface="DejaVu Sans"/>
              </a:rPr>
              <a:t>vs </a:t>
            </a:r>
            <a:endParaRPr b="0" lang="en-US" sz="2400" spc="-1" strike="noStrike">
              <a:latin typeface="Arial"/>
            </a:endParaRPr>
          </a:p>
          <a:p>
            <a:pPr>
              <a:lnSpc>
                <a:spcPct val="100000"/>
              </a:lnSpc>
            </a:pPr>
            <a:r>
              <a:rPr b="0" lang="en-US" sz="2400" spc="-1" strike="noStrike">
                <a:solidFill>
                  <a:srgbClr val="000000"/>
                </a:solidFill>
                <a:latin typeface="Arial"/>
                <a:ea typeface="DejaVu Sans"/>
              </a:rPr>
              <a:t>Test &amp; Training Errors.</a:t>
            </a:r>
            <a:endParaRPr b="0" lang="en-US" sz="2400" spc="-1" strike="noStrike">
              <a:latin typeface="Arial"/>
            </a:endParaRPr>
          </a:p>
        </p:txBody>
      </p:sp>
      <p:pic>
        <p:nvPicPr>
          <p:cNvPr id="432" name="Picture 11" descr=""/>
          <p:cNvPicPr/>
          <p:nvPr/>
        </p:nvPicPr>
        <p:blipFill>
          <a:blip r:embed="rId1"/>
          <a:stretch/>
        </p:blipFill>
        <p:spPr>
          <a:xfrm>
            <a:off x="11110680" y="123840"/>
            <a:ext cx="928080" cy="979200"/>
          </a:xfrm>
          <a:prstGeom prst="rect">
            <a:avLst/>
          </a:prstGeom>
          <a:ln>
            <a:noFill/>
          </a:ln>
        </p:spPr>
      </p:pic>
      <p:sp>
        <p:nvSpPr>
          <p:cNvPr id="433"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4"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5"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6"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7"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8"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9"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0"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1"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2"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3"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4"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5"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4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4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48"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44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50"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1"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2"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3"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4"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5"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56"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7"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8"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59"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0"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1"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62"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63"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4"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5"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6"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7"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8"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9"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0"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1"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472" name="" descr=""/>
          <p:cNvPicPr/>
          <p:nvPr/>
        </p:nvPicPr>
        <p:blipFill>
          <a:blip r:embed="rId5"/>
          <a:stretch/>
        </p:blipFill>
        <p:spPr>
          <a:xfrm>
            <a:off x="4573440" y="1873800"/>
            <a:ext cx="7006320" cy="3997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3" name="CustomShape 1"/>
          <p:cNvSpPr/>
          <p:nvPr/>
        </p:nvSpPr>
        <p:spPr>
          <a:xfrm>
            <a:off x="352440" y="324000"/>
            <a:ext cx="48596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Regularization</a:t>
            </a:r>
            <a:endParaRPr b="0" lang="en-US" sz="5000" spc="-1" strike="noStrike">
              <a:latin typeface="Arial"/>
            </a:endParaRPr>
          </a:p>
        </p:txBody>
      </p:sp>
      <p:sp>
        <p:nvSpPr>
          <p:cNvPr id="474" name="CustomShape 2"/>
          <p:cNvSpPr/>
          <p:nvPr/>
        </p:nvSpPr>
        <p:spPr>
          <a:xfrm>
            <a:off x="352440" y="15710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Arial"/>
                <a:ea typeface="DejaVu Sans"/>
              </a:rPr>
              <a:t>Regularization is a simple term added in the cost function whether it was a linear regression or a logistic regression, it helps minimizing the values of the parameters while minimizing the Error value, thus penalizing the parameters that try to fit the model as neatly as possible and cause the overfitting problem.</a:t>
            </a:r>
            <a:endParaRPr b="0" lang="en-US" sz="2400" spc="-1" strike="noStrike">
              <a:latin typeface="Arial"/>
            </a:endParaRPr>
          </a:p>
        </p:txBody>
      </p:sp>
      <p:pic>
        <p:nvPicPr>
          <p:cNvPr id="475" name="Picture 11" descr=""/>
          <p:cNvPicPr/>
          <p:nvPr/>
        </p:nvPicPr>
        <p:blipFill>
          <a:blip r:embed="rId1"/>
          <a:stretch/>
        </p:blipFill>
        <p:spPr>
          <a:xfrm>
            <a:off x="11110680" y="123840"/>
            <a:ext cx="928080" cy="979200"/>
          </a:xfrm>
          <a:prstGeom prst="rect">
            <a:avLst/>
          </a:prstGeom>
          <a:ln>
            <a:noFill/>
          </a:ln>
        </p:spPr>
      </p:pic>
      <p:sp>
        <p:nvSpPr>
          <p:cNvPr id="476"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7"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8"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9"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0"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1"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2"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3"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4"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5"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6"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7"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8"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89"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90"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91"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492"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93"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4"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5"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6"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7"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8"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99"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0"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1"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02"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3"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4"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05"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06"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7"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8"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9"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0"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1"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2"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3"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4"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352440" y="324000"/>
            <a:ext cx="53143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N</a:t>
            </a:r>
            <a:r>
              <a:rPr b="1" lang="en-US" sz="5000" spc="-1" strike="noStrike">
                <a:solidFill>
                  <a:srgbClr val="d92027"/>
                </a:solidFill>
                <a:latin typeface="Arial"/>
                <a:ea typeface="Hack"/>
              </a:rPr>
              <a:t>o</a:t>
            </a:r>
            <a:r>
              <a:rPr b="1" lang="en-US" sz="5000" spc="-1" strike="noStrike">
                <a:solidFill>
                  <a:srgbClr val="d92027"/>
                </a:solidFill>
                <a:latin typeface="Arial"/>
                <a:ea typeface="Hack"/>
              </a:rPr>
              <a:t>r</a:t>
            </a:r>
            <a:r>
              <a:rPr b="1" lang="en-US" sz="5000" spc="-1" strike="noStrike">
                <a:solidFill>
                  <a:srgbClr val="d92027"/>
                </a:solidFill>
                <a:latin typeface="Arial"/>
                <a:ea typeface="Hack"/>
              </a:rPr>
              <a:t>m</a:t>
            </a:r>
            <a:r>
              <a:rPr b="1" lang="en-US" sz="5000" spc="-1" strike="noStrike">
                <a:solidFill>
                  <a:srgbClr val="d92027"/>
                </a:solidFill>
                <a:latin typeface="Arial"/>
                <a:ea typeface="Hack"/>
              </a:rPr>
              <a:t>a</a:t>
            </a:r>
            <a:r>
              <a:rPr b="1" lang="en-US" sz="5000" spc="-1" strike="noStrike">
                <a:solidFill>
                  <a:srgbClr val="d92027"/>
                </a:solidFill>
                <a:latin typeface="Arial"/>
                <a:ea typeface="Hack"/>
              </a:rPr>
              <a:t>l </a:t>
            </a:r>
            <a:r>
              <a:rPr b="1" lang="en-US" sz="5000" spc="-1" strike="noStrike">
                <a:solidFill>
                  <a:srgbClr val="d92027"/>
                </a:solidFill>
                <a:latin typeface="Arial"/>
                <a:ea typeface="Hack"/>
              </a:rPr>
              <a:t>e</a:t>
            </a:r>
            <a:r>
              <a:rPr b="1" lang="en-US" sz="5000" spc="-1" strike="noStrike">
                <a:solidFill>
                  <a:srgbClr val="d92027"/>
                </a:solidFill>
                <a:latin typeface="Arial"/>
                <a:ea typeface="Hack"/>
              </a:rPr>
              <a:t>q</a:t>
            </a:r>
            <a:r>
              <a:rPr b="1" lang="en-US" sz="5000" spc="-1" strike="noStrike">
                <a:solidFill>
                  <a:srgbClr val="d92027"/>
                </a:solidFill>
                <a:latin typeface="Arial"/>
                <a:ea typeface="Hack"/>
              </a:rPr>
              <a:t>u</a:t>
            </a:r>
            <a:r>
              <a:rPr b="1" lang="en-US" sz="5000" spc="-1" strike="noStrike">
                <a:solidFill>
                  <a:srgbClr val="d92027"/>
                </a:solidFill>
                <a:latin typeface="Arial"/>
                <a:ea typeface="Hack"/>
              </a:rPr>
              <a:t>a</a:t>
            </a:r>
            <a:r>
              <a:rPr b="1" lang="en-US" sz="5000" spc="-1" strike="noStrike">
                <a:solidFill>
                  <a:srgbClr val="d92027"/>
                </a:solidFill>
                <a:latin typeface="Arial"/>
                <a:ea typeface="Hack"/>
              </a:rPr>
              <a:t>ti</a:t>
            </a:r>
            <a:r>
              <a:rPr b="1" lang="en-US" sz="5000" spc="-1" strike="noStrike">
                <a:solidFill>
                  <a:srgbClr val="d92027"/>
                </a:solidFill>
                <a:latin typeface="Arial"/>
                <a:ea typeface="Hack"/>
              </a:rPr>
              <a:t>o</a:t>
            </a:r>
            <a:r>
              <a:rPr b="1" lang="en-US" sz="5000" spc="-1" strike="noStrike">
                <a:solidFill>
                  <a:srgbClr val="d92027"/>
                </a:solidFill>
                <a:latin typeface="Arial"/>
                <a:ea typeface="Hack"/>
              </a:rPr>
              <a:t>n</a:t>
            </a:r>
            <a:endParaRPr b="0" lang="en-US" sz="5000" spc="-1" strike="noStrike">
              <a:latin typeface="Arial"/>
            </a:endParaRPr>
          </a:p>
        </p:txBody>
      </p:sp>
      <p:sp>
        <p:nvSpPr>
          <p:cNvPr id="79" name="CustomShape 2"/>
          <p:cNvSpPr/>
          <p:nvPr/>
        </p:nvSpPr>
        <p:spPr>
          <a:xfrm>
            <a:off x="352440" y="1235160"/>
            <a:ext cx="2479680" cy="697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4000" spc="-1" strike="noStrike">
                <a:solidFill>
                  <a:srgbClr val="46484a"/>
                </a:solidFill>
                <a:latin typeface="Arial"/>
                <a:ea typeface="Hack"/>
              </a:rPr>
              <a:t>F</a:t>
            </a:r>
            <a:r>
              <a:rPr b="1" lang="en-US" sz="4000" spc="-1" strike="noStrike">
                <a:solidFill>
                  <a:srgbClr val="46484a"/>
                </a:solidFill>
                <a:latin typeface="Arial"/>
                <a:ea typeface="Hack"/>
              </a:rPr>
              <a:t>o</a:t>
            </a:r>
            <a:r>
              <a:rPr b="1" lang="en-US" sz="4000" spc="-1" strike="noStrike">
                <a:solidFill>
                  <a:srgbClr val="46484a"/>
                </a:solidFill>
                <a:latin typeface="Arial"/>
                <a:ea typeface="Hack"/>
              </a:rPr>
              <a:t>r</a:t>
            </a:r>
            <a:r>
              <a:rPr b="1" lang="en-US" sz="4000" spc="-1" strike="noStrike">
                <a:solidFill>
                  <a:srgbClr val="46484a"/>
                </a:solidFill>
                <a:latin typeface="Arial"/>
                <a:ea typeface="Hack"/>
              </a:rPr>
              <a:t>m</a:t>
            </a:r>
            <a:r>
              <a:rPr b="1" lang="en-US" sz="4000" spc="-1" strike="noStrike">
                <a:solidFill>
                  <a:srgbClr val="46484a"/>
                </a:solidFill>
                <a:latin typeface="Arial"/>
                <a:ea typeface="Hack"/>
              </a:rPr>
              <a:t>ul</a:t>
            </a:r>
            <a:r>
              <a:rPr b="1" lang="en-US" sz="4000" spc="-1" strike="noStrike">
                <a:solidFill>
                  <a:srgbClr val="46484a"/>
                </a:solidFill>
                <a:latin typeface="Arial"/>
                <a:ea typeface="Hack"/>
              </a:rPr>
              <a:t>a</a:t>
            </a:r>
            <a:endParaRPr b="0" lang="en-US" sz="4000" spc="-1" strike="noStrike">
              <a:latin typeface="Arial"/>
            </a:endParaRPr>
          </a:p>
        </p:txBody>
      </p:sp>
      <p:sp>
        <p:nvSpPr>
          <p:cNvPr id="80" name="CustomShape 3"/>
          <p:cNvSpPr/>
          <p:nvPr/>
        </p:nvSpPr>
        <p:spPr>
          <a:xfrm>
            <a:off x="352440" y="1931040"/>
            <a:ext cx="11440800" cy="7887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1" name="Picture 11" descr=""/>
          <p:cNvPicPr/>
          <p:nvPr/>
        </p:nvPicPr>
        <p:blipFill>
          <a:blip r:embed="rId1"/>
          <a:stretch/>
        </p:blipFill>
        <p:spPr>
          <a:xfrm>
            <a:off x="11110680" y="123840"/>
            <a:ext cx="928080" cy="979200"/>
          </a:xfrm>
          <a:prstGeom prst="rect">
            <a:avLst/>
          </a:prstGeom>
          <a:ln>
            <a:noFill/>
          </a:ln>
        </p:spPr>
      </p:pic>
      <p:sp>
        <p:nvSpPr>
          <p:cNvPr id="82"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3"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4"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9"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1"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2"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5"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96"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97" name="CustomShape 17"/>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a:t>
            </a:r>
            <a:r>
              <a:rPr b="1" lang="en-US" sz="1800" spc="-1" strike="noStrike">
                <a:solidFill>
                  <a:srgbClr val="000000"/>
                </a:solidFill>
                <a:latin typeface="Hack"/>
                <a:ea typeface="Hack"/>
              </a:rPr>
              <a:t>w </a:t>
            </a:r>
            <a:r>
              <a:rPr b="1" lang="en-US" sz="1800" spc="-1" strike="noStrike">
                <a:solidFill>
                  <a:srgbClr val="000000"/>
                </a:solidFill>
                <a:latin typeface="Hack"/>
                <a:ea typeface="Hack"/>
              </a:rPr>
              <a:t>Thr</a:t>
            </a:r>
            <a:r>
              <a:rPr b="1" lang="en-US" sz="1800" spc="-1" strike="noStrike">
                <a:solidFill>
                  <a:srgbClr val="000000"/>
                </a:solidFill>
                <a:latin typeface="Hack"/>
                <a:ea typeface="Hack"/>
              </a:rPr>
              <a:t>oug</a:t>
            </a:r>
            <a:r>
              <a:rPr b="1" lang="en-US" sz="1800" spc="-1" strike="noStrike">
                <a:solidFill>
                  <a:srgbClr val="000000"/>
                </a:solidFill>
                <a:latin typeface="Hack"/>
                <a:ea typeface="Hack"/>
              </a:rPr>
              <a:t>h</a:t>
            </a:r>
            <a:endParaRPr b="0" lang="en-US" sz="1800" spc="-1" strike="noStrike">
              <a:latin typeface="Arial"/>
            </a:endParaRPr>
          </a:p>
        </p:txBody>
      </p:sp>
      <p:pic>
        <p:nvPicPr>
          <p:cNvPr id="98"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99"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0"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2"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3"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4"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05"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6"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08"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9"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0"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1"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12"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3"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6"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8"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9"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0"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121" name="" descr=""/>
          <p:cNvPicPr/>
          <p:nvPr/>
        </p:nvPicPr>
        <p:blipFill>
          <a:blip r:embed="rId5"/>
          <a:srcRect l="21323" t="0" r="29877" b="0"/>
          <a:stretch/>
        </p:blipFill>
        <p:spPr>
          <a:xfrm>
            <a:off x="1847160" y="2985840"/>
            <a:ext cx="8495280" cy="1555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 y="324000"/>
            <a:ext cx="53143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Normal equation</a:t>
            </a:r>
            <a:endParaRPr b="0" lang="en-US" sz="5000" spc="-1" strike="noStrike">
              <a:latin typeface="Arial"/>
            </a:endParaRPr>
          </a:p>
        </p:txBody>
      </p:sp>
      <p:sp>
        <p:nvSpPr>
          <p:cNvPr id="123" name="CustomShape 2"/>
          <p:cNvSpPr/>
          <p:nvPr/>
        </p:nvSpPr>
        <p:spPr>
          <a:xfrm>
            <a:off x="352440" y="1235160"/>
            <a:ext cx="1748880" cy="697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4000" spc="-1" strike="noStrike">
                <a:solidFill>
                  <a:srgbClr val="46484a"/>
                </a:solidFill>
                <a:latin typeface="Arial"/>
                <a:ea typeface="Hack"/>
              </a:rPr>
              <a:t>vs GD</a:t>
            </a:r>
            <a:endParaRPr b="0" lang="en-US" sz="4000" spc="-1" strike="noStrike">
              <a:latin typeface="Arial"/>
            </a:endParaRPr>
          </a:p>
        </p:txBody>
      </p:sp>
      <p:sp>
        <p:nvSpPr>
          <p:cNvPr id="124" name="CustomShape 3"/>
          <p:cNvSpPr/>
          <p:nvPr/>
        </p:nvSpPr>
        <p:spPr>
          <a:xfrm>
            <a:off x="352440" y="1931040"/>
            <a:ext cx="11440800" cy="7887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25" name="Picture 11" descr=""/>
          <p:cNvPicPr/>
          <p:nvPr/>
        </p:nvPicPr>
        <p:blipFill>
          <a:blip r:embed="rId1"/>
          <a:stretch/>
        </p:blipFill>
        <p:spPr>
          <a:xfrm>
            <a:off x="11110680" y="123840"/>
            <a:ext cx="928080" cy="979200"/>
          </a:xfrm>
          <a:prstGeom prst="rect">
            <a:avLst/>
          </a:prstGeom>
          <a:ln>
            <a:noFill/>
          </a:ln>
        </p:spPr>
      </p:pic>
      <p:sp>
        <p:nvSpPr>
          <p:cNvPr id="126"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7"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9"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1"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39"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140"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141" name="CustomShape 17"/>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142"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143"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4"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5"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6"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7"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8"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49"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0"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1"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2"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3"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4"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5"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6"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7"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9"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2"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3"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4"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165" name="" descr=""/>
          <p:cNvPicPr/>
          <p:nvPr/>
        </p:nvPicPr>
        <p:blipFill>
          <a:blip r:embed="rId5"/>
          <a:srcRect l="0" t="12289" r="0" b="7411"/>
          <a:stretch/>
        </p:blipFill>
        <p:spPr>
          <a:xfrm>
            <a:off x="871200" y="2075040"/>
            <a:ext cx="10447560" cy="3707640"/>
          </a:xfrm>
          <a:prstGeom prst="rect">
            <a:avLst/>
          </a:prstGeom>
          <a:ln>
            <a:noFill/>
          </a:ln>
        </p:spPr>
      </p:pic>
      <p:sp>
        <p:nvSpPr>
          <p:cNvPr id="166" name="CustomShape 40"/>
          <p:cNvSpPr/>
          <p:nvPr/>
        </p:nvSpPr>
        <p:spPr>
          <a:xfrm>
            <a:off x="4754880" y="5486400"/>
            <a:ext cx="6399000" cy="363960"/>
          </a:xfrm>
          <a:prstGeom prst="rect">
            <a:avLst/>
          </a:prstGeom>
          <a:solidFill>
            <a:srgbClr val="ffffff"/>
          </a:solidFill>
          <a:ln>
            <a:solidFill>
              <a:srgbClr val="ffffff"/>
            </a:solid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7" name="Picture 4" descr=""/>
          <p:cNvPicPr/>
          <p:nvPr/>
        </p:nvPicPr>
        <p:blipFill>
          <a:blip r:embed="rId1"/>
          <a:stretch/>
        </p:blipFill>
        <p:spPr>
          <a:xfrm>
            <a:off x="0" y="0"/>
            <a:ext cx="2557800" cy="2557800"/>
          </a:xfrm>
          <a:prstGeom prst="rect">
            <a:avLst/>
          </a:prstGeom>
          <a:ln>
            <a:noFill/>
          </a:ln>
        </p:spPr>
      </p:pic>
      <p:sp>
        <p:nvSpPr>
          <p:cNvPr id="168" name="CustomShape 1"/>
          <p:cNvSpPr/>
          <p:nvPr/>
        </p:nvSpPr>
        <p:spPr>
          <a:xfrm>
            <a:off x="858960" y="3033720"/>
            <a:ext cx="10661400" cy="939960"/>
          </a:xfrm>
          <a:prstGeom prst="rect">
            <a:avLst/>
          </a:prstGeom>
          <a:noFill/>
          <a:ln>
            <a:noFill/>
          </a:ln>
        </p:spPr>
        <p:style>
          <a:lnRef idx="0"/>
          <a:fillRef idx="0"/>
          <a:effectRef idx="0"/>
          <a:fontRef idx="minor"/>
        </p:style>
        <p:txBody>
          <a:bodyPr lIns="90000" rIns="90000" tIns="45000" bIns="45000"/>
          <a:p>
            <a:pPr>
              <a:lnSpc>
                <a:spcPct val="100000"/>
              </a:lnSpc>
            </a:pPr>
            <a:r>
              <a:rPr b="0" lang="en-US" sz="6000" spc="-1" strike="noStrike">
                <a:solidFill>
                  <a:srgbClr val="ce181e"/>
                </a:solidFill>
                <a:latin typeface="Arial"/>
                <a:ea typeface="DejaVu Sans"/>
              </a:rPr>
              <a:t>Over Fitting &amp; Regularization</a:t>
            </a:r>
            <a:endParaRPr b="0" lang="en-US" sz="6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352440" y="324000"/>
            <a:ext cx="796608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OF &amp; Regularization</a:t>
            </a:r>
            <a:endParaRPr b="0" lang="en-US" sz="5000" spc="-1" strike="noStrike">
              <a:latin typeface="Arial"/>
            </a:endParaRPr>
          </a:p>
        </p:txBody>
      </p:sp>
      <p:sp>
        <p:nvSpPr>
          <p:cNvPr id="170" name="CustomShape 2"/>
          <p:cNvSpPr/>
          <p:nvPr/>
        </p:nvSpPr>
        <p:spPr>
          <a:xfrm>
            <a:off x="352440" y="1235160"/>
            <a:ext cx="2113920" cy="697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4000" spc="-1" strike="noStrike">
                <a:solidFill>
                  <a:srgbClr val="46484a"/>
                </a:solidFill>
                <a:latin typeface="Arial"/>
                <a:ea typeface="Hack"/>
              </a:rPr>
              <a:t>Outline</a:t>
            </a:r>
            <a:endParaRPr b="0" lang="en-US" sz="4000" spc="-1" strike="noStrike">
              <a:latin typeface="Arial"/>
            </a:endParaRPr>
          </a:p>
        </p:txBody>
      </p:sp>
      <p:sp>
        <p:nvSpPr>
          <p:cNvPr id="171" name="CustomShape 3"/>
          <p:cNvSpPr/>
          <p:nvPr/>
        </p:nvSpPr>
        <p:spPr>
          <a:xfrm>
            <a:off x="352440" y="1931040"/>
            <a:ext cx="11440800" cy="35600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600" spc="-1" strike="noStrike">
                <a:solidFill>
                  <a:srgbClr val="000000"/>
                </a:solidFill>
                <a:latin typeface="Arial"/>
                <a:ea typeface="Hack"/>
              </a:rPr>
              <a:t>- Under Fitting</a:t>
            </a:r>
            <a:endParaRPr b="0" lang="en-US" sz="2600" spc="-1" strike="noStrike">
              <a:latin typeface="Arial"/>
            </a:endParaRPr>
          </a:p>
          <a:p>
            <a:pPr>
              <a:lnSpc>
                <a:spcPct val="100000"/>
              </a:lnSpc>
            </a:pPr>
            <a:r>
              <a:rPr b="0" lang="en-US" sz="2600" spc="-1" strike="noStrike">
                <a:solidFill>
                  <a:srgbClr val="000000"/>
                </a:solidFill>
                <a:latin typeface="Arial"/>
                <a:ea typeface="Hack"/>
              </a:rPr>
              <a:t>- Over Fitting</a:t>
            </a:r>
            <a:endParaRPr b="0" lang="en-US" sz="2600" spc="-1" strike="noStrike">
              <a:latin typeface="Arial"/>
            </a:endParaRPr>
          </a:p>
          <a:p>
            <a:pPr>
              <a:lnSpc>
                <a:spcPct val="100000"/>
              </a:lnSpc>
            </a:pPr>
            <a:r>
              <a:rPr b="0" lang="en-US" sz="2600" spc="-1" strike="noStrike">
                <a:solidFill>
                  <a:srgbClr val="000000"/>
                </a:solidFill>
                <a:latin typeface="Arial"/>
                <a:ea typeface="Hack"/>
              </a:rPr>
              <a:t>- Regularization</a:t>
            </a:r>
            <a:endParaRPr b="0" lang="en-US" sz="2600" spc="-1" strike="noStrike">
              <a:latin typeface="Arial"/>
            </a:endParaRPr>
          </a:p>
        </p:txBody>
      </p:sp>
      <p:pic>
        <p:nvPicPr>
          <p:cNvPr id="172" name="Picture 11" descr=""/>
          <p:cNvPicPr/>
          <p:nvPr/>
        </p:nvPicPr>
        <p:blipFill>
          <a:blip r:embed="rId1"/>
          <a:stretch/>
        </p:blipFill>
        <p:spPr>
          <a:xfrm>
            <a:off x="11110680" y="123840"/>
            <a:ext cx="928080" cy="979200"/>
          </a:xfrm>
          <a:prstGeom prst="rect">
            <a:avLst/>
          </a:prstGeom>
          <a:ln>
            <a:noFill/>
          </a:ln>
        </p:spPr>
      </p:pic>
      <p:sp>
        <p:nvSpPr>
          <p:cNvPr id="17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8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18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188" name="CustomShape 17"/>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18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19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9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0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1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1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CustomShape 1"/>
          <p:cNvSpPr/>
          <p:nvPr/>
        </p:nvSpPr>
        <p:spPr>
          <a:xfrm>
            <a:off x="352440" y="324000"/>
            <a:ext cx="53143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Under Fitting</a:t>
            </a:r>
            <a:endParaRPr b="0" lang="en-US" sz="5000" spc="-1" strike="noStrike">
              <a:latin typeface="Arial"/>
            </a:endParaRPr>
          </a:p>
        </p:txBody>
      </p:sp>
      <p:sp>
        <p:nvSpPr>
          <p:cNvPr id="213" name="CustomShape 2"/>
          <p:cNvSpPr/>
          <p:nvPr/>
        </p:nvSpPr>
        <p:spPr>
          <a:xfrm>
            <a:off x="352440" y="1679040"/>
            <a:ext cx="11440800" cy="1916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DejaVu Sans"/>
              </a:rPr>
              <a:t>A statistical model or a machine learning algorithm is said to have underfitting when it cannot capture the underlying trend of the data.</a:t>
            </a:r>
            <a:endParaRPr b="0" lang="en-US" sz="2400" spc="-1" strike="noStrike">
              <a:latin typeface="Arial"/>
            </a:endParaRPr>
          </a:p>
          <a:p>
            <a:pPr>
              <a:lnSpc>
                <a:spcPct val="100000"/>
              </a:lnSpc>
            </a:pPr>
            <a:r>
              <a:rPr b="0" lang="en-US" sz="2400" spc="-1" strike="noStrike">
                <a:solidFill>
                  <a:srgbClr val="000000"/>
                </a:solidFill>
                <a:latin typeface="Arial"/>
                <a:ea typeface="DejaVu Sans"/>
              </a:rPr>
              <a:t>It is also called a high bias problem. </a:t>
            </a:r>
            <a:endParaRPr b="0" lang="en-US" sz="2400" spc="-1" strike="noStrike">
              <a:latin typeface="Arial"/>
            </a:endParaRPr>
          </a:p>
        </p:txBody>
      </p:sp>
      <p:pic>
        <p:nvPicPr>
          <p:cNvPr id="214" name="Picture 11" descr=""/>
          <p:cNvPicPr/>
          <p:nvPr/>
        </p:nvPicPr>
        <p:blipFill>
          <a:blip r:embed="rId1"/>
          <a:stretch/>
        </p:blipFill>
        <p:spPr>
          <a:xfrm>
            <a:off x="11110680" y="123840"/>
            <a:ext cx="928080" cy="979200"/>
          </a:xfrm>
          <a:prstGeom prst="rect">
            <a:avLst/>
          </a:prstGeom>
          <a:ln>
            <a:noFill/>
          </a:ln>
        </p:spPr>
      </p:pic>
      <p:sp>
        <p:nvSpPr>
          <p:cNvPr id="215"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6"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7"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8"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9"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0"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1"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2"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3"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4"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5"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6"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7"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8"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229"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230"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231"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232"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3"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4"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5"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6"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7"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38"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9"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0"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1"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2"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3"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4"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45"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6"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7"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8"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9"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0"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1"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2"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3"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254" name="" descr=""/>
          <p:cNvPicPr/>
          <p:nvPr/>
        </p:nvPicPr>
        <p:blipFill>
          <a:blip r:embed="rId5"/>
          <a:srcRect l="0" t="0" r="34133" b="0"/>
          <a:stretch/>
        </p:blipFill>
        <p:spPr>
          <a:xfrm>
            <a:off x="5486400" y="2560320"/>
            <a:ext cx="6583680" cy="3156120"/>
          </a:xfrm>
          <a:prstGeom prst="rect">
            <a:avLst/>
          </a:prstGeom>
          <a:ln>
            <a:noFill/>
          </a:ln>
        </p:spPr>
      </p:pic>
      <p:sp>
        <p:nvSpPr>
          <p:cNvPr id="255" name="TextShape 39"/>
          <p:cNvSpPr txBox="1"/>
          <p:nvPr/>
        </p:nvSpPr>
        <p:spPr>
          <a:xfrm>
            <a:off x="1097280" y="4023360"/>
            <a:ext cx="3781800" cy="346320"/>
          </a:xfrm>
          <a:prstGeom prst="rect">
            <a:avLst/>
          </a:prstGeom>
          <a:noFill/>
          <a:ln>
            <a:noFill/>
          </a:ln>
        </p:spPr>
        <p:txBody>
          <a:bodyPr lIns="90000" rIns="90000" tIns="45000" bIns="45000"/>
          <a:p>
            <a:r>
              <a:rPr b="0" lang="en-US" sz="1800" spc="-1" strike="noStrike">
                <a:latin typeface="Arial"/>
              </a:rPr>
              <a:t>An example of underfitting problem.</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352440" y="324000"/>
            <a:ext cx="44024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Over Fitting</a:t>
            </a:r>
            <a:endParaRPr b="0" lang="en-US" sz="5000" spc="-1" strike="noStrike">
              <a:latin typeface="Arial"/>
            </a:endParaRPr>
          </a:p>
        </p:txBody>
      </p:sp>
      <p:sp>
        <p:nvSpPr>
          <p:cNvPr id="257" name="CustomShape 2"/>
          <p:cNvSpPr/>
          <p:nvPr/>
        </p:nvSpPr>
        <p:spPr>
          <a:xfrm>
            <a:off x="352440" y="14630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Arial"/>
                <a:ea typeface="Hack"/>
              </a:rPr>
              <a:t>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a:t>
            </a:r>
            <a:endParaRPr b="0" lang="en-US" sz="2400" spc="-1" strike="noStrike">
              <a:latin typeface="Arial"/>
            </a:endParaRPr>
          </a:p>
        </p:txBody>
      </p:sp>
      <p:pic>
        <p:nvPicPr>
          <p:cNvPr id="258" name="Picture 11" descr=""/>
          <p:cNvPicPr/>
          <p:nvPr/>
        </p:nvPicPr>
        <p:blipFill>
          <a:blip r:embed="rId1"/>
          <a:stretch/>
        </p:blipFill>
        <p:spPr>
          <a:xfrm>
            <a:off x="11110680" y="123840"/>
            <a:ext cx="928080" cy="979200"/>
          </a:xfrm>
          <a:prstGeom prst="rect">
            <a:avLst/>
          </a:prstGeom>
          <a:ln>
            <a:noFill/>
          </a:ln>
        </p:spPr>
      </p:pic>
      <p:sp>
        <p:nvSpPr>
          <p:cNvPr id="259"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0"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1"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2"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4"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6"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7"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8"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9"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0"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1"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72"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273"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274"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275"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276"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7"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8"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9"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0"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1"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2"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3"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4"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5"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6"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7"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8"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9"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0"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4"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5"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6"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7"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298" name="" descr=""/>
          <p:cNvPicPr/>
          <p:nvPr/>
        </p:nvPicPr>
        <p:blipFill>
          <a:blip r:embed="rId5"/>
          <a:stretch/>
        </p:blipFill>
        <p:spPr>
          <a:xfrm>
            <a:off x="5400720" y="3349440"/>
            <a:ext cx="6120720" cy="2319840"/>
          </a:xfrm>
          <a:prstGeom prst="rect">
            <a:avLst/>
          </a:prstGeom>
          <a:ln>
            <a:noFill/>
          </a:ln>
        </p:spPr>
      </p:pic>
      <p:sp>
        <p:nvSpPr>
          <p:cNvPr id="299" name="TextShape 39"/>
          <p:cNvSpPr txBox="1"/>
          <p:nvPr/>
        </p:nvSpPr>
        <p:spPr>
          <a:xfrm>
            <a:off x="430560" y="4023360"/>
            <a:ext cx="4533120" cy="602280"/>
          </a:xfrm>
          <a:prstGeom prst="rect">
            <a:avLst/>
          </a:prstGeom>
          <a:noFill/>
          <a:ln>
            <a:noFill/>
          </a:ln>
        </p:spPr>
        <p:txBody>
          <a:bodyPr lIns="90000" rIns="90000" tIns="45000" bIns="45000"/>
          <a:p>
            <a:r>
              <a:rPr b="0" lang="en-US" sz="1800" spc="-1" strike="noStrike">
                <a:latin typeface="Arial"/>
              </a:rPr>
              <a:t>The model in this case fits the training</a:t>
            </a:r>
            <a:endParaRPr b="0" lang="en-US" sz="1800" spc="-1" strike="noStrike">
              <a:latin typeface="Arial"/>
            </a:endParaRPr>
          </a:p>
          <a:p>
            <a:r>
              <a:rPr b="0" lang="en-US" sz="1800" spc="-1" strike="noStrike">
                <a:latin typeface="Arial"/>
              </a:rPr>
              <a:t>data so well but fails fitting the testing data.</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0" name="CustomShape 1"/>
          <p:cNvSpPr/>
          <p:nvPr/>
        </p:nvSpPr>
        <p:spPr>
          <a:xfrm>
            <a:off x="352440" y="324000"/>
            <a:ext cx="44024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Over Fitting</a:t>
            </a:r>
            <a:endParaRPr b="0" lang="en-US" sz="5000" spc="-1" strike="noStrike">
              <a:latin typeface="Arial"/>
            </a:endParaRPr>
          </a:p>
        </p:txBody>
      </p:sp>
      <p:sp>
        <p:nvSpPr>
          <p:cNvPr id="301" name="CustomShape 2"/>
          <p:cNvSpPr/>
          <p:nvPr/>
        </p:nvSpPr>
        <p:spPr>
          <a:xfrm>
            <a:off x="1036440" y="23990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Arial"/>
                <a:ea typeface="Hack"/>
              </a:rPr>
              <a:t>An overfitted model</a:t>
            </a:r>
            <a:endParaRPr b="0" lang="en-US" sz="2400" spc="-1" strike="noStrike">
              <a:latin typeface="Arial"/>
            </a:endParaRPr>
          </a:p>
          <a:p>
            <a:pPr>
              <a:lnSpc>
                <a:spcPct val="100000"/>
              </a:lnSpc>
            </a:pPr>
            <a:r>
              <a:rPr b="0" lang="en-US" sz="2400" spc="-1" strike="noStrike">
                <a:solidFill>
                  <a:srgbClr val="000000"/>
                </a:solidFill>
                <a:latin typeface="Arial"/>
                <a:ea typeface="Hack"/>
              </a:rPr>
              <a:t>is so called to have</a:t>
            </a:r>
            <a:endParaRPr b="0" lang="en-US" sz="2400" spc="-1" strike="noStrike">
              <a:latin typeface="Arial"/>
            </a:endParaRPr>
          </a:p>
          <a:p>
            <a:pPr>
              <a:lnSpc>
                <a:spcPct val="100000"/>
              </a:lnSpc>
            </a:pPr>
            <a:r>
              <a:rPr b="0" lang="en-US" sz="2400" spc="-1" strike="noStrike">
                <a:solidFill>
                  <a:srgbClr val="000000"/>
                </a:solidFill>
                <a:latin typeface="Arial"/>
                <a:ea typeface="Hack"/>
              </a:rPr>
              <a:t>high variance.</a:t>
            </a:r>
            <a:endParaRPr b="0" lang="en-US" sz="2400" spc="-1" strike="noStrike">
              <a:latin typeface="Arial"/>
            </a:endParaRPr>
          </a:p>
        </p:txBody>
      </p:sp>
      <p:pic>
        <p:nvPicPr>
          <p:cNvPr id="302" name="Picture 11" descr=""/>
          <p:cNvPicPr/>
          <p:nvPr/>
        </p:nvPicPr>
        <p:blipFill>
          <a:blip r:embed="rId1"/>
          <a:stretch/>
        </p:blipFill>
        <p:spPr>
          <a:xfrm>
            <a:off x="11110680" y="123840"/>
            <a:ext cx="928080" cy="979200"/>
          </a:xfrm>
          <a:prstGeom prst="rect">
            <a:avLst/>
          </a:prstGeom>
          <a:ln>
            <a:noFill/>
          </a:ln>
        </p:spPr>
      </p:pic>
      <p:sp>
        <p:nvSpPr>
          <p:cNvPr id="303"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4"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5"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6"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8"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9"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0"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1"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2"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3"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4"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5"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1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31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318"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31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320"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1"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2"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3"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4"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5"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6"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7"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8"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9"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2"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33"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4"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6"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7"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8"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9"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0"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1"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42" name="" descr=""/>
          <p:cNvPicPr/>
          <p:nvPr/>
        </p:nvPicPr>
        <p:blipFill>
          <a:blip r:embed="rId5"/>
          <a:stretch/>
        </p:blipFill>
        <p:spPr>
          <a:xfrm>
            <a:off x="5029200" y="1368720"/>
            <a:ext cx="5706360" cy="4599720"/>
          </a:xfrm>
          <a:prstGeom prst="rect">
            <a:avLst/>
          </a:prstGeom>
          <a:ln>
            <a:noFill/>
          </a:ln>
        </p:spPr>
      </p:pic>
      <p:sp>
        <p:nvSpPr>
          <p:cNvPr id="343" name="TextShape 39"/>
          <p:cNvSpPr txBox="1"/>
          <p:nvPr/>
        </p:nvSpPr>
        <p:spPr>
          <a:xfrm>
            <a:off x="343080" y="4821120"/>
            <a:ext cx="6733800" cy="725400"/>
          </a:xfrm>
          <a:prstGeom prst="rect">
            <a:avLst/>
          </a:prstGeom>
          <a:noFill/>
          <a:ln>
            <a:noFill/>
          </a:ln>
        </p:spPr>
        <p:txBody>
          <a:bodyPr lIns="90000" rIns="90000" tIns="45000" bIns="45000"/>
          <a:p>
            <a:r>
              <a:rPr b="0" lang="en-US" sz="1500" spc="-1" strike="noStrike">
                <a:latin typeface="Arial"/>
              </a:rPr>
              <a:t>In such a model , a linear fit would perform finer than the fit shown in the graph using high order polynomial terms with such a noise or variance in the training set generates a high variance overfitted model.</a:t>
            </a:r>
            <a:endParaRPr b="0" lang="en-US" sz="15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352440" y="324000"/>
            <a:ext cx="48596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Arial"/>
                <a:ea typeface="Hack"/>
              </a:rPr>
              <a:t>Optimal model</a:t>
            </a:r>
            <a:endParaRPr b="0" lang="en-US" sz="5000" spc="-1" strike="noStrike">
              <a:latin typeface="Arial"/>
            </a:endParaRPr>
          </a:p>
        </p:txBody>
      </p:sp>
      <p:sp>
        <p:nvSpPr>
          <p:cNvPr id="345" name="CustomShape 2"/>
          <p:cNvSpPr/>
          <p:nvPr/>
        </p:nvSpPr>
        <p:spPr>
          <a:xfrm>
            <a:off x="352440" y="1527840"/>
            <a:ext cx="11440800" cy="758160"/>
          </a:xfrm>
          <a:prstGeom prst="rect">
            <a:avLst/>
          </a:prstGeom>
          <a:noFill/>
          <a:ln>
            <a:noFill/>
          </a:ln>
        </p:spPr>
        <p:style>
          <a:lnRef idx="0"/>
          <a:fillRef idx="0"/>
          <a:effectRef idx="0"/>
          <a:fontRef idx="minor"/>
        </p:style>
        <p:txBody>
          <a:bodyPr lIns="90000" rIns="90000" tIns="45000" bIns="45000"/>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Arial"/>
                <a:ea typeface="Hack"/>
              </a:rPr>
              <a:t>In the example shown below, a linear regression model might underfit the data and a higher order model might get severely affected by the noise and variance in the dataset, an optimal fit would be in between.</a:t>
            </a:r>
            <a:endParaRPr b="0" lang="en-US" sz="2400" spc="-1" strike="noStrike">
              <a:latin typeface="Arial"/>
            </a:endParaRPr>
          </a:p>
        </p:txBody>
      </p:sp>
      <p:pic>
        <p:nvPicPr>
          <p:cNvPr id="346" name="Picture 11" descr=""/>
          <p:cNvPicPr/>
          <p:nvPr/>
        </p:nvPicPr>
        <p:blipFill>
          <a:blip r:embed="rId1"/>
          <a:stretch/>
        </p:blipFill>
        <p:spPr>
          <a:xfrm>
            <a:off x="11110680" y="123840"/>
            <a:ext cx="928080" cy="979200"/>
          </a:xfrm>
          <a:prstGeom prst="rect">
            <a:avLst/>
          </a:prstGeom>
          <a:ln>
            <a:noFill/>
          </a:ln>
        </p:spPr>
      </p:pic>
      <p:sp>
        <p:nvSpPr>
          <p:cNvPr id="347" name="CustomShape 3"/>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8" name="CustomShape 4"/>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9" name="CustomShape 5"/>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0" name="CustomShape 6"/>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1" name="CustomShape 7"/>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2" name="CustomShape 8"/>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3" name="CustomShape 9"/>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4" name="CustomShape 10"/>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5" name="CustomShape 11"/>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6" name="CustomShape 12"/>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7" name="CustomShape 13"/>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8" name="CustomShape 14"/>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9" name="CustomShape 15"/>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60"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361"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362" name="CustomShape 16"/>
          <p:cNvSpPr/>
          <p:nvPr/>
        </p:nvSpPr>
        <p:spPr>
          <a:xfrm>
            <a:off x="10149840" y="6473160"/>
            <a:ext cx="2028240" cy="36216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Hack"/>
                <a:ea typeface="Hack"/>
              </a:rPr>
              <a:t>Grow Through</a:t>
            </a:r>
            <a:endParaRPr b="0" lang="en-US" sz="1800" spc="-1" strike="noStrike">
              <a:latin typeface="Arial"/>
            </a:endParaRPr>
          </a:p>
        </p:txBody>
      </p:sp>
      <p:pic>
        <p:nvPicPr>
          <p:cNvPr id="363"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364" name="CustomShape 17"/>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5" name="CustomShape 18"/>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6" name="CustomShape 19"/>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7" name="CustomShape 20"/>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8" name="CustomShape 21"/>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22"/>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0" name="CustomShape 23"/>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1" name="CustomShape 24"/>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2" name="CustomShape 25"/>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3" name="CustomShape 26"/>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4" name="CustomShape 27"/>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5" name="CustomShape 28"/>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6" name="CustomShape 29"/>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7" name="CustomShape 30"/>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8" name="CustomShape 31"/>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9" name="CustomShape 32"/>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0" name="CustomShape 33"/>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1" name="CustomShape 34"/>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2" name="CustomShape 35"/>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3" name="CustomShape 36"/>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4" name="CustomShape 37"/>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5" name="CustomShape 38"/>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86" name="" descr=""/>
          <p:cNvPicPr/>
          <p:nvPr/>
        </p:nvPicPr>
        <p:blipFill>
          <a:blip r:embed="rId5"/>
          <a:stretch/>
        </p:blipFill>
        <p:spPr>
          <a:xfrm>
            <a:off x="2454840" y="3099960"/>
            <a:ext cx="6869160" cy="27475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186</TotalTime>
  <Application>LibreOffice/6.0.7.3$Linux_X86_64 LibreOffice_project/00m0$Build-3</Application>
  <Words>5</Words>
  <Paragraphs>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2020-10-12T20:39:28Z</dcterms:created>
  <dc:creator>maria</dc:creator>
  <dc:description/>
  <dc:language>en-US</dc:language>
  <cp:lastModifiedBy/>
  <dcterms:modified xsi:type="dcterms:W3CDTF">2020-12-26T19:55:53Z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