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mathematinu.com/" TargetMode="Externa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://www.python.org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jpe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3006720" cy="30067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926080" y="1737360"/>
            <a:ext cx="66643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1798200" y="3020400"/>
            <a:ext cx="858456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Python Basics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52440" y="324000"/>
            <a:ext cx="384948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Functions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352440" y="1235160"/>
            <a:ext cx="367020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Code snippet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352440" y="247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def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return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arguments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pass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…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31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432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5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446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47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8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49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52440" y="324000"/>
            <a:ext cx="293616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Classes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352440" y="1235160"/>
            <a:ext cx="367020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Code snippet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class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self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__init__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pass</a:t>
            </a:r>
            <a:endParaRPr b="0" lang="en-US" sz="3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Manjari Bold"/>
                <a:ea typeface="DejaVu Sans"/>
              </a:rPr>
              <a:t>isinstance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74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475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8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489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90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1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92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006720" cy="3006720"/>
          </a:xfrm>
          <a:prstGeom prst="rect">
            <a:avLst/>
          </a:prstGeom>
          <a:ln>
            <a:noFill/>
          </a:ln>
        </p:spPr>
      </p:pic>
      <p:sp>
        <p:nvSpPr>
          <p:cNvPr id="515" name="CustomShape 1"/>
          <p:cNvSpPr/>
          <p:nvPr/>
        </p:nvSpPr>
        <p:spPr>
          <a:xfrm>
            <a:off x="2926080" y="1737360"/>
            <a:ext cx="66643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"/>
          <p:cNvSpPr/>
          <p:nvPr/>
        </p:nvSpPr>
        <p:spPr>
          <a:xfrm>
            <a:off x="1798200" y="3020400"/>
            <a:ext cx="858456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ce181e"/>
                </a:solidFill>
                <a:latin typeface="Arial"/>
                <a:ea typeface="DejaVu Sans"/>
              </a:rPr>
              <a:t>Thank You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52440" y="324000"/>
            <a:ext cx="483660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52440" y="1235160"/>
            <a:ext cx="327456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Outline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52440" y="1931040"/>
            <a:ext cx="11432160" cy="22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About python</a:t>
            </a:r>
            <a:endParaRPr b="0" lang="en-US" sz="4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Installation</a:t>
            </a:r>
            <a:endParaRPr b="0" lang="en-US" sz="4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Syntax</a:t>
            </a:r>
            <a:endParaRPr b="0" lang="en-US" sz="4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Logic and execution flow</a:t>
            </a:r>
            <a:endParaRPr b="0" lang="en-US" sz="4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Functions</a:t>
            </a:r>
            <a:endParaRPr b="0" lang="en-US" sz="4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Manjari Bold"/>
                <a:ea typeface="Hack"/>
              </a:rPr>
              <a:t>Classes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2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97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98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00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2440" y="324000"/>
            <a:ext cx="530892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About 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52440" y="1235160"/>
            <a:ext cx="219996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History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561600" y="3657600"/>
            <a:ext cx="2132640" cy="21326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Python is a general-purpose programming language first introduced in 1991 by Guido van Rossum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With python 2.0 being released in 2000 , and python 3.0 released in 2008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It is a high-level and dynamically typed language with garbage-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collection feature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Python runs on different operating systems including Windows, MacOS,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Linux, Solaris,etc …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6" name="Picture 11" descr=""/>
          <p:cNvPicPr/>
          <p:nvPr/>
        </p:nvPicPr>
        <p:blipFill>
          <a:blip r:embed="rId2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12" descr=""/>
          <p:cNvPicPr/>
          <p:nvPr/>
        </p:nvPicPr>
        <p:blipFill>
          <a:blip r:embed="rId3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41" name="Picture 13" descr=""/>
          <p:cNvPicPr/>
          <p:nvPr/>
        </p:nvPicPr>
        <p:blipFill>
          <a:blip r:embed="rId4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2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14" descr=""/>
          <p:cNvPicPr/>
          <p:nvPr/>
        </p:nvPicPr>
        <p:blipFill>
          <a:blip r:embed="rId5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44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52440" y="324000"/>
            <a:ext cx="530892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About Python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52440" y="1235160"/>
            <a:ext cx="330444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Why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GUI applications (Tkinter)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Web applications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Manjari Bold"/>
                <a:ea typeface="Hack"/>
                <a:hlinkClick r:id="rId1"/>
              </a:rPr>
              <a:t>www.mathematinu.com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Automation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Game development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Embedded applications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Data analysis and visualization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Hack"/>
              </a:rPr>
              <a:t>Machine learning and artificial intelligence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69" name="Picture 11" descr=""/>
          <p:cNvPicPr/>
          <p:nvPr/>
        </p:nvPicPr>
        <p:blipFill>
          <a:blip r:embed="rId2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Picture 12" descr=""/>
          <p:cNvPicPr/>
          <p:nvPr/>
        </p:nvPicPr>
        <p:blipFill>
          <a:blip r:embed="rId3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184" name="Picture 13" descr=""/>
          <p:cNvPicPr/>
          <p:nvPr/>
        </p:nvPicPr>
        <p:blipFill>
          <a:blip r:embed="rId4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85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Picture 14" descr=""/>
          <p:cNvPicPr/>
          <p:nvPr/>
        </p:nvPicPr>
        <p:blipFill>
          <a:blip r:embed="rId5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87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52440" y="324000"/>
            <a:ext cx="483660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Installation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52440" y="1235160"/>
            <a:ext cx="393516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Python &amp; IDLE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7259760" y="3092040"/>
            <a:ext cx="4618440" cy="29340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Python can be downloaded from the official website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Manjari Bold"/>
                <a:ea typeface="Hack"/>
                <a:hlinkClick r:id="rId2"/>
              </a:rPr>
              <a:t>www.python.org</a:t>
            </a: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.It comes with        IDLE, a simple python text editor used to type and edit python files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We will be using python 3.8.x in this workshop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13" name="Picture 11" descr=""/>
          <p:cNvPicPr/>
          <p:nvPr/>
        </p:nvPicPr>
        <p:blipFill>
          <a:blip r:embed="rId3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12" descr=""/>
          <p:cNvPicPr/>
          <p:nvPr/>
        </p:nvPicPr>
        <p:blipFill>
          <a:blip r:embed="rId4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228" name="Picture 13" descr=""/>
          <p:cNvPicPr/>
          <p:nvPr/>
        </p:nvPicPr>
        <p:blipFill>
          <a:blip r:embed="rId5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29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0" name="Picture 14" descr=""/>
          <p:cNvPicPr/>
          <p:nvPr/>
        </p:nvPicPr>
        <p:blipFill>
          <a:blip r:embed="rId6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31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52440" y="324000"/>
            <a:ext cx="483660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Installation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52440" y="1235160"/>
            <a:ext cx="393516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IDE : VS-Code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A very popular and open-source IDE to use is visual studio code, it has a python           extension made and maintained by Microsoft makes writing python code an easy          task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56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271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2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3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4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" descr=""/>
          <p:cNvPicPr/>
          <p:nvPr/>
        </p:nvPicPr>
        <p:blipFill>
          <a:blip r:embed="rId5"/>
          <a:stretch/>
        </p:blipFill>
        <p:spPr>
          <a:xfrm>
            <a:off x="183960" y="3663720"/>
            <a:ext cx="9081720" cy="205200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6"/>
          <a:stretch/>
        </p:blipFill>
        <p:spPr>
          <a:xfrm>
            <a:off x="9509760" y="3601800"/>
            <a:ext cx="2133720" cy="21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52440" y="324000"/>
            <a:ext cx="284724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Syntax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52440" y="1235160"/>
            <a:ext cx="367020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Code snippet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1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5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316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17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8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19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0"/>
          <p:cNvSpPr/>
          <p:nvPr/>
        </p:nvSpPr>
        <p:spPr>
          <a:xfrm>
            <a:off x="640080" y="2377440"/>
            <a:ext cx="11144520" cy="10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Variables, comments, docstrings, indentation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Data Types 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int, float, string, ...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Casting, arithmetic operations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52440" y="324000"/>
            <a:ext cx="915660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Logic and execution flow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52440" y="1235160"/>
            <a:ext cx="3670200" cy="627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6484a"/>
                </a:solidFill>
                <a:latin typeface="Hack"/>
                <a:ea typeface="Hack"/>
              </a:rPr>
              <a:t>Code snippet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5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346" name="CustomShape 4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3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4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5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6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9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360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61" name="CustomShape 17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2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63" name="CustomShape 18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9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0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1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2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3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24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5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6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7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8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9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0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31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2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3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4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5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36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7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8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9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0"/>
          <p:cNvSpPr/>
          <p:nvPr/>
        </p:nvSpPr>
        <p:spPr>
          <a:xfrm>
            <a:off x="640080" y="2377440"/>
            <a:ext cx="11144520" cy="10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Logic operations 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and, or,not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Conditionals :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equality, inequality, ...</a:t>
            </a: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Control flow :</a:t>
            </a: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If, else, …</a:t>
            </a:r>
            <a:endParaRPr b="0" lang="en-US" sz="2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Manjari Bold"/>
                <a:ea typeface="DejaVu Sans"/>
              </a:rPr>
              <a:t>while, for, 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52440" y="324000"/>
            <a:ext cx="2755800" cy="840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92027"/>
                </a:solidFill>
                <a:latin typeface="Hack"/>
                <a:ea typeface="Hack"/>
              </a:rPr>
              <a:t>Import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52440" y="1931040"/>
            <a:ext cx="1143216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import” keyword is used to include a python package, module, class, function, etc ... </a:t>
            </a: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Manjari Bold"/>
                <a:ea typeface="Hack"/>
              </a:rPr>
              <a:t>     into the current python project so these objects can be called inside the source code 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import “module”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import “module” as “alias”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anjari Bold"/>
                <a:ea typeface="Hack"/>
              </a:rPr>
              <a:t>from “module” import “object”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88" name="Picture 11" descr=""/>
          <p:cNvPicPr/>
          <p:nvPr/>
        </p:nvPicPr>
        <p:blipFill>
          <a:blip r:embed="rId1"/>
          <a:stretch/>
        </p:blipFill>
        <p:spPr>
          <a:xfrm>
            <a:off x="11110680" y="123840"/>
            <a:ext cx="919440" cy="970560"/>
          </a:xfrm>
          <a:prstGeom prst="rect">
            <a:avLst/>
          </a:prstGeom>
          <a:ln>
            <a:noFill/>
          </a:ln>
        </p:spPr>
      </p:pic>
      <p:sp>
        <p:nvSpPr>
          <p:cNvPr id="389" name="CustomShape 3"/>
          <p:cNvSpPr/>
          <p:nvPr/>
        </p:nvSpPr>
        <p:spPr>
          <a:xfrm>
            <a:off x="650268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3777120" y="6242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69483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85809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79275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74242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83412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72655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1"/>
          <p:cNvSpPr/>
          <p:nvPr/>
        </p:nvSpPr>
        <p:spPr>
          <a:xfrm>
            <a:off x="657216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2"/>
          <p:cNvSpPr/>
          <p:nvPr/>
        </p:nvSpPr>
        <p:spPr>
          <a:xfrm>
            <a:off x="914112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3"/>
          <p:cNvSpPr/>
          <p:nvPr/>
        </p:nvSpPr>
        <p:spPr>
          <a:xfrm>
            <a:off x="874620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4"/>
          <p:cNvSpPr/>
          <p:nvPr/>
        </p:nvSpPr>
        <p:spPr>
          <a:xfrm>
            <a:off x="75668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5"/>
          <p:cNvSpPr/>
          <p:nvPr/>
        </p:nvSpPr>
        <p:spPr>
          <a:xfrm>
            <a:off x="9368280" y="6356160"/>
            <a:ext cx="2801520" cy="487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2" name="Picture 12" descr=""/>
          <p:cNvPicPr/>
          <p:nvPr/>
        </p:nvPicPr>
        <p:blipFill>
          <a:blip r:embed="rId2"/>
          <a:srcRect l="0" t="0" r="34539" b="73477"/>
          <a:stretch/>
        </p:blipFill>
        <p:spPr>
          <a:xfrm>
            <a:off x="7938000" y="6074280"/>
            <a:ext cx="4233960" cy="76896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pic>
        <p:nvPicPr>
          <p:cNvPr id="403" name="Picture 13" descr=""/>
          <p:cNvPicPr/>
          <p:nvPr/>
        </p:nvPicPr>
        <p:blipFill>
          <a:blip r:embed="rId3"/>
          <a:srcRect l="0" t="0" r="34539" b="73472"/>
          <a:stretch/>
        </p:blipFill>
        <p:spPr>
          <a:xfrm>
            <a:off x="7146360" y="5930640"/>
            <a:ext cx="5034240" cy="91584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04" name="CustomShape 16"/>
          <p:cNvSpPr/>
          <p:nvPr/>
        </p:nvSpPr>
        <p:spPr>
          <a:xfrm>
            <a:off x="10061640" y="6480720"/>
            <a:ext cx="2108160" cy="35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Grow Through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5" name="Picture 14" descr=""/>
          <p:cNvPicPr/>
          <p:nvPr/>
        </p:nvPicPr>
        <p:blipFill>
          <a:blip r:embed="rId4"/>
          <a:srcRect l="0" t="0" r="34539" b="73474"/>
          <a:stretch/>
        </p:blipFill>
        <p:spPr>
          <a:xfrm>
            <a:off x="8629560" y="6203160"/>
            <a:ext cx="3551040" cy="64332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406" name="CustomShape 17"/>
          <p:cNvSpPr/>
          <p:nvPr/>
        </p:nvSpPr>
        <p:spPr>
          <a:xfrm>
            <a:off x="96660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8"/>
          <p:cNvSpPr/>
          <p:nvPr/>
        </p:nvSpPr>
        <p:spPr>
          <a:xfrm>
            <a:off x="259884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9"/>
          <p:cNvSpPr/>
          <p:nvPr/>
        </p:nvSpPr>
        <p:spPr>
          <a:xfrm>
            <a:off x="194544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0"/>
          <p:cNvSpPr/>
          <p:nvPr/>
        </p:nvSpPr>
        <p:spPr>
          <a:xfrm>
            <a:off x="1442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21"/>
          <p:cNvSpPr/>
          <p:nvPr/>
        </p:nvSpPr>
        <p:spPr>
          <a:xfrm>
            <a:off x="309240" y="62373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2"/>
          <p:cNvSpPr/>
          <p:nvPr/>
        </p:nvSpPr>
        <p:spPr>
          <a:xfrm>
            <a:off x="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23"/>
          <p:cNvSpPr/>
          <p:nvPr/>
        </p:nvSpPr>
        <p:spPr>
          <a:xfrm>
            <a:off x="235908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24"/>
          <p:cNvSpPr/>
          <p:nvPr/>
        </p:nvSpPr>
        <p:spPr>
          <a:xfrm>
            <a:off x="128376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25"/>
          <p:cNvSpPr/>
          <p:nvPr/>
        </p:nvSpPr>
        <p:spPr>
          <a:xfrm>
            <a:off x="59004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6"/>
          <p:cNvSpPr/>
          <p:nvPr/>
        </p:nvSpPr>
        <p:spPr>
          <a:xfrm>
            <a:off x="3159000" y="62384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7"/>
          <p:cNvSpPr/>
          <p:nvPr/>
        </p:nvSpPr>
        <p:spPr>
          <a:xfrm>
            <a:off x="2764080" y="6347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28"/>
          <p:cNvSpPr/>
          <p:nvPr/>
        </p:nvSpPr>
        <p:spPr>
          <a:xfrm>
            <a:off x="158472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29"/>
          <p:cNvSpPr/>
          <p:nvPr/>
        </p:nvSpPr>
        <p:spPr>
          <a:xfrm>
            <a:off x="3468960" y="63514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30"/>
          <p:cNvSpPr/>
          <p:nvPr/>
        </p:nvSpPr>
        <p:spPr>
          <a:xfrm>
            <a:off x="4413960" y="62636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31"/>
          <p:cNvSpPr/>
          <p:nvPr/>
        </p:nvSpPr>
        <p:spPr>
          <a:xfrm>
            <a:off x="6046560" y="62517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32"/>
          <p:cNvSpPr/>
          <p:nvPr/>
        </p:nvSpPr>
        <p:spPr>
          <a:xfrm>
            <a:off x="539316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3"/>
          <p:cNvSpPr/>
          <p:nvPr/>
        </p:nvSpPr>
        <p:spPr>
          <a:xfrm>
            <a:off x="4889880" y="62506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d92027"/>
          </a:solidFill>
          <a:ln>
            <a:solidFill>
              <a:srgbClr val="d9202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4"/>
          <p:cNvSpPr/>
          <p:nvPr/>
        </p:nvSpPr>
        <p:spPr>
          <a:xfrm>
            <a:off x="5806800" y="634284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35"/>
          <p:cNvSpPr/>
          <p:nvPr/>
        </p:nvSpPr>
        <p:spPr>
          <a:xfrm>
            <a:off x="4731120" y="632988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8d98a7"/>
          </a:solidFill>
          <a:ln>
            <a:solidFill>
              <a:srgbClr val="8d98a7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36"/>
          <p:cNvSpPr/>
          <p:nvPr/>
        </p:nvSpPr>
        <p:spPr>
          <a:xfrm>
            <a:off x="403740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37"/>
          <p:cNvSpPr/>
          <p:nvPr/>
        </p:nvSpPr>
        <p:spPr>
          <a:xfrm>
            <a:off x="6221520" y="635940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38"/>
          <p:cNvSpPr/>
          <p:nvPr/>
        </p:nvSpPr>
        <p:spPr>
          <a:xfrm>
            <a:off x="5032080" y="6356160"/>
            <a:ext cx="1333440" cy="487080"/>
          </a:xfrm>
          <a:prstGeom prst="triangle">
            <a:avLst>
              <a:gd name="adj" fmla="val 50000"/>
            </a:avLst>
          </a:prstGeom>
          <a:solidFill>
            <a:srgbClr val="46484a"/>
          </a:solidFill>
          <a:ln>
            <a:solidFill>
              <a:srgbClr val="4648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Application>LibreOffice/6.0.7.3$Linux_X86_64 LibreOffice_project/00m0$Build-3</Application>
  <Words>5</Words>
  <Paragraphs>4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2020-10-12T20:39:28Z</dcterms:created>
  <dc:creator>maria</dc:creator>
  <dc:description/>
  <dc:language>en-US</dc:language>
  <cp:lastModifiedBy/>
  <dcterms:modified xsi:type="dcterms:W3CDTF">2020-10-19T20:17:44Z</dcterms:modified>
  <cp:revision>183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