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Anaheim"/>
      <p:regular r:id="rId43"/>
    </p:embeddedFont>
    <p:embeddedFont>
      <p:font typeface="Asap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Asap-regular.fntdata"/><Relationship Id="rId21" Type="http://schemas.openxmlformats.org/officeDocument/2006/relationships/slide" Target="slides/slide16.xml"/><Relationship Id="rId43" Type="http://schemas.openxmlformats.org/officeDocument/2006/relationships/font" Target="fonts/Anaheim-regular.fntdata"/><Relationship Id="rId24" Type="http://schemas.openxmlformats.org/officeDocument/2006/relationships/slide" Target="slides/slide19.xml"/><Relationship Id="rId46" Type="http://schemas.openxmlformats.org/officeDocument/2006/relationships/font" Target="fonts/Asap-italic.fntdata"/><Relationship Id="rId23" Type="http://schemas.openxmlformats.org/officeDocument/2006/relationships/slide" Target="slides/slide18.xml"/><Relationship Id="rId45" Type="http://schemas.openxmlformats.org/officeDocument/2006/relationships/font" Target="fonts/Asap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sap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3bb7a1b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3bb7a1b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3c7d0529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3c7d0529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3c7d0529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b3c7d0529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3bb7a1ba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3bb7a1b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3c7d0529d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3c7d0529d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3bb7a1b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3bb7a1b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3c7d0529d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3c7d0529d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3bb7a1ba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3bb7a1ba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3c7d0529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3c7d0529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3c7d0529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3c7d0529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3bb7a1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3bb7a1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b3c7d0529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b3c7d0529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3c7d0529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b3c7d0529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3c7d0529d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3c7d0529d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3c7d0529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3c7d0529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3c7d0529d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3c7d0529d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3c7d0529d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3c7d0529d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b3c7d0529d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b3c7d0529d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3c7d0529d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b3c7d0529d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b3bb7a1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b3bb7a1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b3bb7a1ba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b3bb7a1ba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3bb7a1ba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3bb7a1ba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3bb7a1ba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b3bb7a1ba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3bb7a1ba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3bb7a1ba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3bb7a1ba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3bb7a1ba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3bb7a1b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3bb7a1b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3bb7a1ba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3bb7a1ba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3bb7a1b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3bb7a1b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3bb7a1b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3bb7a1b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9" name="Google Shape;89;p1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90" name="Google Shape;90;p1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" name="Google Shape;92;p11"/>
          <p:cNvSpPr/>
          <p:nvPr/>
        </p:nvSpPr>
        <p:spPr>
          <a:xfrm>
            <a:off x="3303000" y="-1746075"/>
            <a:ext cx="2538000" cy="25380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hasCustomPrompt="1"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2" type="title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3" type="title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4" type="subTitle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5" type="subTitle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idx="6"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7" type="title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8" type="title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9" type="title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3" type="subTitle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3"/>
          <p:cNvSpPr txBox="1"/>
          <p:nvPr>
            <p:ph idx="14" type="subTitle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3"/>
          <p:cNvSpPr txBox="1"/>
          <p:nvPr>
            <p:ph idx="15" type="subTitle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08" name="Google Shape;108;p1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09" name="Google Shape;109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5" name="Google Shape;115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18" name="Google Shape;118;p1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19" name="Google Shape;119;p1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" name="Google Shape;121;p14"/>
          <p:cNvGrpSpPr/>
          <p:nvPr/>
        </p:nvGrpSpPr>
        <p:grpSpPr>
          <a:xfrm>
            <a:off x="8285475" y="-438425"/>
            <a:ext cx="1720283" cy="6532509"/>
            <a:chOff x="8285475" y="-438425"/>
            <a:chExt cx="1720283" cy="6532509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25" name="Google Shape;125;p14"/>
            <p:cNvSpPr/>
            <p:nvPr/>
          </p:nvSpPr>
          <p:spPr>
            <a:xfrm>
              <a:off x="8285475" y="-438425"/>
              <a:ext cx="1209000" cy="1209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8" name="Google Shape;128;p1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9" name="Google Shape;129;p1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" name="Google Shape;131;p15"/>
          <p:cNvGrpSpPr/>
          <p:nvPr/>
        </p:nvGrpSpPr>
        <p:grpSpPr>
          <a:xfrm>
            <a:off x="-1183199" y="-308550"/>
            <a:ext cx="11340599" cy="3736559"/>
            <a:chOff x="-1183199" y="-308550"/>
            <a:chExt cx="11340599" cy="3736559"/>
          </a:xfrm>
        </p:grpSpPr>
        <p:grpSp>
          <p:nvGrpSpPr>
            <p:cNvPr id="132" name="Google Shape;132;p15"/>
            <p:cNvGrpSpPr/>
            <p:nvPr/>
          </p:nvGrpSpPr>
          <p:grpSpPr>
            <a:xfrm>
              <a:off x="-1183199" y="1715502"/>
              <a:ext cx="1712507" cy="1712507"/>
              <a:chOff x="-4626425" y="-4587625"/>
              <a:chExt cx="7590900" cy="759090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35" name="Google Shape;135;p15"/>
            <p:cNvSpPr/>
            <p:nvPr/>
          </p:nvSpPr>
          <p:spPr>
            <a:xfrm>
              <a:off x="8424000" y="-3085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740075" y="558150"/>
            <a:ext cx="4064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40075" y="1200450"/>
            <a:ext cx="4064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6"/>
          <p:cNvSpPr/>
          <p:nvPr>
            <p:ph idx="2" type="pic"/>
          </p:nvPr>
        </p:nvSpPr>
        <p:spPr>
          <a:xfrm>
            <a:off x="5031725" y="2991150"/>
            <a:ext cx="3399000" cy="161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6"/>
          <p:cNvSpPr/>
          <p:nvPr>
            <p:ph idx="3" type="pic"/>
          </p:nvPr>
        </p:nvSpPr>
        <p:spPr>
          <a:xfrm>
            <a:off x="5031725" y="543275"/>
            <a:ext cx="3399000" cy="222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"/>
          <p:cNvSpPr/>
          <p:nvPr>
            <p:ph idx="4" type="pic"/>
          </p:nvPr>
        </p:nvSpPr>
        <p:spPr>
          <a:xfrm>
            <a:off x="740075" y="1999800"/>
            <a:ext cx="4064100" cy="260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2" name="Google Shape;142;p1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43" name="Google Shape;143;p1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6"/>
          <p:cNvGrpSpPr/>
          <p:nvPr/>
        </p:nvGrpSpPr>
        <p:grpSpPr>
          <a:xfrm>
            <a:off x="-546825" y="-1295700"/>
            <a:ext cx="10457500" cy="7633050"/>
            <a:chOff x="-546825" y="-1295700"/>
            <a:chExt cx="10457500" cy="7633050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-546825" y="-1295700"/>
              <a:ext cx="10457500" cy="7633050"/>
              <a:chOff x="-546825" y="-1295700"/>
              <a:chExt cx="10457500" cy="763305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8177275" y="460395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-546825" y="-129570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49" name="Google Shape;149;p16"/>
            <p:cNvSpPr/>
            <p:nvPr/>
          </p:nvSpPr>
          <p:spPr>
            <a:xfrm>
              <a:off x="-330400" y="4804750"/>
              <a:ext cx="808500" cy="8085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82950" y="1188725"/>
            <a:ext cx="5151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782950" y="1965950"/>
            <a:ext cx="51513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53" name="Google Shape;153;p1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54" name="Google Shape;154;p1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7"/>
          <p:cNvGrpSpPr/>
          <p:nvPr/>
        </p:nvGrpSpPr>
        <p:grpSpPr>
          <a:xfrm>
            <a:off x="-683874" y="-574025"/>
            <a:ext cx="5827824" cy="6476384"/>
            <a:chOff x="-683874" y="-574025"/>
            <a:chExt cx="5827824" cy="6476384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-683874" y="4189852"/>
              <a:ext cx="1712507" cy="1712507"/>
              <a:chOff x="-4626425" y="-4587625"/>
              <a:chExt cx="7590900" cy="759090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60" name="Google Shape;160;p17"/>
            <p:cNvSpPr/>
            <p:nvPr/>
          </p:nvSpPr>
          <p:spPr>
            <a:xfrm>
              <a:off x="4000050" y="-574025"/>
              <a:ext cx="1143900" cy="1143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726775" y="1169725"/>
            <a:ext cx="7704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65" name="Google Shape;165;p1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" name="Google Shape;167;p18"/>
          <p:cNvGrpSpPr/>
          <p:nvPr/>
        </p:nvGrpSpPr>
        <p:grpSpPr>
          <a:xfrm>
            <a:off x="-782399" y="1630450"/>
            <a:ext cx="11075874" cy="4434809"/>
            <a:chOff x="-782399" y="1630450"/>
            <a:chExt cx="11075874" cy="4434809"/>
          </a:xfrm>
        </p:grpSpPr>
        <p:grpSp>
          <p:nvGrpSpPr>
            <p:cNvPr id="168" name="Google Shape;168;p18"/>
            <p:cNvGrpSpPr/>
            <p:nvPr/>
          </p:nvGrpSpPr>
          <p:grpSpPr>
            <a:xfrm>
              <a:off x="-782399" y="4352752"/>
              <a:ext cx="1712507" cy="1712507"/>
              <a:chOff x="-4626425" y="-4587625"/>
              <a:chExt cx="7590900" cy="7590900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71" name="Google Shape;171;p18"/>
            <p:cNvSpPr/>
            <p:nvPr/>
          </p:nvSpPr>
          <p:spPr>
            <a:xfrm>
              <a:off x="8560075" y="16304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-832574" y="-971898"/>
            <a:ext cx="1712507" cy="1712507"/>
            <a:chOff x="-4626425" y="-4587625"/>
            <a:chExt cx="7590900" cy="7590900"/>
          </a:xfrm>
        </p:grpSpPr>
        <p:sp>
          <p:nvSpPr>
            <p:cNvPr id="174" name="Google Shape;174;p19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4774402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805650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79" name="Google Shape;179;p1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80" name="Google Shape;180;p1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7" name="Google Shape;187;p20"/>
          <p:cNvSpPr txBox="1"/>
          <p:nvPr>
            <p:ph idx="5" type="subTitle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8" name="Google Shape;188;p20"/>
          <p:cNvSpPr txBox="1"/>
          <p:nvPr>
            <p:ph idx="6" type="subTitle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90" name="Google Shape;190;p2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1" name="Google Shape;191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97" name="Google Shape;197;p20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/>
          <p:nvPr/>
        </p:nvSpPr>
        <p:spPr>
          <a:xfrm>
            <a:off x="8543400" y="-299300"/>
            <a:ext cx="1086600" cy="1086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subTitle"/>
          </p:nvPr>
        </p:nvSpPr>
        <p:spPr>
          <a:xfrm>
            <a:off x="722825" y="1826248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2" type="subTitle"/>
          </p:nvPr>
        </p:nvSpPr>
        <p:spPr>
          <a:xfrm>
            <a:off x="4615354" y="1826249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3" type="subTitle"/>
          </p:nvPr>
        </p:nvSpPr>
        <p:spPr>
          <a:xfrm>
            <a:off x="7228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4" type="subTitle"/>
          </p:nvPr>
        </p:nvSpPr>
        <p:spPr>
          <a:xfrm>
            <a:off x="46153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5" type="subTitle"/>
          </p:nvPr>
        </p:nvSpPr>
        <p:spPr>
          <a:xfrm>
            <a:off x="722825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4" name="Google Shape;204;p21"/>
          <p:cNvSpPr txBox="1"/>
          <p:nvPr>
            <p:ph idx="6" type="subTitle"/>
          </p:nvPr>
        </p:nvSpPr>
        <p:spPr>
          <a:xfrm>
            <a:off x="722825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5" name="Google Shape;205;p21"/>
          <p:cNvSpPr txBox="1"/>
          <p:nvPr>
            <p:ph idx="7" type="subTitle"/>
          </p:nvPr>
        </p:nvSpPr>
        <p:spPr>
          <a:xfrm>
            <a:off x="4615317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6" name="Google Shape;206;p21"/>
          <p:cNvSpPr txBox="1"/>
          <p:nvPr>
            <p:ph idx="8" type="subTitle"/>
          </p:nvPr>
        </p:nvSpPr>
        <p:spPr>
          <a:xfrm>
            <a:off x="4615300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08" name="Google Shape;208;p2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09" name="Google Shape;209;p2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" name="Google Shape;211;p21"/>
          <p:cNvGrpSpPr/>
          <p:nvPr/>
        </p:nvGrpSpPr>
        <p:grpSpPr>
          <a:xfrm>
            <a:off x="-681650" y="-990625"/>
            <a:ext cx="10143238" cy="6664839"/>
            <a:chOff x="-681650" y="-990625"/>
            <a:chExt cx="10143238" cy="6664839"/>
          </a:xfrm>
        </p:grpSpPr>
        <p:grpSp>
          <p:nvGrpSpPr>
            <p:cNvPr id="212" name="Google Shape;212;p21"/>
            <p:cNvGrpSpPr/>
            <p:nvPr/>
          </p:nvGrpSpPr>
          <p:grpSpPr>
            <a:xfrm>
              <a:off x="8179485" y="4392111"/>
              <a:ext cx="1282103" cy="1282103"/>
              <a:chOff x="-4626425" y="-4587625"/>
              <a:chExt cx="7590900" cy="7590900"/>
            </a:xfrm>
          </p:grpSpPr>
          <p:sp>
            <p:nvSpPr>
              <p:cNvPr id="213" name="Google Shape;213;p21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15" name="Google Shape;215;p21"/>
            <p:cNvSpPr/>
            <p:nvPr/>
          </p:nvSpPr>
          <p:spPr>
            <a:xfrm>
              <a:off x="-6816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720000" y="1536500"/>
            <a:ext cx="2202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3472475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3" type="subTitle"/>
          </p:nvPr>
        </p:nvSpPr>
        <p:spPr>
          <a:xfrm>
            <a:off x="7233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4726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6221951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6" type="subTitle"/>
          </p:nvPr>
        </p:nvSpPr>
        <p:spPr>
          <a:xfrm>
            <a:off x="62219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720000" y="1246975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347248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5" name="Google Shape;225;p22"/>
          <p:cNvSpPr txBox="1"/>
          <p:nvPr>
            <p:ph idx="9" type="subTitle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72002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347100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8" name="Google Shape;228;p22"/>
          <p:cNvSpPr txBox="1"/>
          <p:nvPr>
            <p:ph idx="15" type="subTitle"/>
          </p:nvPr>
        </p:nvSpPr>
        <p:spPr>
          <a:xfrm>
            <a:off x="622198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30" name="Google Shape;230;p2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31" name="Google Shape;231;p2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3" name="Google Shape;233;p22"/>
          <p:cNvGrpSpPr/>
          <p:nvPr/>
        </p:nvGrpSpPr>
        <p:grpSpPr>
          <a:xfrm>
            <a:off x="-1183200" y="-298098"/>
            <a:ext cx="11326283" cy="3736548"/>
            <a:chOff x="-1183200" y="-298098"/>
            <a:chExt cx="11326283" cy="3736548"/>
          </a:xfrm>
        </p:grpSpPr>
        <p:grpSp>
          <p:nvGrpSpPr>
            <p:cNvPr id="234" name="Google Shape;234;p22"/>
            <p:cNvGrpSpPr/>
            <p:nvPr/>
          </p:nvGrpSpPr>
          <p:grpSpPr>
            <a:xfrm>
              <a:off x="8430576" y="-298098"/>
              <a:ext cx="1712507" cy="1712507"/>
              <a:chOff x="-4626425" y="-4587625"/>
              <a:chExt cx="7590900" cy="75909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37" name="Google Shape;237;p22"/>
            <p:cNvSpPr/>
            <p:nvPr/>
          </p:nvSpPr>
          <p:spPr>
            <a:xfrm>
              <a:off x="-1183200" y="17050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hasCustomPrompt="1" type="title"/>
          </p:nvPr>
        </p:nvSpPr>
        <p:spPr>
          <a:xfrm>
            <a:off x="801100" y="57730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/>
          <p:nvPr>
            <p:ph idx="1" type="subTitle"/>
          </p:nvPr>
        </p:nvSpPr>
        <p:spPr>
          <a:xfrm>
            <a:off x="801100" y="142205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23"/>
          <p:cNvSpPr txBox="1"/>
          <p:nvPr>
            <p:ph hasCustomPrompt="1" idx="2" type="title"/>
          </p:nvPr>
        </p:nvSpPr>
        <p:spPr>
          <a:xfrm>
            <a:off x="801100" y="1966525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2" name="Google Shape;242;p23"/>
          <p:cNvSpPr txBox="1"/>
          <p:nvPr>
            <p:ph idx="3" type="subTitle"/>
          </p:nvPr>
        </p:nvSpPr>
        <p:spPr>
          <a:xfrm>
            <a:off x="801100" y="2811283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3"/>
          <p:cNvSpPr txBox="1"/>
          <p:nvPr>
            <p:ph hasCustomPrompt="1" idx="4" type="title"/>
          </p:nvPr>
        </p:nvSpPr>
        <p:spPr>
          <a:xfrm>
            <a:off x="801100" y="335575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23"/>
          <p:cNvSpPr txBox="1"/>
          <p:nvPr>
            <p:ph idx="5" type="subTitle"/>
          </p:nvPr>
        </p:nvSpPr>
        <p:spPr>
          <a:xfrm>
            <a:off x="801100" y="420050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45" name="Google Shape;245;p2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46" name="Google Shape;246;p2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8" name="Google Shape;248;p23"/>
          <p:cNvSpPr/>
          <p:nvPr/>
        </p:nvSpPr>
        <p:spPr>
          <a:xfrm>
            <a:off x="-412375" y="-241525"/>
            <a:ext cx="1125600" cy="1125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1" name="Google Shape;251;p24"/>
          <p:cNvSpPr txBox="1"/>
          <p:nvPr>
            <p:ph idx="1" type="subTitle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4"/>
          <p:cNvSpPr txBox="1"/>
          <p:nvPr/>
        </p:nvSpPr>
        <p:spPr>
          <a:xfrm>
            <a:off x="2277379" y="345955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1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4" name="Google Shape;254;p2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4"/>
          <p:cNvSpPr/>
          <p:nvPr/>
        </p:nvSpPr>
        <p:spPr>
          <a:xfrm>
            <a:off x="7774000" y="3081275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9" name="Google Shape;259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" name="Google Shape;261;p25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262" name="Google Shape;262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8" name="Google Shape;268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0" name="Google Shape;270;p26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4" name="Google Shape;274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68149"/>
            <a:ext cx="770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" name="Google Shape;26;p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" name="Google Shape;28;p4"/>
          <p:cNvGrpSpPr/>
          <p:nvPr/>
        </p:nvGrpSpPr>
        <p:grpSpPr>
          <a:xfrm>
            <a:off x="-738775" y="-917900"/>
            <a:ext cx="10744533" cy="7011984"/>
            <a:chOff x="-738775" y="-917900"/>
            <a:chExt cx="10744533" cy="7011984"/>
          </a:xfrm>
        </p:grpSpPr>
        <p:sp>
          <p:nvSpPr>
            <p:cNvPr id="29" name="Google Shape;29;p4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" name="Google Shape;42;p5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6" name="Google Shape;46;p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6"/>
          <p:cNvGrpSpPr/>
          <p:nvPr/>
        </p:nvGrpSpPr>
        <p:grpSpPr>
          <a:xfrm>
            <a:off x="-1183200" y="-1325723"/>
            <a:ext cx="3954408" cy="7041523"/>
            <a:chOff x="-1183200" y="-1325723"/>
            <a:chExt cx="3954408" cy="7041523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2" name="Google Shape;52;p6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72650" y="1569275"/>
            <a:ext cx="42093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2" type="pic"/>
          </p:nvPr>
        </p:nvSpPr>
        <p:spPr>
          <a:xfrm>
            <a:off x="5335700" y="1207775"/>
            <a:ext cx="3088200" cy="32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2" name="Google Shape;62;p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3" name="Google Shape;63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8" name="Google Shape;68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" name="Google Shape;70;p8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71" name="Google Shape;71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4" name="Google Shape;74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854075" y="1727825"/>
            <a:ext cx="40341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853900" y="2932600"/>
            <a:ext cx="4034100" cy="7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79" name="Google Shape;79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9"/>
          <p:cNvSpPr/>
          <p:nvPr/>
        </p:nvSpPr>
        <p:spPr>
          <a:xfrm>
            <a:off x="8415450" y="-2836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7578200" y="3662500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2294550" y="3537050"/>
            <a:ext cx="455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BY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Norhan Mohamed Swar, 231000486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Salma Hisham Mohamed, 231000533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Shaden Abdelrahman Mohamed, 231002276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80" name="Google Shape;280;p27"/>
          <p:cNvSpPr txBox="1"/>
          <p:nvPr>
            <p:ph type="ctrTitle"/>
          </p:nvPr>
        </p:nvSpPr>
        <p:spPr>
          <a:xfrm>
            <a:off x="2071400" y="1174075"/>
            <a:ext cx="5001300" cy="24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Analysis of the MovieLens Dataset</a:t>
            </a:r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>
            <a:off x="-4626425" y="-4587625"/>
            <a:ext cx="7590900" cy="7590900"/>
            <a:chOff x="-4626425" y="-4587625"/>
            <a:chExt cx="7590900" cy="7590900"/>
          </a:xfrm>
        </p:grpSpPr>
        <p:sp>
          <p:nvSpPr>
            <p:cNvPr id="282" name="Google Shape;282;p2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6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84" name="Google Shape;384;p36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86" name="Google Shape;386;p36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 </a:t>
            </a:r>
            <a:endParaRPr/>
          </a:p>
        </p:txBody>
      </p:sp>
      <p:sp>
        <p:nvSpPr>
          <p:cNvPr id="388" name="Google Shape;388;p36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0" y="603462"/>
            <a:ext cx="7856951" cy="39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 for Similar Movie Discovery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77" y="1163477"/>
            <a:ext cx="6928901" cy="32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/>
        </p:nvSpPr>
        <p:spPr>
          <a:xfrm>
            <a:off x="638256" y="1303800"/>
            <a:ext cx="4524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A shingle is a sequence of n consecutive items from a list. In this case,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the items are the ratings.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 we takes a list of ratings and returns a set of shingles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38178" y="1030425"/>
            <a:ext cx="3174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1. 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Shingling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6" name="Google Shape;406;p39"/>
          <p:cNvSpPr txBox="1"/>
          <p:nvPr>
            <p:ph type="title"/>
          </p:nvPr>
        </p:nvSpPr>
        <p:spPr>
          <a:xfrm>
            <a:off x="294750" y="407675"/>
            <a:ext cx="8358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 for Similar Movie Discovery</a:t>
            </a:r>
            <a:endParaRPr/>
          </a:p>
        </p:txBody>
      </p:sp>
      <p:sp>
        <p:nvSpPr>
          <p:cNvPr id="407" name="Google Shape;407;p39"/>
          <p:cNvSpPr txBox="1"/>
          <p:nvPr/>
        </p:nvSpPr>
        <p:spPr>
          <a:xfrm>
            <a:off x="638125" y="3432125"/>
            <a:ext cx="3174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3. LSH Clustering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638204" y="3705500"/>
            <a:ext cx="4566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Loop above the signatures and Assign each signature to a cluster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 each signature into the LSH index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Query the LSH index to find similar signatures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2.1 If no similar signature is found, assign a new cluster ID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638283" y="2523000"/>
            <a:ext cx="48111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MinHash is a dimensionality reduction technique that projects high-dimensional data into a lower-dimensional space.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So we take a set of shingles and a number of permutations and returns a MinHash object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638178" y="2249625"/>
            <a:ext cx="4002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2. 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Minhashing: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500" y="1187308"/>
            <a:ext cx="3981450" cy="148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50" y="1629450"/>
            <a:ext cx="6737725" cy="25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1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423" name="Google Shape;423;p41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425" name="Google Shape;425;p41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41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/>
        </p:nvSpPr>
        <p:spPr>
          <a:xfrm>
            <a:off x="453850" y="920275"/>
            <a:ext cx="81060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Preparation: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the dataset containing user ratings for movies.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Normalize the ratings using a suitable method (e.g., min-max scaling) to ensure features have a consistent scale.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Extract relevant features (user IDs and movie ratings) and create a matrix representation.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K-Means Clustering: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Choose a suitable number of clusters (k) using techniques like the elbow method or silhouette analysis.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Initialize cluster centroids randomly or using strategies like K-means++.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Iterate until convergence: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each user to the cluster with the closest centroid (using Euclidean distance or other appropriate metrics).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Recalculate centroids as the mean of all users within each cluster.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163875" y="239525"/>
            <a:ext cx="72237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620300"/>
            <a:ext cx="5052624" cy="39029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/>
        </p:nvSpPr>
        <p:spPr>
          <a:xfrm>
            <a:off x="466450" y="693375"/>
            <a:ext cx="6631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Knowing Number of clusters</a:t>
            </a:r>
            <a:endParaRPr b="1" sz="15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Applying K-means clustering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800" y="740575"/>
            <a:ext cx="4911775" cy="38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50" y="531763"/>
            <a:ext cx="5482750" cy="40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9" name="Google Shape;289;p28"/>
          <p:cNvSpPr txBox="1"/>
          <p:nvPr>
            <p:ph idx="2" type="title"/>
          </p:nvPr>
        </p:nvSpPr>
        <p:spPr>
          <a:xfrm>
            <a:off x="937850" y="2417000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28"/>
          <p:cNvSpPr txBox="1"/>
          <p:nvPr>
            <p:ph idx="3" type="title"/>
          </p:nvPr>
        </p:nvSpPr>
        <p:spPr>
          <a:xfrm>
            <a:off x="937850" y="3408725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292" name="Google Shape;292;p28"/>
          <p:cNvSpPr txBox="1"/>
          <p:nvPr>
            <p:ph idx="4" type="subTitle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</a:t>
            </a:r>
            <a:endParaRPr/>
          </a:p>
        </p:txBody>
      </p:sp>
      <p:sp>
        <p:nvSpPr>
          <p:cNvPr id="293" name="Google Shape;293;p28"/>
          <p:cNvSpPr txBox="1"/>
          <p:nvPr>
            <p:ph idx="5" type="subTitle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 </a:t>
            </a:r>
            <a:endParaRPr/>
          </a:p>
        </p:txBody>
      </p:sp>
      <p:sp>
        <p:nvSpPr>
          <p:cNvPr id="294" name="Google Shape;294;p28"/>
          <p:cNvSpPr txBox="1"/>
          <p:nvPr>
            <p:ph idx="6"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5" name="Google Shape;295;p28"/>
          <p:cNvSpPr txBox="1"/>
          <p:nvPr>
            <p:ph idx="7" type="title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" name="Google Shape;296;p28"/>
          <p:cNvSpPr txBox="1"/>
          <p:nvPr>
            <p:ph idx="8" type="title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7" name="Google Shape;297;p28"/>
          <p:cNvSpPr txBox="1"/>
          <p:nvPr>
            <p:ph idx="9" type="title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8" name="Google Shape;298;p28"/>
          <p:cNvSpPr txBox="1"/>
          <p:nvPr>
            <p:ph idx="13" type="subTitle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299" name="Google Shape;299;p28"/>
          <p:cNvSpPr txBox="1"/>
          <p:nvPr>
            <p:ph idx="14" type="subTitle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Detection</a:t>
            </a:r>
            <a:endParaRPr/>
          </a:p>
        </p:txBody>
      </p:sp>
      <p:sp>
        <p:nvSpPr>
          <p:cNvPr id="300" name="Google Shape;300;p28"/>
          <p:cNvSpPr txBox="1"/>
          <p:nvPr>
            <p:ph idx="15" type="subTitle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6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455" name="Google Shape;455;p46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457" name="Google Shape;457;p46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6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Detection</a:t>
            </a:r>
            <a:endParaRPr/>
          </a:p>
        </p:txBody>
      </p:sp>
      <p:sp>
        <p:nvSpPr>
          <p:cNvPr id="459" name="Google Shape;459;p46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type="title"/>
          </p:nvPr>
        </p:nvSpPr>
        <p:spPr>
          <a:xfrm>
            <a:off x="551950" y="643925"/>
            <a:ext cx="52128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1.Getting the Top 10 Movies:</a:t>
            </a:r>
            <a:endParaRPr sz="1500"/>
          </a:p>
        </p:txBody>
      </p:sp>
      <p:pic>
        <p:nvPicPr>
          <p:cNvPr id="465" name="Google Shape;4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225"/>
            <a:ext cx="8839203" cy="272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/>
          <p:nvPr>
            <p:ph type="title"/>
          </p:nvPr>
        </p:nvSpPr>
        <p:spPr>
          <a:xfrm>
            <a:off x="197900" y="384950"/>
            <a:ext cx="6295500" cy="9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Creating sub_dataframe contains the top 10 movies only:</a:t>
            </a:r>
            <a:endParaRPr sz="2100"/>
          </a:p>
        </p:txBody>
      </p:sp>
      <p:pic>
        <p:nvPicPr>
          <p:cNvPr id="471" name="Google Shape;4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750"/>
            <a:ext cx="8839200" cy="2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97900" y="384950"/>
            <a:ext cx="6295500" cy="9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3.Cosine similarity:</a:t>
            </a:r>
            <a:endParaRPr sz="3000"/>
          </a:p>
        </p:txBody>
      </p:sp>
      <p:pic>
        <p:nvPicPr>
          <p:cNvPr id="477" name="Google Shape;4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5" y="2131875"/>
            <a:ext cx="8839200" cy="226714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9"/>
          <p:cNvSpPr txBox="1"/>
          <p:nvPr/>
        </p:nvSpPr>
        <p:spPr>
          <a:xfrm>
            <a:off x="289950" y="1336300"/>
            <a:ext cx="43494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 cosine similarity between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each others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197900" y="384950"/>
            <a:ext cx="62955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3.Cosine similarity(cont..):</a:t>
            </a:r>
            <a:endParaRPr sz="3000"/>
          </a:p>
        </p:txBody>
      </p:sp>
      <p:pic>
        <p:nvPicPr>
          <p:cNvPr id="484" name="Google Shape;4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850"/>
            <a:ext cx="8839200" cy="200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type="title"/>
          </p:nvPr>
        </p:nvSpPr>
        <p:spPr>
          <a:xfrm>
            <a:off x="197900" y="384950"/>
            <a:ext cx="62955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Create a user similarity graph:</a:t>
            </a: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/>
          </a:p>
        </p:txBody>
      </p:sp>
      <p:pic>
        <p:nvPicPr>
          <p:cNvPr id="490" name="Google Shape;490;p51"/>
          <p:cNvPicPr preferRelativeResize="0"/>
          <p:nvPr/>
        </p:nvPicPr>
        <p:blipFill rotWithShape="1">
          <a:blip r:embed="rId3">
            <a:alphaModFix/>
          </a:blip>
          <a:srcRect b="0" l="0" r="21673" t="0"/>
          <a:stretch/>
        </p:blipFill>
        <p:spPr>
          <a:xfrm>
            <a:off x="2763075" y="1468125"/>
            <a:ext cx="5695974" cy="29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1"/>
          <p:cNvSpPr txBox="1"/>
          <p:nvPr/>
        </p:nvSpPr>
        <p:spPr>
          <a:xfrm>
            <a:off x="340375" y="1411950"/>
            <a:ext cx="3126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Nodes: users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Edges: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similarity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between 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 txBox="1"/>
          <p:nvPr>
            <p:ph type="title"/>
          </p:nvPr>
        </p:nvSpPr>
        <p:spPr>
          <a:xfrm>
            <a:off x="197900" y="384950"/>
            <a:ext cx="6295500" cy="8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5.Apply the Louvain method for community detection:</a:t>
            </a:r>
            <a:endParaRPr sz="3000"/>
          </a:p>
        </p:txBody>
      </p:sp>
      <p:pic>
        <p:nvPicPr>
          <p:cNvPr id="497" name="Google Shape;497;p52"/>
          <p:cNvPicPr preferRelativeResize="0"/>
          <p:nvPr/>
        </p:nvPicPr>
        <p:blipFill rotWithShape="1">
          <a:blip r:embed="rId3">
            <a:alphaModFix/>
          </a:blip>
          <a:srcRect b="0" l="17823" r="26890" t="0"/>
          <a:stretch/>
        </p:blipFill>
        <p:spPr>
          <a:xfrm>
            <a:off x="4257200" y="1197625"/>
            <a:ext cx="4886800" cy="29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2"/>
          <p:cNvSpPr txBox="1"/>
          <p:nvPr/>
        </p:nvSpPr>
        <p:spPr>
          <a:xfrm>
            <a:off x="197900" y="1676675"/>
            <a:ext cx="4059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best_partition function from the community module applies the Louvain algorithm to the user similarity graph G. The resulting partition variable is a dictionary where each node (user) in the graph is assigned to a specific community.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3"/>
          <p:cNvSpPr txBox="1"/>
          <p:nvPr>
            <p:ph type="title"/>
          </p:nvPr>
        </p:nvSpPr>
        <p:spPr>
          <a:xfrm>
            <a:off x="197900" y="384950"/>
            <a:ext cx="6295500" cy="8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Visualize  the communities:</a:t>
            </a:r>
            <a:endParaRPr sz="3000"/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900"/>
            <a:ext cx="9245101" cy="3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/>
          <p:nvPr>
            <p:ph type="title"/>
          </p:nvPr>
        </p:nvSpPr>
        <p:spPr>
          <a:xfrm>
            <a:off x="197900" y="384950"/>
            <a:ext cx="6295500" cy="8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Analyze the communities:</a:t>
            </a:r>
            <a:endParaRPr sz="3000"/>
          </a:p>
        </p:txBody>
      </p:sp>
      <p:pic>
        <p:nvPicPr>
          <p:cNvPr id="510" name="Google Shape;5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250"/>
            <a:ext cx="68294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55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516" name="Google Shape;516;p55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518" name="Google Shape;518;p55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55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Recommendation Systems</a:t>
            </a:r>
            <a:endParaRPr/>
          </a:p>
        </p:txBody>
      </p:sp>
      <p:sp>
        <p:nvSpPr>
          <p:cNvPr id="520" name="Google Shape;520;p55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9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06" name="Google Shape;306;p29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08" name="Google Shape;308;p29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9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/>
          <p:nvPr/>
        </p:nvSpPr>
        <p:spPr>
          <a:xfrm>
            <a:off x="790650" y="1303800"/>
            <a:ext cx="7633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problem is item-item collaborative filtering since we try finding movie's look-alike. Once we have movie's look-alike matrix, we can easily recommend alike movies to user who have rated any movie from the dataset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6" name="Google Shape;526;p5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Item-Item Collaborative Filtering</a:t>
            </a:r>
            <a:endParaRPr/>
          </a:p>
        </p:txBody>
      </p:sp>
      <p:sp>
        <p:nvSpPr>
          <p:cNvPr id="527" name="Google Shape;527;p56"/>
          <p:cNvSpPr txBox="1"/>
          <p:nvPr/>
        </p:nvSpPr>
        <p:spPr>
          <a:xfrm>
            <a:off x="790525" y="2039200"/>
            <a:ext cx="7503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similarity metric we used here is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Cosine Similarity: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790525" y="2420200"/>
            <a:ext cx="7503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converted the normalized pivot table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 users on one axis and tv show names along the other. Into a sparse matrix since the sparsity level of the dataset was 95.5%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Build movie-movie similarity matrix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top N recommended movies to users based on their past ratings.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5" y="408725"/>
            <a:ext cx="5148224" cy="2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75" y="3337900"/>
            <a:ext cx="3460951" cy="1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249" y="1607850"/>
            <a:ext cx="4364349" cy="1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500" y="3337900"/>
            <a:ext cx="2997700" cy="1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/>
        </p:nvSpPr>
        <p:spPr>
          <a:xfrm>
            <a:off x="562050" y="1227600"/>
            <a:ext cx="36168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Matrix Factorization (MF):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MF in Model-based Collaborative Filtering learns latent user preferences and item attributes, offering scalability and handling sparsity effectively.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Low-Rank Matrix Structure: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 scenarios of sparse matrices with high dimensions, MF transforms the user-item matrix into a low-rank structure, enhancing computational efficiency and enabling accurate predictions.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58"/>
          <p:cNvSpPr txBox="1"/>
          <p:nvPr>
            <p:ph type="title"/>
          </p:nvPr>
        </p:nvSpPr>
        <p:spPr>
          <a:xfrm>
            <a:off x="720000" y="407675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Collaborative Filtering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user rating</a:t>
            </a:r>
            <a:endParaRPr/>
          </a:p>
        </p:txBody>
      </p:sp>
      <p:pic>
        <p:nvPicPr>
          <p:cNvPr id="543" name="Google Shape;5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75" y="1170275"/>
            <a:ext cx="4479377" cy="354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"/>
          <p:cNvSpPr txBox="1"/>
          <p:nvPr>
            <p:ph type="title"/>
          </p:nvPr>
        </p:nvSpPr>
        <p:spPr>
          <a:xfrm>
            <a:off x="2277375" y="1437400"/>
            <a:ext cx="4589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549" name="Google Shape;549;p59"/>
          <p:cNvGrpSpPr/>
          <p:nvPr/>
        </p:nvGrpSpPr>
        <p:grpSpPr>
          <a:xfrm>
            <a:off x="-4997700" y="-4234725"/>
            <a:ext cx="7590900" cy="7590900"/>
            <a:chOff x="-4626425" y="-4587625"/>
            <a:chExt cx="7590900" cy="7590900"/>
          </a:xfrm>
        </p:grpSpPr>
        <p:sp>
          <p:nvSpPr>
            <p:cNvPr id="550" name="Google Shape;550;p59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51" name="Google Shape;551;p59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52" name="Google Shape;552;p59"/>
          <p:cNvSpPr txBox="1"/>
          <p:nvPr>
            <p:ph idx="1" type="subTitle"/>
          </p:nvPr>
        </p:nvSpPr>
        <p:spPr>
          <a:xfrm>
            <a:off x="2277350" y="2528125"/>
            <a:ext cx="45891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/>
        </p:nvSpPr>
        <p:spPr>
          <a:xfrm>
            <a:off x="790575" y="11066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Map: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790650" y="15324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Key: movie ID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Value: a dictionary containing the rating and an initial count of 1 as the value for each row.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30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Map-Reduce for top-rated movies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790525" y="24415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Reduce: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90600" y="28673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Aggregates the mapped data, updating the “total rating” and “user count” for each movie ID.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Calculates the average rating.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425" y="1780075"/>
            <a:ext cx="5029100" cy="18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45450" y="4250450"/>
            <a:ext cx="9053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`Seven Samurai, Shawshank Redemption, and The Godfather are the top three movies according to the highest AVG rating, which received more than 500 ratings.`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4030425" y="1433875"/>
            <a:ext cx="392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 10 movies with more than 500 ratings: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/>
        </p:nvSpPr>
        <p:spPr>
          <a:xfrm>
            <a:off x="790650" y="17610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Key: Genre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Value: set to 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indicating its occurrence.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790575" y="13352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Map: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29" name="Google Shape;329;p31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Map-Reduce for </a:t>
            </a:r>
            <a:r>
              <a:rPr lang="en"/>
              <a:t>Most Popular Genres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790525" y="26701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Reduce: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90600" y="30959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Counting the occurrences of each genre.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result is a dictionary where keys are genres, and values represent the total count of occurrences.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350" y="1170275"/>
            <a:ext cx="4645775" cy="3303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/>
        </p:nvSpPr>
        <p:spPr>
          <a:xfrm>
            <a:off x="720000" y="4490225"/>
            <a:ext cx="567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Drama is the most popular genre overall based on avg ratings.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/>
        </p:nvSpPr>
        <p:spPr>
          <a:xfrm>
            <a:off x="790575" y="13352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Map: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90650" y="17610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Key: a tuple (gender, genre)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Value: set to 1, indicating a viewer's preference for a particular genre.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for Gender Preferences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790525" y="26701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Reduce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90600" y="30959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Aggregates the mapped data, updating the “total rating” and “user count” for each movie ID.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Calculates the average rating.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50" y="1170275"/>
            <a:ext cx="4174696" cy="29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457200" y="4528625"/>
            <a:ext cx="78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graph indicates that males like comedy while women tend to appreciate drama the most.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/>
        </p:nvSpPr>
        <p:spPr>
          <a:xfrm>
            <a:off x="790575" y="17162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Map: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790650" y="21420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Key: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 tuple (state, genre)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Value: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to 1, indicating user activity for a specific genre in a particular state.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for User Demographics Distribution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790525" y="30511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Reduce: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90600" y="34769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Counting the occurrences of each unique combination of state and genre.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0" y="4267200"/>
            <a:ext cx="9144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Here we can receive the amount of participants from each state with their preferred genre, as demonstrated in California, which appears to be the top among Drama.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5" name="Google Shape;355;p33"/>
          <p:cNvPicPr preferRelativeResize="0"/>
          <p:nvPr/>
        </p:nvPicPr>
        <p:blipFill rotWithShape="1">
          <a:blip r:embed="rId3">
            <a:alphaModFix/>
          </a:blip>
          <a:srcRect b="0" l="0" r="28668" t="0"/>
          <a:stretch/>
        </p:blipFill>
        <p:spPr>
          <a:xfrm>
            <a:off x="4724550" y="1551275"/>
            <a:ext cx="3587326" cy="19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92636" r="0" t="0"/>
          <a:stretch/>
        </p:blipFill>
        <p:spPr>
          <a:xfrm>
            <a:off x="8316525" y="1485125"/>
            <a:ext cx="370276" cy="19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/>
        </p:nvSpPr>
        <p:spPr>
          <a:xfrm>
            <a:off x="799800" y="1230350"/>
            <a:ext cx="460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Extracted state information from the 'Zip-code_info' column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4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63" name="Google Shape;363;p34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65" name="Google Shape;365;p34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4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/>
        </p:nvSpPr>
        <p:spPr>
          <a:xfrm>
            <a:off x="790575" y="13352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Task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790650" y="1761000"/>
            <a:ext cx="3019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nodes represent movies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edges represent user ratings.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Movies frequently rated together have stronger connections.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35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 for Movie Popularity Analysis</a:t>
            </a:r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790525" y="2670125"/>
            <a:ext cx="301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Implementation</a:t>
            </a:r>
            <a:r>
              <a:rPr lang="en"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sz="1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790600" y="3095900"/>
            <a:ext cx="30195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make 'MovieID' is used as the node identifier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edge with weight based on 'AvgRating' similarity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Get top 10 movie with the highest Connections aka pagerank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0" y="4376225"/>
            <a:ext cx="9144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 Wars: Episode IV - A New Hope (1977) and Seven Samurai (The Magnificent Seven) (Shichinin no samurai) (1954) are the top connections movies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8" name="Google Shape;3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0" y="1161350"/>
            <a:ext cx="5111499" cy="32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