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81" r:id="rId4"/>
  </p:sldMasterIdLst>
  <p:notesMasterIdLst>
    <p:notesMasterId r:id="rId17"/>
  </p:notesMasterIdLst>
  <p:handoutMasterIdLst>
    <p:handoutMasterId r:id="rId18"/>
  </p:handoutMasterIdLst>
  <p:sldIdLst>
    <p:sldId id="259" r:id="rId5"/>
    <p:sldId id="286" r:id="rId6"/>
    <p:sldId id="268" r:id="rId7"/>
    <p:sldId id="272" r:id="rId8"/>
    <p:sldId id="274" r:id="rId9"/>
    <p:sldId id="277" r:id="rId10"/>
    <p:sldId id="278" r:id="rId11"/>
    <p:sldId id="290" r:id="rId12"/>
    <p:sldId id="291" r:id="rId13"/>
    <p:sldId id="292" r:id="rId14"/>
    <p:sldId id="293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D0C1DD4-537B-43FD-9A79-D1B65EE82822}">
          <p14:sldIdLst>
            <p14:sldId id="259"/>
            <p14:sldId id="286"/>
            <p14:sldId id="268"/>
            <p14:sldId id="272"/>
            <p14:sldId id="274"/>
            <p14:sldId id="277"/>
            <p14:sldId id="278"/>
            <p14:sldId id="290"/>
            <p14:sldId id="291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0CC"/>
    <a:srgbClr val="CCCCFF"/>
    <a:srgbClr val="99CCFF"/>
    <a:srgbClr val="CCECFF"/>
    <a:srgbClr val="004A82"/>
    <a:srgbClr val="0F8AB1"/>
    <a:srgbClr val="0F7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DC1D98-C769-46C6-A147-53C93050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11125-E352-4D19-934F-01F72303DD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DFA7D-FC3A-4F22-97FD-B6461C4354C9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EED7E-EA8E-42FA-83BF-FB44F84A6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68800B-E00E-4B71-9D80-7D2E0DF20F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7050E-A19A-46C4-975F-0D3B20BA0E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69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E3A54-2F3C-414E-A2AD-AA799464C970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4B5C9-23C2-4C70-87A5-379352677C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4B5C9-23C2-4C70-87A5-379352677C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9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2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7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xagon 21">
            <a:extLst>
              <a:ext uri="{FF2B5EF4-FFF2-40B4-BE49-F238E27FC236}">
                <a16:creationId xmlns:a16="http://schemas.microsoft.com/office/drawing/2014/main" id="{E782D618-E31A-46E2-B2EF-17C9DAB0E97E}"/>
              </a:ext>
            </a:extLst>
          </p:cNvPr>
          <p:cNvSpPr/>
          <p:nvPr userDrawn="1"/>
        </p:nvSpPr>
        <p:spPr>
          <a:xfrm rot="5400000">
            <a:off x="112039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531259DD-64CB-4DA1-AD6D-175D1BC0C080}"/>
              </a:ext>
            </a:extLst>
          </p:cNvPr>
          <p:cNvSpPr/>
          <p:nvPr userDrawn="1"/>
        </p:nvSpPr>
        <p:spPr>
          <a:xfrm rot="5400000">
            <a:off x="3188555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949D4368-1CD6-4BEA-A610-DE42970EA0EA}"/>
              </a:ext>
            </a:extLst>
          </p:cNvPr>
          <p:cNvSpPr/>
          <p:nvPr userDrawn="1"/>
        </p:nvSpPr>
        <p:spPr>
          <a:xfrm rot="5400000">
            <a:off x="5242057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ACAABC50-D387-484A-AA0F-EB04645F2116}"/>
              </a:ext>
            </a:extLst>
          </p:cNvPr>
          <p:cNvSpPr/>
          <p:nvPr userDrawn="1"/>
        </p:nvSpPr>
        <p:spPr>
          <a:xfrm rot="5400000">
            <a:off x="7324562" y="2821679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A9C2DD4D-CD5E-405E-A1A0-E8D0CD03D43F}"/>
              </a:ext>
            </a:extLst>
          </p:cNvPr>
          <p:cNvSpPr/>
          <p:nvPr userDrawn="1"/>
        </p:nvSpPr>
        <p:spPr>
          <a:xfrm rot="5400000">
            <a:off x="9378064" y="2982020"/>
            <a:ext cx="1554480" cy="1371600"/>
          </a:xfrm>
          <a:prstGeom prst="hexagon">
            <a:avLst>
              <a:gd name="adj" fmla="val 29673"/>
              <a:gd name="vf" fmla="val 115470"/>
            </a:avLst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schemeClr val="bg1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F9F8B1-6BAC-4AD8-A471-D0C2B6FC88EB}"/>
              </a:ext>
            </a:extLst>
          </p:cNvPr>
          <p:cNvGrpSpPr/>
          <p:nvPr userDrawn="1"/>
        </p:nvGrpSpPr>
        <p:grpSpPr>
          <a:xfrm>
            <a:off x="883715" y="2433382"/>
            <a:ext cx="10284482" cy="2311399"/>
            <a:chOff x="764773" y="2273300"/>
            <a:chExt cx="10284482" cy="2311399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8B00A50-8F71-4989-BC6C-70721A8EDF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4773" y="2821940"/>
              <a:ext cx="1" cy="1357623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D9CB32-4FF6-46E7-AD10-4891F90C114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64773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D4C385E-0386-47EB-A5CD-8B5E6A7F9F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787825" y="2273300"/>
              <a:ext cx="1023052" cy="548640"/>
            </a:xfrm>
            <a:prstGeom prst="line">
              <a:avLst/>
            </a:prstGeom>
            <a:ln w="1016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247777-17E8-47B0-9C02-A34C1E5702AD}"/>
                </a:ext>
              </a:extLst>
            </p:cNvPr>
            <p:cNvGrpSpPr/>
            <p:nvPr userDrawn="1"/>
          </p:nvGrpSpPr>
          <p:grpSpPr>
            <a:xfrm rot="10800000">
              <a:off x="2809142" y="2821940"/>
              <a:ext cx="2068161" cy="1762759"/>
              <a:chOff x="548642" y="2133600"/>
              <a:chExt cx="2068161" cy="176275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B83C0A-AF62-4845-9EB4-5D06A0CF437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548642" y="2133600"/>
                <a:ext cx="1023052" cy="548640"/>
              </a:xfrm>
              <a:prstGeom prst="line">
                <a:avLst/>
              </a:prstGeom>
              <a:ln w="1016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048AA9-3DFF-4A3E-8093-E7F3FB7D19E3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45109" cy="1762759"/>
                <a:chOff x="394504" y="2235200"/>
                <a:chExt cx="1045109" cy="1762759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392E648-DDB8-4745-B06E-3D83FB0F1F5C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rot="10800000" flipV="1">
                  <a:off x="394504" y="2823211"/>
                  <a:ext cx="22057" cy="1174748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478A9A5-3601-4DBF-99BF-C2F33B3CE6A5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C33B8E-B78E-4624-BE44-B396658EC6B5}"/>
                </a:ext>
              </a:extLst>
            </p:cNvPr>
            <p:cNvGrpSpPr/>
            <p:nvPr userDrawn="1"/>
          </p:nvGrpSpPr>
          <p:grpSpPr>
            <a:xfrm>
              <a:off x="4877303" y="2273300"/>
              <a:ext cx="4114800" cy="2311399"/>
              <a:chOff x="546372" y="2133600"/>
              <a:chExt cx="4114800" cy="23113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6948F02-2A58-4B70-878D-138873EF5487}"/>
                  </a:ext>
                </a:extLst>
              </p:cNvPr>
              <p:cNvGrpSpPr/>
              <p:nvPr userDrawn="1"/>
            </p:nvGrpSpPr>
            <p:grpSpPr>
              <a:xfrm>
                <a:off x="546372" y="2133600"/>
                <a:ext cx="2048374" cy="1755137"/>
                <a:chOff x="546372" y="2133600"/>
                <a:chExt cx="2048374" cy="175513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374C11E-A36A-4A02-91FB-1E2A147716EF}"/>
                    </a:ext>
                  </a:extLst>
                </p:cNvPr>
                <p:cNvGrpSpPr/>
                <p:nvPr userDrawn="1"/>
              </p:nvGrpSpPr>
              <p:grpSpPr>
                <a:xfrm>
                  <a:off x="546372" y="2133600"/>
                  <a:ext cx="1025322" cy="1755137"/>
                  <a:chOff x="414292" y="2235200"/>
                  <a:chExt cx="1025322" cy="1755137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A7659665-8409-4C94-81A8-ED44F07985C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414292" y="2783840"/>
                    <a:ext cx="2268" cy="1206497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8CC43616-6493-4804-BA75-1DAA7A1D8B18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2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95EA5E0-F8C9-46F5-9994-0DBB5532E9C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1571694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7CCC38F-9AFC-4443-AF2B-8B972EE312B9}"/>
                  </a:ext>
                </a:extLst>
              </p:cNvPr>
              <p:cNvGrpSpPr/>
              <p:nvPr userDrawn="1"/>
            </p:nvGrpSpPr>
            <p:grpSpPr>
              <a:xfrm rot="10800000">
                <a:off x="2590206" y="2722878"/>
                <a:ext cx="2070966" cy="1722121"/>
                <a:chOff x="548642" y="2133600"/>
                <a:chExt cx="2070966" cy="1722121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5D60560-17BE-42C4-956A-FD0CCF2B311F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548642" y="21336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14ADB2B-6BAC-4187-9AD6-234699323C6F}"/>
                    </a:ext>
                  </a:extLst>
                </p:cNvPr>
                <p:cNvGrpSpPr/>
                <p:nvPr userDrawn="1"/>
              </p:nvGrpSpPr>
              <p:grpSpPr>
                <a:xfrm flipH="1">
                  <a:off x="1571694" y="2133600"/>
                  <a:ext cx="1047914" cy="1722121"/>
                  <a:chOff x="391699" y="2235200"/>
                  <a:chExt cx="1047914" cy="172212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3AA32475-F311-40BF-84DB-2FBFF05A09E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391699" y="2791460"/>
                    <a:ext cx="29076" cy="1165861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8076BDAC-837A-46AB-939A-33B4CAC443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416561" y="2235200"/>
                    <a:ext cx="1023052" cy="548640"/>
                  </a:xfrm>
                  <a:prstGeom prst="line">
                    <a:avLst/>
                  </a:prstGeom>
                  <a:ln w="10160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1A353AA-3B37-493F-A75A-FBE55A7FEAC3}"/>
                </a:ext>
              </a:extLst>
            </p:cNvPr>
            <p:cNvGrpSpPr/>
            <p:nvPr userDrawn="1"/>
          </p:nvGrpSpPr>
          <p:grpSpPr>
            <a:xfrm>
              <a:off x="8992103" y="2273300"/>
              <a:ext cx="2057152" cy="1851337"/>
              <a:chOff x="547757" y="2133600"/>
              <a:chExt cx="2057152" cy="185133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7AC040A-1737-484C-8CEA-2ADF0DBFE9FB}"/>
                  </a:ext>
                </a:extLst>
              </p:cNvPr>
              <p:cNvGrpSpPr/>
              <p:nvPr userDrawn="1"/>
            </p:nvGrpSpPr>
            <p:grpSpPr>
              <a:xfrm>
                <a:off x="547757" y="2133600"/>
                <a:ext cx="1023937" cy="1762759"/>
                <a:chOff x="415677" y="2235200"/>
                <a:chExt cx="1023937" cy="1762759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CD9887E-CE43-4192-9065-D2A75389118E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15677" y="2783840"/>
                  <a:ext cx="1" cy="1214119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D14A159-829D-4CE4-9A8E-E2C0CBD3F3F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2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1D099CA-B8FD-4314-AEDD-819F910D5BDB}"/>
                  </a:ext>
                </a:extLst>
              </p:cNvPr>
              <p:cNvGrpSpPr/>
              <p:nvPr userDrawn="1"/>
            </p:nvGrpSpPr>
            <p:grpSpPr>
              <a:xfrm flipH="1">
                <a:off x="1571694" y="2133600"/>
                <a:ext cx="1033215" cy="1851337"/>
                <a:chOff x="406398" y="2235200"/>
                <a:chExt cx="1033215" cy="185133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C02C6F16-E0CD-428F-BD21-449948C9D678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06398" y="2783840"/>
                  <a:ext cx="10163" cy="1302697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E6C222D2-654F-4BD1-A0BD-34C233CD23D3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 flipH="1">
                  <a:off x="416561" y="2235200"/>
                  <a:ext cx="1023052" cy="548640"/>
                </a:xfrm>
                <a:prstGeom prst="line">
                  <a:avLst/>
                </a:prstGeom>
                <a:ln w="1016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EA93BAA0-B72B-4BFD-BCF9-4608ADE3AC72}"/>
              </a:ext>
            </a:extLst>
          </p:cNvPr>
          <p:cNvSpPr/>
          <p:nvPr userDrawn="1"/>
        </p:nvSpPr>
        <p:spPr>
          <a:xfrm>
            <a:off x="659872" y="4111045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7EC39C5-C4D5-4BE2-80A8-355FC3ECC12F}"/>
              </a:ext>
            </a:extLst>
          </p:cNvPr>
          <p:cNvSpPr/>
          <p:nvPr userDrawn="1"/>
        </p:nvSpPr>
        <p:spPr>
          <a:xfrm>
            <a:off x="1677924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5775AD5-ACEB-4CBE-BD90-53D7E05FA5AC}"/>
              </a:ext>
            </a:extLst>
          </p:cNvPr>
          <p:cNvSpPr/>
          <p:nvPr userDrawn="1"/>
        </p:nvSpPr>
        <p:spPr>
          <a:xfrm>
            <a:off x="3746085" y="452507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58774E0-9642-4F13-A5E6-09E3CB03DBB5}"/>
              </a:ext>
            </a:extLst>
          </p:cNvPr>
          <p:cNvSpPr/>
          <p:nvPr userDrawn="1"/>
        </p:nvSpPr>
        <p:spPr>
          <a:xfrm>
            <a:off x="5799587" y="2268282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65EF3DD-F676-4685-9875-B94CF9FB2C8D}"/>
              </a:ext>
            </a:extLst>
          </p:cNvPr>
          <p:cNvSpPr/>
          <p:nvPr userDrawn="1"/>
        </p:nvSpPr>
        <p:spPr>
          <a:xfrm>
            <a:off x="7882093" y="449966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0A3CDF-ADAF-4527-8705-2F8E3851CF65}"/>
              </a:ext>
            </a:extLst>
          </p:cNvPr>
          <p:cNvSpPr/>
          <p:nvPr userDrawn="1"/>
        </p:nvSpPr>
        <p:spPr>
          <a:xfrm>
            <a:off x="9935595" y="2246690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FD028A3-58B1-44C9-AC6A-A869FC68B50F}"/>
              </a:ext>
            </a:extLst>
          </p:cNvPr>
          <p:cNvSpPr/>
          <p:nvPr userDrawn="1"/>
        </p:nvSpPr>
        <p:spPr>
          <a:xfrm>
            <a:off x="10938323" y="4100876"/>
            <a:ext cx="457200" cy="4572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8F0CF87-D85A-411D-8002-1157A04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2" y="207551"/>
            <a:ext cx="10515600" cy="64447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F9015-A4A2-47D3-9665-686A67F0ED81}"/>
              </a:ext>
            </a:extLst>
          </p:cNvPr>
          <p:cNvSpPr txBox="1"/>
          <p:nvPr userDrawn="1"/>
        </p:nvSpPr>
        <p:spPr>
          <a:xfrm>
            <a:off x="1383191" y="1586906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+mj-lt"/>
              </a:rPr>
              <a:t>01</a:t>
            </a:r>
            <a:endParaRPr lang="en-US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6A1182-EDE9-44E7-BA1C-CCAA1B422C3C}"/>
              </a:ext>
            </a:extLst>
          </p:cNvPr>
          <p:cNvSpPr txBox="1"/>
          <p:nvPr userDrawn="1"/>
        </p:nvSpPr>
        <p:spPr>
          <a:xfrm>
            <a:off x="3516779" y="5001792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+mj-lt"/>
              </a:rPr>
              <a:t>02</a:t>
            </a:r>
            <a:endParaRPr lang="en-US" b="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53D0452-E8F6-4E1D-8D89-47F4DE14020B}"/>
              </a:ext>
            </a:extLst>
          </p:cNvPr>
          <p:cNvSpPr txBox="1"/>
          <p:nvPr userDrawn="1"/>
        </p:nvSpPr>
        <p:spPr>
          <a:xfrm>
            <a:off x="5574557" y="1593858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latin typeface="+mj-lt"/>
              </a:rPr>
              <a:t>03</a:t>
            </a:r>
            <a:endParaRPr lang="en-US" b="1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EE8165-DF59-42CB-A646-DBDAB53967B1}"/>
              </a:ext>
            </a:extLst>
          </p:cNvPr>
          <p:cNvSpPr txBox="1"/>
          <p:nvPr userDrawn="1"/>
        </p:nvSpPr>
        <p:spPr>
          <a:xfrm>
            <a:off x="7657062" y="4982270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/>
                </a:solidFill>
                <a:latin typeface="+mj-lt"/>
              </a:rPr>
              <a:t>04</a:t>
            </a:r>
            <a:endParaRPr lang="en-US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C5584D-5A50-4F4A-A8CD-530EFB27FD79}"/>
              </a:ext>
            </a:extLst>
          </p:cNvPr>
          <p:cNvSpPr txBox="1"/>
          <p:nvPr userDrawn="1"/>
        </p:nvSpPr>
        <p:spPr>
          <a:xfrm>
            <a:off x="9696220" y="1554587"/>
            <a:ext cx="88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6"/>
                </a:solidFill>
                <a:latin typeface="+mj-lt"/>
              </a:rPr>
              <a:t>05</a:t>
            </a:r>
            <a:endParaRPr 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F7EDF04-AD2B-463F-873D-F9F513090E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1445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34">
            <a:extLst>
              <a:ext uri="{FF2B5EF4-FFF2-40B4-BE49-F238E27FC236}">
                <a16:creationId xmlns:a16="http://schemas.microsoft.com/office/drawing/2014/main" id="{7F70B278-4654-46AC-8DD6-824CEF1DFA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2177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Text Placeholder 34">
            <a:extLst>
              <a:ext uri="{FF2B5EF4-FFF2-40B4-BE49-F238E27FC236}">
                <a16:creationId xmlns:a16="http://schemas.microsoft.com/office/drawing/2014/main" id="{3B7069E5-61AE-4AB2-8653-98A7F283E0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98513" y="461015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34">
            <a:extLst>
              <a:ext uri="{FF2B5EF4-FFF2-40B4-BE49-F238E27FC236}">
                <a16:creationId xmlns:a16="http://schemas.microsoft.com/office/drawing/2014/main" id="{38A8EB30-9561-4857-91EC-C9B25464AF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89245" y="503681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34">
            <a:extLst>
              <a:ext uri="{FF2B5EF4-FFF2-40B4-BE49-F238E27FC236}">
                <a16:creationId xmlns:a16="http://schemas.microsoft.com/office/drawing/2014/main" id="{AE1932D4-1CD4-4631-9E96-954227141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89340" y="4613478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34">
            <a:extLst>
              <a:ext uri="{FF2B5EF4-FFF2-40B4-BE49-F238E27FC236}">
                <a16:creationId xmlns:a16="http://schemas.microsoft.com/office/drawing/2014/main" id="{7A6D526A-E91A-4FC8-8AB8-5FEA321F6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80072" y="5040135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34">
            <a:extLst>
              <a:ext uri="{FF2B5EF4-FFF2-40B4-BE49-F238E27FC236}">
                <a16:creationId xmlns:a16="http://schemas.microsoft.com/office/drawing/2014/main" id="{61A32F9F-4ACF-442A-8853-0E4B42CC9E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65654" y="1126350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34">
            <a:extLst>
              <a:ext uri="{FF2B5EF4-FFF2-40B4-BE49-F238E27FC236}">
                <a16:creationId xmlns:a16="http://schemas.microsoft.com/office/drawing/2014/main" id="{B3D0AD38-B8DA-4C19-97D0-C4BF494F2F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6386" y="1553007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4" name="Text Placeholder 34">
            <a:extLst>
              <a:ext uri="{FF2B5EF4-FFF2-40B4-BE49-F238E27FC236}">
                <a16:creationId xmlns:a16="http://schemas.microsoft.com/office/drawing/2014/main" id="{A8DE427E-A7F5-47D9-AA8C-5F8089A99E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29515" y="1066973"/>
            <a:ext cx="2068694" cy="3916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5" name="Text Placeholder 34">
            <a:extLst>
              <a:ext uri="{FF2B5EF4-FFF2-40B4-BE49-F238E27FC236}">
                <a16:creationId xmlns:a16="http://schemas.microsoft.com/office/drawing/2014/main" id="{E764A502-6D62-4133-90C7-1FE9B38E7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20247" y="1493630"/>
            <a:ext cx="2068694" cy="11595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1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1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29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83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7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3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29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4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mcauley.ucsd.edu/data/amaz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1CD4-0D22-47CA-8D60-FCEE1009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91020"/>
            <a:ext cx="7995174" cy="352425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Books Review Sentiment Classifier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EDEC-58D3-46A2-B492-0CB29231E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9907" y="4407243"/>
            <a:ext cx="3660947" cy="1079158"/>
          </a:xfrm>
        </p:spPr>
        <p:txBody>
          <a:bodyPr>
            <a:normAutofit/>
          </a:bodyPr>
          <a:lstStyle/>
          <a:p>
            <a:r>
              <a:rPr lang="en-US" b="1" dirty="0"/>
              <a:t>Presenter</a:t>
            </a:r>
            <a:r>
              <a:rPr lang="en-US" dirty="0"/>
              <a:t> </a:t>
            </a:r>
            <a:r>
              <a:rPr lang="en-US" dirty="0">
                <a:latin typeface="Gloucester MT Extra Condensed" panose="02030808020601010101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loucester MT Extra Condensed" panose="02030808020601010101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Salma Jedayah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</a:p>
          <a:p>
            <a:endParaRPr lang="en-US" dirty="0"/>
          </a:p>
        </p:txBody>
      </p:sp>
      <p:sp>
        <p:nvSpPr>
          <p:cNvPr id="4" name="AutoShape 2" descr="5 Ways to Get 5-Star Amazon Customer Reviews">
            <a:extLst>
              <a:ext uri="{FF2B5EF4-FFF2-40B4-BE49-F238E27FC236}">
                <a16:creationId xmlns:a16="http://schemas.microsoft.com/office/drawing/2014/main" id="{E5F4F2DE-9444-459A-81AB-3C3CFB3BA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الموسوعة - شعار شركة &quot; أمازون&quot; Amazon">
            <a:extLst>
              <a:ext uri="{FF2B5EF4-FFF2-40B4-BE49-F238E27FC236}">
                <a16:creationId xmlns:a16="http://schemas.microsoft.com/office/drawing/2014/main" id="{E3936C23-7989-473E-8C3A-E66C5D75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422" y="1085749"/>
            <a:ext cx="3715265" cy="2778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72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5AFF-2260-4C46-88FD-C13D547C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with Streamlit</a:t>
            </a:r>
            <a:endParaRPr lang="en-US" dirty="0"/>
          </a:p>
        </p:txBody>
      </p:sp>
      <p:pic>
        <p:nvPicPr>
          <p:cNvPr id="4" name="safevideokit (2)">
            <a:hlinkClick r:id="" action="ppaction://media"/>
            <a:extLst>
              <a:ext uri="{FF2B5EF4-FFF2-40B4-BE49-F238E27FC236}">
                <a16:creationId xmlns:a16="http://schemas.microsoft.com/office/drawing/2014/main" id="{6C86569E-9E00-4705-B4ED-2283B9E7B69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66800" y="1813312"/>
            <a:ext cx="10058400" cy="4472159"/>
          </a:xfrm>
        </p:spPr>
      </p:pic>
    </p:spTree>
    <p:extLst>
      <p:ext uri="{BB962C8B-B14F-4D97-AF65-F5344CB8AC3E}">
        <p14:creationId xmlns:p14="http://schemas.microsoft.com/office/powerpoint/2010/main" val="300026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2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A61E-46E0-4249-BBD7-576FA660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27A3C-CD3E-462A-A4FD-8B4C240E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Future Improvements: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 Advanced NLP:</a:t>
            </a:r>
          </a:p>
          <a:p>
            <a:pPr marL="0" indent="0">
              <a:buNone/>
            </a:pPr>
            <a:r>
              <a:rPr lang="en-US" dirty="0"/>
              <a:t>Incorporate deep learning techniques and word embeddings for richer text representations.</a:t>
            </a:r>
          </a:p>
          <a:p>
            <a:endParaRPr lang="en-US" dirty="0"/>
          </a:p>
          <a:p>
            <a:r>
              <a:rPr lang="en-US" b="1" dirty="0"/>
              <a:t>Categorical Sentiment Model</a:t>
            </a:r>
          </a:p>
          <a:p>
            <a:r>
              <a:rPr lang="en-US" dirty="0"/>
              <a:t> Leverage review data from </a:t>
            </a:r>
            <a:r>
              <a:rPr lang="en-US" b="1" dirty="0"/>
              <a:t>multiple products</a:t>
            </a:r>
            <a:r>
              <a:rPr lang="en-US" dirty="0"/>
              <a:t> to build a sentiment classifier that segments reviews </a:t>
            </a:r>
            <a:r>
              <a:rPr lang="en-US" b="1" dirty="0"/>
              <a:t>by product type or category</a:t>
            </a:r>
            <a:r>
              <a:rPr lang="en-US" dirty="0"/>
              <a:t>. This would provide deeper insights into customer opinions across different business areas and support more targeted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9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9093D30-90B5-E8E4-BC21-4D2CA3D1FCA6}"/>
              </a:ext>
            </a:extLst>
          </p:cNvPr>
          <p:cNvCxnSpPr>
            <a:cxnSpLocks/>
          </p:cNvCxnSpPr>
          <p:nvPr/>
        </p:nvCxnSpPr>
        <p:spPr>
          <a:xfrm>
            <a:off x="605641" y="1353540"/>
            <a:ext cx="0" cy="382410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1F9DFFA8-3DFD-C739-6819-8C3D9C92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037" y="1280110"/>
            <a:ext cx="736431" cy="730405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A29DA398-7E38-5877-59F9-1C247D83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625" y="4621318"/>
            <a:ext cx="736431" cy="730405"/>
          </a:xfrm>
          <a:prstGeom prst="rect">
            <a:avLst/>
          </a:prstGeom>
        </p:spPr>
      </p:pic>
      <p:sp>
        <p:nvSpPr>
          <p:cNvPr id="5" name="Text Placeholder 80">
            <a:extLst>
              <a:ext uri="{FF2B5EF4-FFF2-40B4-BE49-F238E27FC236}">
                <a16:creationId xmlns:a16="http://schemas.microsoft.com/office/drawing/2014/main" id="{0FC2FE25-1DDC-D89E-D5E4-16C43F9C8F74}"/>
              </a:ext>
            </a:extLst>
          </p:cNvPr>
          <p:cNvSpPr txBox="1">
            <a:spLocks/>
          </p:cNvSpPr>
          <p:nvPr/>
        </p:nvSpPr>
        <p:spPr>
          <a:xfrm>
            <a:off x="670164" y="2137609"/>
            <a:ext cx="10536915" cy="3359805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200000"/>
              </a:lnSpc>
            </a:pP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all" spc="200" normalizeH="0" baseline="0" noProof="0" dirty="0">
              <a:ln>
                <a:noFill/>
              </a:ln>
              <a:solidFill>
                <a:srgbClr val="244655"/>
              </a:solidFill>
              <a:effectLst/>
              <a:uLnTx/>
              <a:uFillTx/>
              <a:latin typeface="Corbel"/>
              <a:ea typeface="+mn-ea"/>
              <a:cs typeface="Arial"/>
            </a:endParaRPr>
          </a:p>
        </p:txBody>
      </p:sp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A72F0CDC-8C5D-C972-6C3D-C8F355BD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8028" y="1279176"/>
            <a:ext cx="736431" cy="730405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4CBBA91F-65C3-07F8-97B5-A22659D2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8028" y="4621318"/>
            <a:ext cx="736431" cy="7304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793A5-5AEE-049E-8FF9-64F97B26A248}"/>
              </a:ext>
            </a:extLst>
          </p:cNvPr>
          <p:cNvCxnSpPr>
            <a:cxnSpLocks/>
          </p:cNvCxnSpPr>
          <p:nvPr/>
        </p:nvCxnSpPr>
        <p:spPr>
          <a:xfrm>
            <a:off x="11521835" y="1357106"/>
            <a:ext cx="0" cy="3903664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54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74F4C-78ED-4AFC-BEB8-A0EADB60E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2" name="Text Placeholder 80">
            <a:extLst>
              <a:ext uri="{FF2B5EF4-FFF2-40B4-BE49-F238E27FC236}">
                <a16:creationId xmlns:a16="http://schemas.microsoft.com/office/drawing/2014/main" id="{649FA16A-4B3A-571F-F680-8482B9CBE411}"/>
              </a:ext>
            </a:extLst>
          </p:cNvPr>
          <p:cNvSpPr txBox="1">
            <a:spLocks/>
          </p:cNvSpPr>
          <p:nvPr/>
        </p:nvSpPr>
        <p:spPr>
          <a:xfrm>
            <a:off x="3055507" y="1970745"/>
            <a:ext cx="5001098" cy="595782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b="1" dirty="0">
                <a:solidFill>
                  <a:schemeClr val="tx1"/>
                </a:solidFill>
              </a:rPr>
              <a:t>Problem Statement &amp; Objectives</a:t>
            </a:r>
            <a:endParaRPr kumimoji="0" lang="en-US" sz="1800" b="1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/>
              <a:ea typeface="+mn-ea"/>
              <a:cs typeface="Arial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4E4406-78DD-D424-B202-64A04AB1A0E4}"/>
              </a:ext>
            </a:extLst>
          </p:cNvPr>
          <p:cNvCxnSpPr/>
          <p:nvPr/>
        </p:nvCxnSpPr>
        <p:spPr>
          <a:xfrm>
            <a:off x="2007892" y="2552004"/>
            <a:ext cx="0" cy="3094671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Graphic 8" descr="Chevron arrows with solid fill">
            <a:extLst>
              <a:ext uri="{FF2B5EF4-FFF2-40B4-BE49-F238E27FC236}">
                <a16:creationId xmlns:a16="http://schemas.microsoft.com/office/drawing/2014/main" id="{2FD432B5-1022-365A-6BC3-B9E739C9A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076" y="1789039"/>
            <a:ext cx="736431" cy="730405"/>
          </a:xfrm>
          <a:prstGeom prst="rect">
            <a:avLst/>
          </a:prstGeom>
        </p:spPr>
      </p:pic>
      <p:sp>
        <p:nvSpPr>
          <p:cNvPr id="10" name="Text Placeholder 80">
            <a:extLst>
              <a:ext uri="{FF2B5EF4-FFF2-40B4-BE49-F238E27FC236}">
                <a16:creationId xmlns:a16="http://schemas.microsoft.com/office/drawing/2014/main" id="{C9FED331-BFE7-298F-7D1E-6474E065E23E}"/>
              </a:ext>
            </a:extLst>
          </p:cNvPr>
          <p:cNvSpPr txBox="1">
            <a:spLocks/>
          </p:cNvSpPr>
          <p:nvPr/>
        </p:nvSpPr>
        <p:spPr>
          <a:xfrm>
            <a:off x="3113172" y="2552004"/>
            <a:ext cx="3297423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all" spc="200" normalizeH="0" baseline="0" noProof="0" dirty="0">
              <a:ln>
                <a:noFill/>
              </a:ln>
              <a:solidFill>
                <a:srgbClr val="244655"/>
              </a:solidFill>
              <a:effectLst/>
              <a:uLnTx/>
              <a:uFillTx/>
              <a:latin typeface="Corbel"/>
              <a:ea typeface="+mn-ea"/>
              <a:cs typeface="Arial"/>
            </a:endParaRPr>
          </a:p>
        </p:txBody>
      </p:sp>
      <p:pic>
        <p:nvPicPr>
          <p:cNvPr id="11" name="Graphic 10" descr="Chevron arrows with solid fill">
            <a:extLst>
              <a:ext uri="{FF2B5EF4-FFF2-40B4-BE49-F238E27FC236}">
                <a16:creationId xmlns:a16="http://schemas.microsoft.com/office/drawing/2014/main" id="{1A2A5FC9-0E93-B5EB-4C47-77575086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1963" y="2350184"/>
            <a:ext cx="736431" cy="730405"/>
          </a:xfrm>
          <a:prstGeom prst="rect">
            <a:avLst/>
          </a:prstGeom>
        </p:spPr>
      </p:pic>
      <p:sp>
        <p:nvSpPr>
          <p:cNvPr id="12" name="Text Placeholder 80">
            <a:extLst>
              <a:ext uri="{FF2B5EF4-FFF2-40B4-BE49-F238E27FC236}">
                <a16:creationId xmlns:a16="http://schemas.microsoft.com/office/drawing/2014/main" id="{6F74E264-D5D6-0E50-3ED7-EE552BF3894D}"/>
              </a:ext>
            </a:extLst>
          </p:cNvPr>
          <p:cNvSpPr txBox="1">
            <a:spLocks/>
          </p:cNvSpPr>
          <p:nvPr/>
        </p:nvSpPr>
        <p:spPr>
          <a:xfrm>
            <a:off x="3048394" y="3014944"/>
            <a:ext cx="6344971" cy="670924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all" spc="200" normalizeH="0" baseline="0" noProof="0" dirty="0">
              <a:ln>
                <a:noFill/>
              </a:ln>
              <a:solidFill>
                <a:srgbClr val="244655"/>
              </a:solidFill>
              <a:effectLst/>
              <a:uLnTx/>
              <a:uFillTx/>
              <a:latin typeface="Corbel"/>
              <a:ea typeface="+mn-ea"/>
              <a:cs typeface="Arial"/>
            </a:endParaRPr>
          </a:p>
        </p:txBody>
      </p:sp>
      <p:pic>
        <p:nvPicPr>
          <p:cNvPr id="13" name="Graphic 12" descr="Chevron arrows with solid fill">
            <a:extLst>
              <a:ext uri="{FF2B5EF4-FFF2-40B4-BE49-F238E27FC236}">
                <a16:creationId xmlns:a16="http://schemas.microsoft.com/office/drawing/2014/main" id="{42FAA9AF-8773-F1D1-B8EC-869E73E3D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076" y="2874377"/>
            <a:ext cx="736431" cy="730405"/>
          </a:xfrm>
          <a:prstGeom prst="rect">
            <a:avLst/>
          </a:prstGeom>
        </p:spPr>
      </p:pic>
      <p:sp>
        <p:nvSpPr>
          <p:cNvPr id="14" name="Text Placeholder 80">
            <a:extLst>
              <a:ext uri="{FF2B5EF4-FFF2-40B4-BE49-F238E27FC236}">
                <a16:creationId xmlns:a16="http://schemas.microsoft.com/office/drawing/2014/main" id="{28016850-B2F3-F370-8581-A968137C28BA}"/>
              </a:ext>
            </a:extLst>
          </p:cNvPr>
          <p:cNvSpPr txBox="1">
            <a:spLocks/>
          </p:cNvSpPr>
          <p:nvPr/>
        </p:nvSpPr>
        <p:spPr>
          <a:xfrm>
            <a:off x="3055507" y="3604782"/>
            <a:ext cx="8262981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b="1" dirty="0">
                <a:solidFill>
                  <a:schemeClr val="tx1"/>
                </a:solidFill>
              </a:rPr>
              <a:t>Feature Extraction with TF-IDF Vectorization</a:t>
            </a: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all" spc="200" normalizeH="0" baseline="0" noProof="0" dirty="0">
              <a:ln>
                <a:noFill/>
              </a:ln>
              <a:solidFill>
                <a:srgbClr val="244655"/>
              </a:solidFill>
              <a:effectLst/>
              <a:uLnTx/>
              <a:uFillTx/>
              <a:latin typeface="Corbel"/>
              <a:ea typeface="+mn-ea"/>
              <a:cs typeface="Arial"/>
            </a:endParaRPr>
          </a:p>
        </p:txBody>
      </p:sp>
      <p:pic>
        <p:nvPicPr>
          <p:cNvPr id="15" name="Graphic 14" descr="Chevron arrows with solid fill">
            <a:extLst>
              <a:ext uri="{FF2B5EF4-FFF2-40B4-BE49-F238E27FC236}">
                <a16:creationId xmlns:a16="http://schemas.microsoft.com/office/drawing/2014/main" id="{F7A1603A-F7AE-A174-D8CC-B3D3CEBF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1963" y="3441668"/>
            <a:ext cx="736431" cy="730405"/>
          </a:xfrm>
          <a:prstGeom prst="rect">
            <a:avLst/>
          </a:prstGeom>
        </p:spPr>
      </p:pic>
      <p:sp>
        <p:nvSpPr>
          <p:cNvPr id="16" name="Text Placeholder 80">
            <a:extLst>
              <a:ext uri="{FF2B5EF4-FFF2-40B4-BE49-F238E27FC236}">
                <a16:creationId xmlns:a16="http://schemas.microsoft.com/office/drawing/2014/main" id="{75209D92-2FCD-DFD2-D827-1EE945508E5B}"/>
              </a:ext>
            </a:extLst>
          </p:cNvPr>
          <p:cNvSpPr txBox="1">
            <a:spLocks/>
          </p:cNvSpPr>
          <p:nvPr/>
        </p:nvSpPr>
        <p:spPr>
          <a:xfrm>
            <a:off x="3055507" y="4156707"/>
            <a:ext cx="8262981" cy="339309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1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Arial"/>
              </a:defRPr>
            </a:lvl1pPr>
            <a:lvl2pPr marL="609494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2pPr>
            <a:lvl3pPr marL="1218986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3pPr>
            <a:lvl4pPr marL="1828480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4pPr>
            <a:lvl5pPr marL="2437973" indent="0" algn="l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accent3">
                    <a:lumMod val="50000"/>
                  </a:schemeClr>
                </a:solidFill>
                <a:latin typeface="+mj-lt"/>
                <a:ea typeface="+mn-ea"/>
                <a:cs typeface="Arial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800" b="1" dirty="0">
                <a:solidFill>
                  <a:schemeClr val="tx1"/>
                </a:solidFill>
              </a:rPr>
              <a:t>Model Performance Comparison</a:t>
            </a:r>
          </a:p>
          <a:p>
            <a:pPr lvl="0"/>
            <a:endParaRPr lang="en-US" b="1" dirty="0"/>
          </a:p>
          <a:p>
            <a:pPr lvl="0"/>
            <a:r>
              <a:rPr lang="en-US" b="1" dirty="0">
                <a:solidFill>
                  <a:schemeClr val="tx1"/>
                </a:solidFill>
              </a:rPr>
              <a:t>Why MultinomialNB?</a:t>
            </a:r>
          </a:p>
          <a:p>
            <a:pPr lvl="0"/>
            <a:endParaRPr lang="en-US" b="1" dirty="0"/>
          </a:p>
          <a:p>
            <a:pPr lvl="0"/>
            <a:r>
              <a:rPr lang="en-US" b="1" dirty="0">
                <a:solidFill>
                  <a:schemeClr val="tx1"/>
                </a:solidFill>
              </a:rPr>
              <a:t>Deployment with Streamlit</a:t>
            </a:r>
          </a:p>
          <a:p>
            <a:pPr lvl="0"/>
            <a:endParaRPr lang="en-US" b="1" dirty="0"/>
          </a:p>
          <a:p>
            <a:pPr lvl="0"/>
            <a:r>
              <a:rPr lang="en-US" b="1" dirty="0">
                <a:solidFill>
                  <a:schemeClr val="tx1"/>
                </a:solidFill>
              </a:rPr>
              <a:t>Future Improvements</a:t>
            </a:r>
            <a:endParaRPr lang="en-US" dirty="0">
              <a:solidFill>
                <a:schemeClr val="tx1"/>
              </a:solidFill>
            </a:endParaRPr>
          </a:p>
          <a:p>
            <a:pPr lvl="0"/>
            <a:endParaRPr lang="en-US" b="1" dirty="0"/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121898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all" spc="200" normalizeH="0" baseline="0" noProof="0" dirty="0">
              <a:ln>
                <a:noFill/>
              </a:ln>
              <a:solidFill>
                <a:srgbClr val="244655"/>
              </a:solidFill>
              <a:effectLst/>
              <a:uLnTx/>
              <a:uFillTx/>
              <a:latin typeface="Corbel"/>
              <a:ea typeface="+mn-ea"/>
              <a:cs typeface="Arial"/>
            </a:endParaRPr>
          </a:p>
        </p:txBody>
      </p:sp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A5D7DBB9-AEBE-57EC-21CB-8FFD7185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9076" y="3961158"/>
            <a:ext cx="736431" cy="730405"/>
          </a:xfrm>
          <a:prstGeom prst="rect">
            <a:avLst/>
          </a:prstGeom>
        </p:spPr>
      </p:pic>
      <p:pic>
        <p:nvPicPr>
          <p:cNvPr id="18" name="Graphic 17" descr="Chevron arrows with solid fill">
            <a:extLst>
              <a:ext uri="{FF2B5EF4-FFF2-40B4-BE49-F238E27FC236}">
                <a16:creationId xmlns:a16="http://schemas.microsoft.com/office/drawing/2014/main" id="{0B387386-5556-4BBA-9328-A3D88F2AB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1962" y="4528449"/>
            <a:ext cx="736431" cy="730405"/>
          </a:xfrm>
          <a:prstGeom prst="rect">
            <a:avLst/>
          </a:prstGeom>
        </p:spPr>
      </p:pic>
      <p:pic>
        <p:nvPicPr>
          <p:cNvPr id="19" name="Graphic 18" descr="Chevron arrows with solid fill">
            <a:extLst>
              <a:ext uri="{FF2B5EF4-FFF2-40B4-BE49-F238E27FC236}">
                <a16:creationId xmlns:a16="http://schemas.microsoft.com/office/drawing/2014/main" id="{70B5B562-BA2E-455E-B097-C2EE1FE9C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9076" y="5188087"/>
            <a:ext cx="736431" cy="730405"/>
          </a:xfrm>
          <a:prstGeom prst="rect">
            <a:avLst/>
          </a:prstGeom>
        </p:spPr>
      </p:pic>
      <p:pic>
        <p:nvPicPr>
          <p:cNvPr id="20" name="Graphic 19" descr="Chevron arrows with solid fill">
            <a:extLst>
              <a:ext uri="{FF2B5EF4-FFF2-40B4-BE49-F238E27FC236}">
                <a16:creationId xmlns:a16="http://schemas.microsoft.com/office/drawing/2014/main" id="{DDE55093-E0EA-4A2E-A953-324CC327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6190" y="5744709"/>
            <a:ext cx="736431" cy="7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6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70BB-D29E-4910-8A38-A3A8B510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Statement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8EFC-EA99-4F65-BF08-4EC06FBBD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61" y="1857745"/>
            <a:ext cx="11171464" cy="457114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onstantia" panose="02030602050306030303" pitchFamily="18" charset="0"/>
                <a:cs typeface="Times New Roman" panose="02020603050405020304" pitchFamily="18" charset="0"/>
              </a:rPr>
              <a:t>       </a:t>
            </a:r>
            <a:endParaRPr lang="en-US" dirty="0"/>
          </a:p>
        </p:txBody>
      </p:sp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E955619F-6619-4AC4-85D8-DCFD8029A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102" y="2179612"/>
            <a:ext cx="736431" cy="730405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4B80576C-01CE-4137-985B-B8C57290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6102" y="4225992"/>
            <a:ext cx="736431" cy="730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63959-4480-43E6-B8E5-91F9F6709BDC}"/>
              </a:ext>
            </a:extLst>
          </p:cNvPr>
          <p:cNvSpPr txBox="1"/>
          <p:nvPr/>
        </p:nvSpPr>
        <p:spPr>
          <a:xfrm>
            <a:off x="2122533" y="2253116"/>
            <a:ext cx="265258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Challenge:</a:t>
            </a:r>
            <a:endParaRPr lang="en-US" sz="2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738A2-1AF4-4BC7-86BB-8226E803BBBD}"/>
              </a:ext>
            </a:extLst>
          </p:cNvPr>
          <p:cNvSpPr txBox="1"/>
          <p:nvPr/>
        </p:nvSpPr>
        <p:spPr>
          <a:xfrm>
            <a:off x="1861751" y="2834626"/>
            <a:ext cx="8509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Thousands of reviews make manual sentiment extraction inefficient.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Business decisions require clear signals from customer feedback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37676-1BC3-4935-B9A0-BFDA6A073561}"/>
              </a:ext>
            </a:extLst>
          </p:cNvPr>
          <p:cNvSpPr txBox="1"/>
          <p:nvPr/>
        </p:nvSpPr>
        <p:spPr>
          <a:xfrm>
            <a:off x="2122533" y="4329584"/>
            <a:ext cx="1845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Objectives</a:t>
            </a:r>
            <a:r>
              <a:rPr lang="en-US" sz="24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50C28-B69F-485A-BAA6-D2967250A2A0}"/>
              </a:ext>
            </a:extLst>
          </p:cNvPr>
          <p:cNvSpPr txBox="1"/>
          <p:nvPr/>
        </p:nvSpPr>
        <p:spPr>
          <a:xfrm>
            <a:off x="1977080" y="4956396"/>
            <a:ext cx="88288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automated system to classify reviews as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business decision-making by providing quick, reliable insights.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3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6C1A-3541-49E0-8680-11FD2360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400" b="1" dirty="0"/>
            </a:br>
            <a:r>
              <a:rPr lang="en-US" b="1" dirty="0"/>
              <a:t> </a:t>
            </a:r>
            <a:r>
              <a:rPr lang="en-US" sz="4800" b="1" dirty="0"/>
              <a:t>Dataset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6454-C26E-42EC-8BA2-BC0CB85A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231" y="2043777"/>
            <a:ext cx="10058400" cy="4023360"/>
          </a:xfrm>
        </p:spPr>
        <p:txBody>
          <a:bodyPr>
            <a:normAutofit/>
          </a:bodyPr>
          <a:lstStyle/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r>
              <a:rPr lang="en-US" sz="1800" dirty="0"/>
              <a:t>            </a:t>
            </a:r>
          </a:p>
        </p:txBody>
      </p: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31E86B43-D2E5-470B-A588-43B091912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3552" y="2517356"/>
            <a:ext cx="3894280" cy="3894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A6BC07-7494-40A5-BAA8-F31E2462FFC0}"/>
              </a:ext>
            </a:extLst>
          </p:cNvPr>
          <p:cNvSpPr txBox="1"/>
          <p:nvPr/>
        </p:nvSpPr>
        <p:spPr>
          <a:xfrm>
            <a:off x="922639" y="1911247"/>
            <a:ext cx="846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800" b="1" dirty="0"/>
              <a:t>Source : </a:t>
            </a:r>
            <a:r>
              <a:rPr lang="en-US" b="1" dirty="0">
                <a:solidFill>
                  <a:srgbClr val="26B0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https://jmcauley.ucsd.edu/data/amazon/</a:t>
            </a:r>
            <a:endParaRPr lang="en-US" b="1" dirty="0">
              <a:solidFill>
                <a:srgbClr val="26B0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E5F6A-1131-4D4A-A2CB-CA07D2DECFA6}"/>
              </a:ext>
            </a:extLst>
          </p:cNvPr>
          <p:cNvSpPr txBox="1"/>
          <p:nvPr/>
        </p:nvSpPr>
        <p:spPr>
          <a:xfrm>
            <a:off x="1186248" y="2698215"/>
            <a:ext cx="73316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Total reviews : </a:t>
            </a:r>
            <a:r>
              <a:rPr lang="en-US" sz="2800" dirty="0"/>
              <a:t>10000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055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3252-F172-406A-9114-B1DFA0C5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A3CDEF-E417-4073-BA70-872EA6E43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3771" y="2429857"/>
            <a:ext cx="96119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Labeling Strategy: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 ≤ 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 = 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Neutral (</a:t>
            </a:r>
            <a:r>
              <a:rPr lang="en-US" dirty="0"/>
              <a:t>are excluded for clarity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 ≥ 4: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Balancing: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Evenly distribute positive and negative reviews.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4D80217A-5847-4ED9-BB9F-635CC2106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65" y="2520113"/>
            <a:ext cx="736431" cy="730405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1778E77F-3202-45E2-AA0A-609C6A9BB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765" y="4181033"/>
            <a:ext cx="736431" cy="7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4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0762-4040-4C2C-99A4-A5C24807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Feature Extraction with TF-IDF Vectorization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7D8927-591B-4310-BE22-FD10F9EA3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8771" y="2218247"/>
            <a:ext cx="684354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TF-IDF?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Converts text into numerical vectors based on word importance.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Fit TF-IDF on training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 both training and test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strong numerical representation for text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5479243C-9413-45F7-A1C5-F14801A2B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340" y="2060005"/>
            <a:ext cx="736431" cy="730405"/>
          </a:xfrm>
          <a:prstGeom prst="rect">
            <a:avLst/>
          </a:prstGeom>
        </p:spPr>
      </p:pic>
      <p:pic>
        <p:nvPicPr>
          <p:cNvPr id="8" name="Graphic 7" descr="Chevron arrows with solid fill">
            <a:extLst>
              <a:ext uri="{FF2B5EF4-FFF2-40B4-BE49-F238E27FC236}">
                <a16:creationId xmlns:a16="http://schemas.microsoft.com/office/drawing/2014/main" id="{7EC3D04B-B7A2-4BE9-9B4E-3D53772FD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339" y="3148787"/>
            <a:ext cx="736431" cy="730405"/>
          </a:xfrm>
          <a:prstGeom prst="rect">
            <a:avLst/>
          </a:prstGeom>
        </p:spPr>
      </p:pic>
      <p:pic>
        <p:nvPicPr>
          <p:cNvPr id="9" name="Graphic 8" descr="Chevron arrows with solid fill">
            <a:extLst>
              <a:ext uri="{FF2B5EF4-FFF2-40B4-BE49-F238E27FC236}">
                <a16:creationId xmlns:a16="http://schemas.microsoft.com/office/drawing/2014/main" id="{F62EB8F2-8605-48DA-B84F-B1427EEA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2339" y="4797876"/>
            <a:ext cx="736431" cy="73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E823-B544-46D9-97A8-3B2CB0FA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887" y="32128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/>
              <a:t>Model Performance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3C3B8-9A77-40AD-9BDF-7BB74E490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087" y="3696067"/>
            <a:ext cx="262151" cy="32311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2BA82E-9715-404B-A44E-B9AD2CECC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215629"/>
              </p:ext>
            </p:extLst>
          </p:nvPr>
        </p:nvGraphicFramePr>
        <p:xfrm>
          <a:off x="773453" y="1481485"/>
          <a:ext cx="10322915" cy="483876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90447">
                  <a:extLst>
                    <a:ext uri="{9D8B030D-6E8A-4147-A177-3AD203B41FA5}">
                      <a16:colId xmlns:a16="http://schemas.microsoft.com/office/drawing/2014/main" val="929506044"/>
                    </a:ext>
                  </a:extLst>
                </a:gridCol>
                <a:gridCol w="2621617">
                  <a:extLst>
                    <a:ext uri="{9D8B030D-6E8A-4147-A177-3AD203B41FA5}">
                      <a16:colId xmlns:a16="http://schemas.microsoft.com/office/drawing/2014/main" val="835941862"/>
                    </a:ext>
                  </a:extLst>
                </a:gridCol>
                <a:gridCol w="1553705">
                  <a:extLst>
                    <a:ext uri="{9D8B030D-6E8A-4147-A177-3AD203B41FA5}">
                      <a16:colId xmlns:a16="http://schemas.microsoft.com/office/drawing/2014/main" val="3487425483"/>
                    </a:ext>
                  </a:extLst>
                </a:gridCol>
                <a:gridCol w="1436868">
                  <a:extLst>
                    <a:ext uri="{9D8B030D-6E8A-4147-A177-3AD203B41FA5}">
                      <a16:colId xmlns:a16="http://schemas.microsoft.com/office/drawing/2014/main" val="823175448"/>
                    </a:ext>
                  </a:extLst>
                </a:gridCol>
                <a:gridCol w="1861164">
                  <a:extLst>
                    <a:ext uri="{9D8B030D-6E8A-4147-A177-3AD203B41FA5}">
                      <a16:colId xmlns:a16="http://schemas.microsoft.com/office/drawing/2014/main" val="2500732574"/>
                    </a:ext>
                  </a:extLst>
                </a:gridCol>
                <a:gridCol w="1859114">
                  <a:extLst>
                    <a:ext uri="{9D8B030D-6E8A-4147-A177-3AD203B41FA5}">
                      <a16:colId xmlns:a16="http://schemas.microsoft.com/office/drawing/2014/main" val="4270941368"/>
                    </a:ext>
                  </a:extLst>
                </a:gridCol>
              </a:tblGrid>
              <a:tr h="282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classifier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ACC%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F1 score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Recall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Precision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865532"/>
                  </a:ext>
                </a:extLst>
              </a:tr>
              <a:tr h="6834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SVM</a:t>
                      </a:r>
                      <a:endParaRPr lang="en-US" sz="14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0.8244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NEGATIVE:0.82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 POSITIVE  : 0.82                          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NEGATIVE: 0.82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POSITIVE  : 0.82                          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NEGATIVE: 0.82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 POSITIVE  :  0.82                           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390014"/>
                  </a:ext>
                </a:extLst>
              </a:tr>
              <a:tr h="449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Decision Tree</a:t>
                      </a:r>
                      <a:endParaRPr lang="en-US" sz="14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0.6718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NEGATIVE:0.66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 POSITIVE  : 0.68                          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NEGATIVE: 0.64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POSITIVE  :   0.70                        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NEGATIVE: 0.68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 POSITIVE  :  0.66                       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774880"/>
                  </a:ext>
                </a:extLst>
              </a:tr>
              <a:tr h="449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Multinomial Naive Bayes (MultinomialNB)</a:t>
                      </a:r>
                      <a:endParaRPr lang="en-US" sz="14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0.8473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0.85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0.84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0.89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0.81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0.82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</a:t>
                      </a:r>
                      <a:r>
                        <a:rPr lang="en-US" sz="1200" b="1" dirty="0"/>
                        <a:t>0.88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39155"/>
                  </a:ext>
                </a:extLst>
              </a:tr>
              <a:tr h="449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Logistic Regression</a:t>
                      </a:r>
                      <a:endParaRPr lang="en-US" sz="14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0.8321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0.83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0.83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 </a:t>
                      </a:r>
                      <a:r>
                        <a:rPr lang="en-US" sz="1200" b="1" dirty="0"/>
                        <a:t>0.82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POSITIVE  :  </a:t>
                      </a:r>
                      <a:r>
                        <a:rPr lang="en-US" sz="1200" b="1" dirty="0"/>
                        <a:t>0.84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0.84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0.83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656736"/>
                  </a:ext>
                </a:extLst>
              </a:tr>
              <a:tr h="449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Random Forest</a:t>
                      </a:r>
                      <a:endParaRPr lang="en-US" sz="14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0.8206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0.82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0.82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 </a:t>
                      </a:r>
                      <a:r>
                        <a:rPr lang="en-US" sz="1200" b="1" dirty="0"/>
                        <a:t>0.81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POSITIVE  :  </a:t>
                      </a:r>
                      <a:r>
                        <a:rPr lang="en-US" sz="1200" b="1" dirty="0"/>
                        <a:t>0.83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 </a:t>
                      </a:r>
                      <a:r>
                        <a:rPr lang="en-US" sz="1200" b="1" dirty="0"/>
                        <a:t>0.83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0.81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78394"/>
                  </a:ext>
                </a:extLst>
              </a:tr>
              <a:tr h="449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K-Nearest Neighbors (KNN)</a:t>
                      </a:r>
                      <a:endParaRPr lang="en-US" sz="14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0.7061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0.70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0.72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0.67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0.74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 </a:t>
                      </a:r>
                      <a:r>
                        <a:rPr lang="en-US" sz="1200" b="1" dirty="0"/>
                        <a:t>0.72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POSITIVE  :  </a:t>
                      </a:r>
                      <a:r>
                        <a:rPr lang="en-US" sz="1200" b="1" dirty="0"/>
                        <a:t>0.69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402732"/>
                  </a:ext>
                </a:extLst>
              </a:tr>
              <a:tr h="449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SGDClassifier</a:t>
                      </a: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0.7977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0.79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0.80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 </a:t>
                      </a:r>
                      <a:r>
                        <a:rPr lang="en-US" sz="1200" b="1" dirty="0"/>
                        <a:t>0.77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POSITIVE  :  </a:t>
                      </a:r>
                      <a:r>
                        <a:rPr lang="en-US" sz="1200" b="1" dirty="0"/>
                        <a:t>0.82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 </a:t>
                      </a:r>
                      <a:r>
                        <a:rPr lang="en-US" sz="1200" b="1" dirty="0"/>
                        <a:t>0.81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POSITIVE  :  </a:t>
                      </a:r>
                      <a:r>
                        <a:rPr lang="en-US" sz="1200" b="1" dirty="0"/>
                        <a:t>0.78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249953"/>
                  </a:ext>
                </a:extLst>
              </a:tr>
              <a:tr h="449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/>
                        <a:t>Multi-Layer Perceptron (MLP)</a:t>
                      </a:r>
                      <a:endParaRPr lang="en-US" sz="14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/>
                        <a:t>0.8359</a:t>
                      </a:r>
                      <a:endParaRPr lang="en-US" sz="1200" b="1" dirty="0">
                        <a:solidFill>
                          <a:srgbClr val="595959"/>
                        </a:solidFill>
                        <a:effectLst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0.83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0.84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</a:t>
                      </a:r>
                      <a:r>
                        <a:rPr lang="en-US" sz="1200" b="1" dirty="0"/>
                        <a:t>0.82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POSITIVE  :  </a:t>
                      </a:r>
                      <a:r>
                        <a:rPr lang="en-US" sz="1200" b="1" dirty="0"/>
                        <a:t>0.85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NEGATIVE: </a:t>
                      </a:r>
                      <a:r>
                        <a:rPr lang="en-US" sz="1200" b="1" dirty="0"/>
                        <a:t>0.85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POSITIVE  :  </a:t>
                      </a:r>
                      <a:r>
                        <a:rPr lang="en-US" sz="1200" b="1" dirty="0"/>
                        <a:t>0.82 </a:t>
                      </a: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      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onstantia" panose="020306020503060303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14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2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029B-4468-4098-8744-D48DA6BFA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MultinomialNB?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D8F74-8F7C-496C-8994-0A0AD9042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03006"/>
            <a:ext cx="6877845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84.73% (Highest among all models)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Metrics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precision and recall for both classes.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Advantages of MultinomialNB: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yet effective for text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high-dimensional sparse data (like TF-IDF vectors) well.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Chosen for its overall superior performance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BDB2-1054-4924-88A6-02431C06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with Streamlit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D79837-F4DB-4B93-89BE-507BD198F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74902"/>
            <a:ext cx="7493398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 classify a single review.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Upload CSV for bulk review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tables and interactive pie charts to display sentiment proportions.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Integration: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 and TF-IDF vectorizer saved as pickle files for easy reload.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471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FDD14FE-EA04-4AC1-9948-7ECDFBDB7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5DF72C-84FE-445A-986B-67AE46C50D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E1D0-6BAB-4E58-8A9D-B6BE29B134CE}">
  <ds:schemaRefs>
    <ds:schemaRef ds:uri="71af3243-3dd4-4a8d-8c0d-dd76da1f02a5"/>
    <ds:schemaRef ds:uri="16c05727-aa75-4e4a-9b5f-8a80a1165891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605</Words>
  <Application>Microsoft Office PowerPoint</Application>
  <PresentationFormat>Widescreen</PresentationFormat>
  <Paragraphs>165</Paragraphs>
  <Slides>12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Corbel</vt:lpstr>
      <vt:lpstr>Gloucester MT Extra Condensed</vt:lpstr>
      <vt:lpstr>Times New Roman</vt:lpstr>
      <vt:lpstr>Wingdings</vt:lpstr>
      <vt:lpstr>Retrospect</vt:lpstr>
      <vt:lpstr>Amazon Books Review Sentiment Classifier  </vt:lpstr>
      <vt:lpstr>Agenda</vt:lpstr>
      <vt:lpstr>Problem Statement &amp; Objectives</vt:lpstr>
      <vt:lpstr>  Dataset </vt:lpstr>
      <vt:lpstr>Data Preprocessing </vt:lpstr>
      <vt:lpstr>Feature Extraction with TF-IDF Vectorization</vt:lpstr>
      <vt:lpstr>Model Performance Comparison</vt:lpstr>
      <vt:lpstr>Why MultinomialNB?</vt:lpstr>
      <vt:lpstr>Deployment with Streamlit</vt:lpstr>
      <vt:lpstr>Deployment with Streamlit</vt:lpstr>
      <vt:lpstr>Future Improvements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2023-06-18T03:00:53Z</dcterms:created>
  <dcterms:modified xsi:type="dcterms:W3CDTF">2025-04-07T10:37:25Z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284e309d-6359-4367-9d03-e248bac620e6_Enabled">
    <vt:lpwstr>true</vt:lpwstr>
  </property>
  <property fmtid="{D5CDD505-2E9C-101B-9397-08002B2CF9AE}" pid="4" name="MSIP_Label_284e309d-6359-4367-9d03-e248bac620e6_SetDate">
    <vt:lpwstr>2023-06-19T17:51:46Z</vt:lpwstr>
  </property>
  <property fmtid="{D5CDD505-2E9C-101B-9397-08002B2CF9AE}" pid="5" name="MSIP_Label_284e309d-6359-4367-9d03-e248bac620e6_Method">
    <vt:lpwstr>Standard</vt:lpwstr>
  </property>
  <property fmtid="{D5CDD505-2E9C-101B-9397-08002B2CF9AE}" pid="6" name="MSIP_Label_284e309d-6359-4367-9d03-e248bac620e6_Name">
    <vt:lpwstr>defa4170-0d19-0005-0004-bc88714345d2</vt:lpwstr>
  </property>
  <property fmtid="{D5CDD505-2E9C-101B-9397-08002B2CF9AE}" pid="7" name="MSIP_Label_284e309d-6359-4367-9d03-e248bac620e6_SiteId">
    <vt:lpwstr>4bf7cbc0-71a9-4cae-9625-6dc374768c3e</vt:lpwstr>
  </property>
  <property fmtid="{D5CDD505-2E9C-101B-9397-08002B2CF9AE}" pid="8" name="MSIP_Label_284e309d-6359-4367-9d03-e248bac620e6_ActionId">
    <vt:lpwstr>41e705cf-5dba-47b3-ac6a-1bad19d9799c</vt:lpwstr>
  </property>
  <property fmtid="{D5CDD505-2E9C-101B-9397-08002B2CF9AE}" pid="9" name="MSIP_Label_284e309d-6359-4367-9d03-e248bac620e6_ContentBits">
    <vt:lpwstr>0</vt:lpwstr>
  </property>
</Properties>
</file>