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66" r:id="rId4"/>
    <p:sldId id="257" r:id="rId5"/>
    <p:sldId id="267" r:id="rId6"/>
    <p:sldId id="259" r:id="rId7"/>
    <p:sldId id="268" r:id="rId8"/>
    <p:sldId id="260" r:id="rId9"/>
    <p:sldId id="269" r:id="rId10"/>
    <p:sldId id="261" r:id="rId11"/>
    <p:sldId id="270" r:id="rId12"/>
    <p:sldId id="262" r:id="rId13"/>
    <p:sldId id="271" r:id="rId14"/>
    <p:sldId id="263" r:id="rId15"/>
    <p:sldId id="264" r:id="rId16"/>
    <p:sldId id="272" r:id="rId17"/>
    <p:sldId id="26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F"/>
    <a:srgbClr val="2C7BB6"/>
    <a:srgbClr val="ABD9E9"/>
    <a:srgbClr val="FDAE61"/>
    <a:srgbClr val="D7191C"/>
    <a:srgbClr val="AE7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DF71-6F37-D843-9E35-6F16916C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4F697-8399-69EA-A335-64458FEEA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5B749-9B44-DE43-5888-041EFD74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2E4F-ED42-41D4-B7C6-3F29B60DEABB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00F9-004E-536C-3CA5-2392968D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0C016-2BA3-E6E7-2B5E-EEEFBC16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9F21-8AFF-43CF-9AE1-D10713E36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1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D1DA-9CA9-AA06-07FB-7D7F2EBA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33A7B-9F61-869D-B2BF-AC76FCA5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1874-6DB2-6A52-893D-6F5586CC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2E4F-ED42-41D4-B7C6-3F29B60DEABB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C82F0-6B5C-EF33-3391-870FF489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8FFA2-C352-5E96-485C-0725C6AC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9F21-8AFF-43CF-9AE1-D10713E36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01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B0A8A-4F88-18E1-3997-A1911E7B3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38DB0-DB84-EDDA-41A3-275C0DFD4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BDF58-0006-3427-F729-439AE057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2E4F-ED42-41D4-B7C6-3F29B60DEABB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DD4FD-9BDD-65C7-3E2B-FD79E9B7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30452-F578-3F9A-ED7B-5CCA60EB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9F21-8AFF-43CF-9AE1-D10713E36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62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18D5-2627-53E4-34F8-1DD24E1E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188D-FBC2-018C-9F75-D27BB9DC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BF2A-B9DE-D685-F7F9-5A87AF5A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2E4F-ED42-41D4-B7C6-3F29B60DEABB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FBF30-5C33-45A5-4344-E9303783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122F-C1BA-0BA4-C35D-EEACE4F5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9F21-8AFF-43CF-9AE1-D10713E36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19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B4AA-7CE4-A9B7-441A-611B8519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6BC-689B-9AF2-AC47-957BBF89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ACE36-6443-6F84-B849-8218C8C3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2E4F-ED42-41D4-B7C6-3F29B60DEABB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2A54-B850-1241-73DC-DCF7BDBA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AC4B-89A5-DCB0-63F5-FECC3C7E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9F21-8AFF-43CF-9AE1-D10713E36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45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4971-C09F-D8D6-E8D6-105E89A6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378D-A1EF-3C94-EBAD-F145698D9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C4FC3-D1B0-79FB-64E9-67C1F15E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CD66D-19AD-1D9C-C434-8B00CAB3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2E4F-ED42-41D4-B7C6-3F29B60DEABB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CDACD-B401-545C-1D70-29C14EF2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A35BB-96CD-A306-F474-6E8A709F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9F21-8AFF-43CF-9AE1-D10713E36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2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ACA0-8C06-1C9A-D3BB-20158FD3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92230-06A9-0F5D-A2D7-14BF0C564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51843-7517-DB1F-7C7F-BBBA8E485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2ECA-A5E6-D316-3DE2-47452FA6C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89136-35E6-98A1-F051-2FBD66D74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CD7DB-6DA8-35A7-4D0C-40EFC094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2E4F-ED42-41D4-B7C6-3F29B60DEABB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E1FFD-C0AD-6E5C-8BFC-62F5329B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B08E5-DD7E-DBA3-83FC-CBF53749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9F21-8AFF-43CF-9AE1-D10713E36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2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D77A-DB35-43A2-42D2-092C8822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5976F-C60B-E166-FC3F-98F8FE80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2E4F-ED42-41D4-B7C6-3F29B60DEABB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B04E8-853B-D17F-397F-61CBA07C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C3EDD-2097-0CAD-8B06-E64766A3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9F21-8AFF-43CF-9AE1-D10713E36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8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56C21-8712-9F81-78B3-ABBD6E78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2E4F-ED42-41D4-B7C6-3F29B60DEABB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EB350-993F-7EC3-D151-E5533C11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59514-EF32-125C-B62C-3402A894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9F21-8AFF-43CF-9AE1-D10713E36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224C-9FF3-A442-FED3-1EC213B9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F2B7-5E9C-1F32-061C-B669898D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446C8-11F3-FDDB-FAD5-2582C1739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0A348-68CA-9EEF-004B-2A19E719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2E4F-ED42-41D4-B7C6-3F29B60DEABB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9379-5E1A-32FA-96C9-1407CACB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1CE44-88C5-97EA-6318-62C46010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9F21-8AFF-43CF-9AE1-D10713E36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2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E47C-E09B-084C-6087-3F32A93B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52371-9458-FCD7-CD48-1A916DF27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1B231-10EB-75A5-2772-A8C46EBC4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C753B-241D-BCEB-CB08-973671DF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2E4F-ED42-41D4-B7C6-3F29B60DEABB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670C3-CA91-129B-9662-19BFAB0F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62D00-D3AC-BE7A-2B6C-68CE5A8A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9F21-8AFF-43CF-9AE1-D10713E36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22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EE279-5668-60F7-35AB-1935ACD1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218E4-04B1-1463-643A-80920F0FD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94B5-0C1E-A52B-748C-2A0121C29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D2E4F-ED42-41D4-B7C6-3F29B60DEABB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C740-2E3F-3203-79ED-1753A5946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FF24-6577-95A3-7873-6E3D2DDB7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D9F21-8AFF-43CF-9AE1-D10713E36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8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FDA354-BD94-2BBE-ED0A-BF885324E046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E544401F-31B7-A367-6EB4-BEEBE6E75D14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CD0CE89-3E7D-0865-4ACE-29D9552BF585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3CDDDE-FE77-A906-8187-C0142F536B2A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7590115A-B191-FC34-A618-2818F9CD96C9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E817436F-B9CC-1758-1FBE-4D7A0F55C619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FB6593-84AF-FFC8-834F-C6E941FEE183}"/>
              </a:ext>
            </a:extLst>
          </p:cNvPr>
          <p:cNvGrpSpPr/>
          <p:nvPr/>
        </p:nvGrpSpPr>
        <p:grpSpPr>
          <a:xfrm>
            <a:off x="11555908" y="2799511"/>
            <a:ext cx="1718821" cy="1356527"/>
            <a:chOff x="1145512" y="432080"/>
            <a:chExt cx="1718821" cy="1356527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FA953A1D-DC88-376F-CCAA-C65B40528B69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2FC1DE66-0084-D4DB-E4C1-918F1881F789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D17BD6-4385-4F03-4911-09590BFE42B4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FFA64E77-8520-BA5D-B90A-488C3F9DDF89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5ACC9496-C7B7-AAB8-1D1B-B3C832934D8A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3545D8-A545-5DC3-056C-BF8EF79AC212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B62F7630-DAAD-186C-73F7-B3C3F003E07A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AC06CE06-A41B-B5F5-52DD-277F7F0EC3AC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B5BA8-EC1C-E808-73BC-72BE0277AAAC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7EA4C2F1-5F6E-DA43-2F65-E04D5A78E2DD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50E62A3B-0FF6-7AA8-A60A-2AD9DBB5DE4C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97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775DEF-B6A3-58F4-6046-2ECA73926FE7}"/>
              </a:ext>
            </a:extLst>
          </p:cNvPr>
          <p:cNvSpPr/>
          <p:nvPr/>
        </p:nvSpPr>
        <p:spPr>
          <a:xfrm>
            <a:off x="7053943" y="124622"/>
            <a:ext cx="5017477" cy="1493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Manuscript 2</a:t>
            </a:r>
          </a:p>
          <a:p>
            <a:pPr algn="ctr"/>
            <a:endParaRPr lang="sv-SE" sz="1200" dirty="0"/>
          </a:p>
          <a:p>
            <a:pPr algn="ctr"/>
            <a:r>
              <a:rPr lang="en-GB" sz="1200" dirty="0"/>
              <a:t>A genome-wide high-content imaging screen for regulators of lysosomal membrane permeabilization and cell death in osteosarcoma cells</a:t>
            </a:r>
          </a:p>
          <a:p>
            <a:pPr algn="ctr"/>
            <a:endParaRPr lang="en-GB" sz="1200" dirty="0"/>
          </a:p>
          <a:p>
            <a:pPr algn="ctr"/>
            <a:r>
              <a:rPr lang="en-GB" sz="1200" b="1" dirty="0" err="1"/>
              <a:t>Kazemi</a:t>
            </a:r>
            <a:r>
              <a:rPr lang="en-GB" sz="1200" b="1" dirty="0"/>
              <a:t> Rashed S</a:t>
            </a:r>
            <a:r>
              <a:rPr lang="en-GB" sz="1200" dirty="0"/>
              <a:t>, </a:t>
            </a:r>
            <a:r>
              <a:rPr lang="en-GB" sz="1200" dirty="0" err="1"/>
              <a:t>Esbo</a:t>
            </a:r>
            <a:r>
              <a:rPr lang="en-GB" sz="1200" dirty="0"/>
              <a:t> K, </a:t>
            </a:r>
            <a:r>
              <a:rPr lang="en-GB" sz="1200" dirty="0" err="1"/>
              <a:t>Miari</a:t>
            </a:r>
            <a:r>
              <a:rPr lang="en-GB" sz="1200" dirty="0"/>
              <a:t> M, Arvidsson M, Liu J, Cowley K, Simpson K, Johnstone R, Aits S</a:t>
            </a:r>
            <a:r>
              <a:rPr lang="en-GB" sz="1200" b="1" dirty="0"/>
              <a:t> 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5D6DFE-F3A4-F386-8DFB-0C1A9DF650FF}"/>
              </a:ext>
            </a:extLst>
          </p:cNvPr>
          <p:cNvGrpSpPr/>
          <p:nvPr/>
        </p:nvGrpSpPr>
        <p:grpSpPr>
          <a:xfrm>
            <a:off x="1502503" y="318654"/>
            <a:ext cx="1718821" cy="1356527"/>
            <a:chOff x="1145512" y="432080"/>
            <a:chExt cx="1718821" cy="135652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55AAFA4-90A2-680E-48BA-FAF4EB0DE708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6E541CC-ACB2-EBB3-FEB1-EF9E993DCB6C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Cell nuclei instance segmentation in ﬂuorescence microscopy images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101721-5A1E-A5F6-A7DA-6D0A2C3A4453}"/>
              </a:ext>
            </a:extLst>
          </p:cNvPr>
          <p:cNvGrpSpPr/>
          <p:nvPr/>
        </p:nvGrpSpPr>
        <p:grpSpPr>
          <a:xfrm>
            <a:off x="723478" y="2032254"/>
            <a:ext cx="1718821" cy="1356527"/>
            <a:chOff x="1145512" y="432080"/>
            <a:chExt cx="1718821" cy="135652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B6378109-6FEA-CA8E-0ECE-28693ECFA9E8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F843D4F-CF36-2669-B610-98094B6FFB1C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Training:</a:t>
              </a:r>
            </a:p>
            <a:p>
              <a:pPr algn="ctr"/>
              <a:r>
                <a:rPr lang="en-GB" sz="1400" dirty="0" err="1">
                  <a:solidFill>
                    <a:schemeClr val="tx1"/>
                  </a:solidFill>
                </a:rPr>
                <a:t>Broadinstitute</a:t>
              </a:r>
              <a:r>
                <a:rPr lang="en-GB" sz="1400" dirty="0">
                  <a:solidFill>
                    <a:schemeClr val="tx1"/>
                  </a:solidFill>
                </a:rPr>
                <a:t> images (100 or 29) + 30 from article 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F35FAD-E0BE-45FF-EEC7-331503A1A5FC}"/>
              </a:ext>
            </a:extLst>
          </p:cNvPr>
          <p:cNvGrpSpPr/>
          <p:nvPr/>
        </p:nvGrpSpPr>
        <p:grpSpPr>
          <a:xfrm>
            <a:off x="2617868" y="1953014"/>
            <a:ext cx="1718821" cy="1356527"/>
            <a:chOff x="2125501" y="452241"/>
            <a:chExt cx="1718821" cy="1356527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F29808F9-0634-823E-8AD4-8B9B79D05C22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DE50F2F9-CB7E-091A-0174-6462CE36D6FE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i="1" dirty="0">
                  <a:solidFill>
                    <a:schemeClr val="tx1"/>
                  </a:solidFill>
                </a:rPr>
                <a:t>Test:</a:t>
              </a:r>
            </a:p>
            <a:p>
              <a:pPr algn="ctr"/>
              <a:r>
                <a:rPr lang="sv-SE" sz="1600" i="1" dirty="0">
                  <a:solidFill>
                    <a:schemeClr val="tx1"/>
                  </a:solidFill>
                </a:rPr>
                <a:t>Somewhat unclear how, which images(?) 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CD591E-AE28-272F-A46F-3AB4B384BEC2}"/>
              </a:ext>
            </a:extLst>
          </p:cNvPr>
          <p:cNvGrpSpPr/>
          <p:nvPr/>
        </p:nvGrpSpPr>
        <p:grpSpPr>
          <a:xfrm>
            <a:off x="4417075" y="2166485"/>
            <a:ext cx="1718821" cy="1356527"/>
            <a:chOff x="2125501" y="452241"/>
            <a:chExt cx="1718821" cy="1356527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01D3DF9A-3F72-057D-1887-4DFC6B13EC37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10FE8C2E-72C5-924E-CE13-96AA7E57386B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i="1" dirty="0">
                  <a:solidFill>
                    <a:schemeClr val="tx1"/>
                  </a:solidFill>
                </a:rPr>
                <a:t>Test and validation:</a:t>
              </a:r>
            </a:p>
            <a:p>
              <a:pPr algn="ctr"/>
              <a:r>
                <a:rPr lang="en-GB" sz="1200" i="1" dirty="0">
                  <a:solidFill>
                    <a:schemeClr val="tx1"/>
                  </a:solidFill>
                </a:rPr>
                <a:t>“we used the same test and validation images</a:t>
              </a:r>
              <a:r>
                <a:rPr lang="sv-SE" sz="1200" i="1" dirty="0">
                  <a:solidFill>
                    <a:schemeClr val="tx1"/>
                  </a:solidFill>
                </a:rPr>
                <a:t>” -  no hyperparameter tuning?</a:t>
              </a:r>
              <a:endParaRPr lang="en-GB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91DF69-E707-C0CA-DC8C-DFF0BCE3DA63}"/>
              </a:ext>
            </a:extLst>
          </p:cNvPr>
          <p:cNvGrpSpPr/>
          <p:nvPr/>
        </p:nvGrpSpPr>
        <p:grpSpPr>
          <a:xfrm>
            <a:off x="283025" y="3745854"/>
            <a:ext cx="1718821" cy="1356527"/>
            <a:chOff x="1145512" y="432080"/>
            <a:chExt cx="1718821" cy="1356527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5B49A308-D9A1-83C3-F6A5-B311167042E9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FA18E59C-CDBE-4BC0-543F-CBD936A15CE3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UNET 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and 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Hover-Net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B28591-4AB3-5370-3B89-69ADE7A64382}"/>
              </a:ext>
            </a:extLst>
          </p:cNvPr>
          <p:cNvGrpSpPr/>
          <p:nvPr/>
        </p:nvGrpSpPr>
        <p:grpSpPr>
          <a:xfrm>
            <a:off x="2321720" y="3692747"/>
            <a:ext cx="1718821" cy="1356527"/>
            <a:chOff x="2125501" y="452241"/>
            <a:chExt cx="1718821" cy="1356527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F0092CAE-FBE2-972B-7762-CC9FA27E83AC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D3DE509-685B-A6E4-1C60-48F06139EFE5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Other potential methods? A literature study to paint a more full overview of the topic.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6428A2D-7D79-1DA3-DADB-3A24CA1DA15D}"/>
              </a:ext>
            </a:extLst>
          </p:cNvPr>
          <p:cNvSpPr/>
          <p:nvPr/>
        </p:nvSpPr>
        <p:spPr>
          <a:xfrm>
            <a:off x="5026424" y="3878129"/>
            <a:ext cx="4109776" cy="112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C. Stringer, T. Wang, M. </a:t>
            </a:r>
            <a:r>
              <a:rPr lang="en-GB" sz="1100" dirty="0" err="1"/>
              <a:t>Michaelos</a:t>
            </a:r>
            <a:r>
              <a:rPr lang="en-GB" sz="1100" dirty="0"/>
              <a:t>, M. </a:t>
            </a:r>
            <a:r>
              <a:rPr lang="en-GB" sz="1100" dirty="0" err="1"/>
              <a:t>Pachitariu</a:t>
            </a:r>
            <a:r>
              <a:rPr lang="en-GB" sz="1100" dirty="0"/>
              <a:t>, </a:t>
            </a:r>
          </a:p>
          <a:p>
            <a:pPr algn="ctr"/>
            <a:r>
              <a:rPr lang="en-GB" sz="1100" dirty="0" err="1"/>
              <a:t>Cellpose</a:t>
            </a:r>
            <a:r>
              <a:rPr lang="en-GB" sz="1100" dirty="0"/>
              <a:t>: a generalist algorithm for cellular segmentation. </a:t>
            </a:r>
          </a:p>
          <a:p>
            <a:pPr algn="ctr"/>
            <a:r>
              <a:rPr lang="en-GB" sz="1100" dirty="0"/>
              <a:t>Nature methods 18, 100–106, 2021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/>
              <a:t>Uwe Schmidt, Martin </a:t>
            </a:r>
            <a:r>
              <a:rPr lang="en-GB" sz="1100" dirty="0" err="1"/>
              <a:t>Weigert</a:t>
            </a:r>
            <a:r>
              <a:rPr lang="en-GB" sz="1100" dirty="0"/>
              <a:t>, Coleman Broaddus, and Gene Myers.</a:t>
            </a:r>
          </a:p>
          <a:p>
            <a:pPr algn="ctr"/>
            <a:r>
              <a:rPr lang="en-GB" sz="1100" dirty="0"/>
              <a:t>Cell Detection with Star-convex Polygons.</a:t>
            </a:r>
          </a:p>
          <a:p>
            <a:pPr algn="ctr"/>
            <a:r>
              <a:rPr lang="en-GB" sz="1100" dirty="0"/>
              <a:t>MICCAI, September 2018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434C635-0F3C-E8BB-C1EE-B409D24386D6}"/>
              </a:ext>
            </a:extLst>
          </p:cNvPr>
          <p:cNvSpPr/>
          <p:nvPr/>
        </p:nvSpPr>
        <p:spPr>
          <a:xfrm>
            <a:off x="4109757" y="4129873"/>
            <a:ext cx="894322" cy="31149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/>
              <a:t>Examples</a:t>
            </a:r>
            <a:endParaRPr lang="en-GB" sz="11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463A28-523D-6DBC-0D2A-0A172D4D32C7}"/>
              </a:ext>
            </a:extLst>
          </p:cNvPr>
          <p:cNvGrpSpPr/>
          <p:nvPr/>
        </p:nvGrpSpPr>
        <p:grpSpPr>
          <a:xfrm>
            <a:off x="283025" y="5321136"/>
            <a:ext cx="1718821" cy="1356527"/>
            <a:chOff x="1145512" y="432080"/>
            <a:chExt cx="1718821" cy="1356527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CC725636-0BCE-30B1-0A2E-9A4E82F68674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1147594F-9338-44A9-CD0D-103E2220F5FD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Several: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F1, Jaccard, FN, FP, TP, Detected objects, FDR, Precision, Recall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9EB6B4-C8E7-7B01-A5EB-7B44C0EF1BDF}"/>
              </a:ext>
            </a:extLst>
          </p:cNvPr>
          <p:cNvGrpSpPr/>
          <p:nvPr/>
        </p:nvGrpSpPr>
        <p:grpSpPr>
          <a:xfrm>
            <a:off x="2241334" y="5381585"/>
            <a:ext cx="1718821" cy="1356527"/>
            <a:chOff x="2125501" y="452241"/>
            <a:chExt cx="1718821" cy="1356527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AC5DF1F7-3927-5429-74F3-C390DD80262B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02B94DA4-2074-4F87-479B-220DA02103C6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Could consider precision-recall curves?</a:t>
              </a:r>
            </a:p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Could consider mAP on range of IoU thresholds [0.5:0.05:0.95]?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BA190E-8731-6757-F290-1BB4ED85D789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DA1124CF-725A-F0C0-BC44-C321CA743B71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6E9C7822-7A7D-CD2B-D162-314E7F2DFAD0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064B409-15E7-95FC-FFD4-E0E70E1DAD0E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7731E407-2A53-DEE7-7EE6-EBCF27DDCC11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DC6A582F-CAD7-1510-DE3A-35DA4D461CFA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658D1B2-D701-1C9B-4678-440D17CD13B5}"/>
              </a:ext>
            </a:extLst>
          </p:cNvPr>
          <p:cNvGrpSpPr/>
          <p:nvPr/>
        </p:nvGrpSpPr>
        <p:grpSpPr>
          <a:xfrm>
            <a:off x="11555908" y="2799511"/>
            <a:ext cx="1718821" cy="1356527"/>
            <a:chOff x="1145512" y="432080"/>
            <a:chExt cx="1718821" cy="1356527"/>
          </a:xfrm>
        </p:grpSpPr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CF698D4B-EBC9-5CDA-D607-C69176ABAB68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C634FA97-9E5A-6AFA-79E3-BFA92084358A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879DC0-127A-4AD6-7FEA-4E3153EA7804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76B29D93-98AF-1A44-8FA9-2CEAB080D6ED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FCFD3A34-974E-8029-5E97-CF106F836805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C188DB-A447-1371-F91B-B4B586826913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41A6A2AD-C474-41B8-955B-C32F7D1C8047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EEF9E85A-7D2F-1F68-2DE7-54F723CD3211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E638CC-113F-1D9F-44EE-84EB0DDEC225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A61B4650-2251-5D2A-B754-E8D5D550D313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66EDD6B4-A220-FD79-7430-4A84AAA7FFDE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4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249858-4490-E658-CCB8-8C87216A9973}"/>
              </a:ext>
            </a:extLst>
          </p:cNvPr>
          <p:cNvSpPr/>
          <p:nvPr/>
        </p:nvSpPr>
        <p:spPr>
          <a:xfrm>
            <a:off x="7053943" y="124622"/>
            <a:ext cx="5017477" cy="1493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Manuscript 3</a:t>
            </a:r>
          </a:p>
          <a:p>
            <a:pPr algn="ctr"/>
            <a:endParaRPr lang="sv-SE" sz="1200" dirty="0"/>
          </a:p>
          <a:p>
            <a:pPr algn="ctr"/>
            <a:r>
              <a:rPr lang="en-GB" sz="1200" dirty="0"/>
              <a:t>An Easy-to-Use Deep Learning-based Named Entity Recognition </a:t>
            </a:r>
          </a:p>
          <a:p>
            <a:pPr algn="ctr"/>
            <a:r>
              <a:rPr lang="en-GB" sz="1200" dirty="0"/>
              <a:t>Pipeline for Customizable Information Extraction from Medical Texts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 err="1"/>
              <a:t>Rafsan</a:t>
            </a:r>
            <a:r>
              <a:rPr lang="en-GB" sz="1200" dirty="0"/>
              <a:t> Ahmed, Petter </a:t>
            </a:r>
            <a:r>
              <a:rPr lang="en-GB" sz="1200" dirty="0" err="1"/>
              <a:t>Berntsson</a:t>
            </a:r>
            <a:r>
              <a:rPr lang="en-GB" sz="1200" dirty="0"/>
              <a:t>, Alexander </a:t>
            </a:r>
            <a:r>
              <a:rPr lang="en-GB" sz="1200" dirty="0" err="1"/>
              <a:t>Skafte</a:t>
            </a:r>
            <a:r>
              <a:rPr lang="en-GB" sz="1200" dirty="0"/>
              <a:t>, </a:t>
            </a:r>
            <a:r>
              <a:rPr lang="en-GB" sz="1200" b="1" dirty="0"/>
              <a:t>Salma </a:t>
            </a:r>
            <a:r>
              <a:rPr lang="en-GB" sz="1200" b="1" dirty="0" err="1"/>
              <a:t>Kazemi</a:t>
            </a:r>
            <a:r>
              <a:rPr lang="en-GB" sz="1200" b="1" dirty="0"/>
              <a:t> Rashed</a:t>
            </a:r>
            <a:r>
              <a:rPr lang="en-GB" sz="1200" dirty="0"/>
              <a:t>, Marcus </a:t>
            </a:r>
            <a:r>
              <a:rPr lang="en-GB" sz="1200" dirty="0" err="1"/>
              <a:t>Klang</a:t>
            </a:r>
            <a:r>
              <a:rPr lang="en-GB" sz="1200" dirty="0"/>
              <a:t>, Adam </a:t>
            </a:r>
            <a:r>
              <a:rPr lang="en-GB" sz="1200" dirty="0" err="1"/>
              <a:t>Barvesten</a:t>
            </a:r>
            <a:r>
              <a:rPr lang="en-GB" sz="1200" dirty="0"/>
              <a:t>, Ola Olde1, William Lindholm, </a:t>
            </a:r>
            <a:r>
              <a:rPr lang="en-GB" sz="1200" dirty="0" err="1"/>
              <a:t>Antton</a:t>
            </a:r>
            <a:r>
              <a:rPr lang="en-GB" sz="1200" dirty="0"/>
              <a:t> </a:t>
            </a:r>
            <a:r>
              <a:rPr lang="en-GB" sz="1200" dirty="0" err="1"/>
              <a:t>Lamarca</a:t>
            </a:r>
            <a:r>
              <a:rPr lang="en-GB" sz="1200" dirty="0"/>
              <a:t> </a:t>
            </a:r>
            <a:r>
              <a:rPr lang="en-GB" sz="1200" dirty="0" err="1"/>
              <a:t>Arrizabalaga</a:t>
            </a:r>
            <a:r>
              <a:rPr lang="en-GB" sz="1200" dirty="0"/>
              <a:t>, Pierre </a:t>
            </a:r>
            <a:r>
              <a:rPr lang="en-GB" sz="1200" dirty="0" err="1"/>
              <a:t>Nugues</a:t>
            </a:r>
            <a:r>
              <a:rPr lang="en-GB" sz="1200" dirty="0"/>
              <a:t> and Sonja Aits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FEC4F0-A611-65A4-F156-30E281DC44F8}"/>
              </a:ext>
            </a:extLst>
          </p:cNvPr>
          <p:cNvGrpSpPr/>
          <p:nvPr/>
        </p:nvGrpSpPr>
        <p:grpSpPr>
          <a:xfrm>
            <a:off x="731941" y="261259"/>
            <a:ext cx="1718821" cy="1356527"/>
            <a:chOff x="1145512" y="432080"/>
            <a:chExt cx="1718821" cy="135652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D8EB87A2-4210-F5CB-042C-45185BD771CE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7A450A3-AD5D-D93A-D5C8-957B208FB38F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Text analysis in research papers. NLP and NER in COVID-19+cell death papers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D8B68F-B432-5B57-9A91-DDA68FD94C23}"/>
              </a:ext>
            </a:extLst>
          </p:cNvPr>
          <p:cNvGrpSpPr/>
          <p:nvPr/>
        </p:nvGrpSpPr>
        <p:grpSpPr>
          <a:xfrm>
            <a:off x="217988" y="5347952"/>
            <a:ext cx="1718821" cy="1356527"/>
            <a:chOff x="1145512" y="432080"/>
            <a:chExt cx="1718821" cy="1356527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3CBB5198-3B0B-EC3C-E523-482093ECD7D1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70F6BB12-742E-0172-B241-6A3BD7D2549F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Precision, Recall, f1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301E4A-8423-B8DB-EB7A-95303E9AB36C}"/>
              </a:ext>
            </a:extLst>
          </p:cNvPr>
          <p:cNvGrpSpPr/>
          <p:nvPr/>
        </p:nvGrpSpPr>
        <p:grpSpPr>
          <a:xfrm>
            <a:off x="258182" y="2032254"/>
            <a:ext cx="1718821" cy="1356527"/>
            <a:chOff x="1145512" y="432080"/>
            <a:chExt cx="1718821" cy="1356527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0FCB3240-1105-66AB-4593-BE7EAC452398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D7EA9436-1A20-8314-F390-50B831E0F450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Own group created: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Corona silver standard corpus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(article 2)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D3B17B-F02F-20B0-63D1-5F4E614CB8D7}"/>
              </a:ext>
            </a:extLst>
          </p:cNvPr>
          <p:cNvGrpSpPr/>
          <p:nvPr/>
        </p:nvGrpSpPr>
        <p:grpSpPr>
          <a:xfrm>
            <a:off x="2154799" y="2032254"/>
            <a:ext cx="1718821" cy="1356527"/>
            <a:chOff x="1145512" y="432080"/>
            <a:chExt cx="1718821" cy="1356527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9F2DCAC0-6038-38A3-CBF1-E630AAFAF8F9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A7707676-FDA5-A7D7-29EE-8F2984B34402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Own group created: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Corona gold standard corpus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(article 2)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2B9EEA-C783-7274-122D-B07604BA56E0}"/>
              </a:ext>
            </a:extLst>
          </p:cNvPr>
          <p:cNvGrpSpPr/>
          <p:nvPr/>
        </p:nvGrpSpPr>
        <p:grpSpPr>
          <a:xfrm>
            <a:off x="3954006" y="2149911"/>
            <a:ext cx="1718821" cy="1356527"/>
            <a:chOff x="1145512" y="432080"/>
            <a:chExt cx="1718821" cy="1356527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68568EE0-FE88-D06C-545E-8D131A98451E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2BD79FE9-B4AC-5BB0-95FD-AD10E836FB81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HUNER corpora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B1D920-BC99-E648-2508-1F2907E90728}"/>
              </a:ext>
            </a:extLst>
          </p:cNvPr>
          <p:cNvGrpSpPr/>
          <p:nvPr/>
        </p:nvGrpSpPr>
        <p:grpSpPr>
          <a:xfrm>
            <a:off x="490968" y="3776495"/>
            <a:ext cx="1718821" cy="1356527"/>
            <a:chOff x="1145512" y="432080"/>
            <a:chExt cx="1718821" cy="1356527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8BFA3FF7-1664-F118-65AC-05977797C8A1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BF3C991D-70CB-215E-FA65-151EF073F6E6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</a:rPr>
                <a:t>BioBERT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92FAF2-FD70-4E1E-23DA-69E6297D2439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D797AEE7-B3A2-7189-1479-2DB38FCBCDB6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4C9E686B-95CD-7F80-ADFC-790917DADCDF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E601FC7-BAB3-9443-8423-FC029733CA1E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ADC92FBF-A0A7-2B39-3DBA-2E2B38A43CCB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FD86EBDD-D7B8-A62C-754A-F36E4A01E2A5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EC6FEB4-CA53-8188-AADF-CB75ED299600}"/>
              </a:ext>
            </a:extLst>
          </p:cNvPr>
          <p:cNvGrpSpPr/>
          <p:nvPr/>
        </p:nvGrpSpPr>
        <p:grpSpPr>
          <a:xfrm>
            <a:off x="2460606" y="3693439"/>
            <a:ext cx="1718821" cy="1356527"/>
            <a:chOff x="1145512" y="432080"/>
            <a:chExt cx="1718821" cy="1356527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DDFC8CDC-BD4B-422B-F75D-F5235FB29B23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A810F362-851E-21B1-D9C8-4618ECBA7C32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Flair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6DCE03-FCE9-6F75-639B-77B9D8166865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C8E31E41-E963-CC54-D119-1C95D0B1486E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0395F6D2-3A74-5A9B-9608-DFF8795C9A38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099898-189F-B9D6-0825-D3CAD5E268CC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446471D5-7A41-169D-9E82-408816C99271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9AB071DA-CADC-FCB2-9DBC-3E380A43FB33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C1D9E3-37DD-F541-6AB7-57765BF4466F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F0BA9833-E503-CAA1-0130-9733D252D550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612703EF-0919-6C7F-360A-7197A36693FE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CD324E-B807-6AF0-08D6-249855F82520}"/>
              </a:ext>
            </a:extLst>
          </p:cNvPr>
          <p:cNvGrpSpPr/>
          <p:nvPr/>
        </p:nvGrpSpPr>
        <p:grpSpPr>
          <a:xfrm>
            <a:off x="6021069" y="524960"/>
            <a:ext cx="912294" cy="720000"/>
            <a:chOff x="7245430" y="3902509"/>
            <a:chExt cx="912294" cy="720000"/>
          </a:xfrm>
        </p:grpSpPr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224F95BD-682D-1F73-6B2D-3CF5E4EFBE0F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BB63F91C-23D8-3107-9DD6-E5B97519F434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15%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50509-3D9F-EE9C-3CAD-1EB27AA42B2D}"/>
              </a:ext>
            </a:extLst>
          </p:cNvPr>
          <p:cNvGrpSpPr/>
          <p:nvPr/>
        </p:nvGrpSpPr>
        <p:grpSpPr>
          <a:xfrm>
            <a:off x="6063735" y="2240916"/>
            <a:ext cx="912294" cy="720000"/>
            <a:chOff x="7245430" y="3902509"/>
            <a:chExt cx="912294" cy="720000"/>
          </a:xfrm>
        </p:grpSpPr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971908B0-1477-C114-C773-280EC041DEA2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id="{B5F0AF43-AA15-C8E4-897C-216A39D4FD30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5%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623F314-F4AE-3616-1A0A-F56504E3DFCE}"/>
              </a:ext>
            </a:extLst>
          </p:cNvPr>
          <p:cNvGrpSpPr/>
          <p:nvPr/>
        </p:nvGrpSpPr>
        <p:grpSpPr>
          <a:xfrm>
            <a:off x="6106401" y="4053761"/>
            <a:ext cx="912294" cy="720000"/>
            <a:chOff x="7245430" y="3902509"/>
            <a:chExt cx="912294" cy="720000"/>
          </a:xfrm>
        </p:grpSpPr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76C95584-8873-DE58-2D1B-E2CA75CD0E9D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490062D1-39AD-8B92-DF97-6ABEBE81D977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70%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C7CA58F-EF85-78AF-A91F-FAC669CDB149}"/>
              </a:ext>
            </a:extLst>
          </p:cNvPr>
          <p:cNvGrpSpPr/>
          <p:nvPr/>
        </p:nvGrpSpPr>
        <p:grpSpPr>
          <a:xfrm>
            <a:off x="6149067" y="5767361"/>
            <a:ext cx="912294" cy="720000"/>
            <a:chOff x="7245430" y="3902509"/>
            <a:chExt cx="912294" cy="720000"/>
          </a:xfrm>
        </p:grpSpPr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17E37FD6-A84C-E2A3-B08D-E32906BFDB28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E68A1A16-4977-FC93-DE93-12DBF3B04AF8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10%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45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249858-4490-E658-CCB8-8C87216A9973}"/>
              </a:ext>
            </a:extLst>
          </p:cNvPr>
          <p:cNvSpPr/>
          <p:nvPr/>
        </p:nvSpPr>
        <p:spPr>
          <a:xfrm>
            <a:off x="7053943" y="124622"/>
            <a:ext cx="5017477" cy="1493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Manuscript 3</a:t>
            </a:r>
          </a:p>
          <a:p>
            <a:pPr algn="ctr"/>
            <a:endParaRPr lang="sv-SE" sz="1200" dirty="0"/>
          </a:p>
          <a:p>
            <a:pPr algn="ctr"/>
            <a:r>
              <a:rPr lang="en-GB" sz="1200" dirty="0"/>
              <a:t>An Easy-to-Use Deep Learning-based Named Entity Recognition </a:t>
            </a:r>
          </a:p>
          <a:p>
            <a:pPr algn="ctr"/>
            <a:r>
              <a:rPr lang="en-GB" sz="1200" dirty="0"/>
              <a:t>Pipeline for Customizable Information Extraction from Medical Texts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 err="1"/>
              <a:t>Rafsan</a:t>
            </a:r>
            <a:r>
              <a:rPr lang="en-GB" sz="1200" dirty="0"/>
              <a:t> Ahmed, Petter </a:t>
            </a:r>
            <a:r>
              <a:rPr lang="en-GB" sz="1200" dirty="0" err="1"/>
              <a:t>Berntsson</a:t>
            </a:r>
            <a:r>
              <a:rPr lang="en-GB" sz="1200" dirty="0"/>
              <a:t>, Alexander </a:t>
            </a:r>
            <a:r>
              <a:rPr lang="en-GB" sz="1200" dirty="0" err="1"/>
              <a:t>Skafte</a:t>
            </a:r>
            <a:r>
              <a:rPr lang="en-GB" sz="1200" dirty="0"/>
              <a:t>, </a:t>
            </a:r>
            <a:r>
              <a:rPr lang="en-GB" sz="1200" b="1" dirty="0"/>
              <a:t>Salma </a:t>
            </a:r>
            <a:r>
              <a:rPr lang="en-GB" sz="1200" b="1" dirty="0" err="1"/>
              <a:t>Kazemi</a:t>
            </a:r>
            <a:r>
              <a:rPr lang="en-GB" sz="1200" b="1" dirty="0"/>
              <a:t> Rashed</a:t>
            </a:r>
            <a:r>
              <a:rPr lang="en-GB" sz="1200" dirty="0"/>
              <a:t>, Marcus </a:t>
            </a:r>
            <a:r>
              <a:rPr lang="en-GB" sz="1200" dirty="0" err="1"/>
              <a:t>Klang</a:t>
            </a:r>
            <a:r>
              <a:rPr lang="en-GB" sz="1200" dirty="0"/>
              <a:t>, Adam </a:t>
            </a:r>
            <a:r>
              <a:rPr lang="en-GB" sz="1200" dirty="0" err="1"/>
              <a:t>Barvesten</a:t>
            </a:r>
            <a:r>
              <a:rPr lang="en-GB" sz="1200" dirty="0"/>
              <a:t>, Ola Olde1, William Lindholm, </a:t>
            </a:r>
            <a:r>
              <a:rPr lang="en-GB" sz="1200" dirty="0" err="1"/>
              <a:t>Antton</a:t>
            </a:r>
            <a:r>
              <a:rPr lang="en-GB" sz="1200" dirty="0"/>
              <a:t> </a:t>
            </a:r>
            <a:r>
              <a:rPr lang="en-GB" sz="1200" dirty="0" err="1"/>
              <a:t>Lamarca</a:t>
            </a:r>
            <a:r>
              <a:rPr lang="en-GB" sz="1200" dirty="0"/>
              <a:t> </a:t>
            </a:r>
            <a:r>
              <a:rPr lang="en-GB" sz="1200" dirty="0" err="1"/>
              <a:t>Arrizabalaga</a:t>
            </a:r>
            <a:r>
              <a:rPr lang="en-GB" sz="1200" dirty="0"/>
              <a:t>, Pierre </a:t>
            </a:r>
            <a:r>
              <a:rPr lang="en-GB" sz="1200" dirty="0" err="1"/>
              <a:t>Nugues</a:t>
            </a:r>
            <a:r>
              <a:rPr lang="en-GB" sz="1200" dirty="0"/>
              <a:t> and Sonja Aits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FEC4F0-A611-65A4-F156-30E281DC44F8}"/>
              </a:ext>
            </a:extLst>
          </p:cNvPr>
          <p:cNvGrpSpPr/>
          <p:nvPr/>
        </p:nvGrpSpPr>
        <p:grpSpPr>
          <a:xfrm>
            <a:off x="731941" y="261259"/>
            <a:ext cx="1718821" cy="1356527"/>
            <a:chOff x="1145512" y="432080"/>
            <a:chExt cx="1718821" cy="135652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D8EB87A2-4210-F5CB-042C-45185BD771CE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7A450A3-AD5D-D93A-D5C8-957B208FB38F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Text analysis in research papers. NLP and NER in COVID-19 papers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F800BA-CC15-21E9-0CA7-FC39824A8EAE}"/>
              </a:ext>
            </a:extLst>
          </p:cNvPr>
          <p:cNvGrpSpPr/>
          <p:nvPr/>
        </p:nvGrpSpPr>
        <p:grpSpPr>
          <a:xfrm>
            <a:off x="2667561" y="261259"/>
            <a:ext cx="1718821" cy="1356527"/>
            <a:chOff x="2125501" y="452241"/>
            <a:chExt cx="1718821" cy="135652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D89839C0-55BF-C129-EC85-DF7E6CCD3ADE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6E36019A-1F39-C063-33D8-8A730981AED2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Spinning on dataset from article 2 with more methodology(?)</a:t>
              </a:r>
            </a:p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(BioBERT and HUNER corpora)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D8B68F-B432-5B57-9A91-DDA68FD94C23}"/>
              </a:ext>
            </a:extLst>
          </p:cNvPr>
          <p:cNvGrpSpPr/>
          <p:nvPr/>
        </p:nvGrpSpPr>
        <p:grpSpPr>
          <a:xfrm>
            <a:off x="217988" y="5347952"/>
            <a:ext cx="1718821" cy="1356527"/>
            <a:chOff x="1145512" y="432080"/>
            <a:chExt cx="1718821" cy="1356527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3CBB5198-3B0B-EC3C-E523-482093ECD7D1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70F6BB12-742E-0172-B241-6A3BD7D2549F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Precision, Recall, f1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301E4A-8423-B8DB-EB7A-95303E9AB36C}"/>
              </a:ext>
            </a:extLst>
          </p:cNvPr>
          <p:cNvGrpSpPr/>
          <p:nvPr/>
        </p:nvGrpSpPr>
        <p:grpSpPr>
          <a:xfrm>
            <a:off x="258182" y="2032254"/>
            <a:ext cx="1718821" cy="1356527"/>
            <a:chOff x="1145512" y="432080"/>
            <a:chExt cx="1718821" cy="1356527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0FCB3240-1105-66AB-4593-BE7EAC452398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D7EA9436-1A20-8314-F390-50B831E0F450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Own group created: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Corona silver standard corpus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(article 2)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D3B17B-F02F-20B0-63D1-5F4E614CB8D7}"/>
              </a:ext>
            </a:extLst>
          </p:cNvPr>
          <p:cNvGrpSpPr/>
          <p:nvPr/>
        </p:nvGrpSpPr>
        <p:grpSpPr>
          <a:xfrm>
            <a:off x="2154799" y="2032254"/>
            <a:ext cx="1718821" cy="1356527"/>
            <a:chOff x="1145512" y="432080"/>
            <a:chExt cx="1718821" cy="1356527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9F2DCAC0-6038-38A3-CBF1-E630AAFAF8F9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A7707676-FDA5-A7D7-29EE-8F2984B34402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Own group created: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Corona gold standard corpus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(article 2)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2B9EEA-C783-7274-122D-B07604BA56E0}"/>
              </a:ext>
            </a:extLst>
          </p:cNvPr>
          <p:cNvGrpSpPr/>
          <p:nvPr/>
        </p:nvGrpSpPr>
        <p:grpSpPr>
          <a:xfrm>
            <a:off x="3954006" y="2149911"/>
            <a:ext cx="1718821" cy="1356527"/>
            <a:chOff x="1145512" y="432080"/>
            <a:chExt cx="1718821" cy="1356527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68568EE0-FE88-D06C-545E-8D131A98451E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2BD79FE9-B4AC-5BB0-95FD-AD10E836FB81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HUNER corpora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B1D920-BC99-E648-2508-1F2907E90728}"/>
              </a:ext>
            </a:extLst>
          </p:cNvPr>
          <p:cNvGrpSpPr/>
          <p:nvPr/>
        </p:nvGrpSpPr>
        <p:grpSpPr>
          <a:xfrm>
            <a:off x="490968" y="3776495"/>
            <a:ext cx="1718821" cy="1356527"/>
            <a:chOff x="1145512" y="432080"/>
            <a:chExt cx="1718821" cy="1356527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8BFA3FF7-1664-F118-65AC-05977797C8A1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BF3C991D-70CB-215E-FA65-151EF073F6E6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</a:rPr>
                <a:t>BioBERT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B8D29F-EC4C-965A-06B1-3DAE28493B7A}"/>
              </a:ext>
            </a:extLst>
          </p:cNvPr>
          <p:cNvGrpSpPr/>
          <p:nvPr/>
        </p:nvGrpSpPr>
        <p:grpSpPr>
          <a:xfrm>
            <a:off x="2667561" y="3824599"/>
            <a:ext cx="1718821" cy="1356527"/>
            <a:chOff x="2125501" y="452241"/>
            <a:chExt cx="1718821" cy="1356527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17FE5237-80EA-C1BD-92DC-FC076F4F6F9D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8B16515D-7CAA-0F53-CFED-71FC2E038113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BioMegatron seems somewhat better on one test set (BC5CDR_disease). Any reasons?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92FAF2-FD70-4E1E-23DA-69E6297D2439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D797AEE7-B3A2-7189-1479-2DB38FCBCDB6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4C9E686B-95CD-7F80-ADFC-790917DADCDF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E601FC7-BAB3-9443-8423-FC029733CA1E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ADC92FBF-A0A7-2B39-3DBA-2E2B38A43CCB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FD86EBDD-D7B8-A62C-754A-F36E4A01E2A5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EC6FEB4-CA53-8188-AADF-CB75ED299600}"/>
              </a:ext>
            </a:extLst>
          </p:cNvPr>
          <p:cNvGrpSpPr/>
          <p:nvPr/>
        </p:nvGrpSpPr>
        <p:grpSpPr>
          <a:xfrm>
            <a:off x="11555908" y="2799511"/>
            <a:ext cx="1718821" cy="1356527"/>
            <a:chOff x="1145512" y="432080"/>
            <a:chExt cx="1718821" cy="1356527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DDFC8CDC-BD4B-422B-F75D-F5235FB29B23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A810F362-851E-21B1-D9C8-4618ECBA7C32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6DCE03-FCE9-6F75-639B-77B9D8166865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C8E31E41-E963-CC54-D119-1C95D0B1486E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0395F6D2-3A74-5A9B-9608-DFF8795C9A38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099898-189F-B9D6-0825-D3CAD5E268CC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446471D5-7A41-169D-9E82-408816C99271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9AB071DA-CADC-FCB2-9DBC-3E380A43FB33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C1D9E3-37DD-F541-6AB7-57765BF4466F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F0BA9833-E503-CAA1-0130-9733D252D550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612703EF-0919-6C7F-360A-7197A36693FE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20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2B0EB2F-A8F8-C44F-B3FD-1D57C55E4488}"/>
              </a:ext>
            </a:extLst>
          </p:cNvPr>
          <p:cNvSpPr/>
          <p:nvPr/>
        </p:nvSpPr>
        <p:spPr>
          <a:xfrm>
            <a:off x="7053943" y="124622"/>
            <a:ext cx="5017477" cy="1493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Manuscript 4</a:t>
            </a:r>
          </a:p>
          <a:p>
            <a:pPr algn="ctr"/>
            <a:endParaRPr lang="sv-SE" sz="1200" dirty="0"/>
          </a:p>
          <a:p>
            <a:pPr algn="ctr"/>
            <a:r>
              <a:rPr lang="en-GB" sz="1200" dirty="0"/>
              <a:t>Deep learning for rapid and reproducible histology scoring of lung injury in a porcine model 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Iran A. N. Silva, </a:t>
            </a:r>
            <a:r>
              <a:rPr lang="en-GB" sz="1200" b="1" dirty="0"/>
              <a:t>Salma </a:t>
            </a:r>
            <a:r>
              <a:rPr lang="en-GB" sz="1200" b="1" dirty="0" err="1"/>
              <a:t>Kazemi</a:t>
            </a:r>
            <a:r>
              <a:rPr lang="en-GB" sz="1200" b="1" dirty="0"/>
              <a:t> Rashed</a:t>
            </a:r>
            <a:r>
              <a:rPr lang="en-GB" sz="1200" dirty="0"/>
              <a:t>, Ludwig Hedlund, August </a:t>
            </a:r>
            <a:r>
              <a:rPr lang="en-GB" sz="1200" dirty="0" err="1"/>
              <a:t>Lidfeldt</a:t>
            </a:r>
            <a:r>
              <a:rPr lang="en-GB" sz="1200" dirty="0"/>
              <a:t>, Nika </a:t>
            </a:r>
            <a:r>
              <a:rPr lang="en-GB" sz="1200" dirty="0" err="1"/>
              <a:t>Gvazava</a:t>
            </a:r>
            <a:r>
              <a:rPr lang="en-GB" sz="1200" dirty="0"/>
              <a:t>, John </a:t>
            </a:r>
            <a:r>
              <a:rPr lang="en-GB" sz="1200" dirty="0" err="1"/>
              <a:t>Stegmayr</a:t>
            </a:r>
            <a:r>
              <a:rPr lang="en-GB" sz="1200" dirty="0"/>
              <a:t>, </a:t>
            </a:r>
            <a:r>
              <a:rPr lang="en-GB" sz="1200" dirty="0" err="1"/>
              <a:t>Valeriia</a:t>
            </a:r>
            <a:r>
              <a:rPr lang="en-GB" sz="1200" dirty="0"/>
              <a:t> </a:t>
            </a:r>
            <a:r>
              <a:rPr lang="en-GB" sz="1200" dirty="0" err="1"/>
              <a:t>Skoryk</a:t>
            </a:r>
            <a:r>
              <a:rPr lang="en-GB" sz="1200" dirty="0"/>
              <a:t>, Sonja Aits, Darcy E Wagner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24D5A5-FDF5-4C87-512A-BF004E09D656}"/>
              </a:ext>
            </a:extLst>
          </p:cNvPr>
          <p:cNvGrpSpPr/>
          <p:nvPr/>
        </p:nvGrpSpPr>
        <p:grpSpPr>
          <a:xfrm>
            <a:off x="731941" y="261259"/>
            <a:ext cx="1718821" cy="1356527"/>
            <a:chOff x="1145512" y="432080"/>
            <a:chExt cx="1718821" cy="135652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3BEA088F-2E9A-9B15-EB2A-8C0571BCBEE1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77B5A983-70F9-7992-E41A-BA22A306F06E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 Acute respiratory distress syndrome (ARDS) and </a:t>
              </a:r>
              <a:r>
                <a:rPr lang="en-GB" sz="1100" dirty="0" err="1">
                  <a:solidFill>
                    <a:schemeClr val="tx1"/>
                  </a:solidFill>
                </a:rPr>
                <a:t>hematoxylin</a:t>
              </a:r>
              <a:r>
                <a:rPr lang="en-GB" sz="1100" dirty="0">
                  <a:solidFill>
                    <a:schemeClr val="tx1"/>
                  </a:solidFill>
                </a:rPr>
                <a:t> and eosin (H&amp;E) stained histological images from a porcine model of lipopolysaccharide (LPS)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96F62-54BF-C64C-56B7-3D756A86B20F}"/>
              </a:ext>
            </a:extLst>
          </p:cNvPr>
          <p:cNvGrpSpPr/>
          <p:nvPr/>
        </p:nvGrpSpPr>
        <p:grpSpPr>
          <a:xfrm>
            <a:off x="365971" y="1967890"/>
            <a:ext cx="1718821" cy="1356527"/>
            <a:chOff x="1145512" y="432080"/>
            <a:chExt cx="1718821" cy="1356527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BE765BB3-5026-D7EA-0EAB-083EF4993E15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0165E4A4-28A7-BB1A-3D0C-ACC3684A1D78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S-BIAD419</a:t>
              </a:r>
              <a:r>
                <a:rPr lang="en-GB" sz="11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B267CC-0C6F-6CC8-CAB0-90A7B08E2BD0}"/>
              </a:ext>
            </a:extLst>
          </p:cNvPr>
          <p:cNvGrpSpPr/>
          <p:nvPr/>
        </p:nvGrpSpPr>
        <p:grpSpPr>
          <a:xfrm>
            <a:off x="2165178" y="2070672"/>
            <a:ext cx="1718821" cy="1356527"/>
            <a:chOff x="1145512" y="432080"/>
            <a:chExt cx="1718821" cy="1356527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D6371C24-241E-0167-DAF0-DFC0D6B0D659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72F5371C-8E25-EA9F-387C-831AC2294439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rgbClr val="0A0A0A"/>
                  </a:solidFill>
                  <a:latin typeface="IBM Plex Sans" panose="020B0503050203000203" pitchFamily="34" charset="0"/>
                </a:rPr>
                <a:t>Five</a:t>
              </a:r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 observers scoring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AF5046-145A-8D07-BB1E-1AF171B67C30}"/>
              </a:ext>
            </a:extLst>
          </p:cNvPr>
          <p:cNvGrpSpPr/>
          <p:nvPr/>
        </p:nvGrpSpPr>
        <p:grpSpPr>
          <a:xfrm>
            <a:off x="283025" y="3745854"/>
            <a:ext cx="1718821" cy="1356527"/>
            <a:chOff x="1145512" y="432080"/>
            <a:chExt cx="1718821" cy="1356527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1632EE38-C12F-E7EF-F41F-8AD450874F2C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C13D1565-38F3-6B93-965B-C92E207E6148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VGG16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And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EfficientNetB4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BB3622-598A-0290-5651-E1DAFBA82F91}"/>
              </a:ext>
            </a:extLst>
          </p:cNvPr>
          <p:cNvGrpSpPr/>
          <p:nvPr/>
        </p:nvGrpSpPr>
        <p:grpSpPr>
          <a:xfrm>
            <a:off x="202639" y="5300976"/>
            <a:ext cx="1718821" cy="1356527"/>
            <a:chOff x="1145512" y="432080"/>
            <a:chExt cx="1718821" cy="1356527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FFE8BF0F-5848-D229-698E-C09934F028BB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FB3E8625-8BD4-2417-FE5F-8FD0C4B95ADE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Violin plots, box-whisker plots, relative frequency, R</a:t>
              </a:r>
              <a:r>
                <a:rPr lang="en-GB" sz="1400" b="0" i="0" dirty="0">
                  <a:solidFill>
                    <a:srgbClr val="202124"/>
                  </a:solidFill>
                  <a:effectLst/>
                  <a:latin typeface="Google Sans"/>
                </a:rPr>
                <a:t>^</a:t>
              </a:r>
              <a:r>
                <a:rPr lang="en-GB" sz="1400" dirty="0">
                  <a:solidFill>
                    <a:schemeClr val="tx1"/>
                  </a:solidFill>
                </a:rPr>
                <a:t>2, f1, precision, recall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22BA7B-0FFB-32AA-CFA0-2A8CE903074D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6D95A14E-10E9-F177-1AE5-ABB4F00E3C02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0034A14C-073B-3200-318F-C6DC2AE3C06B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9F3C97-64D6-61DC-1751-75D219FBFC60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3A871389-2505-4B4F-DB32-ECE98FD32D4E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4A6A6F26-53A1-1AEB-7FA4-B8488323FECC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899850-EEAD-D564-BDAA-0E1C7F264725}"/>
              </a:ext>
            </a:extLst>
          </p:cNvPr>
          <p:cNvGrpSpPr/>
          <p:nvPr/>
        </p:nvGrpSpPr>
        <p:grpSpPr>
          <a:xfrm>
            <a:off x="11555908" y="2799511"/>
            <a:ext cx="1718821" cy="1356527"/>
            <a:chOff x="1145512" y="432080"/>
            <a:chExt cx="1718821" cy="1356527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1D011C58-677D-791C-D492-6D7FA0BCE4F3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5CC2E3D5-91A6-4035-349D-1F66EA2FA5E1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AEC9F9-B6ED-C87C-2579-726A4D125B23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id="{AF65C5F2-1A30-2646-A027-EECBF5036512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EA56F80E-3D9D-9435-60E4-4E79409CA69B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23D4ED3-9EB0-4616-3888-47FC75C14BD5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99BCC882-5497-7C90-1135-74D6CB718E8D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8AA780D4-9F5C-3195-7EFD-537D63B9D2CD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6EA5BA-5D44-1F0A-B39E-230153C2B21A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4FE054A4-8AD1-CD4C-0246-905D8FD306C0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4">
              <a:extLst>
                <a:ext uri="{FF2B5EF4-FFF2-40B4-BE49-F238E27FC236}">
                  <a16:creationId xmlns:a16="http://schemas.microsoft.com/office/drawing/2014/main" id="{1A782ABD-D419-5A73-CCD9-F1F1B9F2CDAE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A62606-91BA-6712-7623-2C56875289B8}"/>
              </a:ext>
            </a:extLst>
          </p:cNvPr>
          <p:cNvGrpSpPr/>
          <p:nvPr/>
        </p:nvGrpSpPr>
        <p:grpSpPr>
          <a:xfrm>
            <a:off x="6021069" y="524960"/>
            <a:ext cx="912294" cy="720000"/>
            <a:chOff x="7245430" y="3902509"/>
            <a:chExt cx="912294" cy="720000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690CD740-B791-A795-369E-F7041FBA1DCE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9D66E6CF-FC35-F264-2D56-19096849DD8D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10%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1300EA-8095-8833-1231-1CE57B9165C8}"/>
              </a:ext>
            </a:extLst>
          </p:cNvPr>
          <p:cNvGrpSpPr/>
          <p:nvPr/>
        </p:nvGrpSpPr>
        <p:grpSpPr>
          <a:xfrm>
            <a:off x="6063735" y="2240916"/>
            <a:ext cx="912294" cy="720000"/>
            <a:chOff x="7245430" y="3902509"/>
            <a:chExt cx="912294" cy="720000"/>
          </a:xfrm>
        </p:grpSpPr>
        <p:sp>
          <p:nvSpPr>
            <p:cNvPr id="62" name="Rectangle 4">
              <a:extLst>
                <a:ext uri="{FF2B5EF4-FFF2-40B4-BE49-F238E27FC236}">
                  <a16:creationId xmlns:a16="http://schemas.microsoft.com/office/drawing/2014/main" id="{8D6E2C77-C0C2-62AB-A459-7553EAE5853E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151EC70-B40D-9751-A93D-3E585BA22675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40%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CFC2C3-C7E6-052F-FA38-C659536FB196}"/>
              </a:ext>
            </a:extLst>
          </p:cNvPr>
          <p:cNvGrpSpPr/>
          <p:nvPr/>
        </p:nvGrpSpPr>
        <p:grpSpPr>
          <a:xfrm>
            <a:off x="6106401" y="4053761"/>
            <a:ext cx="912294" cy="720000"/>
            <a:chOff x="7245430" y="3902509"/>
            <a:chExt cx="912294" cy="720000"/>
          </a:xfrm>
        </p:grpSpPr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FFF28FB9-7E9A-45BB-B5E7-2BA7F72065F5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237DD383-172F-935C-66AB-F2A4C0F87C29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40%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9F40180-7079-D27E-5088-2AC8A193E08B}"/>
              </a:ext>
            </a:extLst>
          </p:cNvPr>
          <p:cNvGrpSpPr/>
          <p:nvPr/>
        </p:nvGrpSpPr>
        <p:grpSpPr>
          <a:xfrm>
            <a:off x="6149067" y="5767361"/>
            <a:ext cx="912294" cy="720000"/>
            <a:chOff x="7245430" y="3902509"/>
            <a:chExt cx="912294" cy="720000"/>
          </a:xfrm>
        </p:grpSpPr>
        <p:sp>
          <p:nvSpPr>
            <p:cNvPr id="68" name="Rectangle 4">
              <a:extLst>
                <a:ext uri="{FF2B5EF4-FFF2-40B4-BE49-F238E27FC236}">
                  <a16:creationId xmlns:a16="http://schemas.microsoft.com/office/drawing/2014/main" id="{B4938C6A-54EC-81EF-353D-696DC2E8636C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4">
              <a:extLst>
                <a:ext uri="{FF2B5EF4-FFF2-40B4-BE49-F238E27FC236}">
                  <a16:creationId xmlns:a16="http://schemas.microsoft.com/office/drawing/2014/main" id="{DE12A8BF-3B9A-C06E-67D1-D55359683469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10%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57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2B0EB2F-A8F8-C44F-B3FD-1D57C55E4488}"/>
              </a:ext>
            </a:extLst>
          </p:cNvPr>
          <p:cNvSpPr/>
          <p:nvPr/>
        </p:nvSpPr>
        <p:spPr>
          <a:xfrm>
            <a:off x="7053943" y="124622"/>
            <a:ext cx="5017477" cy="1493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Manuscript 4</a:t>
            </a:r>
          </a:p>
          <a:p>
            <a:pPr algn="ctr"/>
            <a:endParaRPr lang="sv-SE" sz="1200" dirty="0"/>
          </a:p>
          <a:p>
            <a:pPr algn="ctr"/>
            <a:r>
              <a:rPr lang="en-GB" sz="1200" dirty="0"/>
              <a:t>Deep learning for rapid and reproducible histology scoring of lung injury in a porcine model 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Iran A. N. Silva, </a:t>
            </a:r>
            <a:r>
              <a:rPr lang="en-GB" sz="1200" b="1" dirty="0"/>
              <a:t>Salma </a:t>
            </a:r>
            <a:r>
              <a:rPr lang="en-GB" sz="1200" b="1" dirty="0" err="1"/>
              <a:t>Kazemi</a:t>
            </a:r>
            <a:r>
              <a:rPr lang="en-GB" sz="1200" b="1" dirty="0"/>
              <a:t> Rashed</a:t>
            </a:r>
            <a:r>
              <a:rPr lang="en-GB" sz="1200" dirty="0"/>
              <a:t>, Ludwig Hedlund, August </a:t>
            </a:r>
            <a:r>
              <a:rPr lang="en-GB" sz="1200" dirty="0" err="1"/>
              <a:t>Lidfeldt</a:t>
            </a:r>
            <a:r>
              <a:rPr lang="en-GB" sz="1200" dirty="0"/>
              <a:t>, Nika </a:t>
            </a:r>
            <a:r>
              <a:rPr lang="en-GB" sz="1200" dirty="0" err="1"/>
              <a:t>Gvazava</a:t>
            </a:r>
            <a:r>
              <a:rPr lang="en-GB" sz="1200" dirty="0"/>
              <a:t>, John </a:t>
            </a:r>
            <a:r>
              <a:rPr lang="en-GB" sz="1200" dirty="0" err="1"/>
              <a:t>Stegmayr</a:t>
            </a:r>
            <a:r>
              <a:rPr lang="en-GB" sz="1200" dirty="0"/>
              <a:t>, </a:t>
            </a:r>
            <a:r>
              <a:rPr lang="en-GB" sz="1200" dirty="0" err="1"/>
              <a:t>Valeriia</a:t>
            </a:r>
            <a:r>
              <a:rPr lang="en-GB" sz="1200" dirty="0"/>
              <a:t> </a:t>
            </a:r>
            <a:r>
              <a:rPr lang="en-GB" sz="1200" dirty="0" err="1"/>
              <a:t>Skoryk</a:t>
            </a:r>
            <a:r>
              <a:rPr lang="en-GB" sz="1200" dirty="0"/>
              <a:t>, Sonja Aits, Darcy E Wagner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24D5A5-FDF5-4C87-512A-BF004E09D656}"/>
              </a:ext>
            </a:extLst>
          </p:cNvPr>
          <p:cNvGrpSpPr/>
          <p:nvPr/>
        </p:nvGrpSpPr>
        <p:grpSpPr>
          <a:xfrm>
            <a:off x="731941" y="261259"/>
            <a:ext cx="1718821" cy="1356527"/>
            <a:chOff x="1145512" y="432080"/>
            <a:chExt cx="1718821" cy="135652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3BEA088F-2E9A-9B15-EB2A-8C0571BCBEE1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77B5A983-70F9-7992-E41A-BA22A306F06E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 Acute respiratory distress syndrome (ARDS) and </a:t>
              </a:r>
              <a:r>
                <a:rPr lang="en-GB" sz="1100" dirty="0" err="1">
                  <a:solidFill>
                    <a:schemeClr val="tx1"/>
                  </a:solidFill>
                </a:rPr>
                <a:t>hematoxylin</a:t>
              </a:r>
              <a:r>
                <a:rPr lang="en-GB" sz="1100" dirty="0">
                  <a:solidFill>
                    <a:schemeClr val="tx1"/>
                  </a:solidFill>
                </a:rPr>
                <a:t> and eosin (H&amp;E) stained histological images from a porcine model of lipopolysaccharide (LPS)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4D414E-072C-0928-C518-76EF8A47A132}"/>
              </a:ext>
            </a:extLst>
          </p:cNvPr>
          <p:cNvGrpSpPr/>
          <p:nvPr/>
        </p:nvGrpSpPr>
        <p:grpSpPr>
          <a:xfrm>
            <a:off x="4130394" y="2149702"/>
            <a:ext cx="1718821" cy="1356527"/>
            <a:chOff x="2125501" y="452241"/>
            <a:chExt cx="1718821" cy="1356527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E0D794C8-B1C6-C598-90CD-33DE4D97E201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DBF5CAFC-68B8-5360-5721-DD9C5B0F7605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Recommended formula: </a:t>
              </a:r>
            </a:p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138 Score = [(20 × A) + (14 × B) + (7 × C) + (7 × D) + (2 × E)]/ (number of fields × 100)</a:t>
              </a:r>
            </a:p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- Explain parts and any reference?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96F62-54BF-C64C-56B7-3D756A86B20F}"/>
              </a:ext>
            </a:extLst>
          </p:cNvPr>
          <p:cNvGrpSpPr/>
          <p:nvPr/>
        </p:nvGrpSpPr>
        <p:grpSpPr>
          <a:xfrm>
            <a:off x="365971" y="1967890"/>
            <a:ext cx="1718821" cy="1356527"/>
            <a:chOff x="1145512" y="432080"/>
            <a:chExt cx="1718821" cy="1356527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BE765BB3-5026-D7EA-0EAB-083EF4993E15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0165E4A4-28A7-BB1A-3D0C-ACC3684A1D78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S-BIAD419</a:t>
              </a:r>
              <a:r>
                <a:rPr lang="en-GB" sz="11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B267CC-0C6F-6CC8-CAB0-90A7B08E2BD0}"/>
              </a:ext>
            </a:extLst>
          </p:cNvPr>
          <p:cNvGrpSpPr/>
          <p:nvPr/>
        </p:nvGrpSpPr>
        <p:grpSpPr>
          <a:xfrm>
            <a:off x="2165178" y="2070672"/>
            <a:ext cx="1718821" cy="1356527"/>
            <a:chOff x="1145512" y="432080"/>
            <a:chExt cx="1718821" cy="1356527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D6371C24-241E-0167-DAF0-DFC0D6B0D659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72F5371C-8E25-EA9F-387C-831AC2294439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rgbClr val="0A0A0A"/>
                  </a:solidFill>
                  <a:latin typeface="IBM Plex Sans" panose="020B0503050203000203" pitchFamily="34" charset="0"/>
                </a:rPr>
                <a:t>Five</a:t>
              </a:r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 observers scoring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A0D72A-FD52-13A0-E753-0EE9E57EDA7E}"/>
              </a:ext>
            </a:extLst>
          </p:cNvPr>
          <p:cNvGrpSpPr/>
          <p:nvPr/>
        </p:nvGrpSpPr>
        <p:grpSpPr>
          <a:xfrm>
            <a:off x="2321720" y="3692747"/>
            <a:ext cx="1718821" cy="1356527"/>
            <a:chOff x="2125501" y="452241"/>
            <a:chExt cx="1718821" cy="1356527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16DA377A-AEB2-00B3-E9DB-885FC0B00E01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85693DAD-8CD8-BEEB-3BF1-98CE9F324078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Other potential methods? A literature study to paint a more full overview of the topic.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AF5046-145A-8D07-BB1E-1AF171B67C30}"/>
              </a:ext>
            </a:extLst>
          </p:cNvPr>
          <p:cNvGrpSpPr/>
          <p:nvPr/>
        </p:nvGrpSpPr>
        <p:grpSpPr>
          <a:xfrm>
            <a:off x="283025" y="3745854"/>
            <a:ext cx="1718821" cy="1356527"/>
            <a:chOff x="1145512" y="432080"/>
            <a:chExt cx="1718821" cy="1356527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1632EE38-C12F-E7EF-F41F-8AD450874F2C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C13D1565-38F3-6B93-965B-C92E207E6148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VGG16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And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EfficientNetB4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BB3622-598A-0290-5651-E1DAFBA82F91}"/>
              </a:ext>
            </a:extLst>
          </p:cNvPr>
          <p:cNvGrpSpPr/>
          <p:nvPr/>
        </p:nvGrpSpPr>
        <p:grpSpPr>
          <a:xfrm>
            <a:off x="202639" y="5300976"/>
            <a:ext cx="1718821" cy="1356527"/>
            <a:chOff x="1145512" y="432080"/>
            <a:chExt cx="1718821" cy="1356527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FFE8BF0F-5848-D229-698E-C09934F028BB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FB3E8625-8BD4-2417-FE5F-8FD0C4B95ADE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Violin plots, box-whisker plots, relative frequency, R</a:t>
              </a:r>
              <a:r>
                <a:rPr lang="en-GB" sz="1400" b="0" i="0" dirty="0">
                  <a:solidFill>
                    <a:srgbClr val="202124"/>
                  </a:solidFill>
                  <a:effectLst/>
                  <a:latin typeface="Google Sans"/>
                </a:rPr>
                <a:t>^</a:t>
              </a:r>
              <a:r>
                <a:rPr lang="en-GB" sz="1400" dirty="0">
                  <a:solidFill>
                    <a:schemeClr val="tx1"/>
                  </a:solidFill>
                </a:rPr>
                <a:t>2, f1, precision, recall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72AB12-F061-C474-62AC-A8D4D5531DC1}"/>
              </a:ext>
            </a:extLst>
          </p:cNvPr>
          <p:cNvGrpSpPr/>
          <p:nvPr/>
        </p:nvGrpSpPr>
        <p:grpSpPr>
          <a:xfrm>
            <a:off x="2241334" y="5381585"/>
            <a:ext cx="1718821" cy="1356527"/>
            <a:chOff x="2125501" y="452241"/>
            <a:chExt cx="1718821" cy="1356527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11058B3C-D169-45C6-7E6E-A5D611B70E0E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C196A44E-ACF1-709E-F03E-4D6E1BAE9FE7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Could give a brief overview on supplmetary metrics? </a:t>
              </a:r>
            </a:p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2A4B19-188E-BC00-7A06-62CE1E1D996C}"/>
              </a:ext>
            </a:extLst>
          </p:cNvPr>
          <p:cNvGrpSpPr/>
          <p:nvPr/>
        </p:nvGrpSpPr>
        <p:grpSpPr>
          <a:xfrm>
            <a:off x="4162794" y="5592999"/>
            <a:ext cx="1718821" cy="1356527"/>
            <a:chOff x="2125501" y="452241"/>
            <a:chExt cx="1718821" cy="1356527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E7EA7238-2CA1-A8D2-5347-8CCD9695DDAD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6DDB05F4-D371-59C5-4139-0B555182520F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Of the three classes, is some combination of 1vs(2,3) or 2vs(1,3) or 3vs(1,2) harder? (OvA) More mixup between some? (OvO)</a:t>
              </a:r>
            </a:p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51DE21-9403-A067-C7C6-9A39F7E57389}"/>
              </a:ext>
            </a:extLst>
          </p:cNvPr>
          <p:cNvGrpSpPr/>
          <p:nvPr/>
        </p:nvGrpSpPr>
        <p:grpSpPr>
          <a:xfrm>
            <a:off x="4130394" y="3872279"/>
            <a:ext cx="1718821" cy="1356527"/>
            <a:chOff x="2125501" y="452241"/>
            <a:chExt cx="1718821" cy="1356527"/>
          </a:xfrm>
        </p:grpSpPr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FDE2AEA4-8B7E-26A2-19C7-42DC633DEBDA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541DCFE4-32FD-CC08-3900-190879C6D6B4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Majority vote from tiles, any other way to do this considered?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9451F-5F86-FFDB-C59D-D7DA87DD721D}"/>
              </a:ext>
            </a:extLst>
          </p:cNvPr>
          <p:cNvGrpSpPr/>
          <p:nvPr/>
        </p:nvGrpSpPr>
        <p:grpSpPr>
          <a:xfrm>
            <a:off x="5968791" y="2149701"/>
            <a:ext cx="1718821" cy="1356527"/>
            <a:chOff x="2125501" y="452241"/>
            <a:chExt cx="1718821" cy="1356527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3788E668-1AA6-235C-BDF9-F7B964553265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0E77B91F-5976-B433-A3BC-3031789CCFA6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What is the resulting number of images/tiles that the CNN architectures would be exposed to? (before augmentation)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22BA7B-0FFB-32AA-CFA0-2A8CE903074D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6D95A14E-10E9-F177-1AE5-ABB4F00E3C02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0034A14C-073B-3200-318F-C6DC2AE3C06B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9F3C97-64D6-61DC-1751-75D219FBFC60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3A871389-2505-4B4F-DB32-ECE98FD32D4E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4A6A6F26-53A1-1AEB-7FA4-B8488323FECC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899850-EEAD-D564-BDAA-0E1C7F264725}"/>
              </a:ext>
            </a:extLst>
          </p:cNvPr>
          <p:cNvGrpSpPr/>
          <p:nvPr/>
        </p:nvGrpSpPr>
        <p:grpSpPr>
          <a:xfrm>
            <a:off x="11555908" y="2799511"/>
            <a:ext cx="1718821" cy="1356527"/>
            <a:chOff x="1145512" y="432080"/>
            <a:chExt cx="1718821" cy="1356527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1D011C58-677D-791C-D492-6D7FA0BCE4F3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5CC2E3D5-91A6-4035-349D-1F66EA2FA5E1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AEC9F9-B6ED-C87C-2579-726A4D125B23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id="{AF65C5F2-1A30-2646-A027-EECBF5036512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EA56F80E-3D9D-9435-60E4-4E79409CA69B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23D4ED3-9EB0-4616-3888-47FC75C14BD5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99BCC882-5497-7C90-1135-74D6CB718E8D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8AA780D4-9F5C-3195-7EFD-537D63B9D2CD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6EA5BA-5D44-1F0A-B39E-230153C2B21A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4FE054A4-8AD1-CD4C-0246-905D8FD306C0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4">
              <a:extLst>
                <a:ext uri="{FF2B5EF4-FFF2-40B4-BE49-F238E27FC236}">
                  <a16:creationId xmlns:a16="http://schemas.microsoft.com/office/drawing/2014/main" id="{1A782ABD-D419-5A73-CCD9-F1F1B9F2CDAE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31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2B0EB2F-A8F8-C44F-B3FD-1D57C55E4488}"/>
              </a:ext>
            </a:extLst>
          </p:cNvPr>
          <p:cNvSpPr/>
          <p:nvPr/>
        </p:nvSpPr>
        <p:spPr>
          <a:xfrm>
            <a:off x="7053943" y="124622"/>
            <a:ext cx="5017477" cy="1493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Manuscript 5</a:t>
            </a:r>
          </a:p>
          <a:p>
            <a:pPr algn="ctr"/>
            <a:endParaRPr lang="sv-SE" sz="1200" dirty="0"/>
          </a:p>
          <a:p>
            <a:pPr algn="ctr"/>
            <a:r>
              <a:rPr lang="en-GB" sz="1200" dirty="0"/>
              <a:t>Deep learning matches human performance for the detailed assessment of lung injury features in histology images</a:t>
            </a:r>
          </a:p>
          <a:p>
            <a:pPr algn="ctr"/>
            <a:endParaRPr lang="en-GB" sz="1200" dirty="0"/>
          </a:p>
          <a:p>
            <a:pPr algn="ctr"/>
            <a:r>
              <a:rPr lang="en-GB" sz="1200" b="1" dirty="0" err="1"/>
              <a:t>Kazemi</a:t>
            </a:r>
            <a:r>
              <a:rPr lang="en-GB" sz="1200" b="1" dirty="0"/>
              <a:t> Rashed S</a:t>
            </a:r>
            <a:r>
              <a:rPr lang="en-GB" sz="1200" dirty="0"/>
              <a:t>, Silva IAN, Wagner DE, Aits 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24D5A5-FDF5-4C87-512A-BF004E09D656}"/>
              </a:ext>
            </a:extLst>
          </p:cNvPr>
          <p:cNvGrpSpPr/>
          <p:nvPr/>
        </p:nvGrpSpPr>
        <p:grpSpPr>
          <a:xfrm>
            <a:off x="731941" y="261259"/>
            <a:ext cx="1718821" cy="1356527"/>
            <a:chOff x="1145512" y="432080"/>
            <a:chExt cx="1718821" cy="135652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3BEA088F-2E9A-9B15-EB2A-8C0571BCBEE1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77B5A983-70F9-7992-E41A-BA22A306F06E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 Acute respiratory distress syndrome (ARDS) and </a:t>
              </a:r>
              <a:r>
                <a:rPr lang="en-GB" sz="1100" dirty="0" err="1">
                  <a:solidFill>
                    <a:schemeClr val="tx1"/>
                  </a:solidFill>
                </a:rPr>
                <a:t>hematoxylin</a:t>
              </a:r>
              <a:r>
                <a:rPr lang="en-GB" sz="1100" dirty="0">
                  <a:solidFill>
                    <a:schemeClr val="tx1"/>
                  </a:solidFill>
                </a:rPr>
                <a:t> and eosin (H&amp;E) stained histological images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0E9134-5B51-3F99-1B8A-1966F0E3FE52}"/>
              </a:ext>
            </a:extLst>
          </p:cNvPr>
          <p:cNvGrpSpPr/>
          <p:nvPr/>
        </p:nvGrpSpPr>
        <p:grpSpPr>
          <a:xfrm>
            <a:off x="365971" y="1967890"/>
            <a:ext cx="1718821" cy="1356527"/>
            <a:chOff x="1145512" y="432080"/>
            <a:chExt cx="1718821" cy="135652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F6D75F3E-9BF7-5087-6B72-26A8752524EA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133D269E-4916-77EE-7168-3390CE713CFA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S-BIAD419</a:t>
              </a:r>
              <a:r>
                <a:rPr lang="en-GB" sz="11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95E98F-F399-DC31-4506-C59CBFE0E28C}"/>
              </a:ext>
            </a:extLst>
          </p:cNvPr>
          <p:cNvGrpSpPr/>
          <p:nvPr/>
        </p:nvGrpSpPr>
        <p:grpSpPr>
          <a:xfrm>
            <a:off x="406163" y="5321136"/>
            <a:ext cx="1718821" cy="1356527"/>
            <a:chOff x="1145512" y="432080"/>
            <a:chExt cx="1718821" cy="1356527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E71BD07B-949A-BD4B-C48A-1ADC6FD111B2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C59E8405-FE08-C867-EF89-6E376A4CF744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From text:</a:t>
              </a:r>
            </a:p>
            <a:p>
              <a:pPr algn="ctr"/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The "</a:t>
              </a:r>
              <a:r>
                <a:rPr lang="en-GB" sz="1100" b="0" i="0" dirty="0" err="1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sklearn</a:t>
              </a:r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" Python library was used to evaluate the performance of the model using the following metrics:</a:t>
              </a:r>
              <a:r>
                <a:rPr lang="en-GB" sz="11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id="{248AA504-412A-384F-492A-6BF7DEC97DE6}"/>
              </a:ext>
            </a:extLst>
          </p:cNvPr>
          <p:cNvSpPr/>
          <p:nvPr/>
        </p:nvSpPr>
        <p:spPr>
          <a:xfrm>
            <a:off x="2124984" y="5321135"/>
            <a:ext cx="1638435" cy="1198049"/>
          </a:xfrm>
          <a:custGeom>
            <a:avLst/>
            <a:gdLst>
              <a:gd name="connsiteX0" fmla="*/ 0 w 1548000"/>
              <a:gd name="connsiteY0" fmla="*/ 0 h 1188000"/>
              <a:gd name="connsiteX1" fmla="*/ 1548000 w 1548000"/>
              <a:gd name="connsiteY1" fmla="*/ 0 h 1188000"/>
              <a:gd name="connsiteX2" fmla="*/ 1548000 w 1548000"/>
              <a:gd name="connsiteY2" fmla="*/ 1188000 h 1188000"/>
              <a:gd name="connsiteX3" fmla="*/ 0 w 1548000"/>
              <a:gd name="connsiteY3" fmla="*/ 1188000 h 1188000"/>
              <a:gd name="connsiteX4" fmla="*/ 0 w 1548000"/>
              <a:gd name="connsiteY4" fmla="*/ 0 h 1188000"/>
              <a:gd name="connsiteX0" fmla="*/ 0 w 1638435"/>
              <a:gd name="connsiteY0" fmla="*/ 0 h 1198049"/>
              <a:gd name="connsiteX1" fmla="*/ 1548000 w 1638435"/>
              <a:gd name="connsiteY1" fmla="*/ 0 h 1198049"/>
              <a:gd name="connsiteX2" fmla="*/ 1638435 w 1638435"/>
              <a:gd name="connsiteY2" fmla="*/ 1198049 h 1198049"/>
              <a:gd name="connsiteX3" fmla="*/ 0 w 1638435"/>
              <a:gd name="connsiteY3" fmla="*/ 1188000 h 1198049"/>
              <a:gd name="connsiteX4" fmla="*/ 0 w 1638435"/>
              <a:gd name="connsiteY4" fmla="*/ 0 h 1198049"/>
              <a:gd name="connsiteX0" fmla="*/ 0 w 1638435"/>
              <a:gd name="connsiteY0" fmla="*/ 0 h 1198049"/>
              <a:gd name="connsiteX1" fmla="*/ 1548000 w 1638435"/>
              <a:gd name="connsiteY1" fmla="*/ 0 h 1198049"/>
              <a:gd name="connsiteX2" fmla="*/ 1638435 w 1638435"/>
              <a:gd name="connsiteY2" fmla="*/ 1198049 h 1198049"/>
              <a:gd name="connsiteX3" fmla="*/ 110532 w 1638435"/>
              <a:gd name="connsiteY3" fmla="*/ 1177952 h 1198049"/>
              <a:gd name="connsiteX4" fmla="*/ 0 w 1638435"/>
              <a:gd name="connsiteY4" fmla="*/ 0 h 1198049"/>
              <a:gd name="connsiteX0" fmla="*/ 0 w 1638435"/>
              <a:gd name="connsiteY0" fmla="*/ 0 h 1198049"/>
              <a:gd name="connsiteX1" fmla="*/ 1548000 w 1638435"/>
              <a:gd name="connsiteY1" fmla="*/ 0 h 1198049"/>
              <a:gd name="connsiteX2" fmla="*/ 1638435 w 1638435"/>
              <a:gd name="connsiteY2" fmla="*/ 1198049 h 1198049"/>
              <a:gd name="connsiteX3" fmla="*/ 110532 w 1638435"/>
              <a:gd name="connsiteY3" fmla="*/ 1177952 h 1198049"/>
              <a:gd name="connsiteX4" fmla="*/ 0 w 1638435"/>
              <a:gd name="connsiteY4" fmla="*/ 0 h 1198049"/>
              <a:gd name="connsiteX0" fmla="*/ 0 w 1638435"/>
              <a:gd name="connsiteY0" fmla="*/ 0 h 1198049"/>
              <a:gd name="connsiteX1" fmla="*/ 1548000 w 1638435"/>
              <a:gd name="connsiteY1" fmla="*/ 0 h 1198049"/>
              <a:gd name="connsiteX2" fmla="*/ 1638435 w 1638435"/>
              <a:gd name="connsiteY2" fmla="*/ 1198049 h 1198049"/>
              <a:gd name="connsiteX3" fmla="*/ 110532 w 1638435"/>
              <a:gd name="connsiteY3" fmla="*/ 1177952 h 1198049"/>
              <a:gd name="connsiteX4" fmla="*/ 0 w 1638435"/>
              <a:gd name="connsiteY4" fmla="*/ 0 h 1198049"/>
              <a:gd name="connsiteX0" fmla="*/ 0 w 1638435"/>
              <a:gd name="connsiteY0" fmla="*/ 0 h 1198049"/>
              <a:gd name="connsiteX1" fmla="*/ 1548000 w 1638435"/>
              <a:gd name="connsiteY1" fmla="*/ 0 h 1198049"/>
              <a:gd name="connsiteX2" fmla="*/ 1638435 w 1638435"/>
              <a:gd name="connsiteY2" fmla="*/ 1198049 h 1198049"/>
              <a:gd name="connsiteX3" fmla="*/ 110532 w 1638435"/>
              <a:gd name="connsiteY3" fmla="*/ 1177952 h 1198049"/>
              <a:gd name="connsiteX4" fmla="*/ 0 w 1638435"/>
              <a:gd name="connsiteY4" fmla="*/ 0 h 119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435" h="1198049">
                <a:moveTo>
                  <a:pt x="0" y="0"/>
                </a:moveTo>
                <a:lnTo>
                  <a:pt x="1548000" y="0"/>
                </a:lnTo>
                <a:cubicBezTo>
                  <a:pt x="1578145" y="399350"/>
                  <a:pt x="1548000" y="758505"/>
                  <a:pt x="1638435" y="1198049"/>
                </a:cubicBezTo>
                <a:lnTo>
                  <a:pt x="110532" y="1177952"/>
                </a:lnTo>
                <a:cubicBezTo>
                  <a:pt x="3349" y="795349"/>
                  <a:pt x="36844" y="392651"/>
                  <a:pt x="0" y="0"/>
                </a:cubicBezTo>
                <a:close/>
              </a:path>
            </a:pathLst>
          </a:custGeom>
          <a:solidFill>
            <a:srgbClr val="FFFF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0A0A0A"/>
                </a:solidFill>
                <a:latin typeface="IBM Plex Sans" panose="020B0503050203000203" pitchFamily="34" charset="0"/>
              </a:rPr>
              <a:t>a</a:t>
            </a:r>
            <a:r>
              <a:rPr lang="en-GB" sz="1100" b="0" i="0" dirty="0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ccuracy, precision, recall, f1, </a:t>
            </a:r>
            <a:r>
              <a:rPr lang="en-GB" sz="1100" b="0" i="0" dirty="0" err="1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mse</a:t>
            </a:r>
            <a:r>
              <a:rPr lang="en-GB" sz="1100" b="0" i="0" dirty="0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, </a:t>
            </a:r>
            <a:r>
              <a:rPr lang="en-GB" sz="1100" b="0" i="0" dirty="0" err="1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mae</a:t>
            </a:r>
            <a:r>
              <a:rPr lang="en-GB" sz="1100" b="0" i="0" dirty="0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, ROC curve, conf. </a:t>
            </a:r>
            <a:r>
              <a:rPr lang="en-GB" sz="1100" b="0" i="0" dirty="0" err="1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mtx</a:t>
            </a:r>
            <a:r>
              <a:rPr lang="en-GB" sz="1100" b="0" i="0" dirty="0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, micro-average, macro average ROC</a:t>
            </a:r>
            <a:endParaRPr lang="en-GB" sz="110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D66C67F-97BA-03DF-E756-CDBAC27EF72E}"/>
              </a:ext>
            </a:extLst>
          </p:cNvPr>
          <p:cNvGrpSpPr/>
          <p:nvPr/>
        </p:nvGrpSpPr>
        <p:grpSpPr>
          <a:xfrm>
            <a:off x="406163" y="3627592"/>
            <a:ext cx="1718821" cy="1356527"/>
            <a:chOff x="1145512" y="432080"/>
            <a:chExt cx="1718821" cy="1356527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6769F311-F941-2750-5589-054D463B8B0C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1A86FCDD-FA43-A6D9-F856-2CF49C502FDB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VGG16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And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EfficientNetB4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703604D-DDC1-B863-A25B-58134A30D593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9BD3785A-86D1-47E0-7A5B-177434AC2AC9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7E43120F-C92B-C305-6DBF-C15C6705E953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9829D56-A5AC-7E6A-4EAE-52631EA90FFF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68" name="Rectangle 4">
              <a:extLst>
                <a:ext uri="{FF2B5EF4-FFF2-40B4-BE49-F238E27FC236}">
                  <a16:creationId xmlns:a16="http://schemas.microsoft.com/office/drawing/2014/main" id="{C08DB5BD-904F-8285-708B-96DA83D5034E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4">
              <a:extLst>
                <a:ext uri="{FF2B5EF4-FFF2-40B4-BE49-F238E27FC236}">
                  <a16:creationId xmlns:a16="http://schemas.microsoft.com/office/drawing/2014/main" id="{EBC72E47-AAC0-4CE8-C04D-A43B097CFF0D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AEFCE8D-0991-6A7B-E133-C952C4618BB3}"/>
              </a:ext>
            </a:extLst>
          </p:cNvPr>
          <p:cNvGrpSpPr/>
          <p:nvPr/>
        </p:nvGrpSpPr>
        <p:grpSpPr>
          <a:xfrm>
            <a:off x="11555908" y="2799511"/>
            <a:ext cx="1718821" cy="1356527"/>
            <a:chOff x="1145512" y="432080"/>
            <a:chExt cx="1718821" cy="1356527"/>
          </a:xfrm>
        </p:grpSpPr>
        <p:sp>
          <p:nvSpPr>
            <p:cNvPr id="71" name="Rectangle 4">
              <a:extLst>
                <a:ext uri="{FF2B5EF4-FFF2-40B4-BE49-F238E27FC236}">
                  <a16:creationId xmlns:a16="http://schemas.microsoft.com/office/drawing/2014/main" id="{9706B832-4D70-0669-585D-93A53543253C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4">
              <a:extLst>
                <a:ext uri="{FF2B5EF4-FFF2-40B4-BE49-F238E27FC236}">
                  <a16:creationId xmlns:a16="http://schemas.microsoft.com/office/drawing/2014/main" id="{89C9903D-BA5E-ECEA-7327-CFFE6D6AEBF7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E5F4DAB-A99D-41BC-7416-6EB514706212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74" name="Rectangle 4">
              <a:extLst>
                <a:ext uri="{FF2B5EF4-FFF2-40B4-BE49-F238E27FC236}">
                  <a16:creationId xmlns:a16="http://schemas.microsoft.com/office/drawing/2014/main" id="{C64F1DD5-DFC4-3A2E-3C0A-6D75966AE05B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4">
              <a:extLst>
                <a:ext uri="{FF2B5EF4-FFF2-40B4-BE49-F238E27FC236}">
                  <a16:creationId xmlns:a16="http://schemas.microsoft.com/office/drawing/2014/main" id="{66E10F82-6F38-C2F2-E412-C91BBAF915BB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7A20D38-6BF8-49AA-57A8-7924BEC26861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77" name="Rectangle 4">
              <a:extLst>
                <a:ext uri="{FF2B5EF4-FFF2-40B4-BE49-F238E27FC236}">
                  <a16:creationId xmlns:a16="http://schemas.microsoft.com/office/drawing/2014/main" id="{79962701-DC4C-949F-E489-9E6C514DDADE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4">
              <a:extLst>
                <a:ext uri="{FF2B5EF4-FFF2-40B4-BE49-F238E27FC236}">
                  <a16:creationId xmlns:a16="http://schemas.microsoft.com/office/drawing/2014/main" id="{17F935B6-17A1-962C-49C7-B3AFFD2579C3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CDB24C5-9692-6035-3E33-3A24AF08C51C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82D8BBED-AA9D-1771-685F-979228D7E01C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4">
              <a:extLst>
                <a:ext uri="{FF2B5EF4-FFF2-40B4-BE49-F238E27FC236}">
                  <a16:creationId xmlns:a16="http://schemas.microsoft.com/office/drawing/2014/main" id="{9D8F17E3-1D36-B502-4E8A-3F705AE684C8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D002D01-09E5-1FFD-1587-8C2F932431A7}"/>
              </a:ext>
            </a:extLst>
          </p:cNvPr>
          <p:cNvGrpSpPr/>
          <p:nvPr/>
        </p:nvGrpSpPr>
        <p:grpSpPr>
          <a:xfrm>
            <a:off x="6021069" y="524960"/>
            <a:ext cx="912294" cy="720000"/>
            <a:chOff x="7245430" y="3902509"/>
            <a:chExt cx="912294" cy="720000"/>
          </a:xfrm>
        </p:grpSpPr>
        <p:sp>
          <p:nvSpPr>
            <p:cNvPr id="83" name="Rectangle 4">
              <a:extLst>
                <a:ext uri="{FF2B5EF4-FFF2-40B4-BE49-F238E27FC236}">
                  <a16:creationId xmlns:a16="http://schemas.microsoft.com/office/drawing/2014/main" id="{5E6F2202-E05D-D13D-1148-C66BB3553986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4">
              <a:extLst>
                <a:ext uri="{FF2B5EF4-FFF2-40B4-BE49-F238E27FC236}">
                  <a16:creationId xmlns:a16="http://schemas.microsoft.com/office/drawing/2014/main" id="{3CF70B25-5997-08B4-27F1-E35ED2D2C7E6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5%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866545B-72C0-00A6-77F5-9336F60C98A8}"/>
              </a:ext>
            </a:extLst>
          </p:cNvPr>
          <p:cNvGrpSpPr/>
          <p:nvPr/>
        </p:nvGrpSpPr>
        <p:grpSpPr>
          <a:xfrm>
            <a:off x="6063735" y="2240916"/>
            <a:ext cx="912294" cy="720000"/>
            <a:chOff x="7245430" y="3902509"/>
            <a:chExt cx="912294" cy="720000"/>
          </a:xfrm>
        </p:grpSpPr>
        <p:sp>
          <p:nvSpPr>
            <p:cNvPr id="86" name="Rectangle 4">
              <a:extLst>
                <a:ext uri="{FF2B5EF4-FFF2-40B4-BE49-F238E27FC236}">
                  <a16:creationId xmlns:a16="http://schemas.microsoft.com/office/drawing/2014/main" id="{4D07DACB-0565-50BE-3053-75677BDD9E1C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4">
              <a:extLst>
                <a:ext uri="{FF2B5EF4-FFF2-40B4-BE49-F238E27FC236}">
                  <a16:creationId xmlns:a16="http://schemas.microsoft.com/office/drawing/2014/main" id="{637559A0-CD9C-9383-D549-8CE344EB1CC6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5%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9D283E5-10BC-92DA-871D-FB5E0D68FD30}"/>
              </a:ext>
            </a:extLst>
          </p:cNvPr>
          <p:cNvGrpSpPr/>
          <p:nvPr/>
        </p:nvGrpSpPr>
        <p:grpSpPr>
          <a:xfrm>
            <a:off x="6106401" y="4053761"/>
            <a:ext cx="912294" cy="720000"/>
            <a:chOff x="7245430" y="3902509"/>
            <a:chExt cx="912294" cy="720000"/>
          </a:xfrm>
        </p:grpSpPr>
        <p:sp>
          <p:nvSpPr>
            <p:cNvPr id="89" name="Rectangle 4">
              <a:extLst>
                <a:ext uri="{FF2B5EF4-FFF2-40B4-BE49-F238E27FC236}">
                  <a16:creationId xmlns:a16="http://schemas.microsoft.com/office/drawing/2014/main" id="{77070B51-4D06-73F7-FA70-27DE468AC3EE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4">
              <a:extLst>
                <a:ext uri="{FF2B5EF4-FFF2-40B4-BE49-F238E27FC236}">
                  <a16:creationId xmlns:a16="http://schemas.microsoft.com/office/drawing/2014/main" id="{A521753F-D639-420A-85F3-E5A3941E333B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70%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05B3DE4-77ED-6452-4D11-0B88B282B478}"/>
              </a:ext>
            </a:extLst>
          </p:cNvPr>
          <p:cNvGrpSpPr/>
          <p:nvPr/>
        </p:nvGrpSpPr>
        <p:grpSpPr>
          <a:xfrm>
            <a:off x="6149067" y="5767361"/>
            <a:ext cx="912294" cy="720000"/>
            <a:chOff x="7245430" y="3902509"/>
            <a:chExt cx="912294" cy="720000"/>
          </a:xfrm>
        </p:grpSpPr>
        <p:sp>
          <p:nvSpPr>
            <p:cNvPr id="92" name="Rectangle 4">
              <a:extLst>
                <a:ext uri="{FF2B5EF4-FFF2-40B4-BE49-F238E27FC236}">
                  <a16:creationId xmlns:a16="http://schemas.microsoft.com/office/drawing/2014/main" id="{B8BF6C6F-204E-798C-532B-15A7D6F48222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4">
              <a:extLst>
                <a:ext uri="{FF2B5EF4-FFF2-40B4-BE49-F238E27FC236}">
                  <a16:creationId xmlns:a16="http://schemas.microsoft.com/office/drawing/2014/main" id="{9D03E5B6-32A1-6E48-51C8-8763EDCBFF06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20%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73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2B0EB2F-A8F8-C44F-B3FD-1D57C55E4488}"/>
              </a:ext>
            </a:extLst>
          </p:cNvPr>
          <p:cNvSpPr/>
          <p:nvPr/>
        </p:nvSpPr>
        <p:spPr>
          <a:xfrm>
            <a:off x="7053943" y="124622"/>
            <a:ext cx="5017477" cy="1493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Manuscript 5</a:t>
            </a:r>
          </a:p>
          <a:p>
            <a:pPr algn="ctr"/>
            <a:endParaRPr lang="sv-SE" sz="1200" dirty="0"/>
          </a:p>
          <a:p>
            <a:pPr algn="ctr"/>
            <a:r>
              <a:rPr lang="en-GB" sz="1200" dirty="0"/>
              <a:t>Deep learning matches human performance for the detailed assessment of lung injury features in histology images</a:t>
            </a:r>
          </a:p>
          <a:p>
            <a:pPr algn="ctr"/>
            <a:endParaRPr lang="en-GB" sz="1200" dirty="0"/>
          </a:p>
          <a:p>
            <a:pPr algn="ctr"/>
            <a:r>
              <a:rPr lang="en-GB" sz="1200" b="1" dirty="0" err="1"/>
              <a:t>Kazemi</a:t>
            </a:r>
            <a:r>
              <a:rPr lang="en-GB" sz="1200" b="1" dirty="0"/>
              <a:t> Rashed S</a:t>
            </a:r>
            <a:r>
              <a:rPr lang="en-GB" sz="1200" dirty="0"/>
              <a:t>, Silva IAN, Wagner DE, Aits 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24D5A5-FDF5-4C87-512A-BF004E09D656}"/>
              </a:ext>
            </a:extLst>
          </p:cNvPr>
          <p:cNvGrpSpPr/>
          <p:nvPr/>
        </p:nvGrpSpPr>
        <p:grpSpPr>
          <a:xfrm>
            <a:off x="731941" y="261259"/>
            <a:ext cx="1718821" cy="1356527"/>
            <a:chOff x="1145512" y="432080"/>
            <a:chExt cx="1718821" cy="135652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3BEA088F-2E9A-9B15-EB2A-8C0571BCBEE1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77B5A983-70F9-7992-E41A-BA22A306F06E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 Acute respiratory distress syndrome (ARDS) and </a:t>
              </a:r>
              <a:r>
                <a:rPr lang="en-GB" sz="1100" dirty="0" err="1">
                  <a:solidFill>
                    <a:schemeClr val="tx1"/>
                  </a:solidFill>
                </a:rPr>
                <a:t>hematoxylin</a:t>
              </a:r>
              <a:r>
                <a:rPr lang="en-GB" sz="1100" dirty="0">
                  <a:solidFill>
                    <a:schemeClr val="tx1"/>
                  </a:solidFill>
                </a:rPr>
                <a:t> and eosin (H&amp;E) stained histological images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0E9134-5B51-3F99-1B8A-1966F0E3FE52}"/>
              </a:ext>
            </a:extLst>
          </p:cNvPr>
          <p:cNvGrpSpPr/>
          <p:nvPr/>
        </p:nvGrpSpPr>
        <p:grpSpPr>
          <a:xfrm>
            <a:off x="365971" y="1967890"/>
            <a:ext cx="1718821" cy="1356527"/>
            <a:chOff x="1145512" y="432080"/>
            <a:chExt cx="1718821" cy="135652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F6D75F3E-9BF7-5087-6B72-26A8752524EA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133D269E-4916-77EE-7168-3390CE713CFA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S-BIAD419</a:t>
              </a:r>
              <a:r>
                <a:rPr lang="en-GB" sz="11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49C786-9D5B-CCED-5D12-2E772D971C41}"/>
              </a:ext>
            </a:extLst>
          </p:cNvPr>
          <p:cNvGrpSpPr/>
          <p:nvPr/>
        </p:nvGrpSpPr>
        <p:grpSpPr>
          <a:xfrm>
            <a:off x="2370376" y="1974859"/>
            <a:ext cx="1718821" cy="1356527"/>
            <a:chOff x="2125501" y="452241"/>
            <a:chExt cx="1718821" cy="1356527"/>
          </a:xfrm>
        </p:grpSpPr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786D54CD-751B-F4B9-C33F-7AE925DDB5F7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4CC57022-5676-13EF-12C0-676CB8DA3421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Any different setup regarding data and annotion vs manuscript 4?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95E98F-F399-DC31-4506-C59CBFE0E28C}"/>
              </a:ext>
            </a:extLst>
          </p:cNvPr>
          <p:cNvGrpSpPr/>
          <p:nvPr/>
        </p:nvGrpSpPr>
        <p:grpSpPr>
          <a:xfrm>
            <a:off x="406163" y="5321136"/>
            <a:ext cx="1718821" cy="1356527"/>
            <a:chOff x="1145512" y="432080"/>
            <a:chExt cx="1718821" cy="1356527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E71BD07B-949A-BD4B-C48A-1ADC6FD111B2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C59E8405-FE08-C867-EF89-6E376A4CF744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From text:</a:t>
              </a:r>
            </a:p>
            <a:p>
              <a:pPr algn="ctr"/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The "</a:t>
              </a:r>
              <a:r>
                <a:rPr lang="en-GB" sz="1100" b="0" i="0" dirty="0" err="1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sklearn</a:t>
              </a:r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" Python library was used to evaluate the performance of the model using the following metrics:</a:t>
              </a:r>
              <a:r>
                <a:rPr lang="en-GB" sz="11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id="{248AA504-412A-384F-492A-6BF7DEC97DE6}"/>
              </a:ext>
            </a:extLst>
          </p:cNvPr>
          <p:cNvSpPr/>
          <p:nvPr/>
        </p:nvSpPr>
        <p:spPr>
          <a:xfrm>
            <a:off x="2124984" y="5321135"/>
            <a:ext cx="1638435" cy="1198049"/>
          </a:xfrm>
          <a:custGeom>
            <a:avLst/>
            <a:gdLst>
              <a:gd name="connsiteX0" fmla="*/ 0 w 1548000"/>
              <a:gd name="connsiteY0" fmla="*/ 0 h 1188000"/>
              <a:gd name="connsiteX1" fmla="*/ 1548000 w 1548000"/>
              <a:gd name="connsiteY1" fmla="*/ 0 h 1188000"/>
              <a:gd name="connsiteX2" fmla="*/ 1548000 w 1548000"/>
              <a:gd name="connsiteY2" fmla="*/ 1188000 h 1188000"/>
              <a:gd name="connsiteX3" fmla="*/ 0 w 1548000"/>
              <a:gd name="connsiteY3" fmla="*/ 1188000 h 1188000"/>
              <a:gd name="connsiteX4" fmla="*/ 0 w 1548000"/>
              <a:gd name="connsiteY4" fmla="*/ 0 h 1188000"/>
              <a:gd name="connsiteX0" fmla="*/ 0 w 1638435"/>
              <a:gd name="connsiteY0" fmla="*/ 0 h 1198049"/>
              <a:gd name="connsiteX1" fmla="*/ 1548000 w 1638435"/>
              <a:gd name="connsiteY1" fmla="*/ 0 h 1198049"/>
              <a:gd name="connsiteX2" fmla="*/ 1638435 w 1638435"/>
              <a:gd name="connsiteY2" fmla="*/ 1198049 h 1198049"/>
              <a:gd name="connsiteX3" fmla="*/ 0 w 1638435"/>
              <a:gd name="connsiteY3" fmla="*/ 1188000 h 1198049"/>
              <a:gd name="connsiteX4" fmla="*/ 0 w 1638435"/>
              <a:gd name="connsiteY4" fmla="*/ 0 h 1198049"/>
              <a:gd name="connsiteX0" fmla="*/ 0 w 1638435"/>
              <a:gd name="connsiteY0" fmla="*/ 0 h 1198049"/>
              <a:gd name="connsiteX1" fmla="*/ 1548000 w 1638435"/>
              <a:gd name="connsiteY1" fmla="*/ 0 h 1198049"/>
              <a:gd name="connsiteX2" fmla="*/ 1638435 w 1638435"/>
              <a:gd name="connsiteY2" fmla="*/ 1198049 h 1198049"/>
              <a:gd name="connsiteX3" fmla="*/ 110532 w 1638435"/>
              <a:gd name="connsiteY3" fmla="*/ 1177952 h 1198049"/>
              <a:gd name="connsiteX4" fmla="*/ 0 w 1638435"/>
              <a:gd name="connsiteY4" fmla="*/ 0 h 1198049"/>
              <a:gd name="connsiteX0" fmla="*/ 0 w 1638435"/>
              <a:gd name="connsiteY0" fmla="*/ 0 h 1198049"/>
              <a:gd name="connsiteX1" fmla="*/ 1548000 w 1638435"/>
              <a:gd name="connsiteY1" fmla="*/ 0 h 1198049"/>
              <a:gd name="connsiteX2" fmla="*/ 1638435 w 1638435"/>
              <a:gd name="connsiteY2" fmla="*/ 1198049 h 1198049"/>
              <a:gd name="connsiteX3" fmla="*/ 110532 w 1638435"/>
              <a:gd name="connsiteY3" fmla="*/ 1177952 h 1198049"/>
              <a:gd name="connsiteX4" fmla="*/ 0 w 1638435"/>
              <a:gd name="connsiteY4" fmla="*/ 0 h 1198049"/>
              <a:gd name="connsiteX0" fmla="*/ 0 w 1638435"/>
              <a:gd name="connsiteY0" fmla="*/ 0 h 1198049"/>
              <a:gd name="connsiteX1" fmla="*/ 1548000 w 1638435"/>
              <a:gd name="connsiteY1" fmla="*/ 0 h 1198049"/>
              <a:gd name="connsiteX2" fmla="*/ 1638435 w 1638435"/>
              <a:gd name="connsiteY2" fmla="*/ 1198049 h 1198049"/>
              <a:gd name="connsiteX3" fmla="*/ 110532 w 1638435"/>
              <a:gd name="connsiteY3" fmla="*/ 1177952 h 1198049"/>
              <a:gd name="connsiteX4" fmla="*/ 0 w 1638435"/>
              <a:gd name="connsiteY4" fmla="*/ 0 h 1198049"/>
              <a:gd name="connsiteX0" fmla="*/ 0 w 1638435"/>
              <a:gd name="connsiteY0" fmla="*/ 0 h 1198049"/>
              <a:gd name="connsiteX1" fmla="*/ 1548000 w 1638435"/>
              <a:gd name="connsiteY1" fmla="*/ 0 h 1198049"/>
              <a:gd name="connsiteX2" fmla="*/ 1638435 w 1638435"/>
              <a:gd name="connsiteY2" fmla="*/ 1198049 h 1198049"/>
              <a:gd name="connsiteX3" fmla="*/ 110532 w 1638435"/>
              <a:gd name="connsiteY3" fmla="*/ 1177952 h 1198049"/>
              <a:gd name="connsiteX4" fmla="*/ 0 w 1638435"/>
              <a:gd name="connsiteY4" fmla="*/ 0 h 119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435" h="1198049">
                <a:moveTo>
                  <a:pt x="0" y="0"/>
                </a:moveTo>
                <a:lnTo>
                  <a:pt x="1548000" y="0"/>
                </a:lnTo>
                <a:cubicBezTo>
                  <a:pt x="1578145" y="399350"/>
                  <a:pt x="1548000" y="758505"/>
                  <a:pt x="1638435" y="1198049"/>
                </a:cubicBezTo>
                <a:lnTo>
                  <a:pt x="110532" y="1177952"/>
                </a:lnTo>
                <a:cubicBezTo>
                  <a:pt x="3349" y="795349"/>
                  <a:pt x="36844" y="392651"/>
                  <a:pt x="0" y="0"/>
                </a:cubicBezTo>
                <a:close/>
              </a:path>
            </a:pathLst>
          </a:custGeom>
          <a:solidFill>
            <a:srgbClr val="FFFF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0A0A0A"/>
                </a:solidFill>
                <a:latin typeface="IBM Plex Sans" panose="020B0503050203000203" pitchFamily="34" charset="0"/>
              </a:rPr>
              <a:t>a</a:t>
            </a:r>
            <a:r>
              <a:rPr lang="en-GB" sz="1100" b="0" i="0" dirty="0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ccuracy, precision, recall, f1, </a:t>
            </a:r>
            <a:r>
              <a:rPr lang="en-GB" sz="1100" b="0" i="0" dirty="0" err="1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mse</a:t>
            </a:r>
            <a:r>
              <a:rPr lang="en-GB" sz="1100" b="0" i="0" dirty="0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, </a:t>
            </a:r>
            <a:r>
              <a:rPr lang="en-GB" sz="1100" b="0" i="0" dirty="0" err="1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mae</a:t>
            </a:r>
            <a:r>
              <a:rPr lang="en-GB" sz="1100" b="0" i="0" dirty="0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, ROC curve, conf. </a:t>
            </a:r>
            <a:r>
              <a:rPr lang="en-GB" sz="1100" b="0" i="0" dirty="0" err="1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mtx</a:t>
            </a:r>
            <a:r>
              <a:rPr lang="en-GB" sz="1100" b="0" i="0" dirty="0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, micro-average, macro average ROC</a:t>
            </a:r>
            <a:endParaRPr lang="en-GB" sz="1100" dirty="0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AE35E6-59D7-BB94-5843-80A936C9D084}"/>
              </a:ext>
            </a:extLst>
          </p:cNvPr>
          <p:cNvGrpSpPr/>
          <p:nvPr/>
        </p:nvGrpSpPr>
        <p:grpSpPr>
          <a:xfrm>
            <a:off x="3723226" y="5624808"/>
            <a:ext cx="1718821" cy="1356527"/>
            <a:chOff x="2125501" y="452241"/>
            <a:chExt cx="1718821" cy="1356527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66C4DBE2-22F6-C50A-4884-0AD81666C686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F9F6766D-4AA4-F0A5-44B0-19E7040D69DD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No ROC curve found in </a:t>
              </a:r>
              <a:r>
                <a:rPr lang="sv-SE" sz="1200" dirty="0" err="1">
                  <a:solidFill>
                    <a:schemeClr val="tx1"/>
                  </a:solidFill>
                </a:rPr>
                <a:t>report</a:t>
              </a:r>
              <a:r>
                <a:rPr lang="sv-SE" sz="1200" dirty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Show AUC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D66C67F-97BA-03DF-E756-CDBAC27EF72E}"/>
              </a:ext>
            </a:extLst>
          </p:cNvPr>
          <p:cNvGrpSpPr/>
          <p:nvPr/>
        </p:nvGrpSpPr>
        <p:grpSpPr>
          <a:xfrm>
            <a:off x="406163" y="3627592"/>
            <a:ext cx="1718821" cy="1356527"/>
            <a:chOff x="1145512" y="432080"/>
            <a:chExt cx="1718821" cy="1356527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6769F311-F941-2750-5589-054D463B8B0C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1A86FCDD-FA43-A6D9-F856-2CF49C502FDB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VGG16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And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EfficientNetB4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8A750DC-D34E-245E-BA41-4C6CD3B8A254}"/>
              </a:ext>
            </a:extLst>
          </p:cNvPr>
          <p:cNvGrpSpPr/>
          <p:nvPr/>
        </p:nvGrpSpPr>
        <p:grpSpPr>
          <a:xfrm>
            <a:off x="2410568" y="3634097"/>
            <a:ext cx="1718821" cy="1356527"/>
            <a:chOff x="2125501" y="452241"/>
            <a:chExt cx="1718821" cy="1356527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id="{9D43E46E-A73C-6333-24BA-4DECAE41E3FC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0AB36494-2819-60BC-E726-E2D31613ADA3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Any clear difference in methods here vs in manuscript 4?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9C0B1C9-E185-0722-2F8C-5478AE912C2F}"/>
              </a:ext>
            </a:extLst>
          </p:cNvPr>
          <p:cNvGrpSpPr/>
          <p:nvPr/>
        </p:nvGrpSpPr>
        <p:grpSpPr>
          <a:xfrm>
            <a:off x="5557874" y="5658154"/>
            <a:ext cx="1718821" cy="1356527"/>
            <a:chOff x="2125501" y="452241"/>
            <a:chExt cx="1718821" cy="1356527"/>
          </a:xfrm>
        </p:grpSpPr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98877843-3EC1-E911-69FE-D7F384FBDC29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6502F98C-E6D9-269D-A03D-BDFC3ADDC991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Usually you can find proper citations to methods in sklearn, e.g. ROC: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9424733-1789-65AA-526D-2296A3202EA5}"/>
              </a:ext>
            </a:extLst>
          </p:cNvPr>
          <p:cNvSpPr/>
          <p:nvPr/>
        </p:nvSpPr>
        <p:spPr>
          <a:xfrm>
            <a:off x="7970610" y="5966234"/>
            <a:ext cx="4109776" cy="711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0" i="0" dirty="0">
                <a:solidFill>
                  <a:srgbClr val="212529"/>
                </a:solidFill>
                <a:effectLst/>
                <a:latin typeface="-apple-system"/>
              </a:rPr>
              <a:t>Fawcett T. An introduction to ROC analysis[J]. Pattern Recognition Letters, 2006, 27(8):861-874</a:t>
            </a:r>
            <a:endParaRPr lang="en-GB" sz="1100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8595304E-668E-B4F8-BD1D-0E6A268FACD6}"/>
              </a:ext>
            </a:extLst>
          </p:cNvPr>
          <p:cNvSpPr/>
          <p:nvPr/>
        </p:nvSpPr>
        <p:spPr>
          <a:xfrm>
            <a:off x="7039484" y="6394904"/>
            <a:ext cx="894322" cy="31149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/>
              <a:t>ROC</a:t>
            </a:r>
            <a:endParaRPr lang="en-GB" sz="11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703604D-DDC1-B863-A25B-58134A30D593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9BD3785A-86D1-47E0-7A5B-177434AC2AC9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7E43120F-C92B-C305-6DBF-C15C6705E953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9829D56-A5AC-7E6A-4EAE-52631EA90FFF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68" name="Rectangle 4">
              <a:extLst>
                <a:ext uri="{FF2B5EF4-FFF2-40B4-BE49-F238E27FC236}">
                  <a16:creationId xmlns:a16="http://schemas.microsoft.com/office/drawing/2014/main" id="{C08DB5BD-904F-8285-708B-96DA83D5034E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4">
              <a:extLst>
                <a:ext uri="{FF2B5EF4-FFF2-40B4-BE49-F238E27FC236}">
                  <a16:creationId xmlns:a16="http://schemas.microsoft.com/office/drawing/2014/main" id="{EBC72E47-AAC0-4CE8-C04D-A43B097CFF0D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AEFCE8D-0991-6A7B-E133-C952C4618BB3}"/>
              </a:ext>
            </a:extLst>
          </p:cNvPr>
          <p:cNvGrpSpPr/>
          <p:nvPr/>
        </p:nvGrpSpPr>
        <p:grpSpPr>
          <a:xfrm>
            <a:off x="4089197" y="3716723"/>
            <a:ext cx="1718821" cy="1356527"/>
            <a:chOff x="1145512" y="432080"/>
            <a:chExt cx="1718821" cy="1356527"/>
          </a:xfrm>
        </p:grpSpPr>
        <p:sp>
          <p:nvSpPr>
            <p:cNvPr id="71" name="Rectangle 4">
              <a:extLst>
                <a:ext uri="{FF2B5EF4-FFF2-40B4-BE49-F238E27FC236}">
                  <a16:creationId xmlns:a16="http://schemas.microsoft.com/office/drawing/2014/main" id="{9706B832-4D70-0669-585D-93A53543253C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4">
              <a:extLst>
                <a:ext uri="{FF2B5EF4-FFF2-40B4-BE49-F238E27FC236}">
                  <a16:creationId xmlns:a16="http://schemas.microsoft.com/office/drawing/2014/main" id="{89C9903D-BA5E-ECEA-7327-CFFE6D6AEBF7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</a:rPr>
                <a:t>ResNet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E5F4DAB-A99D-41BC-7416-6EB514706212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74" name="Rectangle 4">
              <a:extLst>
                <a:ext uri="{FF2B5EF4-FFF2-40B4-BE49-F238E27FC236}">
                  <a16:creationId xmlns:a16="http://schemas.microsoft.com/office/drawing/2014/main" id="{C64F1DD5-DFC4-3A2E-3C0A-6D75966AE05B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4">
              <a:extLst>
                <a:ext uri="{FF2B5EF4-FFF2-40B4-BE49-F238E27FC236}">
                  <a16:creationId xmlns:a16="http://schemas.microsoft.com/office/drawing/2014/main" id="{66E10F82-6F38-C2F2-E412-C91BBAF915BB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7A20D38-6BF8-49AA-57A8-7924BEC26861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77" name="Rectangle 4">
              <a:extLst>
                <a:ext uri="{FF2B5EF4-FFF2-40B4-BE49-F238E27FC236}">
                  <a16:creationId xmlns:a16="http://schemas.microsoft.com/office/drawing/2014/main" id="{79962701-DC4C-949F-E489-9E6C514DDADE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4">
              <a:extLst>
                <a:ext uri="{FF2B5EF4-FFF2-40B4-BE49-F238E27FC236}">
                  <a16:creationId xmlns:a16="http://schemas.microsoft.com/office/drawing/2014/main" id="{17F935B6-17A1-962C-49C7-B3AFFD2579C3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CDB24C5-9692-6035-3E33-3A24AF08C51C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82D8BBED-AA9D-1771-685F-979228D7E01C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4">
              <a:extLst>
                <a:ext uri="{FF2B5EF4-FFF2-40B4-BE49-F238E27FC236}">
                  <a16:creationId xmlns:a16="http://schemas.microsoft.com/office/drawing/2014/main" id="{9D8F17E3-1D36-B502-4E8A-3F705AE684C8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64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FDAAF4-FC9F-6122-DCCC-C94EE4AF1CE7}"/>
              </a:ext>
            </a:extLst>
          </p:cNvPr>
          <p:cNvSpPr/>
          <p:nvPr/>
        </p:nvSpPr>
        <p:spPr>
          <a:xfrm>
            <a:off x="7053943" y="124622"/>
            <a:ext cx="5017477" cy="1493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Manuscript 6</a:t>
            </a:r>
          </a:p>
          <a:p>
            <a:pPr algn="ctr"/>
            <a:endParaRPr lang="sv-SE" sz="1200" dirty="0"/>
          </a:p>
          <a:p>
            <a:pPr algn="ctr"/>
            <a:r>
              <a:rPr lang="en-GB" sz="1200" dirty="0"/>
              <a:t>Building trust by increasing the transparency of deep neural networks trained for medical image analysis: a case study on histology regression and classification models</a:t>
            </a:r>
          </a:p>
          <a:p>
            <a:pPr algn="ctr"/>
            <a:endParaRPr lang="en-GB" sz="1200" dirty="0"/>
          </a:p>
          <a:p>
            <a:pPr algn="ctr"/>
            <a:r>
              <a:rPr lang="en-GB" sz="1200" b="1" dirty="0" err="1"/>
              <a:t>Kazemi</a:t>
            </a:r>
            <a:r>
              <a:rPr lang="en-GB" sz="1200" b="1" dirty="0"/>
              <a:t> Rashed S</a:t>
            </a:r>
            <a:r>
              <a:rPr lang="en-GB" sz="1200" dirty="0"/>
              <a:t>, Aits 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D0CF9A-0A53-27E9-A594-554E3E498B86}"/>
              </a:ext>
            </a:extLst>
          </p:cNvPr>
          <p:cNvGrpSpPr/>
          <p:nvPr/>
        </p:nvGrpSpPr>
        <p:grpSpPr>
          <a:xfrm>
            <a:off x="365971" y="1967890"/>
            <a:ext cx="1718821" cy="1356527"/>
            <a:chOff x="1145512" y="432080"/>
            <a:chExt cx="1718821" cy="135652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90753404-EBEB-B394-A074-57D6BFCC000A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1215557-934D-2C8A-03E6-70D1537B5575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S-BIAD419</a:t>
              </a:r>
              <a:r>
                <a:rPr lang="en-GB" sz="11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93C079-0E93-ABD7-D386-FC3A5BC822B5}"/>
              </a:ext>
            </a:extLst>
          </p:cNvPr>
          <p:cNvGrpSpPr/>
          <p:nvPr/>
        </p:nvGrpSpPr>
        <p:grpSpPr>
          <a:xfrm>
            <a:off x="406163" y="3627592"/>
            <a:ext cx="1718821" cy="1356527"/>
            <a:chOff x="1145512" y="432080"/>
            <a:chExt cx="1718821" cy="135652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01DF90F0-9ABC-4C5D-308B-F01413F255B2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4075E3F5-5CFE-4B9F-F6AF-AEFB4D3F6696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VGG16, EfficientNet84, PCA, UMAP, t-SNE, Grad-CAM, Shapley values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F7521-2317-F04B-F5E6-3C5FB2E34D39}"/>
              </a:ext>
            </a:extLst>
          </p:cNvPr>
          <p:cNvGrpSpPr/>
          <p:nvPr/>
        </p:nvGrpSpPr>
        <p:grpSpPr>
          <a:xfrm>
            <a:off x="731941" y="261259"/>
            <a:ext cx="1718821" cy="1356527"/>
            <a:chOff x="1145512" y="432080"/>
            <a:chExt cx="1718821" cy="1356527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CA70DD18-36AC-6019-46AB-5E6002A5EB0D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5521DD6-F419-1A27-BEB9-3062B86C0FEA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 Acute respiratory distress syndrome (ARDS) and </a:t>
              </a:r>
              <a:r>
                <a:rPr lang="en-GB" sz="1100" dirty="0" err="1">
                  <a:solidFill>
                    <a:schemeClr val="tx1"/>
                  </a:solidFill>
                </a:rPr>
                <a:t>hematoxylin</a:t>
              </a:r>
              <a:r>
                <a:rPr lang="en-GB" sz="1100" dirty="0">
                  <a:solidFill>
                    <a:schemeClr val="tx1"/>
                  </a:solidFill>
                </a:rPr>
                <a:t> and eosin (H&amp;E) stained histological images. </a:t>
              </a:r>
              <a:r>
                <a:rPr lang="en-GB" sz="1100" dirty="0" err="1">
                  <a:solidFill>
                    <a:schemeClr val="tx1"/>
                  </a:solidFill>
                </a:rPr>
                <a:t>Explainablity</a:t>
              </a:r>
              <a:r>
                <a:rPr lang="en-GB" sz="1100" dirty="0">
                  <a:solidFill>
                    <a:schemeClr val="tx1"/>
                  </a:solidFill>
                </a:rPr>
                <a:t> from CNNs.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81076E-7A5C-07AF-A5D0-761A264A53FA}"/>
              </a:ext>
            </a:extLst>
          </p:cNvPr>
          <p:cNvGrpSpPr/>
          <p:nvPr/>
        </p:nvGrpSpPr>
        <p:grpSpPr>
          <a:xfrm>
            <a:off x="2450762" y="5501473"/>
            <a:ext cx="1718821" cy="1356527"/>
            <a:chOff x="1145512" y="432080"/>
            <a:chExt cx="1718821" cy="1356527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ACDE8C83-7A5B-D162-866F-879AB2F2E9A3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6245EC88-D8FB-B459-4E6C-C401B2BAF0C6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Visualizations.</a:t>
              </a:r>
            </a:p>
            <a:p>
              <a:pPr algn="ctr"/>
              <a:r>
                <a:rPr lang="en-GB" sz="1100" dirty="0">
                  <a:solidFill>
                    <a:srgbClr val="0A0A0A"/>
                  </a:solidFill>
                  <a:latin typeface="IBM Plex Sans" panose="020B0503050203000203" pitchFamily="34" charset="0"/>
                </a:rPr>
                <a:t>Heatmaps</a:t>
              </a:r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 (grad-cam and Shapley) and 2D (PC1, PC2) plots after dim reduction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5043B3-F6D1-35EE-E442-0305FB2EB6BE}"/>
              </a:ext>
            </a:extLst>
          </p:cNvPr>
          <p:cNvGrpSpPr/>
          <p:nvPr/>
        </p:nvGrpSpPr>
        <p:grpSpPr>
          <a:xfrm>
            <a:off x="325777" y="5459559"/>
            <a:ext cx="1718821" cy="1356527"/>
            <a:chOff x="1145512" y="432080"/>
            <a:chExt cx="1718821" cy="1356527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B3635C58-F657-8AA8-947D-574338016F48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E0CF141D-9915-26E6-D233-68A17078CBFD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Precision, recall, f1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11EDD1-8BF5-957B-BCA8-8CFB2DB131BC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C2655C87-5D5F-FEC0-A37D-6E38B32754FC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5A088EC5-1070-8F1D-A71B-2B71768A5CE8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053436-CF00-BE03-2706-EB5E6A0BDFEE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612DD55F-1BD3-CDCA-2221-43961C0B15E6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027DA333-6B0C-C980-B40E-07CF9634098B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BA0DF4-CBF2-5D54-154D-F67629E2FB42}"/>
              </a:ext>
            </a:extLst>
          </p:cNvPr>
          <p:cNvGrpSpPr/>
          <p:nvPr/>
        </p:nvGrpSpPr>
        <p:grpSpPr>
          <a:xfrm>
            <a:off x="11555908" y="2799511"/>
            <a:ext cx="1718821" cy="1356527"/>
            <a:chOff x="1145512" y="432080"/>
            <a:chExt cx="1718821" cy="1356527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B8B43D04-DEF5-B350-0B25-A1DF870845B3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99C03EE2-F9C8-FD14-975B-C312F814CF8F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C05DF9-CAC4-7F27-067C-DB5D380A255F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DBCD3696-9A8E-8D3C-EC3F-B0C3FD770BB5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F1EB7C31-EC15-39BF-7746-C36349CF5CDE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16960F-2F29-A561-A2FF-0DBD7EB439E7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D04E7457-E2C2-396A-A61E-6886A3824E2A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86D18542-91B4-CF2C-A420-15523F75E89D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D6FFE5-9DDD-8E3E-4074-2BB134CFDEA7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E9EE2D48-306E-599C-9080-647CF4A923D5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4AC04AE2-3BCD-C576-A190-F27438E18383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4E032EB-4666-677A-4328-D3F4AE29EED3}"/>
              </a:ext>
            </a:extLst>
          </p:cNvPr>
          <p:cNvGrpSpPr/>
          <p:nvPr/>
        </p:nvGrpSpPr>
        <p:grpSpPr>
          <a:xfrm>
            <a:off x="6021069" y="524960"/>
            <a:ext cx="912294" cy="720000"/>
            <a:chOff x="7245430" y="3902509"/>
            <a:chExt cx="912294" cy="720000"/>
          </a:xfrm>
        </p:grpSpPr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0DE7A2F8-C937-34D0-55BD-C35B4A7E4E8E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8963AEB7-B4AC-F25F-C42E-222FE7D73EF0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40%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F84546-5F60-9C2E-234E-E8B30142DE50}"/>
              </a:ext>
            </a:extLst>
          </p:cNvPr>
          <p:cNvGrpSpPr/>
          <p:nvPr/>
        </p:nvGrpSpPr>
        <p:grpSpPr>
          <a:xfrm>
            <a:off x="6063735" y="2240916"/>
            <a:ext cx="912294" cy="720000"/>
            <a:chOff x="7245430" y="3902509"/>
            <a:chExt cx="912294" cy="720000"/>
          </a:xfrm>
        </p:grpSpPr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F03D059E-89D3-803B-85DB-BCDEFDCD6102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08715702-D7AE-8369-EE62-59BA11A975F1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5%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6B965A-948C-6C28-D17F-6B47E4FD5157}"/>
              </a:ext>
            </a:extLst>
          </p:cNvPr>
          <p:cNvGrpSpPr/>
          <p:nvPr/>
        </p:nvGrpSpPr>
        <p:grpSpPr>
          <a:xfrm>
            <a:off x="6106401" y="4053761"/>
            <a:ext cx="912294" cy="720000"/>
            <a:chOff x="7245430" y="3902509"/>
            <a:chExt cx="912294" cy="720000"/>
          </a:xfrm>
        </p:grpSpPr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BB391285-2368-FEE8-4AA3-B961CF2AAADD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id="{E60E75B0-0251-CBB5-61C8-5C8ADEBE0A63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50%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BD18EFE-F19A-740E-626F-990124D97F46}"/>
              </a:ext>
            </a:extLst>
          </p:cNvPr>
          <p:cNvGrpSpPr/>
          <p:nvPr/>
        </p:nvGrpSpPr>
        <p:grpSpPr>
          <a:xfrm>
            <a:off x="6149067" y="5767361"/>
            <a:ext cx="912294" cy="720000"/>
            <a:chOff x="7245430" y="3902509"/>
            <a:chExt cx="912294" cy="720000"/>
          </a:xfrm>
        </p:grpSpPr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B02BBF3E-7E3C-C1F1-FE50-885653ED7A7B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AC6A3DA6-7B0C-4D7D-4663-039BC8C5E027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2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FDAAF4-FC9F-6122-DCCC-C94EE4AF1CE7}"/>
              </a:ext>
            </a:extLst>
          </p:cNvPr>
          <p:cNvSpPr/>
          <p:nvPr/>
        </p:nvSpPr>
        <p:spPr>
          <a:xfrm>
            <a:off x="7053943" y="124622"/>
            <a:ext cx="5017477" cy="1493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Manuscript 6</a:t>
            </a:r>
          </a:p>
          <a:p>
            <a:pPr algn="ctr"/>
            <a:endParaRPr lang="sv-SE" sz="1200" dirty="0"/>
          </a:p>
          <a:p>
            <a:pPr algn="ctr"/>
            <a:r>
              <a:rPr lang="en-GB" sz="1200" dirty="0"/>
              <a:t>Building trust by increasing the transparency of deep neural networks trained for medical image analysis: a case study on histology regression and classification models</a:t>
            </a:r>
          </a:p>
          <a:p>
            <a:pPr algn="ctr"/>
            <a:endParaRPr lang="en-GB" sz="1200" dirty="0"/>
          </a:p>
          <a:p>
            <a:pPr algn="ctr"/>
            <a:r>
              <a:rPr lang="en-GB" sz="1200" b="1" dirty="0" err="1"/>
              <a:t>Kazemi</a:t>
            </a:r>
            <a:r>
              <a:rPr lang="en-GB" sz="1200" b="1" dirty="0"/>
              <a:t> Rashed S</a:t>
            </a:r>
            <a:r>
              <a:rPr lang="en-GB" sz="1200" dirty="0"/>
              <a:t>, Aits 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D0CF9A-0A53-27E9-A594-554E3E498B86}"/>
              </a:ext>
            </a:extLst>
          </p:cNvPr>
          <p:cNvGrpSpPr/>
          <p:nvPr/>
        </p:nvGrpSpPr>
        <p:grpSpPr>
          <a:xfrm>
            <a:off x="365971" y="1967890"/>
            <a:ext cx="1718821" cy="1356527"/>
            <a:chOff x="1145512" y="432080"/>
            <a:chExt cx="1718821" cy="135652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90753404-EBEB-B394-A074-57D6BFCC000A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1215557-934D-2C8A-03E6-70D1537B5575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S-BIAD419</a:t>
              </a:r>
              <a:r>
                <a:rPr lang="en-GB" sz="11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93C079-0E93-ABD7-D386-FC3A5BC822B5}"/>
              </a:ext>
            </a:extLst>
          </p:cNvPr>
          <p:cNvGrpSpPr/>
          <p:nvPr/>
        </p:nvGrpSpPr>
        <p:grpSpPr>
          <a:xfrm>
            <a:off x="406163" y="3627592"/>
            <a:ext cx="1718821" cy="1356527"/>
            <a:chOff x="1145512" y="432080"/>
            <a:chExt cx="1718821" cy="135652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01DF90F0-9ABC-4C5D-308B-F01413F255B2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4075E3F5-5CFE-4B9F-F6AF-AEFB4D3F6696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VGG16, EfficientNet84, PCA, UMAP, t-SNE, Grad-CAM, Shapley values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F7521-2317-F04B-F5E6-3C5FB2E34D39}"/>
              </a:ext>
            </a:extLst>
          </p:cNvPr>
          <p:cNvGrpSpPr/>
          <p:nvPr/>
        </p:nvGrpSpPr>
        <p:grpSpPr>
          <a:xfrm>
            <a:off x="731941" y="261259"/>
            <a:ext cx="1718821" cy="1356527"/>
            <a:chOff x="1145512" y="432080"/>
            <a:chExt cx="1718821" cy="1356527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CA70DD18-36AC-6019-46AB-5E6002A5EB0D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5521DD6-F419-1A27-BEB9-3062B86C0FEA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 Acute respiratory distress syndrome (ARDS) and </a:t>
              </a:r>
              <a:r>
                <a:rPr lang="en-GB" sz="1100" dirty="0" err="1">
                  <a:solidFill>
                    <a:schemeClr val="tx1"/>
                  </a:solidFill>
                </a:rPr>
                <a:t>hematoxylin</a:t>
              </a:r>
              <a:r>
                <a:rPr lang="en-GB" sz="1100" dirty="0">
                  <a:solidFill>
                    <a:schemeClr val="tx1"/>
                  </a:solidFill>
                </a:rPr>
                <a:t> and eosin (H&amp;E) stained histological images. </a:t>
              </a:r>
              <a:r>
                <a:rPr lang="en-GB" sz="1100" dirty="0" err="1">
                  <a:solidFill>
                    <a:schemeClr val="tx1"/>
                  </a:solidFill>
                </a:rPr>
                <a:t>Explainablity</a:t>
              </a:r>
              <a:r>
                <a:rPr lang="en-GB" sz="1100" dirty="0">
                  <a:solidFill>
                    <a:schemeClr val="tx1"/>
                  </a:solidFill>
                </a:rPr>
                <a:t> from CNNs.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81076E-7A5C-07AF-A5D0-761A264A53FA}"/>
              </a:ext>
            </a:extLst>
          </p:cNvPr>
          <p:cNvGrpSpPr/>
          <p:nvPr/>
        </p:nvGrpSpPr>
        <p:grpSpPr>
          <a:xfrm>
            <a:off x="2450762" y="5501473"/>
            <a:ext cx="1718821" cy="1356527"/>
            <a:chOff x="1145512" y="432080"/>
            <a:chExt cx="1718821" cy="1356527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ACDE8C83-7A5B-D162-866F-879AB2F2E9A3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6245EC88-D8FB-B459-4E6C-C401B2BAF0C6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Visualizations.</a:t>
              </a:r>
            </a:p>
            <a:p>
              <a:pPr algn="ctr"/>
              <a:r>
                <a:rPr lang="en-GB" sz="1100" dirty="0">
                  <a:solidFill>
                    <a:srgbClr val="0A0A0A"/>
                  </a:solidFill>
                  <a:latin typeface="IBM Plex Sans" panose="020B0503050203000203" pitchFamily="34" charset="0"/>
                </a:rPr>
                <a:t>Heatmaps</a:t>
              </a:r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 (grad-cam and Shapley) and 2D (PC1, PC2) plots after dim reduction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5043B3-F6D1-35EE-E442-0305FB2EB6BE}"/>
              </a:ext>
            </a:extLst>
          </p:cNvPr>
          <p:cNvGrpSpPr/>
          <p:nvPr/>
        </p:nvGrpSpPr>
        <p:grpSpPr>
          <a:xfrm>
            <a:off x="325777" y="5459559"/>
            <a:ext cx="1718821" cy="1356527"/>
            <a:chOff x="1145512" y="432080"/>
            <a:chExt cx="1718821" cy="1356527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B3635C58-F657-8AA8-947D-574338016F48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E0CF141D-9915-26E6-D233-68A17078CBFD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Precision, recall, f1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64F7B75-03BE-E905-083A-881B1CC78920}"/>
              </a:ext>
            </a:extLst>
          </p:cNvPr>
          <p:cNvGrpSpPr/>
          <p:nvPr/>
        </p:nvGrpSpPr>
        <p:grpSpPr>
          <a:xfrm>
            <a:off x="2370376" y="1974859"/>
            <a:ext cx="1718821" cy="1356527"/>
            <a:chOff x="2125501" y="452241"/>
            <a:chExt cx="1718821" cy="1356527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E464501E-FFDF-A2F4-5E85-B3A40EF02CCC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AD6D28F8-B2EC-C322-905F-A46CF1158A03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Similar to manuscript 5 and manuscript 4?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0C3C8D-FD8F-1B3F-DEDB-82A4B5FBE284}"/>
              </a:ext>
            </a:extLst>
          </p:cNvPr>
          <p:cNvGrpSpPr/>
          <p:nvPr/>
        </p:nvGrpSpPr>
        <p:grpSpPr>
          <a:xfrm>
            <a:off x="4296792" y="5658154"/>
            <a:ext cx="1718821" cy="1356527"/>
            <a:chOff x="2125501" y="452241"/>
            <a:chExt cx="1718821" cy="1356527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924AC5C4-415F-B6ED-BCD5-E961309CF34F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A869D83C-7793-1C6D-45FB-1A7C30F7F56A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/>
                  </a:solidFill>
                </a:rPr>
                <a:t>Will visualizations be sufficient? </a:t>
              </a:r>
              <a:endParaRPr lang="en-GB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“From the SHAP values it was obvious that not only image parts covered by tissue contributed to the prediction, but also areas with empty background.”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11EDD1-8BF5-957B-BCA8-8CFB2DB131BC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C2655C87-5D5F-FEC0-A37D-6E38B32754FC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5A088EC5-1070-8F1D-A71B-2B71768A5CE8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053436-CF00-BE03-2706-EB5E6A0BDFEE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612DD55F-1BD3-CDCA-2221-43961C0B15E6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027DA333-6B0C-C980-B40E-07CF9634098B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BA0DF4-CBF2-5D54-154D-F67629E2FB42}"/>
              </a:ext>
            </a:extLst>
          </p:cNvPr>
          <p:cNvGrpSpPr/>
          <p:nvPr/>
        </p:nvGrpSpPr>
        <p:grpSpPr>
          <a:xfrm>
            <a:off x="11555908" y="2799511"/>
            <a:ext cx="1718821" cy="1356527"/>
            <a:chOff x="1145512" y="432080"/>
            <a:chExt cx="1718821" cy="1356527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B8B43D04-DEF5-B350-0B25-A1DF870845B3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99C03EE2-F9C8-FD14-975B-C312F814CF8F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C05DF9-CAC4-7F27-067C-DB5D380A255F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DBCD3696-9A8E-8D3C-EC3F-B0C3FD770BB5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F1EB7C31-EC15-39BF-7746-C36349CF5CDE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16960F-2F29-A561-A2FF-0DBD7EB439E7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D04E7457-E2C2-396A-A61E-6886A3824E2A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86D18542-91B4-CF2C-A420-15523F75E89D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D6FFE5-9DDD-8E3E-4074-2BB134CFDEA7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E9EE2D48-306E-599C-9080-647CF4A923D5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4AC04AE2-3BCD-C576-A190-F27438E18383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213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E20654-1036-60D5-84FC-EC9F4C242414}"/>
              </a:ext>
            </a:extLst>
          </p:cNvPr>
          <p:cNvGrpSpPr/>
          <p:nvPr/>
        </p:nvGrpSpPr>
        <p:grpSpPr>
          <a:xfrm>
            <a:off x="257163" y="237012"/>
            <a:ext cx="1718821" cy="1356527"/>
            <a:chOff x="1145512" y="432080"/>
            <a:chExt cx="1718821" cy="1356527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F3DDDD06-46A6-C0AD-085E-B88C9B055E04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6E6B1FD-B52D-93CE-3B1E-5BAC56B0D44D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Automated detection of cell nuclei in ﬂuorescence microscopy images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313EA6-EA3F-AD53-7650-01E4CC206F6E}"/>
              </a:ext>
            </a:extLst>
          </p:cNvPr>
          <p:cNvGrpSpPr/>
          <p:nvPr/>
        </p:nvGrpSpPr>
        <p:grpSpPr>
          <a:xfrm>
            <a:off x="2056370" y="237012"/>
            <a:ext cx="1718821" cy="1356527"/>
            <a:chOff x="1145512" y="432080"/>
            <a:chExt cx="1718821" cy="1356527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D3CAD132-4C51-D3CF-86B8-E4931312636F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11ACBE2-6B65-1EBB-D8C5-1B11A5DDB0EB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Gamification (citizen) tool for annotation of data in ﬂuorescence microscopy images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8AD3FE-F97E-219A-8AAE-78AC531BD9FA}"/>
              </a:ext>
            </a:extLst>
          </p:cNvPr>
          <p:cNvGrpSpPr/>
          <p:nvPr/>
        </p:nvGrpSpPr>
        <p:grpSpPr>
          <a:xfrm>
            <a:off x="3929649" y="477132"/>
            <a:ext cx="1718821" cy="1356527"/>
            <a:chOff x="1145512" y="432080"/>
            <a:chExt cx="1718821" cy="1356527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3D1B620E-BE61-9969-4216-25D538F56059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D1F9B93D-1FCC-3FBB-A442-56BCA8A675FC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Text analysis in research papers. NLP and NER in COVID-19 papers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5969A-4247-91D7-E532-DC7060B32E3D}"/>
              </a:ext>
            </a:extLst>
          </p:cNvPr>
          <p:cNvGrpSpPr/>
          <p:nvPr/>
        </p:nvGrpSpPr>
        <p:grpSpPr>
          <a:xfrm>
            <a:off x="5808373" y="514968"/>
            <a:ext cx="1718821" cy="1356527"/>
            <a:chOff x="1145512" y="432080"/>
            <a:chExt cx="1718821" cy="1356527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991E287D-CE57-A21C-9F24-D8C32157C5EC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E27AAEB8-DF17-BABD-93BC-7337EF4C9739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 Acute respiratory distress syndrome (ARDS) and </a:t>
              </a:r>
              <a:r>
                <a:rPr lang="en-GB" sz="1100" dirty="0" err="1">
                  <a:solidFill>
                    <a:schemeClr val="tx1"/>
                  </a:solidFill>
                </a:rPr>
                <a:t>hematoxylin</a:t>
              </a:r>
              <a:r>
                <a:rPr lang="en-GB" sz="1100" dirty="0">
                  <a:solidFill>
                    <a:schemeClr val="tx1"/>
                  </a:solidFill>
                </a:rPr>
                <a:t> and eosin (H&amp;E) stained histological images from a porcine model of lipopolysaccharide (LPS)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BBEE6D-F148-4D81-1F7F-3D9B903B9555}"/>
              </a:ext>
            </a:extLst>
          </p:cNvPr>
          <p:cNvGrpSpPr/>
          <p:nvPr/>
        </p:nvGrpSpPr>
        <p:grpSpPr>
          <a:xfrm>
            <a:off x="7557400" y="383321"/>
            <a:ext cx="1718821" cy="1356527"/>
            <a:chOff x="1145512" y="432080"/>
            <a:chExt cx="1718821" cy="1356527"/>
          </a:xfrm>
        </p:grpSpPr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DE88EE70-F2B2-56C3-8C86-3688486EE27B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5E87BB7C-20F6-2161-2214-50DC832B7266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 Acute respiratory distress syndrome (ARDS) and </a:t>
              </a:r>
              <a:r>
                <a:rPr lang="en-GB" sz="1100" dirty="0" err="1">
                  <a:solidFill>
                    <a:schemeClr val="tx1"/>
                  </a:solidFill>
                </a:rPr>
                <a:t>hematoxylin</a:t>
              </a:r>
              <a:r>
                <a:rPr lang="en-GB" sz="1100" dirty="0">
                  <a:solidFill>
                    <a:schemeClr val="tx1"/>
                  </a:solidFill>
                </a:rPr>
                <a:t> and eosin (H&amp;E) stained histological images. </a:t>
              </a:r>
              <a:r>
                <a:rPr lang="en-GB" sz="1100" dirty="0" err="1">
                  <a:solidFill>
                    <a:schemeClr val="tx1"/>
                  </a:solidFill>
                </a:rPr>
                <a:t>Explainablity</a:t>
              </a:r>
              <a:r>
                <a:rPr lang="en-GB" sz="1100" dirty="0">
                  <a:solidFill>
                    <a:schemeClr val="tx1"/>
                  </a:solidFill>
                </a:rPr>
                <a:t> from CNNs.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6BCC69-D935-9B10-6314-8C098ADF4915}"/>
              </a:ext>
            </a:extLst>
          </p:cNvPr>
          <p:cNvGrpSpPr/>
          <p:nvPr/>
        </p:nvGrpSpPr>
        <p:grpSpPr>
          <a:xfrm>
            <a:off x="457573" y="1992137"/>
            <a:ext cx="1718821" cy="1356527"/>
            <a:chOff x="1145512" y="432080"/>
            <a:chExt cx="1718821" cy="1356527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7D69CAC8-CFB2-86E5-C2E1-295CA16A2467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833333A9-0CD5-CADC-5C0E-0E110472C7B7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Own group dataset, 50 samples (200 labels). Annotation in group, instance segmentation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29C2C8-7294-942B-A282-969423B8A739}"/>
              </a:ext>
            </a:extLst>
          </p:cNvPr>
          <p:cNvGrpSpPr/>
          <p:nvPr/>
        </p:nvGrpSpPr>
        <p:grpSpPr>
          <a:xfrm>
            <a:off x="2296418" y="2032254"/>
            <a:ext cx="1718821" cy="1356527"/>
            <a:chOff x="1145512" y="432080"/>
            <a:chExt cx="1718821" cy="1356527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02DED17B-E4B1-2F22-A768-A561FDF9645F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CF95B738-8C21-9724-3A7A-4FE436979CF5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Image classification, 4 levels (different multiclass). 100 test images per level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C26C81-4878-C864-4089-63EDC45A114B}"/>
              </a:ext>
            </a:extLst>
          </p:cNvPr>
          <p:cNvGrpSpPr/>
          <p:nvPr/>
        </p:nvGrpSpPr>
        <p:grpSpPr>
          <a:xfrm>
            <a:off x="4089552" y="2190732"/>
            <a:ext cx="1718821" cy="1356527"/>
            <a:chOff x="1145512" y="432080"/>
            <a:chExt cx="1718821" cy="1356527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020C36B8-F8D4-58EB-9A6D-F56EC005749A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75141496-088C-B173-B785-AE742001A0AE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HUNER corpora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F701D3-E8AE-3BA7-11B8-9F3DF4687FD1}"/>
              </a:ext>
            </a:extLst>
          </p:cNvPr>
          <p:cNvGrpSpPr/>
          <p:nvPr/>
        </p:nvGrpSpPr>
        <p:grpSpPr>
          <a:xfrm>
            <a:off x="5882686" y="2227986"/>
            <a:ext cx="1718821" cy="1356527"/>
            <a:chOff x="1145512" y="432080"/>
            <a:chExt cx="1718821" cy="1356527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9DCE602C-8E91-DB68-C089-7A7A16296244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7BEED1FB-B1A7-09B4-BC74-9DE47ED5018F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0" i="0" dirty="0">
                  <a:solidFill>
                    <a:srgbClr val="0A0A0A"/>
                  </a:solidFill>
                  <a:effectLst/>
                  <a:latin typeface="IBM Plex Sans" panose="020B0503050203000203" pitchFamily="34" charset="0"/>
                </a:rPr>
                <a:t>S-BIAD419</a:t>
              </a:r>
              <a:r>
                <a:rPr lang="en-GB" sz="11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9C992B-FA01-E0DB-28D6-CC1AFB97A976}"/>
              </a:ext>
            </a:extLst>
          </p:cNvPr>
          <p:cNvGrpSpPr/>
          <p:nvPr/>
        </p:nvGrpSpPr>
        <p:grpSpPr>
          <a:xfrm>
            <a:off x="7675820" y="2101737"/>
            <a:ext cx="1718821" cy="1356527"/>
            <a:chOff x="1145512" y="432080"/>
            <a:chExt cx="1718821" cy="1356527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39F888E1-38D1-128D-B058-372E8406B9CE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6A0C8288-5E4A-43CC-983D-415B0D576328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Training:</a:t>
              </a:r>
            </a:p>
            <a:p>
              <a:pPr algn="ctr"/>
              <a:r>
                <a:rPr lang="en-GB" sz="1400" dirty="0" err="1">
                  <a:solidFill>
                    <a:schemeClr val="tx1"/>
                  </a:solidFill>
                </a:rPr>
                <a:t>Broadinstitute</a:t>
              </a:r>
              <a:r>
                <a:rPr lang="en-GB" sz="1400" dirty="0">
                  <a:solidFill>
                    <a:schemeClr val="tx1"/>
                  </a:solidFill>
                </a:rPr>
                <a:t> images (100 or 29) + 30 from article 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7FD154-2A34-2A9E-BCEC-ED64915C5365}"/>
              </a:ext>
            </a:extLst>
          </p:cNvPr>
          <p:cNvGrpSpPr/>
          <p:nvPr/>
        </p:nvGrpSpPr>
        <p:grpSpPr>
          <a:xfrm>
            <a:off x="338568" y="3624095"/>
            <a:ext cx="1718821" cy="1356527"/>
            <a:chOff x="1145512" y="432080"/>
            <a:chExt cx="1718821" cy="1356527"/>
          </a:xfrm>
        </p:grpSpPr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4EA4CB02-064D-D4FB-3340-83ACF8DA5325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E894E1B7-B553-54CA-C8C3-4E85A929C617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Detection of dictionary terms with spacy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9B5BA0C-6CF0-CB98-029B-98A46CB90259}"/>
              </a:ext>
            </a:extLst>
          </p:cNvPr>
          <p:cNvGrpSpPr/>
          <p:nvPr/>
        </p:nvGrpSpPr>
        <p:grpSpPr>
          <a:xfrm>
            <a:off x="2056370" y="3716590"/>
            <a:ext cx="1718821" cy="1356527"/>
            <a:chOff x="1145512" y="432080"/>
            <a:chExt cx="1718821" cy="1356527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24D3C94F-E8D7-DADE-9066-D63142913949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C28F3302-5CB7-2664-3BAC-664BD888DFC6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UNET 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and 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Hover-Net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9BD847-C65A-76C2-77E3-E42E1AD924CC}"/>
              </a:ext>
            </a:extLst>
          </p:cNvPr>
          <p:cNvGrpSpPr/>
          <p:nvPr/>
        </p:nvGrpSpPr>
        <p:grpSpPr>
          <a:xfrm>
            <a:off x="3849263" y="3883362"/>
            <a:ext cx="1718821" cy="1356527"/>
            <a:chOff x="1145512" y="432080"/>
            <a:chExt cx="1718821" cy="1356527"/>
          </a:xfrm>
        </p:grpSpPr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C7C37FD6-E526-3007-1FBC-75FFD818BB63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2C3C79A0-25E8-F2B2-FF0E-887C943E48EC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VGG16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And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EfficientNet84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E9E3DB-12EC-F3A5-FDE9-797DB36572AC}"/>
              </a:ext>
            </a:extLst>
          </p:cNvPr>
          <p:cNvGrpSpPr/>
          <p:nvPr/>
        </p:nvGrpSpPr>
        <p:grpSpPr>
          <a:xfrm>
            <a:off x="5642156" y="3903168"/>
            <a:ext cx="1718821" cy="1356527"/>
            <a:chOff x="1145512" y="432080"/>
            <a:chExt cx="1718821" cy="1356527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9E7D8B81-CEF8-9A49-9B94-71630C3185CE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F1B7A39B-5688-125A-7196-B3B9E346ED7D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</a:rPr>
                <a:t>BioBERT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BB07690-CAEE-9484-0DCF-1EE80701BB2E}"/>
              </a:ext>
            </a:extLst>
          </p:cNvPr>
          <p:cNvGrpSpPr/>
          <p:nvPr/>
        </p:nvGrpSpPr>
        <p:grpSpPr>
          <a:xfrm>
            <a:off x="7675820" y="3862717"/>
            <a:ext cx="1718821" cy="1356527"/>
            <a:chOff x="1145512" y="432080"/>
            <a:chExt cx="1718821" cy="1356527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7905B99F-A81D-8B4C-A413-27DD3360330E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F2B3F908-66CC-5796-9CF1-25289FD856CD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PCA, UMAP, t-SNE, Grad-CAM, Shapley values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4EB3147-FAA5-00FA-A97B-546BE13C42A2}"/>
              </a:ext>
            </a:extLst>
          </p:cNvPr>
          <p:cNvGrpSpPr/>
          <p:nvPr/>
        </p:nvGrpSpPr>
        <p:grpSpPr>
          <a:xfrm>
            <a:off x="1993432" y="5463056"/>
            <a:ext cx="1718821" cy="1356527"/>
            <a:chOff x="1145512" y="432080"/>
            <a:chExt cx="1718821" cy="1356527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id="{51CB64E8-B2F7-6050-8A2A-C0682735AC96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B54DF07E-9B42-8110-7DFD-73A039FB223A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Jaccard, FN, FP, TP, Detected objects, FDR,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1D33AB-4393-508F-E15D-077A7E185510}"/>
              </a:ext>
            </a:extLst>
          </p:cNvPr>
          <p:cNvGrpSpPr/>
          <p:nvPr/>
        </p:nvGrpSpPr>
        <p:grpSpPr>
          <a:xfrm>
            <a:off x="3768876" y="5648690"/>
            <a:ext cx="1718821" cy="1356527"/>
            <a:chOff x="1145512" y="432080"/>
            <a:chExt cx="1718821" cy="1356527"/>
          </a:xfrm>
        </p:grpSpPr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885B647C-58A5-95B7-4E87-E17BF7A8DB73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79EF1D0C-6A16-86AB-BDA5-508439198DF5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Violin plots, box-whisker plots, relative frequency, R</a:t>
              </a:r>
              <a:r>
                <a:rPr lang="en-GB" sz="1400" b="0" i="0" dirty="0">
                  <a:solidFill>
                    <a:srgbClr val="202124"/>
                  </a:solidFill>
                  <a:effectLst/>
                  <a:latin typeface="Google Sans"/>
                </a:rPr>
                <a:t>^</a:t>
              </a:r>
              <a:r>
                <a:rPr lang="en-GB" sz="1400" dirty="0">
                  <a:solidFill>
                    <a:schemeClr val="tx1"/>
                  </a:solidFill>
                </a:rPr>
                <a:t>2, f1, precision, recall</a:t>
              </a:r>
            </a:p>
          </p:txBody>
        </p:sp>
      </p:grpSp>
      <p:sp>
        <p:nvSpPr>
          <p:cNvPr id="59" name="Rectangle 4">
            <a:extLst>
              <a:ext uri="{FF2B5EF4-FFF2-40B4-BE49-F238E27FC236}">
                <a16:creationId xmlns:a16="http://schemas.microsoft.com/office/drawing/2014/main" id="{02799F0F-F8BC-DB53-44F2-B04F12AEC1B2}"/>
              </a:ext>
            </a:extLst>
          </p:cNvPr>
          <p:cNvSpPr/>
          <p:nvPr/>
        </p:nvSpPr>
        <p:spPr>
          <a:xfrm>
            <a:off x="6024409" y="5648690"/>
            <a:ext cx="1638435" cy="1198049"/>
          </a:xfrm>
          <a:custGeom>
            <a:avLst/>
            <a:gdLst>
              <a:gd name="connsiteX0" fmla="*/ 0 w 1548000"/>
              <a:gd name="connsiteY0" fmla="*/ 0 h 1188000"/>
              <a:gd name="connsiteX1" fmla="*/ 1548000 w 1548000"/>
              <a:gd name="connsiteY1" fmla="*/ 0 h 1188000"/>
              <a:gd name="connsiteX2" fmla="*/ 1548000 w 1548000"/>
              <a:gd name="connsiteY2" fmla="*/ 1188000 h 1188000"/>
              <a:gd name="connsiteX3" fmla="*/ 0 w 1548000"/>
              <a:gd name="connsiteY3" fmla="*/ 1188000 h 1188000"/>
              <a:gd name="connsiteX4" fmla="*/ 0 w 1548000"/>
              <a:gd name="connsiteY4" fmla="*/ 0 h 1188000"/>
              <a:gd name="connsiteX0" fmla="*/ 0 w 1638435"/>
              <a:gd name="connsiteY0" fmla="*/ 0 h 1198049"/>
              <a:gd name="connsiteX1" fmla="*/ 1548000 w 1638435"/>
              <a:gd name="connsiteY1" fmla="*/ 0 h 1198049"/>
              <a:gd name="connsiteX2" fmla="*/ 1638435 w 1638435"/>
              <a:gd name="connsiteY2" fmla="*/ 1198049 h 1198049"/>
              <a:gd name="connsiteX3" fmla="*/ 0 w 1638435"/>
              <a:gd name="connsiteY3" fmla="*/ 1188000 h 1198049"/>
              <a:gd name="connsiteX4" fmla="*/ 0 w 1638435"/>
              <a:gd name="connsiteY4" fmla="*/ 0 h 1198049"/>
              <a:gd name="connsiteX0" fmla="*/ 0 w 1638435"/>
              <a:gd name="connsiteY0" fmla="*/ 0 h 1198049"/>
              <a:gd name="connsiteX1" fmla="*/ 1548000 w 1638435"/>
              <a:gd name="connsiteY1" fmla="*/ 0 h 1198049"/>
              <a:gd name="connsiteX2" fmla="*/ 1638435 w 1638435"/>
              <a:gd name="connsiteY2" fmla="*/ 1198049 h 1198049"/>
              <a:gd name="connsiteX3" fmla="*/ 110532 w 1638435"/>
              <a:gd name="connsiteY3" fmla="*/ 1177952 h 1198049"/>
              <a:gd name="connsiteX4" fmla="*/ 0 w 1638435"/>
              <a:gd name="connsiteY4" fmla="*/ 0 h 1198049"/>
              <a:gd name="connsiteX0" fmla="*/ 0 w 1638435"/>
              <a:gd name="connsiteY0" fmla="*/ 0 h 1198049"/>
              <a:gd name="connsiteX1" fmla="*/ 1548000 w 1638435"/>
              <a:gd name="connsiteY1" fmla="*/ 0 h 1198049"/>
              <a:gd name="connsiteX2" fmla="*/ 1638435 w 1638435"/>
              <a:gd name="connsiteY2" fmla="*/ 1198049 h 1198049"/>
              <a:gd name="connsiteX3" fmla="*/ 110532 w 1638435"/>
              <a:gd name="connsiteY3" fmla="*/ 1177952 h 1198049"/>
              <a:gd name="connsiteX4" fmla="*/ 0 w 1638435"/>
              <a:gd name="connsiteY4" fmla="*/ 0 h 1198049"/>
              <a:gd name="connsiteX0" fmla="*/ 0 w 1638435"/>
              <a:gd name="connsiteY0" fmla="*/ 0 h 1198049"/>
              <a:gd name="connsiteX1" fmla="*/ 1548000 w 1638435"/>
              <a:gd name="connsiteY1" fmla="*/ 0 h 1198049"/>
              <a:gd name="connsiteX2" fmla="*/ 1638435 w 1638435"/>
              <a:gd name="connsiteY2" fmla="*/ 1198049 h 1198049"/>
              <a:gd name="connsiteX3" fmla="*/ 110532 w 1638435"/>
              <a:gd name="connsiteY3" fmla="*/ 1177952 h 1198049"/>
              <a:gd name="connsiteX4" fmla="*/ 0 w 1638435"/>
              <a:gd name="connsiteY4" fmla="*/ 0 h 1198049"/>
              <a:gd name="connsiteX0" fmla="*/ 0 w 1638435"/>
              <a:gd name="connsiteY0" fmla="*/ 0 h 1198049"/>
              <a:gd name="connsiteX1" fmla="*/ 1548000 w 1638435"/>
              <a:gd name="connsiteY1" fmla="*/ 0 h 1198049"/>
              <a:gd name="connsiteX2" fmla="*/ 1638435 w 1638435"/>
              <a:gd name="connsiteY2" fmla="*/ 1198049 h 1198049"/>
              <a:gd name="connsiteX3" fmla="*/ 110532 w 1638435"/>
              <a:gd name="connsiteY3" fmla="*/ 1177952 h 1198049"/>
              <a:gd name="connsiteX4" fmla="*/ 0 w 1638435"/>
              <a:gd name="connsiteY4" fmla="*/ 0 h 119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435" h="1198049">
                <a:moveTo>
                  <a:pt x="0" y="0"/>
                </a:moveTo>
                <a:lnTo>
                  <a:pt x="1548000" y="0"/>
                </a:lnTo>
                <a:cubicBezTo>
                  <a:pt x="1578145" y="399350"/>
                  <a:pt x="1548000" y="758505"/>
                  <a:pt x="1638435" y="1198049"/>
                </a:cubicBezTo>
                <a:lnTo>
                  <a:pt x="110532" y="1177952"/>
                </a:lnTo>
                <a:cubicBezTo>
                  <a:pt x="3349" y="795349"/>
                  <a:pt x="36844" y="392651"/>
                  <a:pt x="0" y="0"/>
                </a:cubicBezTo>
                <a:close/>
              </a:path>
            </a:pathLst>
          </a:custGeom>
          <a:solidFill>
            <a:srgbClr val="FFFF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0A0A0A"/>
                </a:solidFill>
                <a:latin typeface="IBM Plex Sans" panose="020B0503050203000203" pitchFamily="34" charset="0"/>
              </a:rPr>
              <a:t>a</a:t>
            </a:r>
            <a:r>
              <a:rPr lang="en-GB" sz="1100" b="0" i="0" dirty="0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ccuracy, precision, recall, f1, </a:t>
            </a:r>
            <a:r>
              <a:rPr lang="en-GB" sz="1100" b="0" i="0" dirty="0" err="1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mse</a:t>
            </a:r>
            <a:r>
              <a:rPr lang="en-GB" sz="1100" b="0" i="0" dirty="0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, </a:t>
            </a:r>
            <a:r>
              <a:rPr lang="en-GB" sz="1100" b="0" i="0" dirty="0" err="1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mae</a:t>
            </a:r>
            <a:r>
              <a:rPr lang="en-GB" sz="1100" b="0" i="0" dirty="0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, ROC curve, conf. </a:t>
            </a:r>
            <a:r>
              <a:rPr lang="en-GB" sz="1100" b="0" i="0" dirty="0" err="1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mtx</a:t>
            </a:r>
            <a:r>
              <a:rPr lang="en-GB" sz="1100" b="0" i="0" dirty="0">
                <a:solidFill>
                  <a:srgbClr val="0A0A0A"/>
                </a:solidFill>
                <a:effectLst/>
                <a:latin typeface="IBM Plex Sans" panose="020B0503050203000203" pitchFamily="34" charset="0"/>
              </a:rPr>
              <a:t>, micro-average, macro average ROC</a:t>
            </a:r>
            <a:endParaRPr lang="en-GB" sz="1100" dirty="0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17FB42-6E50-8F76-DAFD-DCF638E459F2}"/>
              </a:ext>
            </a:extLst>
          </p:cNvPr>
          <p:cNvGrpSpPr/>
          <p:nvPr/>
        </p:nvGrpSpPr>
        <p:grpSpPr>
          <a:xfrm>
            <a:off x="217988" y="5347952"/>
            <a:ext cx="1718821" cy="1356527"/>
            <a:chOff x="1145512" y="432080"/>
            <a:chExt cx="1718821" cy="1356527"/>
          </a:xfrm>
        </p:grpSpPr>
        <p:sp>
          <p:nvSpPr>
            <p:cNvPr id="61" name="Rectangle 4">
              <a:extLst>
                <a:ext uri="{FF2B5EF4-FFF2-40B4-BE49-F238E27FC236}">
                  <a16:creationId xmlns:a16="http://schemas.microsoft.com/office/drawing/2014/main" id="{C0601241-DC63-7FE5-E5CC-277409EAD44A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4">
              <a:extLst>
                <a:ext uri="{FF2B5EF4-FFF2-40B4-BE49-F238E27FC236}">
                  <a16:creationId xmlns:a16="http://schemas.microsoft.com/office/drawing/2014/main" id="{D29090E0-0549-CD44-4033-7D0CC614C8BF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Precision, Recall, f1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2B54D2-23A8-2E97-2F2F-7FAEA191C697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64" name="Rectangle 4">
              <a:extLst>
                <a:ext uri="{FF2B5EF4-FFF2-40B4-BE49-F238E27FC236}">
                  <a16:creationId xmlns:a16="http://schemas.microsoft.com/office/drawing/2014/main" id="{5BA1B537-D136-880E-7ADA-651F68D51C4F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1A720B96-20C5-5702-FF1D-8C07400EA575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4D571FD-3852-B414-A69D-1A07877C1902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5BEDC970-E007-79DE-44F2-AF79A037DB67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4">
              <a:extLst>
                <a:ext uri="{FF2B5EF4-FFF2-40B4-BE49-F238E27FC236}">
                  <a16:creationId xmlns:a16="http://schemas.microsoft.com/office/drawing/2014/main" id="{85E8D624-DC42-7353-B7E9-EAE1FD5FC418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1CFDD28-513E-FA30-E419-4F3CD5E2D64F}"/>
              </a:ext>
            </a:extLst>
          </p:cNvPr>
          <p:cNvGrpSpPr/>
          <p:nvPr/>
        </p:nvGrpSpPr>
        <p:grpSpPr>
          <a:xfrm>
            <a:off x="11555908" y="2799511"/>
            <a:ext cx="1718821" cy="1356527"/>
            <a:chOff x="1145512" y="432080"/>
            <a:chExt cx="1718821" cy="1356527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6A1FB3D0-1D85-24F8-284C-2E517ED3CCFF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4">
              <a:extLst>
                <a:ext uri="{FF2B5EF4-FFF2-40B4-BE49-F238E27FC236}">
                  <a16:creationId xmlns:a16="http://schemas.microsoft.com/office/drawing/2014/main" id="{D5E65271-3D23-AF4D-FC8B-6FC3A5AD6155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DFEE976-4606-41DB-4CA3-39DF294B5EBB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73" name="Rectangle 4">
              <a:extLst>
                <a:ext uri="{FF2B5EF4-FFF2-40B4-BE49-F238E27FC236}">
                  <a16:creationId xmlns:a16="http://schemas.microsoft.com/office/drawing/2014/main" id="{8FC26848-12DA-1D85-523F-F164A3E18702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4">
              <a:extLst>
                <a:ext uri="{FF2B5EF4-FFF2-40B4-BE49-F238E27FC236}">
                  <a16:creationId xmlns:a16="http://schemas.microsoft.com/office/drawing/2014/main" id="{527EA88C-4AF4-E7E9-CC6E-DAF8BBDA0C1C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3B693AD-FADB-5FFC-B7E8-6747A92F3AAE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76" name="Rectangle 4">
              <a:extLst>
                <a:ext uri="{FF2B5EF4-FFF2-40B4-BE49-F238E27FC236}">
                  <a16:creationId xmlns:a16="http://schemas.microsoft.com/office/drawing/2014/main" id="{39435E0C-FB74-678D-9B60-96EBAB01984A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4">
              <a:extLst>
                <a:ext uri="{FF2B5EF4-FFF2-40B4-BE49-F238E27FC236}">
                  <a16:creationId xmlns:a16="http://schemas.microsoft.com/office/drawing/2014/main" id="{BBFCE9C4-D476-6DD8-D74A-391DEB989840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ABF7EBB-A364-26A2-9353-5FEA79474B5E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58CA750-736E-935E-89BB-77C5D5D7D84A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55E4446B-8713-FE99-EBB2-7FA7590F880A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64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5BE6C3-9218-83BC-7538-5DDC2D66569A}"/>
              </a:ext>
            </a:extLst>
          </p:cNvPr>
          <p:cNvGrpSpPr/>
          <p:nvPr/>
        </p:nvGrpSpPr>
        <p:grpSpPr>
          <a:xfrm>
            <a:off x="1502503" y="318654"/>
            <a:ext cx="1718821" cy="1356527"/>
            <a:chOff x="1145512" y="432080"/>
            <a:chExt cx="1718821" cy="135652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21CA2E38-904C-6742-4254-7404FEE14631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FEE15DA9-D977-561E-04C0-615EF8D2F69E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Automated detection of cell nuclei in ﬂuorescence microscopy images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5E201C-C0BD-005C-F4B8-8F00FC97578A}"/>
              </a:ext>
            </a:extLst>
          </p:cNvPr>
          <p:cNvSpPr/>
          <p:nvPr/>
        </p:nvSpPr>
        <p:spPr>
          <a:xfrm>
            <a:off x="7053943" y="124622"/>
            <a:ext cx="5017477" cy="1493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Article 1</a:t>
            </a:r>
          </a:p>
          <a:p>
            <a:pPr algn="ctr"/>
            <a:endParaRPr lang="sv-SE" sz="1200" dirty="0"/>
          </a:p>
          <a:p>
            <a:pPr algn="ctr"/>
            <a:r>
              <a:rPr lang="en-GB" sz="1200" dirty="0"/>
              <a:t>An annotated high-content ﬂuorescence microscopy dataset with Hoechst 33342-stained nuclei and manually labelled Outlines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 err="1"/>
              <a:t>Malou</a:t>
            </a:r>
            <a:r>
              <a:rPr lang="en-GB" sz="1200" dirty="0"/>
              <a:t> Arvidsson, </a:t>
            </a:r>
            <a:r>
              <a:rPr lang="en-GB" sz="1200" b="1" dirty="0"/>
              <a:t>Salma </a:t>
            </a:r>
            <a:r>
              <a:rPr lang="en-GB" sz="1200" b="1" dirty="0" err="1"/>
              <a:t>Kazemi</a:t>
            </a:r>
            <a:r>
              <a:rPr lang="en-GB" sz="1200" b="1" dirty="0"/>
              <a:t> Rashed,</a:t>
            </a:r>
            <a:r>
              <a:rPr lang="en-GB" sz="1200" dirty="0"/>
              <a:t> Sonja Aits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CDC0EC-46FA-1825-9BA3-E3654A570DB3}"/>
              </a:ext>
            </a:extLst>
          </p:cNvPr>
          <p:cNvGrpSpPr/>
          <p:nvPr/>
        </p:nvGrpSpPr>
        <p:grpSpPr>
          <a:xfrm>
            <a:off x="518957" y="1993836"/>
            <a:ext cx="1718821" cy="1356527"/>
            <a:chOff x="1145512" y="432080"/>
            <a:chExt cx="1718821" cy="1356527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4CD5279-179E-DAF5-77BF-690A5C5D1095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6EE5C1CE-FA30-096B-35D1-D7B2748A52DB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Own group dataset, 50 samples (200 labels). Annotation in group, instance segmentation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4DF43B-1790-78F8-DDD2-4D243013969F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2358D994-8C6A-089D-69A1-1AE585A538F3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6085D55C-7996-AB0A-C76E-29F2E38B9C9E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E28E708-B15C-600D-83BF-72821EE63A07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BFEEA5AB-1CBF-01EB-41BA-7C0B6678B0C8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CA25183C-DB88-46CC-64A2-76CC79F2689C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2A650-0AC7-CC61-D339-21ACF0B0C1BA}"/>
              </a:ext>
            </a:extLst>
          </p:cNvPr>
          <p:cNvGrpSpPr/>
          <p:nvPr/>
        </p:nvGrpSpPr>
        <p:grpSpPr>
          <a:xfrm>
            <a:off x="11555908" y="2799511"/>
            <a:ext cx="1718821" cy="1356527"/>
            <a:chOff x="1145512" y="432080"/>
            <a:chExt cx="1718821" cy="1356527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7AC1EEA3-DA5A-B885-1843-04AC1640EA99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22190574-56B9-2617-C29E-5C2D5536B05B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C45B73-D6D3-ED5F-14FB-5C481642E9DD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42F0C957-11EA-BA29-8E94-3240458C70FB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A36AA2E8-8268-3F06-5796-435AC15B91F3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1C246A-644D-7868-389D-404A5B2E6E85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6972BC0A-ACA2-8A48-8E3D-9BFFBD7C3401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599B87E3-88E0-F1C5-CA63-70B092F0357A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FFB21D-808F-870F-C392-251BF9E87907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E87A93C9-3615-D997-6510-05A973D12CC6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8F5DF9DD-C99B-15FE-0A14-F7AFB2D990C2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D3D1D5E-13D5-F4DD-6531-C7789D7F1F62}"/>
              </a:ext>
            </a:extLst>
          </p:cNvPr>
          <p:cNvGrpSpPr/>
          <p:nvPr/>
        </p:nvGrpSpPr>
        <p:grpSpPr>
          <a:xfrm>
            <a:off x="6021069" y="524960"/>
            <a:ext cx="912294" cy="720000"/>
            <a:chOff x="7245430" y="3902509"/>
            <a:chExt cx="912294" cy="72000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92B0AD40-1ED7-2D50-8C1B-0150FDB56467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C87DFF0F-6E29-6ED0-95CF-7C9BA23297E5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20%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F4153F-871E-EEB6-B8AE-2682916F284B}"/>
              </a:ext>
            </a:extLst>
          </p:cNvPr>
          <p:cNvGrpSpPr/>
          <p:nvPr/>
        </p:nvGrpSpPr>
        <p:grpSpPr>
          <a:xfrm>
            <a:off x="6063735" y="2240916"/>
            <a:ext cx="912294" cy="720000"/>
            <a:chOff x="7245430" y="3902509"/>
            <a:chExt cx="912294" cy="720000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41714C72-53D0-E463-68F7-A6FBDA0FA198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BAAF871E-B527-6C44-84EE-8C00018E45FA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80%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180194-FDBC-9F5A-09B5-B6AE3D98EC94}"/>
              </a:ext>
            </a:extLst>
          </p:cNvPr>
          <p:cNvGrpSpPr/>
          <p:nvPr/>
        </p:nvGrpSpPr>
        <p:grpSpPr>
          <a:xfrm>
            <a:off x="6106401" y="4053761"/>
            <a:ext cx="912294" cy="720000"/>
            <a:chOff x="7245430" y="3902509"/>
            <a:chExt cx="912294" cy="720000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43EE391B-262D-6AB3-D36D-5C40D2195778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6AF1CFE9-7BD2-50ED-43C2-43D8E00BB2F1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i="1" dirty="0">
                  <a:solidFill>
                    <a:schemeClr val="bg2"/>
                  </a:solidFill>
                </a:rPr>
                <a:t>0%</a:t>
              </a:r>
              <a:endParaRPr lang="en-GB" i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54F82DC-71E6-A23B-389A-9C07FBB5BA69}"/>
              </a:ext>
            </a:extLst>
          </p:cNvPr>
          <p:cNvGrpSpPr/>
          <p:nvPr/>
        </p:nvGrpSpPr>
        <p:grpSpPr>
          <a:xfrm>
            <a:off x="6149067" y="5767361"/>
            <a:ext cx="912294" cy="720000"/>
            <a:chOff x="7245430" y="3902509"/>
            <a:chExt cx="912294" cy="720000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id="{995C6EA7-8091-6293-07F1-64B76CD4224B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835F5ED8-61DA-9709-A3B7-0B709A65B14A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i="1" dirty="0">
                  <a:solidFill>
                    <a:schemeClr val="bg2"/>
                  </a:solidFill>
                </a:rPr>
                <a:t>0%</a:t>
              </a:r>
              <a:endParaRPr lang="en-GB" i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01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5BE6C3-9218-83BC-7538-5DDC2D66569A}"/>
              </a:ext>
            </a:extLst>
          </p:cNvPr>
          <p:cNvGrpSpPr/>
          <p:nvPr/>
        </p:nvGrpSpPr>
        <p:grpSpPr>
          <a:xfrm>
            <a:off x="1502503" y="318654"/>
            <a:ext cx="1718821" cy="1356527"/>
            <a:chOff x="1145512" y="432080"/>
            <a:chExt cx="1718821" cy="135652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21CA2E38-904C-6742-4254-7404FEE14631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FEE15DA9-D977-561E-04C0-615EF8D2F69E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Automated detection of cell nuclei in ﬂuorescence microscopy images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5E201C-C0BD-005C-F4B8-8F00FC97578A}"/>
              </a:ext>
            </a:extLst>
          </p:cNvPr>
          <p:cNvSpPr/>
          <p:nvPr/>
        </p:nvSpPr>
        <p:spPr>
          <a:xfrm>
            <a:off x="7053943" y="124622"/>
            <a:ext cx="5017477" cy="1493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Article 1</a:t>
            </a:r>
          </a:p>
          <a:p>
            <a:pPr algn="ctr"/>
            <a:endParaRPr lang="sv-SE" sz="1200" dirty="0"/>
          </a:p>
          <a:p>
            <a:pPr algn="ctr"/>
            <a:r>
              <a:rPr lang="en-GB" sz="1200" dirty="0"/>
              <a:t>An annotated high-content ﬂuorescence microscopy dataset with Hoechst 33342-stained nuclei and manually labelled Outlines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 err="1"/>
              <a:t>Malou</a:t>
            </a:r>
            <a:r>
              <a:rPr lang="en-GB" sz="1200" dirty="0"/>
              <a:t> Arvidsson, </a:t>
            </a:r>
            <a:r>
              <a:rPr lang="en-GB" sz="1200" b="1" dirty="0"/>
              <a:t>Salma </a:t>
            </a:r>
            <a:r>
              <a:rPr lang="en-GB" sz="1200" b="1" dirty="0" err="1"/>
              <a:t>Kazemi</a:t>
            </a:r>
            <a:r>
              <a:rPr lang="en-GB" sz="1200" b="1" dirty="0"/>
              <a:t> Rashed,</a:t>
            </a:r>
            <a:r>
              <a:rPr lang="en-GB" sz="1200" dirty="0"/>
              <a:t> Sonja Aits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CDC0EC-46FA-1825-9BA3-E3654A570DB3}"/>
              </a:ext>
            </a:extLst>
          </p:cNvPr>
          <p:cNvGrpSpPr/>
          <p:nvPr/>
        </p:nvGrpSpPr>
        <p:grpSpPr>
          <a:xfrm>
            <a:off x="1261341" y="1993836"/>
            <a:ext cx="1718821" cy="1356527"/>
            <a:chOff x="1145512" y="432080"/>
            <a:chExt cx="1718821" cy="1356527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4CD5279-179E-DAF5-77BF-690A5C5D1095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6EE5C1CE-FA30-096B-35D1-D7B2748A52DB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Own group dataset, 50 samples (200 labels). Annotation in group, instance segmentation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E3E62C-400E-341C-4B1D-22C21A44B904}"/>
              </a:ext>
            </a:extLst>
          </p:cNvPr>
          <p:cNvGrpSpPr/>
          <p:nvPr/>
        </p:nvGrpSpPr>
        <p:grpSpPr>
          <a:xfrm>
            <a:off x="1582889" y="5341297"/>
            <a:ext cx="1718821" cy="1356527"/>
            <a:chOff x="2125501" y="452241"/>
            <a:chExt cx="1718821" cy="1356527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575E47B5-761C-90DA-79EE-69FEDBAD1C2A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6791F6C4-5162-8E45-6AAE-00FAAD03C41B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i="1" dirty="0">
                  <a:solidFill>
                    <a:schemeClr val="tx1"/>
                  </a:solidFill>
                </a:rPr>
                <a:t>Could have proposed evaluation metrics to use? </a:t>
              </a:r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951739-5594-42D7-F16C-8AA3BB4699DF}"/>
              </a:ext>
            </a:extLst>
          </p:cNvPr>
          <p:cNvGrpSpPr/>
          <p:nvPr/>
        </p:nvGrpSpPr>
        <p:grpSpPr>
          <a:xfrm>
            <a:off x="1623081" y="3686724"/>
            <a:ext cx="1718821" cy="1356527"/>
            <a:chOff x="2125501" y="452241"/>
            <a:chExt cx="1718821" cy="1356527"/>
          </a:xfrm>
        </p:grpSpPr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7D28C034-9A50-10F3-172C-59F7D0F27D9D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D194695-68F2-D959-E0BE-3FA7DC8E5445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i="1" dirty="0">
                  <a:solidFill>
                    <a:schemeClr val="tx1"/>
                  </a:solidFill>
                </a:rPr>
                <a:t>Could have a baseline result with known method? </a:t>
              </a:r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4DF43B-1790-78F8-DDD2-4D243013969F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2358D994-8C6A-089D-69A1-1AE585A538F3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6085D55C-7996-AB0A-C76E-29F2E38B9C9E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E28E708-B15C-600D-83BF-72821EE63A07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BFEEA5AB-1CBF-01EB-41BA-7C0B6678B0C8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CA25183C-DB88-46CC-64A2-76CC79F2689C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2A650-0AC7-CC61-D339-21ACF0B0C1BA}"/>
              </a:ext>
            </a:extLst>
          </p:cNvPr>
          <p:cNvGrpSpPr/>
          <p:nvPr/>
        </p:nvGrpSpPr>
        <p:grpSpPr>
          <a:xfrm>
            <a:off x="11555908" y="2799511"/>
            <a:ext cx="1718821" cy="1356527"/>
            <a:chOff x="1145512" y="432080"/>
            <a:chExt cx="1718821" cy="1356527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7AC1EEA3-DA5A-B885-1843-04AC1640EA99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22190574-56B9-2617-C29E-5C2D5536B05B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C45B73-D6D3-ED5F-14FB-5C481642E9DD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42F0C957-11EA-BA29-8E94-3240458C70FB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A36AA2E8-8268-3F06-5796-435AC15B91F3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1C246A-644D-7868-389D-404A5B2E6E85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6972BC0A-ACA2-8A48-8E3D-9BFFBD7C3401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599B87E3-88E0-F1C5-CA63-70B092F0357A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FFB21D-808F-870F-C392-251BF9E87907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E87A93C9-3615-D997-6510-05A973D12CC6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8F5DF9DD-C99B-15FE-0A14-F7AFB2D990C2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86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9DA6D4-0408-FF51-43A8-8440B3EFEB08}"/>
              </a:ext>
            </a:extLst>
          </p:cNvPr>
          <p:cNvSpPr/>
          <p:nvPr/>
        </p:nvSpPr>
        <p:spPr>
          <a:xfrm>
            <a:off x="7053943" y="124622"/>
            <a:ext cx="5017477" cy="1493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Article 2</a:t>
            </a:r>
          </a:p>
          <a:p>
            <a:pPr algn="ctr"/>
            <a:endParaRPr lang="sv-SE" sz="1200" dirty="0"/>
          </a:p>
          <a:p>
            <a:pPr algn="ctr"/>
            <a:r>
              <a:rPr lang="en-GB" sz="1200" dirty="0"/>
              <a:t>English dictionaries, gold and silver standard corpora for biomedical natural </a:t>
            </a:r>
          </a:p>
          <a:p>
            <a:pPr algn="ctr"/>
            <a:r>
              <a:rPr lang="en-GB" sz="1200" dirty="0"/>
              <a:t>language processing related to SARS-CoV-2 and COVID-19</a:t>
            </a:r>
          </a:p>
          <a:p>
            <a:pPr algn="ctr"/>
            <a:endParaRPr lang="en-GB" sz="1200" dirty="0"/>
          </a:p>
          <a:p>
            <a:pPr algn="ctr"/>
            <a:r>
              <a:rPr lang="en-GB" sz="1200" b="1" dirty="0"/>
              <a:t>Salma </a:t>
            </a:r>
            <a:r>
              <a:rPr lang="en-GB" sz="1200" b="1" dirty="0" err="1"/>
              <a:t>Kazemi</a:t>
            </a:r>
            <a:r>
              <a:rPr lang="en-GB" sz="1200" b="1" dirty="0"/>
              <a:t> Rashed</a:t>
            </a:r>
            <a:r>
              <a:rPr lang="en-GB" sz="1200" dirty="0"/>
              <a:t>, </a:t>
            </a:r>
            <a:r>
              <a:rPr lang="en-GB" sz="1200" dirty="0" err="1"/>
              <a:t>Rafsan</a:t>
            </a:r>
            <a:r>
              <a:rPr lang="en-GB" sz="1200" dirty="0"/>
              <a:t> Ahmed, Johan </a:t>
            </a:r>
            <a:r>
              <a:rPr lang="en-GB" sz="1200" dirty="0" err="1"/>
              <a:t>Frid</a:t>
            </a:r>
            <a:r>
              <a:rPr lang="en-GB" sz="1200" dirty="0"/>
              <a:t>, Sonja Aits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55B9E7-6AAA-9CD3-5D06-973AA99BD230}"/>
              </a:ext>
            </a:extLst>
          </p:cNvPr>
          <p:cNvGrpSpPr/>
          <p:nvPr/>
        </p:nvGrpSpPr>
        <p:grpSpPr>
          <a:xfrm>
            <a:off x="1502503" y="318654"/>
            <a:ext cx="1718821" cy="1356527"/>
            <a:chOff x="1145512" y="432080"/>
            <a:chExt cx="1718821" cy="135652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F6EA792D-F79F-D5E3-21D8-1767DCD43A4E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C64282B-1F40-DC36-267E-AE6D4426C5DF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Text analysis in research papers. NLP and NER in COVID-19 papers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2479E-18F2-6F1A-CAAC-02B6BA68FDBC}"/>
              </a:ext>
            </a:extLst>
          </p:cNvPr>
          <p:cNvGrpSpPr/>
          <p:nvPr/>
        </p:nvGrpSpPr>
        <p:grpSpPr>
          <a:xfrm>
            <a:off x="258182" y="2032254"/>
            <a:ext cx="1718821" cy="1356527"/>
            <a:chOff x="1145512" y="432080"/>
            <a:chExt cx="1718821" cy="135652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A3D6ED60-0EF9-B47F-6F37-E35F52ECB4F2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9BB92D65-269F-17FD-0EA5-461A3FF04BAD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Own group created: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Corona silver standard corpus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87A21C-6043-9DCA-1C23-B2CF2D655A44}"/>
              </a:ext>
            </a:extLst>
          </p:cNvPr>
          <p:cNvGrpSpPr/>
          <p:nvPr/>
        </p:nvGrpSpPr>
        <p:grpSpPr>
          <a:xfrm>
            <a:off x="2154799" y="2032254"/>
            <a:ext cx="1718821" cy="1356527"/>
            <a:chOff x="1145512" y="432080"/>
            <a:chExt cx="1718821" cy="1356527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E9BD975E-D2AB-6582-058D-9B970BF3B94B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812DF745-188A-8E69-0741-B3644BCDC676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Own group created: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Corona gold standard corpus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7C74FE-4894-141A-5214-188E4F23FA88}"/>
              </a:ext>
            </a:extLst>
          </p:cNvPr>
          <p:cNvGrpSpPr/>
          <p:nvPr/>
        </p:nvGrpSpPr>
        <p:grpSpPr>
          <a:xfrm>
            <a:off x="338568" y="3624095"/>
            <a:ext cx="1718821" cy="1356527"/>
            <a:chOff x="1145512" y="432080"/>
            <a:chExt cx="1718821" cy="1356527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C988A02E-59F0-8038-29D8-C988C1D7ABFB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CB3A7BD8-8D38-C882-F359-3B8F52480B94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Detection of dictionary terms with spacy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E907AE-2DAA-E543-0BFB-8188F066BE9F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057DE1CF-4A5C-5E7C-6EF7-A02AD1CC8F74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BA49C4C7-B5E0-76A1-06EE-F6DFBD7D9353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DBE9B6-B359-4179-F08B-1A081078C981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AB503230-5F72-0BDB-E8D8-EE524898D101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EA3E051B-1BB2-F791-2ADF-F5B87C3EAC2F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502107-C8BB-F4BE-F62E-F1A527471552}"/>
              </a:ext>
            </a:extLst>
          </p:cNvPr>
          <p:cNvGrpSpPr/>
          <p:nvPr/>
        </p:nvGrpSpPr>
        <p:grpSpPr>
          <a:xfrm>
            <a:off x="11555908" y="2799511"/>
            <a:ext cx="1718821" cy="1356527"/>
            <a:chOff x="1145512" y="432080"/>
            <a:chExt cx="1718821" cy="1356527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A6C0D33E-1DF5-18B2-8E4F-1E5ECE753B12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CE155348-F638-C1EC-91BB-793098CA92AF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946CC6-5C61-010A-D7F4-C30F9320D9EE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9F744DA4-4C0B-27EF-D87C-F9239D4122E2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83EE8A98-C1CE-7792-5C29-5AFF65B7C636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D31072-C638-BA70-CE12-846238D8C482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67ACF5FD-9BBF-A537-8E28-B84804057A49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5EC1DC4B-81AE-9998-C87D-564C400E3CA5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EE639E-A4CE-01B8-7116-1AAB36C9C6B2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C31DE76C-8C88-29AB-7968-4CDEA39060B8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54BD7354-0CCA-5F2B-ADB5-16C4A6F0879A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CE51E8-E952-067B-3084-EBA206BB1E81}"/>
              </a:ext>
            </a:extLst>
          </p:cNvPr>
          <p:cNvGrpSpPr/>
          <p:nvPr/>
        </p:nvGrpSpPr>
        <p:grpSpPr>
          <a:xfrm>
            <a:off x="6021069" y="524960"/>
            <a:ext cx="912294" cy="720000"/>
            <a:chOff x="7245430" y="3902509"/>
            <a:chExt cx="912294" cy="720000"/>
          </a:xfrm>
        </p:grpSpPr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F4991D7-D839-D009-BE34-F3AF5A070401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7BFE988C-CA44-D736-25C2-D8504A4057A5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5%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D59214-2A4D-C880-D2FC-BA68B7141DDD}"/>
              </a:ext>
            </a:extLst>
          </p:cNvPr>
          <p:cNvGrpSpPr/>
          <p:nvPr/>
        </p:nvGrpSpPr>
        <p:grpSpPr>
          <a:xfrm>
            <a:off x="6063735" y="2240916"/>
            <a:ext cx="912294" cy="720000"/>
            <a:chOff x="7245430" y="3902509"/>
            <a:chExt cx="912294" cy="72000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D545B3C2-3CDA-14F6-31CF-5F8D0C3DE45B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168EDD60-0443-01B9-E713-C4022100406F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70%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3EB79F-B662-C458-C21B-6100C89CAC27}"/>
              </a:ext>
            </a:extLst>
          </p:cNvPr>
          <p:cNvGrpSpPr/>
          <p:nvPr/>
        </p:nvGrpSpPr>
        <p:grpSpPr>
          <a:xfrm>
            <a:off x="6106401" y="4053761"/>
            <a:ext cx="912294" cy="720000"/>
            <a:chOff x="7245430" y="3902509"/>
            <a:chExt cx="912294" cy="720000"/>
          </a:xfrm>
        </p:grpSpPr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29B547EA-8BA2-63AA-70B8-19FC1A3081D2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100D2585-740A-3BA1-1DB2-2D22417DE8D7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25%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6144FC-DC6C-A6BC-C538-28B89BD2EAF7}"/>
              </a:ext>
            </a:extLst>
          </p:cNvPr>
          <p:cNvGrpSpPr/>
          <p:nvPr/>
        </p:nvGrpSpPr>
        <p:grpSpPr>
          <a:xfrm>
            <a:off x="6149067" y="5767361"/>
            <a:ext cx="912294" cy="720000"/>
            <a:chOff x="7245430" y="3902509"/>
            <a:chExt cx="912294" cy="720000"/>
          </a:xfrm>
        </p:grpSpPr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3515139A-1481-E5FD-6AC7-1730E93F9FDE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770ECBDC-B739-370F-388D-E48C53108D38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30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9DA6D4-0408-FF51-43A8-8440B3EFEB08}"/>
              </a:ext>
            </a:extLst>
          </p:cNvPr>
          <p:cNvSpPr/>
          <p:nvPr/>
        </p:nvSpPr>
        <p:spPr>
          <a:xfrm>
            <a:off x="7053943" y="124622"/>
            <a:ext cx="5017477" cy="1493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Article 2</a:t>
            </a:r>
          </a:p>
          <a:p>
            <a:pPr algn="ctr"/>
            <a:endParaRPr lang="sv-SE" sz="1200" dirty="0"/>
          </a:p>
          <a:p>
            <a:pPr algn="ctr"/>
            <a:r>
              <a:rPr lang="en-GB" sz="1200" dirty="0"/>
              <a:t>English dictionaries, gold and silver standard corpora for biomedical natural </a:t>
            </a:r>
          </a:p>
          <a:p>
            <a:pPr algn="ctr"/>
            <a:r>
              <a:rPr lang="en-GB" sz="1200" dirty="0"/>
              <a:t>language processing related to SARS-CoV-2 and COVID-19</a:t>
            </a:r>
          </a:p>
          <a:p>
            <a:pPr algn="ctr"/>
            <a:endParaRPr lang="en-GB" sz="1200" dirty="0"/>
          </a:p>
          <a:p>
            <a:pPr algn="ctr"/>
            <a:r>
              <a:rPr lang="en-GB" sz="1200" b="1" dirty="0"/>
              <a:t>Salma </a:t>
            </a:r>
            <a:r>
              <a:rPr lang="en-GB" sz="1200" b="1" dirty="0" err="1"/>
              <a:t>Kazemi</a:t>
            </a:r>
            <a:r>
              <a:rPr lang="en-GB" sz="1200" b="1" dirty="0"/>
              <a:t> Rashed</a:t>
            </a:r>
            <a:r>
              <a:rPr lang="en-GB" sz="1200" dirty="0"/>
              <a:t>, </a:t>
            </a:r>
            <a:r>
              <a:rPr lang="en-GB" sz="1200" dirty="0" err="1"/>
              <a:t>Rafsan</a:t>
            </a:r>
            <a:r>
              <a:rPr lang="en-GB" sz="1200" dirty="0"/>
              <a:t> Ahmed, Johan </a:t>
            </a:r>
            <a:r>
              <a:rPr lang="en-GB" sz="1200" dirty="0" err="1"/>
              <a:t>Frid</a:t>
            </a:r>
            <a:r>
              <a:rPr lang="en-GB" sz="1200" dirty="0"/>
              <a:t>, Sonja Aits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55B9E7-6AAA-9CD3-5D06-973AA99BD230}"/>
              </a:ext>
            </a:extLst>
          </p:cNvPr>
          <p:cNvGrpSpPr/>
          <p:nvPr/>
        </p:nvGrpSpPr>
        <p:grpSpPr>
          <a:xfrm>
            <a:off x="1502503" y="318654"/>
            <a:ext cx="1718821" cy="1356527"/>
            <a:chOff x="1145512" y="432080"/>
            <a:chExt cx="1718821" cy="135652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F6EA792D-F79F-D5E3-21D8-1767DCD43A4E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C64282B-1F40-DC36-267E-AE6D4426C5DF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Text analysis in research papers. NLP and NER in COVID-19 papers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2479E-18F2-6F1A-CAAC-02B6BA68FDBC}"/>
              </a:ext>
            </a:extLst>
          </p:cNvPr>
          <p:cNvGrpSpPr/>
          <p:nvPr/>
        </p:nvGrpSpPr>
        <p:grpSpPr>
          <a:xfrm>
            <a:off x="258182" y="2032254"/>
            <a:ext cx="1718821" cy="1356527"/>
            <a:chOff x="1145512" y="432080"/>
            <a:chExt cx="1718821" cy="135652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A3D6ED60-0EF9-B47F-6F37-E35F52ECB4F2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9BB92D65-269F-17FD-0EA5-461A3FF04BAD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Own group created: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Corona silver standard corpus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87A21C-6043-9DCA-1C23-B2CF2D655A44}"/>
              </a:ext>
            </a:extLst>
          </p:cNvPr>
          <p:cNvGrpSpPr/>
          <p:nvPr/>
        </p:nvGrpSpPr>
        <p:grpSpPr>
          <a:xfrm>
            <a:off x="2154799" y="2032254"/>
            <a:ext cx="1718821" cy="1356527"/>
            <a:chOff x="1145512" y="432080"/>
            <a:chExt cx="1718821" cy="1356527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E9BD975E-D2AB-6582-058D-9B970BF3B94B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812DF745-188A-8E69-0741-B3644BCDC676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Own group created: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Corona gold standard corpus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7C74FE-4894-141A-5214-188E4F23FA88}"/>
              </a:ext>
            </a:extLst>
          </p:cNvPr>
          <p:cNvGrpSpPr/>
          <p:nvPr/>
        </p:nvGrpSpPr>
        <p:grpSpPr>
          <a:xfrm>
            <a:off x="338568" y="3624095"/>
            <a:ext cx="1718821" cy="1356527"/>
            <a:chOff x="1145512" y="432080"/>
            <a:chExt cx="1718821" cy="1356527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C988A02E-59F0-8038-29D8-C988C1D7ABFB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CB3A7BD8-8D38-C882-F359-3B8F52480B94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Detection of dictionary terms with spacy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08E84-7709-7108-584A-FE5B3AABA339}"/>
              </a:ext>
            </a:extLst>
          </p:cNvPr>
          <p:cNvGrpSpPr/>
          <p:nvPr/>
        </p:nvGrpSpPr>
        <p:grpSpPr>
          <a:xfrm>
            <a:off x="1582889" y="5341297"/>
            <a:ext cx="1718821" cy="1356527"/>
            <a:chOff x="2125501" y="452241"/>
            <a:chExt cx="1718821" cy="1356527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35AC2C51-A9C5-A9A8-81B0-A3250776202C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13DD6FA2-9EE6-E829-A85D-EE87EEDF49AE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i="1" dirty="0">
                  <a:solidFill>
                    <a:schemeClr val="tx1"/>
                  </a:solidFill>
                </a:rPr>
                <a:t>Hard to evaluate(?) Could it be compared to other methods?</a:t>
              </a:r>
              <a:endParaRPr lang="en-GB" sz="16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E907AE-2DAA-E543-0BFB-8188F066BE9F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057DE1CF-4A5C-5E7C-6EF7-A02AD1CC8F74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BA49C4C7-B5E0-76A1-06EE-F6DFBD7D9353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DBE9B6-B359-4179-F08B-1A081078C981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AB503230-5F72-0BDB-E8D8-EE524898D101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EA3E051B-1BB2-F791-2ADF-F5B87C3EAC2F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502107-C8BB-F4BE-F62E-F1A527471552}"/>
              </a:ext>
            </a:extLst>
          </p:cNvPr>
          <p:cNvGrpSpPr/>
          <p:nvPr/>
        </p:nvGrpSpPr>
        <p:grpSpPr>
          <a:xfrm>
            <a:off x="11555908" y="2799511"/>
            <a:ext cx="1718821" cy="1356527"/>
            <a:chOff x="1145512" y="432080"/>
            <a:chExt cx="1718821" cy="1356527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A6C0D33E-1DF5-18B2-8E4F-1E5ECE753B12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CE155348-F638-C1EC-91BB-793098CA92AF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946CC6-5C61-010A-D7F4-C30F9320D9EE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9F744DA4-4C0B-27EF-D87C-F9239D4122E2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83EE8A98-C1CE-7792-5C29-5AFF65B7C636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D31072-C638-BA70-CE12-846238D8C482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67ACF5FD-9BBF-A537-8E28-B84804057A49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5EC1DC4B-81AE-9998-C87D-564C400E3CA5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EE639E-A4CE-01B8-7116-1AAB36C9C6B2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C31DE76C-8C88-29AB-7968-4CDEA39060B8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54BD7354-0CCA-5F2B-ADB5-16C4A6F0879A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87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3FA9F4-ADFE-47AF-0C48-B9FC94FE2B5F}"/>
              </a:ext>
            </a:extLst>
          </p:cNvPr>
          <p:cNvSpPr/>
          <p:nvPr/>
        </p:nvSpPr>
        <p:spPr>
          <a:xfrm>
            <a:off x="7053943" y="124622"/>
            <a:ext cx="5017477" cy="1493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Manuscript 1</a:t>
            </a:r>
          </a:p>
          <a:p>
            <a:pPr algn="ctr"/>
            <a:endParaRPr lang="sv-SE" sz="1200" dirty="0"/>
          </a:p>
          <a:p>
            <a:pPr algn="ctr"/>
            <a:r>
              <a:rPr lang="en-GB" sz="1200" dirty="0"/>
              <a:t>Cell Hunter: An open-source citizen science tool for collecting microscopy </a:t>
            </a:r>
          </a:p>
          <a:p>
            <a:pPr algn="ctr"/>
            <a:r>
              <a:rPr lang="en-GB" sz="1200" dirty="0"/>
              <a:t>image annotations </a:t>
            </a:r>
          </a:p>
          <a:p>
            <a:pPr algn="ctr"/>
            <a:endParaRPr lang="en-GB" sz="1200" dirty="0"/>
          </a:p>
          <a:p>
            <a:pPr algn="ctr"/>
            <a:r>
              <a:rPr lang="en-GB" sz="1200" b="1" dirty="0"/>
              <a:t>Salma </a:t>
            </a:r>
            <a:r>
              <a:rPr lang="en-GB" sz="1200" b="1" dirty="0" err="1"/>
              <a:t>Kazemi</a:t>
            </a:r>
            <a:r>
              <a:rPr lang="en-GB" sz="1200" b="1" dirty="0"/>
              <a:t> Rashed</a:t>
            </a:r>
            <a:r>
              <a:rPr lang="en-GB" sz="1200" dirty="0"/>
              <a:t>, Sonja Aits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4F10AD-55A5-9992-58BC-C1AFF167F2FF}"/>
              </a:ext>
            </a:extLst>
          </p:cNvPr>
          <p:cNvGrpSpPr/>
          <p:nvPr/>
        </p:nvGrpSpPr>
        <p:grpSpPr>
          <a:xfrm>
            <a:off x="1502503" y="318654"/>
            <a:ext cx="1718821" cy="1356527"/>
            <a:chOff x="1145512" y="432080"/>
            <a:chExt cx="1718821" cy="135652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D01314F9-C31F-C11B-40A9-2FAE9BD845BA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87392F15-8759-03EE-3EDE-F44CE2B8FC58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Gamification (citizen) tool for annotation of data in ﬂuorescence microscopy images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55701E-53EC-4F72-7CD6-DD63631C208C}"/>
              </a:ext>
            </a:extLst>
          </p:cNvPr>
          <p:cNvGrpSpPr/>
          <p:nvPr/>
        </p:nvGrpSpPr>
        <p:grpSpPr>
          <a:xfrm>
            <a:off x="683285" y="2066003"/>
            <a:ext cx="1718821" cy="1356527"/>
            <a:chOff x="1145512" y="432080"/>
            <a:chExt cx="1718821" cy="135652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8750A50C-4C8A-0719-84DA-5F6CA7BF40C3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DFF9EA6C-EBB8-1995-BBFD-FE64A86B2258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Image classification, 4 levels (different multiclass). 100 test images per level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33210F-2AB6-0F93-AA1B-39300CFEBB11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29A49000-E92D-16E1-1B42-76475D9B9DB2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8BC6D353-AF6B-C97B-B19E-5E96AE15CECB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30C6BC-6049-4A84-5C68-AFE7682A2D93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B98CC0DB-4F7D-1DE5-5B55-11C3D94C7B3B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0210E860-EA0B-918A-52F2-69811F01A841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69FC1F-467C-0DDA-2053-C952C30291F2}"/>
              </a:ext>
            </a:extLst>
          </p:cNvPr>
          <p:cNvGrpSpPr/>
          <p:nvPr/>
        </p:nvGrpSpPr>
        <p:grpSpPr>
          <a:xfrm>
            <a:off x="11555908" y="2799511"/>
            <a:ext cx="1718821" cy="1356527"/>
            <a:chOff x="1145512" y="432080"/>
            <a:chExt cx="1718821" cy="1356527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5979FE06-06A3-72E1-3ABE-F694ABE09539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B7FBE04B-6FA9-DF87-32EB-645DAB68A54E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9033E8-0ECF-195B-772B-689AE7C18320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40C4B45F-2462-A68A-6CB3-934E7210DCD3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EBAE900B-0026-8A8C-10A2-E76BDCE2EB35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404A9A-8824-40E5-1D12-E0C36CBA1C64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267E9220-EDD0-E029-1E85-1545E9BEEEC0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0F69A885-C45F-BFAA-DA9C-965E7743D2FF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9672B5-647B-B02A-968B-2808D2B37EE4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27758470-60C4-7D78-3797-BC44D045B1F9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B014B142-7AF8-27B0-38BB-10204D6CE2BA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960E28-8D24-A0B7-C2BE-8EB6931BFF64}"/>
              </a:ext>
            </a:extLst>
          </p:cNvPr>
          <p:cNvGrpSpPr/>
          <p:nvPr/>
        </p:nvGrpSpPr>
        <p:grpSpPr>
          <a:xfrm>
            <a:off x="6021069" y="524960"/>
            <a:ext cx="912294" cy="720000"/>
            <a:chOff x="7245430" y="3902509"/>
            <a:chExt cx="912294" cy="720000"/>
          </a:xfrm>
        </p:grpSpPr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3D4C4A0B-917E-058C-601E-D9885FC3D1CA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B476D219-6513-985A-174A-846B9A36F14B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80%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FA1A8E-9B0C-083A-D23D-A8064C777D18}"/>
              </a:ext>
            </a:extLst>
          </p:cNvPr>
          <p:cNvGrpSpPr/>
          <p:nvPr/>
        </p:nvGrpSpPr>
        <p:grpSpPr>
          <a:xfrm>
            <a:off x="6063735" y="2240916"/>
            <a:ext cx="912294" cy="720000"/>
            <a:chOff x="7245430" y="3902509"/>
            <a:chExt cx="912294" cy="72000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A8B3912C-FFBF-B1DF-C910-E2E134C9D9B6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DA139ABD-4425-2749-751B-871C5DDF0A22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20%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9AB91F-DDCE-55A6-6A4E-093FE6EA8C5D}"/>
              </a:ext>
            </a:extLst>
          </p:cNvPr>
          <p:cNvGrpSpPr/>
          <p:nvPr/>
        </p:nvGrpSpPr>
        <p:grpSpPr>
          <a:xfrm>
            <a:off x="6106401" y="4053761"/>
            <a:ext cx="912294" cy="720000"/>
            <a:chOff x="7245430" y="3902509"/>
            <a:chExt cx="912294" cy="720000"/>
          </a:xfrm>
        </p:grpSpPr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DDFBDB9E-72EA-2B89-467B-A6450AE8645C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6E6AD6D5-588D-3847-B441-DB02BAE90838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0%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A91CB5-C36C-35E6-2956-3222C0822A94}"/>
              </a:ext>
            </a:extLst>
          </p:cNvPr>
          <p:cNvGrpSpPr/>
          <p:nvPr/>
        </p:nvGrpSpPr>
        <p:grpSpPr>
          <a:xfrm>
            <a:off x="6149067" y="5767361"/>
            <a:ext cx="912294" cy="720000"/>
            <a:chOff x="7245430" y="3902509"/>
            <a:chExt cx="912294" cy="720000"/>
          </a:xfrm>
        </p:grpSpPr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4FF70658-F7ED-AEB6-4352-B44D269B3BE4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95E2E368-C47F-EC0E-CF76-C4CB58EC90CE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26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3FA9F4-ADFE-47AF-0C48-B9FC94FE2B5F}"/>
              </a:ext>
            </a:extLst>
          </p:cNvPr>
          <p:cNvSpPr/>
          <p:nvPr/>
        </p:nvSpPr>
        <p:spPr>
          <a:xfrm>
            <a:off x="7053943" y="124622"/>
            <a:ext cx="5017477" cy="1493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Manuscript 1</a:t>
            </a:r>
          </a:p>
          <a:p>
            <a:pPr algn="ctr"/>
            <a:endParaRPr lang="sv-SE" sz="1200" dirty="0"/>
          </a:p>
          <a:p>
            <a:pPr algn="ctr"/>
            <a:r>
              <a:rPr lang="en-GB" sz="1200" dirty="0"/>
              <a:t>Cell Hunter: An open-source citizen science tool for collecting microscopy </a:t>
            </a:r>
          </a:p>
          <a:p>
            <a:pPr algn="ctr"/>
            <a:r>
              <a:rPr lang="en-GB" sz="1200" dirty="0"/>
              <a:t>image annotations </a:t>
            </a:r>
          </a:p>
          <a:p>
            <a:pPr algn="ctr"/>
            <a:endParaRPr lang="en-GB" sz="1200" dirty="0"/>
          </a:p>
          <a:p>
            <a:pPr algn="ctr"/>
            <a:r>
              <a:rPr lang="en-GB" sz="1200" b="1" dirty="0"/>
              <a:t>Salma </a:t>
            </a:r>
            <a:r>
              <a:rPr lang="en-GB" sz="1200" b="1" dirty="0" err="1"/>
              <a:t>Kazemi</a:t>
            </a:r>
            <a:r>
              <a:rPr lang="en-GB" sz="1200" b="1" dirty="0"/>
              <a:t> Rashed</a:t>
            </a:r>
            <a:r>
              <a:rPr lang="en-GB" sz="1200" dirty="0"/>
              <a:t>, Sonja Aits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4F10AD-55A5-9992-58BC-C1AFF167F2FF}"/>
              </a:ext>
            </a:extLst>
          </p:cNvPr>
          <p:cNvGrpSpPr/>
          <p:nvPr/>
        </p:nvGrpSpPr>
        <p:grpSpPr>
          <a:xfrm>
            <a:off x="1502503" y="318654"/>
            <a:ext cx="1718821" cy="1356527"/>
            <a:chOff x="1145512" y="432080"/>
            <a:chExt cx="1718821" cy="135652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D01314F9-C31F-C11B-40A9-2FAE9BD845BA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87392F15-8759-03EE-3EDE-F44CE2B8FC58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Gamification (citizen) tool for annotation of data in ﬂuorescence microscopy images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55701E-53EC-4F72-7CD6-DD63631C208C}"/>
              </a:ext>
            </a:extLst>
          </p:cNvPr>
          <p:cNvGrpSpPr/>
          <p:nvPr/>
        </p:nvGrpSpPr>
        <p:grpSpPr>
          <a:xfrm>
            <a:off x="683285" y="2066003"/>
            <a:ext cx="1718821" cy="1356527"/>
            <a:chOff x="1145512" y="432080"/>
            <a:chExt cx="1718821" cy="135652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8750A50C-4C8A-0719-84DA-5F6CA7BF40C3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DFF9EA6C-EBB8-1995-BBFD-FE64A86B2258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Image classification, 4 levels (different multiclass). 100 test images per level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645084-F6B8-6CA3-17A9-BFA248577C6F}"/>
              </a:ext>
            </a:extLst>
          </p:cNvPr>
          <p:cNvGrpSpPr/>
          <p:nvPr/>
        </p:nvGrpSpPr>
        <p:grpSpPr>
          <a:xfrm>
            <a:off x="1623081" y="3686724"/>
            <a:ext cx="1718821" cy="1356527"/>
            <a:chOff x="2125501" y="452241"/>
            <a:chExt cx="1718821" cy="1356527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3A43D73-B253-6DEE-9E12-D5A094F397BA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44E894D-949A-0806-9DA8-F2139CE38774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i="1" dirty="0">
                  <a:solidFill>
                    <a:schemeClr val="tx1"/>
                  </a:solidFill>
                </a:rPr>
                <a:t>Could have a baseline image classification method? </a:t>
              </a:r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35F4A4-8696-B643-8AAB-BEAB18E9E0D8}"/>
              </a:ext>
            </a:extLst>
          </p:cNvPr>
          <p:cNvGrpSpPr/>
          <p:nvPr/>
        </p:nvGrpSpPr>
        <p:grpSpPr>
          <a:xfrm>
            <a:off x="384057" y="5326694"/>
            <a:ext cx="1718821" cy="1356527"/>
            <a:chOff x="2125501" y="452241"/>
            <a:chExt cx="1718821" cy="1356527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A95EF752-0FD9-8358-6282-7C8FDCF3F3A3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BA2427F9-BF49-725D-5192-BC244F956D3A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i="1" dirty="0">
                  <a:solidFill>
                    <a:schemeClr val="tx1"/>
                  </a:solidFill>
                </a:rPr>
                <a:t>Image classification metrics on different amount of annotations used?</a:t>
              </a:r>
              <a:endParaRPr lang="en-GB" sz="14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60596A-7784-C6A3-379B-06575CE7FF38}"/>
              </a:ext>
            </a:extLst>
          </p:cNvPr>
          <p:cNvGrpSpPr/>
          <p:nvPr/>
        </p:nvGrpSpPr>
        <p:grpSpPr>
          <a:xfrm>
            <a:off x="2522684" y="5400324"/>
            <a:ext cx="1718821" cy="1356527"/>
            <a:chOff x="2125501" y="452241"/>
            <a:chExt cx="1718821" cy="1356527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0C1149B0-3E60-19E9-5CE8-67395253A5A0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CBE26CD0-9BE9-E15D-23F6-689A02ADBD0D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i="1" dirty="0">
                  <a:solidFill>
                    <a:schemeClr val="tx1"/>
                  </a:solidFill>
                </a:rPr>
                <a:t>Some more analysis between results from the three groups? (E, Bio-S, Nbio-S)</a:t>
              </a:r>
              <a:endParaRPr lang="en-GB" sz="14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33210F-2AB6-0F93-AA1B-39300CFEBB11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29A49000-E92D-16E1-1B42-76475D9B9DB2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8BC6D353-AF6B-C97B-B19E-5E96AE15CECB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30C6BC-6049-4A84-5C68-AFE7682A2D93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B98CC0DB-4F7D-1DE5-5B55-11C3D94C7B3B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0210E860-EA0B-918A-52F2-69811F01A841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69FC1F-467C-0DDA-2053-C952C30291F2}"/>
              </a:ext>
            </a:extLst>
          </p:cNvPr>
          <p:cNvGrpSpPr/>
          <p:nvPr/>
        </p:nvGrpSpPr>
        <p:grpSpPr>
          <a:xfrm>
            <a:off x="11555908" y="2799511"/>
            <a:ext cx="1718821" cy="1356527"/>
            <a:chOff x="1145512" y="432080"/>
            <a:chExt cx="1718821" cy="1356527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5979FE06-06A3-72E1-3ABE-F694ABE09539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B7FBE04B-6FA9-DF87-32EB-645DAB68A54E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9033E8-0ECF-195B-772B-689AE7C18320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40C4B45F-2462-A68A-6CB3-934E7210DCD3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EBAE900B-0026-8A8C-10A2-E76BDCE2EB35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404A9A-8824-40E5-1D12-E0C36CBA1C64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267E9220-EDD0-E029-1E85-1545E9BEEEC0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0F69A885-C45F-BFAA-DA9C-965E7743D2FF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9672B5-647B-B02A-968B-2808D2B37EE4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27758470-60C4-7D78-3797-BC44D045B1F9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B014B142-7AF8-27B0-38BB-10204D6CE2BA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36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1D267-A4E6-23A1-8EA5-DC226F469A8B}"/>
              </a:ext>
            </a:extLst>
          </p:cNvPr>
          <p:cNvSpPr/>
          <p:nvPr/>
        </p:nvSpPr>
        <p:spPr>
          <a:xfrm>
            <a:off x="0" y="-1"/>
            <a:ext cx="12192000" cy="1713600"/>
          </a:xfrm>
          <a:prstGeom prst="rect">
            <a:avLst/>
          </a:prstGeom>
          <a:solidFill>
            <a:srgbClr val="D719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Topic/Application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F91D1-785D-515C-7E92-8E14ED4F0CC4}"/>
              </a:ext>
            </a:extLst>
          </p:cNvPr>
          <p:cNvSpPr/>
          <p:nvPr/>
        </p:nvSpPr>
        <p:spPr>
          <a:xfrm>
            <a:off x="0" y="1713599"/>
            <a:ext cx="12192000" cy="1713600"/>
          </a:xfrm>
          <a:prstGeom prst="rect">
            <a:avLst/>
          </a:prstGeom>
          <a:solidFill>
            <a:srgbClr val="FDAE6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Dataset and Annotation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990A-06B6-3A9B-A980-7778F93434A9}"/>
              </a:ext>
            </a:extLst>
          </p:cNvPr>
          <p:cNvSpPr/>
          <p:nvPr/>
        </p:nvSpPr>
        <p:spPr>
          <a:xfrm>
            <a:off x="0" y="3429000"/>
            <a:ext cx="12192000" cy="1713600"/>
          </a:xfrm>
          <a:prstGeom prst="rect">
            <a:avLst/>
          </a:prstGeom>
          <a:solidFill>
            <a:srgbClr val="ABD9E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Machine Learning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8B9C4-0F8A-7791-005E-D5060EDD8C2A}"/>
              </a:ext>
            </a:extLst>
          </p:cNvPr>
          <p:cNvSpPr/>
          <p:nvPr/>
        </p:nvSpPr>
        <p:spPr>
          <a:xfrm>
            <a:off x="0" y="5142600"/>
            <a:ext cx="12192000" cy="1713600"/>
          </a:xfrm>
          <a:prstGeom prst="rect">
            <a:avLst/>
          </a:prstGeom>
          <a:solidFill>
            <a:srgbClr val="2C7BB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Evaluation Methodology and Metrics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775DEF-B6A3-58F4-6046-2ECA73926FE7}"/>
              </a:ext>
            </a:extLst>
          </p:cNvPr>
          <p:cNvSpPr/>
          <p:nvPr/>
        </p:nvSpPr>
        <p:spPr>
          <a:xfrm>
            <a:off x="7053943" y="124622"/>
            <a:ext cx="5017477" cy="1493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dirty="0"/>
              <a:t>Manuscript 2</a:t>
            </a:r>
          </a:p>
          <a:p>
            <a:pPr algn="ctr"/>
            <a:endParaRPr lang="sv-SE" sz="1200" dirty="0"/>
          </a:p>
          <a:p>
            <a:pPr algn="ctr"/>
            <a:r>
              <a:rPr lang="en-GB" sz="1200" dirty="0"/>
              <a:t>A genome-wide high-content imaging screen for regulators of lysosomal membrane permeabilization and cell death in osteosarcoma cells</a:t>
            </a:r>
          </a:p>
          <a:p>
            <a:pPr algn="ctr"/>
            <a:endParaRPr lang="en-GB" sz="1200" dirty="0"/>
          </a:p>
          <a:p>
            <a:pPr algn="ctr"/>
            <a:r>
              <a:rPr lang="en-GB" sz="1200" b="1" dirty="0" err="1"/>
              <a:t>Kazemi</a:t>
            </a:r>
            <a:r>
              <a:rPr lang="en-GB" sz="1200" b="1" dirty="0"/>
              <a:t> Rashed S</a:t>
            </a:r>
            <a:r>
              <a:rPr lang="en-GB" sz="1200" dirty="0"/>
              <a:t>, </a:t>
            </a:r>
            <a:r>
              <a:rPr lang="en-GB" sz="1200" dirty="0" err="1"/>
              <a:t>Esbo</a:t>
            </a:r>
            <a:r>
              <a:rPr lang="en-GB" sz="1200" dirty="0"/>
              <a:t> K, </a:t>
            </a:r>
            <a:r>
              <a:rPr lang="en-GB" sz="1200" dirty="0" err="1"/>
              <a:t>Miari</a:t>
            </a:r>
            <a:r>
              <a:rPr lang="en-GB" sz="1200" dirty="0"/>
              <a:t> M, Arvidsson M, Liu J, Cowley K, Simpson K, Johnstone R, Aits S</a:t>
            </a:r>
            <a:r>
              <a:rPr lang="en-GB" sz="1200" b="1" dirty="0"/>
              <a:t> 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5D6DFE-F3A4-F386-8DFB-0C1A9DF650FF}"/>
              </a:ext>
            </a:extLst>
          </p:cNvPr>
          <p:cNvGrpSpPr/>
          <p:nvPr/>
        </p:nvGrpSpPr>
        <p:grpSpPr>
          <a:xfrm>
            <a:off x="1502503" y="318654"/>
            <a:ext cx="1718821" cy="1356527"/>
            <a:chOff x="1145512" y="432080"/>
            <a:chExt cx="1718821" cy="1356527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55AAFA4-90A2-680E-48BA-FAF4EB0DE708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6E541CC-ACB2-EBB3-FEB1-EF9E993DCB6C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Cell nuclei instance segmentation in ﬂuorescence microscopy images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101721-5A1E-A5F6-A7DA-6D0A2C3A4453}"/>
              </a:ext>
            </a:extLst>
          </p:cNvPr>
          <p:cNvGrpSpPr/>
          <p:nvPr/>
        </p:nvGrpSpPr>
        <p:grpSpPr>
          <a:xfrm>
            <a:off x="723478" y="2032254"/>
            <a:ext cx="1718821" cy="1356527"/>
            <a:chOff x="1145512" y="432080"/>
            <a:chExt cx="1718821" cy="135652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B6378109-6FEA-CA8E-0ECE-28693ECFA9E8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F843D4F-CF36-2669-B610-98094B6FFB1C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Training:</a:t>
              </a:r>
            </a:p>
            <a:p>
              <a:pPr algn="ctr"/>
              <a:r>
                <a:rPr lang="en-GB" sz="1400" dirty="0" err="1">
                  <a:solidFill>
                    <a:schemeClr val="tx1"/>
                  </a:solidFill>
                </a:rPr>
                <a:t>Broadinstitute</a:t>
              </a:r>
              <a:r>
                <a:rPr lang="en-GB" sz="1400" dirty="0">
                  <a:solidFill>
                    <a:schemeClr val="tx1"/>
                  </a:solidFill>
                </a:rPr>
                <a:t> images (100 or 29) + 30 from article 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91DF69-E707-C0CA-DC8C-DFF0BCE3DA63}"/>
              </a:ext>
            </a:extLst>
          </p:cNvPr>
          <p:cNvGrpSpPr/>
          <p:nvPr/>
        </p:nvGrpSpPr>
        <p:grpSpPr>
          <a:xfrm>
            <a:off x="283025" y="3745854"/>
            <a:ext cx="1718821" cy="1356527"/>
            <a:chOff x="1145512" y="432080"/>
            <a:chExt cx="1718821" cy="1356527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5B49A308-D9A1-83C3-F6A5-B311167042E9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FA18E59C-CDBE-4BC0-543F-CBD936A15CE3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UNET 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and 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Hover-Net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463A28-523D-6DBC-0D2A-0A172D4D32C7}"/>
              </a:ext>
            </a:extLst>
          </p:cNvPr>
          <p:cNvGrpSpPr/>
          <p:nvPr/>
        </p:nvGrpSpPr>
        <p:grpSpPr>
          <a:xfrm>
            <a:off x="283025" y="5321136"/>
            <a:ext cx="1718821" cy="1356527"/>
            <a:chOff x="1145512" y="432080"/>
            <a:chExt cx="1718821" cy="1356527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CC725636-0BCE-30B1-0A2E-9A4E82F68674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1147594F-9338-44A9-CD0D-103E2220F5FD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Several: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F1, Jaccard, FN, FP, TP, Detected objects, FDR, Precision, Recall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BA190E-8731-6757-F290-1BB4ED85D789}"/>
              </a:ext>
            </a:extLst>
          </p:cNvPr>
          <p:cNvGrpSpPr/>
          <p:nvPr/>
        </p:nvGrpSpPr>
        <p:grpSpPr>
          <a:xfrm>
            <a:off x="11555908" y="2070672"/>
            <a:ext cx="1718821" cy="1356527"/>
            <a:chOff x="1145512" y="432080"/>
            <a:chExt cx="1718821" cy="1356527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DA1124CF-725A-F0C0-BC44-C321CA743B71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6E9C7822-7A7D-CD2B-D162-314E7F2DFAD0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064B409-15E7-95FC-FFD4-E0E70E1DAD0E}"/>
              </a:ext>
            </a:extLst>
          </p:cNvPr>
          <p:cNvGrpSpPr/>
          <p:nvPr/>
        </p:nvGrpSpPr>
        <p:grpSpPr>
          <a:xfrm>
            <a:off x="11555908" y="2442438"/>
            <a:ext cx="1718821" cy="1356527"/>
            <a:chOff x="1145512" y="432080"/>
            <a:chExt cx="1718821" cy="1356527"/>
          </a:xfrm>
        </p:grpSpPr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7731E407-2A53-DEE7-7EE6-EBCF27DDCC11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DC6A582F-CAD7-1510-DE3A-35DA4D461CFA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658D1B2-D701-1C9B-4678-440D17CD13B5}"/>
              </a:ext>
            </a:extLst>
          </p:cNvPr>
          <p:cNvGrpSpPr/>
          <p:nvPr/>
        </p:nvGrpSpPr>
        <p:grpSpPr>
          <a:xfrm>
            <a:off x="11555908" y="2799511"/>
            <a:ext cx="1718821" cy="1356527"/>
            <a:chOff x="1145512" y="432080"/>
            <a:chExt cx="1718821" cy="1356527"/>
          </a:xfrm>
        </p:grpSpPr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CF698D4B-EBC9-5CDA-D607-C69176ABAB68}"/>
                </a:ext>
              </a:extLst>
            </p:cNvPr>
            <p:cNvSpPr/>
            <p:nvPr/>
          </p:nvSpPr>
          <p:spPr>
            <a:xfrm>
              <a:off x="1145512" y="432080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C634FA97-9E5A-6AFA-79E3-BFA92084358A}"/>
                </a:ext>
              </a:extLst>
            </p:cNvPr>
            <p:cNvSpPr/>
            <p:nvPr/>
          </p:nvSpPr>
          <p:spPr>
            <a:xfrm>
              <a:off x="1225898" y="432080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rgbClr val="FFFFB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879DC0-127A-4AD6-7FEA-4E3153EA7804}"/>
              </a:ext>
            </a:extLst>
          </p:cNvPr>
          <p:cNvGrpSpPr/>
          <p:nvPr/>
        </p:nvGrpSpPr>
        <p:grpSpPr>
          <a:xfrm>
            <a:off x="11538282" y="4255283"/>
            <a:ext cx="1718821" cy="1356527"/>
            <a:chOff x="2125501" y="452241"/>
            <a:chExt cx="1718821" cy="1356527"/>
          </a:xfrm>
        </p:grpSpPr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76B29D93-98AF-1A44-8FA9-2CEAB080D6ED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FCFD3A34-974E-8029-5E97-CF106F836805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C188DB-A447-1371-F91B-B4B586826913}"/>
              </a:ext>
            </a:extLst>
          </p:cNvPr>
          <p:cNvGrpSpPr/>
          <p:nvPr/>
        </p:nvGrpSpPr>
        <p:grpSpPr>
          <a:xfrm>
            <a:off x="11538282" y="4413761"/>
            <a:ext cx="1718821" cy="1356527"/>
            <a:chOff x="2125501" y="452241"/>
            <a:chExt cx="1718821" cy="1356527"/>
          </a:xfrm>
        </p:grpSpPr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41A6A2AD-C474-41B8-955B-C32F7D1C8047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EEF9E85A-7D2F-1F68-2DE7-54F723CD3211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E638CC-113F-1D9F-44EE-84EB0DDEC225}"/>
              </a:ext>
            </a:extLst>
          </p:cNvPr>
          <p:cNvGrpSpPr/>
          <p:nvPr/>
        </p:nvGrpSpPr>
        <p:grpSpPr>
          <a:xfrm>
            <a:off x="11538282" y="4639761"/>
            <a:ext cx="1718821" cy="1356527"/>
            <a:chOff x="2125501" y="452241"/>
            <a:chExt cx="1718821" cy="1356527"/>
          </a:xfrm>
        </p:grpSpPr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A61B4650-2251-5D2A-B754-E8D5D550D313}"/>
                </a:ext>
              </a:extLst>
            </p:cNvPr>
            <p:cNvSpPr/>
            <p:nvPr/>
          </p:nvSpPr>
          <p:spPr>
            <a:xfrm>
              <a:off x="2125501" y="452241"/>
              <a:ext cx="1638435" cy="1356527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66EDD6B4-A220-FD79-7430-4A84AAA7FFDE}"/>
                </a:ext>
              </a:extLst>
            </p:cNvPr>
            <p:cNvSpPr/>
            <p:nvPr/>
          </p:nvSpPr>
          <p:spPr>
            <a:xfrm>
              <a:off x="2205887" y="452241"/>
              <a:ext cx="1638435" cy="1198049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4C11E1-66F2-3C58-606C-3AEE6ACEBA63}"/>
              </a:ext>
            </a:extLst>
          </p:cNvPr>
          <p:cNvGrpSpPr/>
          <p:nvPr/>
        </p:nvGrpSpPr>
        <p:grpSpPr>
          <a:xfrm>
            <a:off x="6021069" y="524960"/>
            <a:ext cx="912294" cy="720000"/>
            <a:chOff x="7245430" y="3902509"/>
            <a:chExt cx="912294" cy="72000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6A718764-961C-12C6-3FD5-B5DC01DEFD4A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6B976EB3-9375-82B9-A60F-0FA405AD3EC5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10%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CBC8B0-C527-8F6C-C22A-06E9239137B6}"/>
              </a:ext>
            </a:extLst>
          </p:cNvPr>
          <p:cNvGrpSpPr/>
          <p:nvPr/>
        </p:nvGrpSpPr>
        <p:grpSpPr>
          <a:xfrm>
            <a:off x="6063735" y="2240916"/>
            <a:ext cx="912294" cy="720000"/>
            <a:chOff x="7245430" y="3902509"/>
            <a:chExt cx="912294" cy="720000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3BF25FAE-D6BA-E936-F353-A4754A8FA419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00BDA588-C44C-66CC-9E68-7687BC6B3860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10%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AF446A-7E66-6EEA-930F-50FD5DA313E2}"/>
              </a:ext>
            </a:extLst>
          </p:cNvPr>
          <p:cNvGrpSpPr/>
          <p:nvPr/>
        </p:nvGrpSpPr>
        <p:grpSpPr>
          <a:xfrm>
            <a:off x="6106401" y="4053761"/>
            <a:ext cx="912294" cy="720000"/>
            <a:chOff x="7245430" y="3902509"/>
            <a:chExt cx="912294" cy="720000"/>
          </a:xfrm>
        </p:grpSpPr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5BAE8DEF-7EFC-7AFB-D4AD-58C902B4C508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47F35AC4-F6E5-B566-1335-E4C894E89F54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60%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6428D9-1C3A-EC35-047C-EEAD18F83505}"/>
              </a:ext>
            </a:extLst>
          </p:cNvPr>
          <p:cNvGrpSpPr/>
          <p:nvPr/>
        </p:nvGrpSpPr>
        <p:grpSpPr>
          <a:xfrm>
            <a:off x="6149067" y="5767361"/>
            <a:ext cx="912294" cy="720000"/>
            <a:chOff x="7245430" y="3902509"/>
            <a:chExt cx="912294" cy="720000"/>
          </a:xfrm>
        </p:grpSpPr>
        <p:sp>
          <p:nvSpPr>
            <p:cNvPr id="61" name="Rectangle 4">
              <a:extLst>
                <a:ext uri="{FF2B5EF4-FFF2-40B4-BE49-F238E27FC236}">
                  <a16:creationId xmlns:a16="http://schemas.microsoft.com/office/drawing/2014/main" id="{773FB3B1-DDB0-D37F-CB5B-6B837F4F0432}"/>
                </a:ext>
              </a:extLst>
            </p:cNvPr>
            <p:cNvSpPr/>
            <p:nvPr/>
          </p:nvSpPr>
          <p:spPr>
            <a:xfrm>
              <a:off x="7245430" y="3902509"/>
              <a:ext cx="869628" cy="720000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5400000" scaled="1"/>
            </a:gradFill>
            <a:ln w="57150"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4">
              <a:extLst>
                <a:ext uri="{FF2B5EF4-FFF2-40B4-BE49-F238E27FC236}">
                  <a16:creationId xmlns:a16="http://schemas.microsoft.com/office/drawing/2014/main" id="{16A8CFA3-953D-E595-9AC8-B5C88E5261CC}"/>
                </a:ext>
              </a:extLst>
            </p:cNvPr>
            <p:cNvSpPr/>
            <p:nvPr/>
          </p:nvSpPr>
          <p:spPr>
            <a:xfrm>
              <a:off x="7288096" y="3902509"/>
              <a:ext cx="869628" cy="635885"/>
            </a:xfrm>
            <a:custGeom>
              <a:avLst/>
              <a:gdLst>
                <a:gd name="connsiteX0" fmla="*/ 0 w 1548000"/>
                <a:gd name="connsiteY0" fmla="*/ 0 h 1188000"/>
                <a:gd name="connsiteX1" fmla="*/ 1548000 w 1548000"/>
                <a:gd name="connsiteY1" fmla="*/ 0 h 1188000"/>
                <a:gd name="connsiteX2" fmla="*/ 1548000 w 1548000"/>
                <a:gd name="connsiteY2" fmla="*/ 1188000 h 1188000"/>
                <a:gd name="connsiteX3" fmla="*/ 0 w 1548000"/>
                <a:gd name="connsiteY3" fmla="*/ 1188000 h 1188000"/>
                <a:gd name="connsiteX4" fmla="*/ 0 w 1548000"/>
                <a:gd name="connsiteY4" fmla="*/ 0 h 1188000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0 w 1638435"/>
                <a:gd name="connsiteY3" fmla="*/ 1188000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  <a:gd name="connsiteX0" fmla="*/ 0 w 1638435"/>
                <a:gd name="connsiteY0" fmla="*/ 0 h 1198049"/>
                <a:gd name="connsiteX1" fmla="*/ 1548000 w 1638435"/>
                <a:gd name="connsiteY1" fmla="*/ 0 h 1198049"/>
                <a:gd name="connsiteX2" fmla="*/ 1638435 w 1638435"/>
                <a:gd name="connsiteY2" fmla="*/ 1198049 h 1198049"/>
                <a:gd name="connsiteX3" fmla="*/ 110532 w 1638435"/>
                <a:gd name="connsiteY3" fmla="*/ 1177952 h 1198049"/>
                <a:gd name="connsiteX4" fmla="*/ 0 w 1638435"/>
                <a:gd name="connsiteY4" fmla="*/ 0 h 119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35" h="1198049">
                  <a:moveTo>
                    <a:pt x="0" y="0"/>
                  </a:moveTo>
                  <a:lnTo>
                    <a:pt x="1548000" y="0"/>
                  </a:lnTo>
                  <a:cubicBezTo>
                    <a:pt x="1578145" y="399350"/>
                    <a:pt x="1548000" y="758505"/>
                    <a:pt x="1638435" y="1198049"/>
                  </a:cubicBezTo>
                  <a:lnTo>
                    <a:pt x="110532" y="1177952"/>
                  </a:lnTo>
                  <a:cubicBezTo>
                    <a:pt x="3349" y="795349"/>
                    <a:pt x="36844" y="3926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bg2"/>
                  </a:solidFill>
                </a:rPr>
                <a:t>20%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13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2274</Words>
  <Application>Microsoft Office PowerPoint</Application>
  <PresentationFormat>Widescreen</PresentationFormat>
  <Paragraphs>500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Google Sans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Nilsson</dc:creator>
  <cp:lastModifiedBy>Mikael Nilsson</cp:lastModifiedBy>
  <cp:revision>13</cp:revision>
  <dcterms:created xsi:type="dcterms:W3CDTF">2023-04-18T14:13:42Z</dcterms:created>
  <dcterms:modified xsi:type="dcterms:W3CDTF">2023-04-20T11:46:24Z</dcterms:modified>
</cp:coreProperties>
</file>