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5" r:id="rId3"/>
    <p:sldId id="322" r:id="rId4"/>
    <p:sldId id="323" r:id="rId5"/>
    <p:sldId id="334" r:id="rId6"/>
    <p:sldId id="335" r:id="rId7"/>
    <p:sldId id="332" r:id="rId8"/>
    <p:sldId id="325" r:id="rId9"/>
    <p:sldId id="326" r:id="rId10"/>
    <p:sldId id="333" r:id="rId11"/>
    <p:sldId id="336" r:id="rId12"/>
    <p:sldId id="337" r:id="rId13"/>
    <p:sldId id="338" r:id="rId14"/>
    <p:sldId id="341" r:id="rId15"/>
    <p:sldId id="342" r:id="rId16"/>
    <p:sldId id="344" r:id="rId17"/>
    <p:sldId id="343" r:id="rId18"/>
    <p:sldId id="339" r:id="rId19"/>
    <p:sldId id="340" r:id="rId20"/>
    <p:sldId id="33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2B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4" autoAdjust="0"/>
  </p:normalViewPr>
  <p:slideViewPr>
    <p:cSldViewPr>
      <p:cViewPr varScale="1">
        <p:scale>
          <a:sx n="100" d="100"/>
          <a:sy n="100" d="100"/>
        </p:scale>
        <p:origin x="2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7F9A-66E0-48BB-AA12-D1F4AD259B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9050-532A-4598-8B27-D1646C5A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fontScale="92500" lnSpcReduction="10000"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Leader :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Dr. Mostafa Salama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Analysis of Algorithms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16CSCI01I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Aim: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Analyse </a:t>
            </a:r>
            <a:r>
              <a:rPr lang="en-GB" sz="1200" dirty="0"/>
              <a:t>the amount of </a:t>
            </a:r>
            <a:r>
              <a:rPr lang="en-GB" sz="1200" dirty="0" smtClean="0"/>
              <a:t>resources </a:t>
            </a:r>
            <a:r>
              <a:rPr lang="en-GB" sz="1200" dirty="0"/>
              <a:t>needed to solve a given </a:t>
            </a:r>
            <a:r>
              <a:rPr lang="en-GB" sz="1200" dirty="0" smtClean="0"/>
              <a:t>computational problem.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Compare the </a:t>
            </a:r>
            <a:r>
              <a:rPr lang="en-GB" sz="1200" dirty="0"/>
              <a:t>efficiency of using different </a:t>
            </a:r>
            <a:r>
              <a:rPr lang="en-GB" sz="1200" dirty="0" smtClean="0"/>
              <a:t>algorithms </a:t>
            </a:r>
            <a:r>
              <a:rPr lang="en-GB" sz="1200" dirty="0"/>
              <a:t>in addressing and solving the </a:t>
            </a:r>
            <a:r>
              <a:rPr lang="en-GB" sz="1200" dirty="0" smtClean="0"/>
              <a:t>problem.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Module Content: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solidFill>
                  <a:schemeClr val="tx2"/>
                </a:solidFill>
              </a:rPr>
              <a:t>Principles of Algorithm Analysis [Brute Force algorithms]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1200" b="1" u="sng" dirty="0" smtClean="0">
                <a:solidFill>
                  <a:schemeClr val="tx2"/>
                </a:solidFill>
              </a:rPr>
              <a:t>Complexity, non-recursive algorithms and recursive algorithms</a:t>
            </a:r>
            <a:endParaRPr lang="en-US" sz="1000" b="1" u="sng" dirty="0" smtClean="0">
              <a:solidFill>
                <a:schemeClr val="tx2"/>
              </a:solidFill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Greedy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Divide and Conquer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Dynamic Programming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Genetic algorithms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Evaluation: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Assignment :20%, </a:t>
            </a:r>
            <a:r>
              <a:rPr lang="en-US" sz="1400" dirty="0" smtClean="0"/>
              <a:t> Published in Sunday </a:t>
            </a:r>
            <a:r>
              <a:rPr lang="en-US" sz="1400" i="1" dirty="0" smtClean="0"/>
              <a:t>week 7 and delivered week 10</a:t>
            </a:r>
            <a:endParaRPr lang="en-US" sz="1400" i="1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Class Test    :30%,  on </a:t>
            </a:r>
            <a:r>
              <a:rPr lang="en-US" sz="1400" i="1" dirty="0" smtClean="0"/>
              <a:t>week 9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Final Exam  :50%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Lecture notes 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1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608" y="304800"/>
            <a:ext cx="7498080" cy="8842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Algorithms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Lecture 1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8"/>
    </mc:Choice>
    <mc:Fallback xmlns="">
      <p:transition spd="slow" advTm="105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[Non-Recursive]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Another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Non-recursive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 dependent on the input data problem is decimal-to-binary converter. Let an algorithm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finds the number of binary digits in the binary representation of a positive decimal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integer.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25 	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25/2 = 25/2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= 12	 1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12/2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25/2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= 6	 0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06/2 = 25/2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= 3	 0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  <a:sym typeface="Wingdings" panose="05000000000000000000" pitchFamily="2" charset="2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03/2 = 25/2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= 1	 1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01/2 = 25/2</a:t>
            </a:r>
            <a:r>
              <a:rPr lang="en-US" sz="1600" b="1" baseline="30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= 0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1</a:t>
            </a: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5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string s= ̎̎̎ ̎;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while (</a:t>
            </a:r>
            <a:r>
              <a:rPr lang="en-US" sz="1500" i="1" dirty="0" smtClean="0">
                <a:latin typeface="Times" panose="02020603050405020304" pitchFamily="18" charset="0"/>
                <a:cs typeface="Times" panose="02020603050405020304" pitchFamily="18" charset="0"/>
              </a:rPr>
              <a:t>n </a:t>
            </a:r>
            <a:r>
              <a:rPr lang="en-US" sz="1500" i="1" dirty="0">
                <a:latin typeface="Times" panose="02020603050405020304" pitchFamily="18" charset="0"/>
                <a:cs typeface="Times" panose="02020603050405020304" pitchFamily="18" charset="0"/>
              </a:rPr>
              <a:t>&gt;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0){</a:t>
            </a:r>
            <a:endParaRPr lang="en-US" sz="15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if(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n%2=0</a:t>
            </a: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s=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̎ 0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 ̎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 +s;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else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̎ 1 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̎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+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n=</a:t>
            </a:r>
            <a:r>
              <a:rPr lang="en-US" sz="1600" dirty="0"/>
              <a:t> </a:t>
            </a:r>
            <a:r>
              <a:rPr lang="en-US" sz="1600" dirty="0" smtClean="0"/>
              <a:t>⌊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n/2</a:t>
            </a:r>
            <a:r>
              <a:rPr lang="en-US" sz="1600" dirty="0" smtClean="0"/>
              <a:t>⌋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     }</a:t>
            </a:r>
            <a:endParaRPr lang="en-US" sz="1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return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s;</a:t>
            </a:r>
            <a:endParaRPr lang="en-US" sz="1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913" y="4125331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he number of steps x of this algorithm is based on the value of the input n. 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x a function of n, that is to say x=T(n)??      </a:t>
            </a:r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Yes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!!!!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], [n/2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, [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], … , [n/2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</a:p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division of n by 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continues 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Until       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x-1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≤ n ≤ 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x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)*0.5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≤ 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≤ 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This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means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+log 0.5 ≤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endParaRPr lang="en-US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This means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x + -1       ≤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   </a:t>
            </a:r>
          </a:p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This means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       x           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≤ 1+log</a:t>
            </a:r>
            <a:r>
              <a:rPr lang="en-US" sz="16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endParaRPr lang="en-US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This means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x = T(n)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≤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1+log</a:t>
            </a:r>
            <a:r>
              <a:rPr lang="en-US" sz="16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T(n)=O(log</a:t>
            </a:r>
            <a:r>
              <a:rPr lang="en-US" sz="1600" baseline="-25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n)</a:t>
            </a:r>
            <a:endParaRPr lang="en-US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4693672" y="2803725"/>
            <a:ext cx="1121173" cy="967578"/>
          </a:xfrm>
          <a:prstGeom prst="bentConnector3">
            <a:avLst>
              <a:gd name="adj1" fmla="val 99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38048" y="2564100"/>
            <a:ext cx="761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11001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4917315" y="3247282"/>
            <a:ext cx="550590" cy="181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67905" y="3013205"/>
            <a:ext cx="2796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Number of steps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here for n = 25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x = </a:t>
            </a:r>
            <a:r>
              <a:rPr lang="en-US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5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25=4.6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2" name="Curved Up Arrow 51"/>
          <p:cNvSpPr/>
          <p:nvPr/>
        </p:nvSpPr>
        <p:spPr>
          <a:xfrm rot="21391382">
            <a:off x="3666966" y="3582533"/>
            <a:ext cx="2561980" cy="3866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68554" y="4076702"/>
            <a:ext cx="1905000" cy="21716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[Recursive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Algorithms are another form of controls that replaces the iterations done by the looping controls as follows: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 four parts of recursion are </a:t>
            </a:r>
          </a:p>
          <a:p>
            <a:pPr lvl="1" algn="just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Termination condition is !</a:t>
            </a:r>
            <a:r>
              <a:rPr lang="en-US" sz="1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&lt;n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</a:p>
          <a:p>
            <a:pPr lvl="1" algn="just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incrementing is </a:t>
            </a:r>
            <a:r>
              <a:rPr lang="en-US" sz="12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++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</a:p>
          <a:p>
            <a:pPr lvl="1" algn="just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Action is </a:t>
            </a:r>
            <a:r>
              <a:rPr lang="en-US" sz="12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 = s + </a:t>
            </a:r>
            <a:r>
              <a:rPr lang="en-US" sz="1200" b="1" dirty="0" err="1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2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200" b="1" dirty="0" err="1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];</a:t>
            </a:r>
          </a:p>
          <a:p>
            <a:pPr lvl="1" algn="just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call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, n, 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, s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); to do the next iteration and when terminated goes back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2286000"/>
            <a:ext cx="24208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main(){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arrayInts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[3]={1,2,3};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&lt;&lt;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(arr,3);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[], n){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s=0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for(</a:t>
            </a:r>
            <a:r>
              <a:rPr lang="en-US" sz="1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=0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&lt;n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++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600" b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 = s + </a:t>
            </a:r>
            <a:r>
              <a:rPr lang="en-US" sz="1600" b="1" dirty="0" err="1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b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dirty="0" err="1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];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eturn s;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2286000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main(){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arrayInts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[3]={1,2,3};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&lt;&lt;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3, </a:t>
            </a:r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[],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n, </a:t>
            </a:r>
            <a:r>
              <a:rPr lang="en-US" sz="1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){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if(!(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&lt;n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))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return s;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else{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6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 = s + </a:t>
            </a:r>
            <a:r>
              <a:rPr lang="en-US" sz="1600" b="1" dirty="0" err="1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dirty="0" err="1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];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sz="16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++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retun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n,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s);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}}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6172200" y="3581400"/>
            <a:ext cx="1671048" cy="457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7543800" y="4191000"/>
            <a:ext cx="299448" cy="83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73897" y="362482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97044" y="4286934"/>
            <a:ext cx="108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</a:p>
          <a:p>
            <a:pPr algn="ctr"/>
            <a:r>
              <a:rPr lang="en-US" dirty="0" smtClean="0"/>
              <a:t>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[Recursive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Recursive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Algorithms has two main cases, the base and recursive cases. The base case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T(0)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represented by constant number. The reclusive case T(n) is represented by a function of the problem size n.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For example the array summation function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[],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){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if(n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≤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1)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 return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[0];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else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return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[n-1]+</a:t>
            </a:r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n-1);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}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To analyze this recursive function to find its complexity (upper bound big O)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T(0)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 b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(n-1)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c+c+T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(n-2)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c+c+c+T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(n-3) ..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kc+T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(n-k) </a:t>
            </a:r>
            <a:r>
              <a:rPr lang="en-US" altLang="en-US" sz="1600" b="1" i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for all k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 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cn+T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(0) 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cn+b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b="1" i="1" u="sng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at k=n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T(n) = O(n)</a:t>
            </a: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ight Bracket 3"/>
          <p:cNvSpPr/>
          <p:nvPr/>
        </p:nvSpPr>
        <p:spPr>
          <a:xfrm>
            <a:off x="2438400" y="3581400"/>
            <a:ext cx="2133600" cy="3068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2438400" y="4038599"/>
            <a:ext cx="2133600" cy="3810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517484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Base Case        :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T(0)  </a:t>
            </a:r>
            <a:r>
              <a:rPr lang="en-US" altLang="en-US" sz="1600" b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038599"/>
            <a:ext cx="436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Case: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  </a:t>
            </a:r>
            <a:r>
              <a:rPr lang="en-US" altLang="en-US" sz="1600" b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  +  T(n–1)    </a:t>
            </a:r>
            <a:r>
              <a:rPr lang="en-US" altLang="en-US" sz="1600" b="1" i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for n&gt;1</a:t>
            </a:r>
            <a:endParaRPr lang="en-US" altLang="en-US" sz="1600" b="1" i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[Recursive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Another example of recursive Algorithms analysis is the Fibonacci function. Fibonacci series is 0, 1, 1, 2, 3, 5, 8, 13, 21, 34, ….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So </a:t>
            </a:r>
            <a:r>
              <a:rPr lang="en-US" sz="20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(9) is the ninth number in the series is 34</a:t>
            </a:r>
          </a:p>
          <a:p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){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if(n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≤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1)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 return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else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return </a:t>
            </a:r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(n-1)+</a:t>
            </a:r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(n-2);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}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To analyze this recursive function to find its big O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T(0)=T(1)=1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 b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T(n-1)+T(n-2)+c ,  to reduce this expression, since T(n-1)&gt;T(n-2)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T(n)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2T(n-1)+c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4T(n-2)+2c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8T(n-3)+3c </a:t>
            </a:r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T(n) 2</a:t>
            </a:r>
            <a:r>
              <a:rPr lang="en-US" alt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T(n-k)+kc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  2</a:t>
            </a:r>
            <a:r>
              <a:rPr lang="en-US" alt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T(0)+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nc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b+nc </a:t>
            </a:r>
            <a:r>
              <a:rPr lang="en-US" altLang="en-US" sz="1600" b="1" i="1" u="sng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at k=n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T(n) = O(2</a:t>
            </a:r>
            <a:r>
              <a:rPr lang="en-US" altLang="en-US" sz="16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Note here that this recursive function has many redundant steps.</a:t>
            </a: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ight Bracket 3"/>
          <p:cNvSpPr/>
          <p:nvPr/>
        </p:nvSpPr>
        <p:spPr>
          <a:xfrm>
            <a:off x="2514600" y="3035716"/>
            <a:ext cx="1828800" cy="3068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2514600" y="3492915"/>
            <a:ext cx="1828800" cy="3810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3026531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Base Case        :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T(0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)=T(1)=1  </a:t>
            </a:r>
            <a:r>
              <a:rPr lang="en-US" altLang="en-US" sz="1600" b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3547646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Case: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  </a:t>
            </a:r>
            <a:r>
              <a:rPr lang="en-US" altLang="en-US" sz="1600" b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T(n–1)+T(n-2)+c   </a:t>
            </a:r>
            <a:r>
              <a:rPr lang="en-US" altLang="en-US" sz="1600" b="1" i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for n&gt;1</a:t>
            </a:r>
          </a:p>
        </p:txBody>
      </p:sp>
    </p:spTree>
    <p:extLst>
      <p:ext uri="{BB962C8B-B14F-4D97-AF65-F5344CB8AC3E}">
        <p14:creationId xmlns:p14="http://schemas.microsoft.com/office/powerpoint/2010/main" val="126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8006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Another example is decimal-to-binary conversion using recursion.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     String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decTobin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n, string s){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if(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en-US" sz="18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en-US" sz="18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8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return s;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else{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s=(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n%2=0;"0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"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+s;"1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"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+s</a:t>
            </a: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	return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decTobin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⌊n/2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⌋, s);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}   }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To analyze this problem using </a:t>
            </a:r>
            <a:r>
              <a:rPr lang="en-US" sz="2200" b="1" u="sng" dirty="0" smtClean="0">
                <a:latin typeface="Times" panose="02020603050405020304" pitchFamily="18" charset="0"/>
                <a:cs typeface="Times" panose="02020603050405020304" pitchFamily="18" charset="0"/>
              </a:rPr>
              <a:t>master theorem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, it is required first to map the reclusive case equation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to increasing function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f.</a:t>
            </a: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i="1" dirty="0" smtClean="0">
                <a:latin typeface="Times" panose="02020603050405020304" pitchFamily="18" charset="0"/>
                <a:cs typeface="Times" panose="02020603050405020304" pitchFamily="18" charset="0"/>
              </a:rPr>
              <a:t>				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f(n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) = a f(n/b) + </a:t>
            </a:r>
            <a:r>
              <a:rPr lang="en-US" sz="2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2200" baseline="30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200" baseline="30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200" b="1" baseline="30000" dirty="0"/>
          </a:p>
          <a:p>
            <a:pPr algn="just">
              <a:spcBef>
                <a:spcPts val="0"/>
              </a:spcBef>
            </a:pP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The recurrence function will be T(n) = 1*T(n/2)+cn</a:t>
            </a:r>
            <a:r>
              <a:rPr lang="en-US" sz="22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    In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this case , a=1, b=2,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c=1, d=0</a:t>
            </a: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133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To analyze this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recursion here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Base case        : T(0)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≤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case: T(n) ≤ c+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(n/2)</a:t>
            </a:r>
          </a:p>
        </p:txBody>
      </p:sp>
    </p:spTree>
    <p:extLst>
      <p:ext uri="{BB962C8B-B14F-4D97-AF65-F5344CB8AC3E}">
        <p14:creationId xmlns:p14="http://schemas.microsoft.com/office/powerpoint/2010/main" val="1837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Then the complexity of the recursive function is detected according to the values of a, b and c such that: 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	f(n) = O(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000" baseline="30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if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 &lt;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f(n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O(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000" baseline="30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log</a:t>
            </a:r>
            <a:r>
              <a:rPr lang="en-US" sz="20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n)          if a =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f(n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O(n </a:t>
            </a:r>
            <a:r>
              <a:rPr lang="en-US" sz="2000" baseline="30000" dirty="0">
                <a:latin typeface="Times" panose="02020603050405020304" pitchFamily="18" charset="0"/>
                <a:cs typeface="Times" panose="02020603050405020304" pitchFamily="18" charset="0"/>
              </a:rPr>
              <a:t>log a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             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if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 &gt;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From the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decTobin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function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The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recurrence function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T(n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 = 1*T(n/2)+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a=1, b=2,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c=1, d=0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In this case, a=1,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=b</a:t>
            </a:r>
            <a:r>
              <a:rPr lang="en-US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=1, then a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Then T(n)=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O(n</a:t>
            </a:r>
            <a:r>
              <a:rPr lang="en-US" sz="2000" baseline="30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)=O(n</a:t>
            </a:r>
            <a:r>
              <a:rPr lang="en-US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20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n)=O(log</a:t>
            </a:r>
            <a:r>
              <a:rPr lang="en-US" sz="20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The complexity (upper bound) of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decTobin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T(n)=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O(log</a:t>
            </a:r>
            <a:r>
              <a:rPr 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90563" indent="-690563">
              <a:lnSpc>
                <a:spcPct val="90000"/>
              </a:lnSpc>
              <a:buClr>
                <a:schemeClr val="accent2"/>
              </a:buClr>
            </a:pPr>
            <a:r>
              <a:rPr lang="en-US" sz="1600" b="1" i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Ex.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4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/2) +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endParaRPr lang="en-US" sz="160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a =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4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2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itchFamily="18" charset="2"/>
              </a:rPr>
              <a:t>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i="1" baseline="16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600" i="1" baseline="30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600" i="1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Case 1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i="1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– e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for e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itchFamily="18" charset="2"/>
              </a:rPr>
              <a:t>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Q(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690563" indent="-690563">
              <a:lnSpc>
                <a:spcPct val="90000"/>
              </a:lnSpc>
              <a:buClr>
                <a:schemeClr val="accent2"/>
              </a:buClr>
            </a:pPr>
            <a:r>
              <a:rPr lang="en-US" sz="1600" b="1" i="1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</a:t>
            </a:r>
            <a:r>
              <a:rPr lang="en-US" sz="1600" b="1" i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4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/2) +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a =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4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2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itchFamily="18" charset="2"/>
              </a:rPr>
              <a:t>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i="1" baseline="16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600" i="1" baseline="30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600" i="1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	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Case 2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Q(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lg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that is,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itchFamily="18" charset="2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itchFamily="18" charset="2"/>
              </a:rPr>
              <a:t>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Q(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lg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690563" indent="-690563">
              <a:lnSpc>
                <a:spcPct val="90000"/>
              </a:lnSpc>
              <a:buClr>
                <a:schemeClr val="accent2"/>
              </a:buClr>
            </a:pPr>
            <a:r>
              <a:rPr lang="en-US" sz="1600" b="1" i="1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</a:t>
            </a:r>
            <a:r>
              <a:rPr lang="en-US" sz="1600" b="1" i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4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/2) +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en-US" sz="160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a =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4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2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itchFamily="18" charset="2"/>
              </a:rPr>
              <a:t>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i="1" baseline="16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600" i="1" baseline="30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600" i="1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	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Case 3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W(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i="1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+ e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for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 = 1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4(</a:t>
            </a:r>
            <a:r>
              <a:rPr lang="en-US" sz="1600" i="1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/2)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£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(reg. cond.) for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1/2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itchFamily="18" charset="2"/>
              </a:rPr>
              <a:t>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Q(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600" dirty="0" smtClean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690563" indent="-690563">
              <a:lnSpc>
                <a:spcPct val="90000"/>
              </a:lnSpc>
              <a:buClr>
                <a:schemeClr val="accent2"/>
              </a:buClr>
            </a:pPr>
            <a:r>
              <a:rPr lang="en-US" sz="1600" b="1" i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Ex.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4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/2) +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en-US" sz="16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lg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endParaRPr lang="en-US" sz="160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a =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4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2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itchFamily="18" charset="2"/>
              </a:rPr>
              <a:t>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i="1" baseline="16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600" i="1" baseline="300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600" i="1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en-US" sz="16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lg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Master method does not apply.  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In particular, for every constant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 &gt; 0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we have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baseline="300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w(</a:t>
            </a:r>
            <a:r>
              <a:rPr lang="en-US" sz="1600" dirty="0" err="1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lg</a:t>
            </a:r>
            <a:r>
              <a:rPr lang="en-US" sz="1600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i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419600"/>
          </a:xfrm>
        </p:spPr>
        <p:txBody>
          <a:bodyPr>
            <a:noAutofit/>
          </a:bodyPr>
          <a:lstStyle/>
          <a:p>
            <a:pPr marL="285750" indent="-203200"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factorial function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for an arbitrary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nonnegative integer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Since </a:t>
            </a:r>
          </a:p>
          <a:p>
            <a:pPr lvl="1">
              <a:spcBef>
                <a:spcPts val="0"/>
              </a:spcBef>
            </a:pPr>
            <a:r>
              <a:rPr lang="pt-B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1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. . 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</a:t>
            </a:r>
          </a:p>
          <a:p>
            <a:pPr lvl="1">
              <a:spcBef>
                <a:spcPts val="0"/>
              </a:spcBef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1 by definition, 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compute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 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recursive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recursively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nonnegative integer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The value of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lang="pt-B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computed according to the formula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F(n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&gt;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 is not applicable in this form of the recursive function. Instead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substitutions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utilized 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M(n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substitute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− 2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− 2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+ 1]+ 1=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− 2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substitute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− 2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− 3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− 3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+ 1]+ 2 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− 3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</a:t>
            </a:r>
            <a:r>
              <a:rPr lang="pt-B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formula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pattern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M(n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to be done is to take advantage of the initial condition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given. Since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specified for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substitute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pattern’s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to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ultimate result of our backward substitutions:</a:t>
            </a:r>
          </a:p>
          <a:p>
            <a:pPr>
              <a:spcBef>
                <a:spcPts val="0"/>
              </a:spcBef>
            </a:pP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49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r>
              <a:rPr lang="en-US" dirty="0"/>
              <a:t> </a:t>
            </a:r>
            <a:r>
              <a:rPr lang="en-US" dirty="0" smtClean="0"/>
              <a:t>[Recursive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Prove </a:t>
            </a:r>
            <a:r>
              <a:rPr lang="en-US" sz="20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by induction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sz="20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correctness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of </a:t>
            </a:r>
            <a:r>
              <a:rPr lang="en-US" sz="20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recursion complexity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Fibonacci sequence, prove by induction that recursive Fibonacci function Fib(n) = O(2</a:t>
            </a:r>
            <a:r>
              <a:rPr lang="en-US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</a:p>
          <a:p>
            <a:pPr lvl="1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For general prove , replace Fib(n) by T(n)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the initial values at n=0 are correct: T(0)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)?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Since that it is already known that T(0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b , which means that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T(0)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O(1) </a:t>
            </a:r>
            <a:endParaRPr lang="en-US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Since at n= 0, 2</a:t>
            </a:r>
            <a:r>
              <a:rPr 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=2</a:t>
            </a:r>
            <a:r>
              <a:rPr 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=1, which means T(0)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c*2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n=0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=c*1=c, T(0)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c, then T(0) = O(2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is correct at n=0.</a:t>
            </a:r>
          </a:p>
          <a:p>
            <a:pPr lvl="1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Assume T(n-1)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), which means T(n-1)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c2</a:t>
            </a:r>
            <a:r>
              <a:rPr lang="en-US" alt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T(n)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)?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Since T(n)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2T(n-1)+c, and since T(n-1)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1200" b="1" i="1" u="sng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from the assumption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Then T(n) 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2 * c2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+c , let constant b = the constant 2*c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Then T(n) 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+c, ignore c, then T(n) 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Therefore, T(n) = O(2</a:t>
            </a:r>
            <a:r>
              <a:rPr 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if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T(n-1) = O(2</a:t>
            </a:r>
            <a:r>
              <a:rPr lang="en-US" sz="1200" baseline="30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200" dirty="0" smtClean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Accordingly, since T(0)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is correct </a:t>
            </a:r>
            <a:r>
              <a:rPr lang="en-US" sz="1600" b="1" i="1" u="sng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from the initial step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Then T(1)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is correct, and then T(2)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is correct too, 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and so on for T(k)=O(2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for all k.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Then 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(n)=Fib(n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O(2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1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</a:t>
            </a:r>
            <a:r>
              <a:rPr lang="en-US" dirty="0"/>
              <a:t>Paradigms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Algorithm design techniques (or “strategies” or “paradigms”) are general approaches to solving problems algorithmically, applicable to a variety of problems from different areas of computing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Several paradigms are presented for designing algorithms. This to enable the construction of efficient solutions to problems. </a:t>
            </a:r>
            <a:endParaRPr lang="en-US" sz="2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endParaRPr lang="en-US" sz="14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Brute force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is a straightforward approach to solving a problem, usually directly based on the problem statement and definitions of the concepts involved.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e.g.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selection and insertion sort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algorithms. [</a:t>
            </a:r>
            <a:r>
              <a:rPr lang="en-US" sz="1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All the algorithms in lecture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are of Brute force paradigm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endPara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Greedy Algorithms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The solution is constructed through a sequence of steps. At each step the next optimal step is selected locally, without considering whether this step leads to the final global optimal solution or not.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.g.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Minimal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spanning tree and Knapsack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problem.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endParaRPr lang="en-US" sz="1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Divide-and-Conquer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Divide the problem instance to several smaller sub-instances then solve each one independently. Finally, the solutions of these sub-instances are combined to form final solution. 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e.g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Merge and quick sort algorithm.</a:t>
            </a:r>
          </a:p>
          <a:p>
            <a:pPr lvl="1" algn="just"/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Dynamic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Programming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: Solve problem of divide-conquer where identical sub-instances are computed repeatedly. Smallest sub-instances are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solved first and results are placed in table to be used to construct larger sub-instances solution.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e.g.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Longest Common Subsequence.</a:t>
            </a:r>
          </a:p>
          <a:p>
            <a:pPr lvl="1" algn="just"/>
            <a:endParaRPr lang="en-US" sz="1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Genetic algorithms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Compute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the fitness of each solution and select a the solutions according to their fitness value.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perform crossover (combine each two solutions) to obtain new solutions. Finally perform mutation (make random changes on the combined solutions) to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obtain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new solutions. e.g. Knapsack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18712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[Definitions]</a:t>
            </a:r>
            <a:endParaRPr lang="en-GB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383213" y="4435475"/>
            <a:ext cx="13541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" pitchFamily="18" charset="0"/>
              </a:rPr>
              <a:t>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824795" y="4249717"/>
            <a:ext cx="5514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" pitchFamily="18" charset="0"/>
              </a:rPr>
              <a:t>Input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" name="Group 158"/>
          <p:cNvGrpSpPr>
            <a:grpSpLocks/>
          </p:cNvGrpSpPr>
          <p:nvPr/>
        </p:nvGrpSpPr>
        <p:grpSpPr bwMode="auto">
          <a:xfrm>
            <a:off x="7221538" y="3192463"/>
            <a:ext cx="1236662" cy="976312"/>
            <a:chOff x="4193" y="2328"/>
            <a:chExt cx="779" cy="615"/>
          </a:xfrm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88"/>
                <a:gd name="T35" fmla="*/ 65 w 65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6"/>
                <a:gd name="T32" fmla="*/ 39 w 39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96"/>
                <a:gd name="T44" fmla="*/ 72 w 72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80"/>
                <a:gd name="T59" fmla="*/ 84 w 84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6"/>
                <a:gd name="T32" fmla="*/ 33 w 33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24"/>
                <a:gd name="T29" fmla="*/ 13 w 13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64"/>
                <a:gd name="T29" fmla="*/ 45 w 45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2"/>
                <a:gd name="T85" fmla="*/ 0 h 375"/>
                <a:gd name="T86" fmla="*/ 182 w 182"/>
                <a:gd name="T87" fmla="*/ 375 h 3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2"/>
                <a:gd name="T23" fmla="*/ 26 w 2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1"/>
                <a:gd name="T46" fmla="*/ 0 h 104"/>
                <a:gd name="T47" fmla="*/ 111 w 111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96"/>
                <a:gd name="T44" fmla="*/ 65 w 65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47"/>
                <a:gd name="T47" fmla="*/ 78 w 7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  <a:gd name="T9" fmla="*/ 0 w 6"/>
                <a:gd name="T10" fmla="*/ 0 h 72"/>
                <a:gd name="T11" fmla="*/ 6 w 6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48"/>
                <a:gd name="T50" fmla="*/ 98 w 9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8"/>
                <a:gd name="T35" fmla="*/ 39 w 3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2"/>
                <a:gd name="T32" fmla="*/ 20 w 2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4"/>
                <a:gd name="T44" fmla="*/ 52 w 52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56"/>
                <a:gd name="T59" fmla="*/ 58 w 58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40"/>
                <a:gd name="T32" fmla="*/ 26 w 26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16"/>
                <a:gd name="T29" fmla="*/ 6 w 6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248"/>
                <a:gd name="T86" fmla="*/ 116 w 116"/>
                <a:gd name="T87" fmla="*/ 248 h 2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6"/>
                <a:gd name="T23" fmla="*/ 13 w 1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64"/>
                <a:gd name="T47" fmla="*/ 71 w 71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"/>
                <a:gd name="T46" fmla="*/ 0 h 32"/>
                <a:gd name="T47" fmla="*/ 51 w 5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  <a:gd name="T9" fmla="*/ 0 w 1"/>
                <a:gd name="T10" fmla="*/ 0 h 48"/>
                <a:gd name="T11" fmla="*/ 1 w 1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2"/>
                <a:gd name="T50" fmla="*/ 58 w 58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72"/>
                <a:gd name="T35" fmla="*/ 52 w 5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40"/>
                <a:gd name="T32" fmla="*/ 33 w 33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9"/>
                <a:gd name="T44" fmla="*/ 52 w 52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63"/>
                <a:gd name="T59" fmla="*/ 71 w 71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40"/>
                <a:gd name="T32" fmla="*/ 32 w 32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48"/>
                <a:gd name="T29" fmla="*/ 39 w 39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9"/>
                <a:gd name="T85" fmla="*/ 0 h 304"/>
                <a:gd name="T86" fmla="*/ 149 w 149"/>
                <a:gd name="T87" fmla="*/ 304 h 3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72"/>
                <a:gd name="T47" fmla="*/ 91 w 91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2"/>
                <a:gd name="T44" fmla="*/ 52 w 52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0"/>
                <a:gd name="T47" fmla="*/ 65 w 65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  <a:gd name="T9" fmla="*/ 0 w 7"/>
                <a:gd name="T10" fmla="*/ 0 h 56"/>
                <a:gd name="T11" fmla="*/ 7 w 7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0"/>
                <a:gd name="T50" fmla="*/ 78 w 78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0"/>
                <a:gd name="T35" fmla="*/ 39 w 39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48"/>
                <a:gd name="T59" fmla="*/ 52 w 52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2"/>
                <a:gd name="T29" fmla="*/ 26 w 2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"/>
                <a:gd name="T85" fmla="*/ 0 h 192"/>
                <a:gd name="T86" fmla="*/ 111 w 111"/>
                <a:gd name="T87" fmla="*/ 192 h 1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8"/>
                <a:gd name="T47" fmla="*/ 65 w 6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48"/>
                <a:gd name="T44" fmla="*/ 39 w 3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  <a:gd name="T9" fmla="*/ 0 w 1"/>
                <a:gd name="T10" fmla="*/ 0 h 40"/>
                <a:gd name="T11" fmla="*/ 1 w 1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24"/>
                <a:gd name="T50" fmla="*/ 52 w 52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7513043" y="4250230"/>
            <a:ext cx="7181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" pitchFamily="18" charset="0"/>
              </a:rPr>
              <a:t>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2" name="Group 157"/>
          <p:cNvGrpSpPr>
            <a:grpSpLocks/>
          </p:cNvGrpSpPr>
          <p:nvPr/>
        </p:nvGrpSpPr>
        <p:grpSpPr bwMode="auto">
          <a:xfrm>
            <a:off x="5480050" y="3121025"/>
            <a:ext cx="1114425" cy="1119188"/>
            <a:chOff x="3110" y="2304"/>
            <a:chExt cx="702" cy="705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75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598 w 21600"/>
                  <a:gd name="T1" fmla="*/ 0 h 21600"/>
                  <a:gd name="T2" fmla="*/ 1195 w 21600"/>
                  <a:gd name="T3" fmla="*/ 524 h 21600"/>
                  <a:gd name="T4" fmla="*/ 598 w 21600"/>
                  <a:gd name="T5" fmla="*/ 1048 h 21600"/>
                  <a:gd name="T6" fmla="*/ 0 w 21600"/>
                  <a:gd name="T7" fmla="*/ 52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GB"/>
              </a:p>
            </p:txBody>
          </p:sp>
          <p:sp>
            <p:nvSpPr>
              <p:cNvPr id="76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715 w 21600"/>
                  <a:gd name="T1" fmla="*/ 0 h 21600"/>
                  <a:gd name="T2" fmla="*/ 1429 w 21600"/>
                  <a:gd name="T3" fmla="*/ 627 h 21600"/>
                  <a:gd name="T4" fmla="*/ 715 w 21600"/>
                  <a:gd name="T5" fmla="*/ 1253 h 21600"/>
                  <a:gd name="T6" fmla="*/ 0 w 21600"/>
                  <a:gd name="T7" fmla="*/ 62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GB"/>
              </a:p>
            </p:txBody>
          </p:sp>
          <p:sp>
            <p:nvSpPr>
              <p:cNvPr id="77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794 w 21600"/>
                  <a:gd name="T1" fmla="*/ 0 h 21600"/>
                  <a:gd name="T2" fmla="*/ 1588 w 21600"/>
                  <a:gd name="T3" fmla="*/ 696 h 21600"/>
                  <a:gd name="T4" fmla="*/ 794 w 21600"/>
                  <a:gd name="T5" fmla="*/ 1392 h 21600"/>
                  <a:gd name="T6" fmla="*/ 0 w 21600"/>
                  <a:gd name="T7" fmla="*/ 69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78" name="AutoShape 154"/>
          <p:cNvSpPr>
            <a:spLocks noChangeArrowheads="1"/>
          </p:cNvSpPr>
          <p:nvPr/>
        </p:nvSpPr>
        <p:spPr bwMode="auto">
          <a:xfrm>
            <a:off x="4975225" y="356552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AutoShape 155"/>
          <p:cNvSpPr>
            <a:spLocks noChangeArrowheads="1"/>
          </p:cNvSpPr>
          <p:nvPr/>
        </p:nvSpPr>
        <p:spPr bwMode="auto">
          <a:xfrm>
            <a:off x="6716713" y="35671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59"/>
          <p:cNvSpPr txBox="1">
            <a:spLocks noChangeArrowheads="1"/>
          </p:cNvSpPr>
          <p:nvPr/>
        </p:nvSpPr>
        <p:spPr bwMode="auto">
          <a:xfrm>
            <a:off x="1416050" y="1480355"/>
            <a:ext cx="6705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An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is a step-by-step procedure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for solving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 problem in a finite amount of time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problem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is Description of Input-Output relationship</a:t>
            </a:r>
          </a:p>
          <a:p>
            <a:pPr algn="just"/>
            <a:endParaRPr lang="en-US" sz="2000" dirty="0"/>
          </a:p>
        </p:txBody>
      </p:sp>
      <p:pic>
        <p:nvPicPr>
          <p:cNvPr id="81" name="Picture 1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3044825"/>
            <a:ext cx="15525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1371599" y="3029376"/>
            <a:ext cx="2126171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00"/>
                </a:solidFill>
                <a:latin typeface="Times" pitchFamily="18" charset="0"/>
              </a:rPr>
              <a:t>Problem</a:t>
            </a:r>
            <a:r>
              <a:rPr lang="en-US" b="1" dirty="0" smtClean="0">
                <a:solidFill>
                  <a:srgbClr val="000000"/>
                </a:solidFill>
                <a:latin typeface="Times" pitchFamily="18" charset="0"/>
              </a:rPr>
              <a:t>: is to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Times" pitchFamily="18" charset="0"/>
              </a:rPr>
              <a:t>Get a group of sisters.</a:t>
            </a:r>
          </a:p>
          <a:p>
            <a:pPr algn="ctr"/>
            <a:r>
              <a:rPr lang="en-US" b="1" u="sng" dirty="0" smtClean="0">
                <a:solidFill>
                  <a:srgbClr val="000000"/>
                </a:solidFill>
                <a:latin typeface="Times" pitchFamily="18" charset="0"/>
              </a:rPr>
              <a:t>And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Times" pitchFamily="18" charset="0"/>
              </a:rPr>
              <a:t>return this group as sorted.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3" name="Text Box 159"/>
          <p:cNvSpPr txBox="1">
            <a:spLocks noChangeArrowheads="1"/>
          </p:cNvSpPr>
          <p:nvPr/>
        </p:nvSpPr>
        <p:spPr bwMode="auto">
          <a:xfrm>
            <a:off x="1431924" y="4854306"/>
            <a:ext cx="732313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required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in this module is to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select the best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 technique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of the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shortest </a:t>
            </a:r>
            <a:r>
              <a:rPr lang="th-TH" sz="2000" b="1" dirty="0">
                <a:latin typeface="Times" panose="02020603050405020304" pitchFamily="18" charset="0"/>
                <a:cs typeface="Times" panose="02020603050405020304" pitchFamily="18" charset="0"/>
              </a:rPr>
              <a:t>running </a:t>
            </a:r>
            <a:r>
              <a:rPr lang="th-TH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time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lowest complexity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complexity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of an algorithm is the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amount of work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required by this algorithm to solve a problem.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6387" y="2974760"/>
            <a:ext cx="7178675" cy="17712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Lecture 1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in Lab 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insertion sort algorithm using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counter to determine the number of steps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between the values of this counter in two cases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array is already sorted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array is reversely sorted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[Complexity]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How to measure the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complexity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of an algorithm?</a:t>
            </a:r>
          </a:p>
          <a:p>
            <a:pPr lvl="1" algn="just"/>
            <a:r>
              <a:rPr lang="en-US" sz="20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Execution time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not suitable because it is specific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to a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particular  computer.</a:t>
            </a:r>
          </a:p>
          <a:p>
            <a:pPr lvl="1" algn="just"/>
            <a:r>
              <a:rPr lang="en-US" sz="20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Number </a:t>
            </a:r>
            <a:r>
              <a:rPr lang="en-US" sz="2000" u="sng" dirty="0">
                <a:latin typeface="Times" panose="02020603050405020304" pitchFamily="18" charset="0"/>
                <a:cs typeface="Times" panose="02020603050405020304" pitchFamily="18" charset="0"/>
              </a:rPr>
              <a:t>of statements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vary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according to the programmer and the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programming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language.</a:t>
            </a:r>
          </a:p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Complexity is dependent on the </a:t>
            </a:r>
            <a:r>
              <a:rPr lang="en-US" sz="2000" u="sng" dirty="0">
                <a:latin typeface="Times" panose="02020603050405020304" pitchFamily="18" charset="0"/>
                <a:cs typeface="Times" panose="02020603050405020304" pitchFamily="18" charset="0"/>
              </a:rPr>
              <a:t>number of primitive steps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that are executed by the pseudo code of algorithm.</a:t>
            </a:r>
          </a:p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complexity of the algorithm is dependent on the problem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size (N).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complexity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now is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independent of the hardware/software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environment.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Sample Complexity calculation: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for(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=0;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&lt;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++)</a:t>
            </a:r>
          </a:p>
          <a:p>
            <a:pPr marL="402336" lvl="1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for(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j=0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j&lt;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j++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02336" lvl="1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for(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k=0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k&lt;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 k++)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02336" lvl="1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&lt;&lt;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i+j+k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&lt;&lt;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endl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5334000"/>
            <a:ext cx="34290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Problem size here is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</a:p>
          <a:p>
            <a:r>
              <a: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Complexity is a function of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</a:p>
          <a:p>
            <a:r>
              <a:rPr lang="en-US" u="sng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Number of primitive steps</a:t>
            </a:r>
            <a:r>
              <a: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is </a:t>
            </a:r>
            <a:r>
              <a:rPr lang="en-GB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b="1" i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  <a:p>
            <a:r>
              <a:rPr lang="en-GB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GB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complexity of this code </a:t>
            </a:r>
            <a:r>
              <a:rPr lang="en-GB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is</a:t>
            </a:r>
            <a:r>
              <a:rPr lang="en-GB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b="1" i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  <a:p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191000" y="586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19890" y="6248400"/>
            <a:ext cx="689910" cy="12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096000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Step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680510" y="5486400"/>
            <a:ext cx="240792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567" y="5596039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Iterating Step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510020" y="5715000"/>
            <a:ext cx="242580" cy="108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</a:t>
            </a:r>
            <a:r>
              <a:rPr lang="en-US" sz="4400" dirty="0"/>
              <a:t>Complexity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asymptotic analysis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of an algorithm is a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rough measure 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of the algorithm complexity 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lang="en-US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determine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running time in big-Oh notation</a:t>
            </a:r>
            <a:r>
              <a:rPr lang="en-US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 As shown below,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2n+</a:t>
            </a: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aseline="30000" dirty="0"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is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roughly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Selection sort algorithm to sort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a[0] to a[n-1] is the array to sort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void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selectionSort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a[]){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i,j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(j = 0; j &lt; n-1;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j++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= j;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= j+1;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&lt; n;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++)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{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(a[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 &lt; a[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])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}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!= j)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swap(a[j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], a[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}}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Then the counted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number of steps are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=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n*(1+n*(1)+1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				=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(1*n) + (1*n*n) +(1*n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				= 2n+</a:t>
            </a:r>
            <a:r>
              <a:rPr lang="en-GB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= O(</a:t>
            </a: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895600"/>
            <a:ext cx="3352800" cy="2743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76700" y="30480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2878183"/>
            <a:ext cx="29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Function definition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00300" y="3352800"/>
            <a:ext cx="308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3135868"/>
            <a:ext cx="31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 declaration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46067" y="3557588"/>
            <a:ext cx="1145096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336446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Iterators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000" y="3810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56250" y="3622158"/>
            <a:ext cx="32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 assignment </a:t>
            </a:r>
            <a:r>
              <a:rPr lang="en-US" u="sng" dirty="0" smtClean="0"/>
              <a:t>counted (</a:t>
            </a:r>
            <a:r>
              <a:rPr lang="en-US" u="sng" dirty="0" smtClean="0">
                <a:latin typeface="timeT (Body)"/>
              </a:rPr>
              <a:t>1*n</a:t>
            </a:r>
            <a:r>
              <a:rPr lang="en-US" u="sng" dirty="0" smtClean="0"/>
              <a:t>)</a:t>
            </a:r>
            <a:endParaRPr lang="en-US" u="sng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343400" y="4048126"/>
            <a:ext cx="1145096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59933" y="38862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Iterators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038600" y="4267200"/>
            <a:ext cx="1447800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56250" y="410102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Condition Statement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29000" y="4531242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56250" y="4343400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Variable assignment </a:t>
            </a:r>
            <a:r>
              <a:rPr lang="en-US" u="sng" dirty="0" smtClean="0"/>
              <a:t>counted </a:t>
            </a:r>
            <a:r>
              <a:rPr lang="en-US" u="sng" dirty="0"/>
              <a:t>(</a:t>
            </a:r>
            <a:r>
              <a:rPr lang="en-US" u="sng" dirty="0" smtClean="0">
                <a:latin typeface="timeT (Body)"/>
              </a:rPr>
              <a:t>1*n*n</a:t>
            </a:r>
            <a:r>
              <a:rPr lang="en-US" u="sng" dirty="0" smtClean="0"/>
              <a:t>)</a:t>
            </a:r>
            <a:endParaRPr lang="en-US" u="sng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29000" y="4989731"/>
            <a:ext cx="20574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5357" y="481226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Condition Statement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076700" y="52578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25357" y="50731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Function Call </a:t>
            </a:r>
            <a:r>
              <a:rPr lang="en-US" u="sng" dirty="0" smtClean="0"/>
              <a:t>counted (</a:t>
            </a:r>
            <a:r>
              <a:rPr lang="en-US" u="sng" dirty="0" smtClean="0">
                <a:latin typeface="timeT (Body)"/>
              </a:rPr>
              <a:t>1*n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40" name="Rectangle 39"/>
          <p:cNvSpPr/>
          <p:nvPr/>
        </p:nvSpPr>
        <p:spPr>
          <a:xfrm>
            <a:off x="4572000" y="2133600"/>
            <a:ext cx="2209800" cy="2673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1524000" y="1"/>
            <a:ext cx="457200" cy="2971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[Complexity]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algorithm has a less complexity, for example T(n)=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T(n)=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better of this algorithm.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growth rates of T(n) functions shows how much the number of steps of an algorithm increases according to the size of the problem.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 algorithm of T(n) of O(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much better than another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T(n)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where that both algorithms are solving the same problem. As long as this problem size (n) increases as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become faster and faster than the n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43200" y="2799375"/>
          <a:ext cx="6019800" cy="2707049"/>
        </p:xfrm>
        <a:graphic>
          <a:graphicData uri="http://schemas.openxmlformats.org/drawingml/2006/table">
            <a:tbl>
              <a:tblPr/>
              <a:tblGrid>
                <a:gridCol w="533400"/>
                <a:gridCol w="838200"/>
                <a:gridCol w="533400"/>
                <a:gridCol w="762000"/>
                <a:gridCol w="762000"/>
                <a:gridCol w="1066800"/>
                <a:gridCol w="1524000"/>
              </a:tblGrid>
              <a:tr h="34712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Growth rate table of popular T(n) function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1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4,096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65,536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1,024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32,768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4,294,967,296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4,094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262,144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1.84 * 10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99375"/>
            <a:ext cx="2362201" cy="2707049"/>
          </a:xfrm>
          <a:prstGeom prst="rect">
            <a:avLst/>
          </a:prstGeom>
        </p:spPr>
      </p:pic>
      <p:pic>
        <p:nvPicPr>
          <p:cNvPr id="19" name="Picture 3" descr="asymptotic_fig1"/>
          <p:cNvPicPr>
            <a:picLocks noChangeAspect="1" noChangeArrowheads="1"/>
          </p:cNvPicPr>
          <p:nvPr/>
        </p:nvPicPr>
        <p:blipFill>
          <a:blip r:embed="rId3" cstate="print">
            <a:lum bright="-12000"/>
          </a:blip>
          <a:srcRect/>
          <a:stretch>
            <a:fillRect/>
          </a:stretch>
        </p:blipFill>
        <p:spPr bwMode="auto">
          <a:xfrm>
            <a:off x="0" y="5638799"/>
            <a:ext cx="1036695" cy="1219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3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2136777" y="4800600"/>
          <a:ext cx="243522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2" name="Equation" r:id="rId3" imgW="1295280" imgH="1143000" progId="Equation.3">
                  <p:embed/>
                </p:oleObj>
              </mc:Choice>
              <mc:Fallback>
                <p:oleObj name="Equation" r:id="rId3" imgW="12952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7" y="4800600"/>
                        <a:ext cx="2435223" cy="190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/>
          </p:nvPr>
        </p:nvGraphicFramePr>
        <p:xfrm>
          <a:off x="4878387" y="4800600"/>
          <a:ext cx="2665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3" name="Equation" r:id="rId5" imgW="1777680" imgH="431640" progId="Equation.3">
                  <p:embed/>
                </p:oleObj>
              </mc:Choice>
              <mc:Fallback>
                <p:oleObj name="Equation" r:id="rId5" imgW="1777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7" y="4800600"/>
                        <a:ext cx="2665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4878387" y="5353050"/>
          <a:ext cx="36560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4" name="Equation" r:id="rId7" imgW="2438280" imgH="444240" progId="Equation.3">
                  <p:embed/>
                </p:oleObj>
              </mc:Choice>
              <mc:Fallback>
                <p:oleObj name="Equation" r:id="rId7" imgW="2438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7" y="5353050"/>
                        <a:ext cx="36560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/>
          </p:nvPr>
        </p:nvGraphicFramePr>
        <p:xfrm>
          <a:off x="4878387" y="5943600"/>
          <a:ext cx="1219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5" name="Equation" r:id="rId9" imgW="812520" imgH="431640" progId="Equation.3">
                  <p:embed/>
                </p:oleObj>
              </mc:Choice>
              <mc:Fallback>
                <p:oleObj name="Equation" r:id="rId9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7" y="5943600"/>
                        <a:ext cx="1219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ghtning Bolt 8"/>
          <p:cNvSpPr/>
          <p:nvPr/>
        </p:nvSpPr>
        <p:spPr>
          <a:xfrm flipH="1">
            <a:off x="7391400" y="2390121"/>
            <a:ext cx="658930" cy="2775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[Complexity]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O(g(n)) =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{T(n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positive constants c and n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Such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≤T(n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≤cg(n) for all n≥n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O(n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0≤2n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(2/c)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n</a:t>
            </a:r>
            <a:r>
              <a:rPr lang="en-US" sz="1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=2,c=1</a:t>
            </a:r>
            <a:endParaRPr lang="en-US" sz="19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O(n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 ≥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 and n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lvl="1">
              <a:spcBef>
                <a:spcPts val="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O(n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+3n≤10n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=13n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c=13 and n</a:t>
            </a:r>
            <a:r>
              <a:rPr lang="en-US" sz="1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=1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103=O(1): 103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≤c*1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≥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103</a:t>
            </a:r>
          </a:p>
          <a:p>
            <a:pPr lvl="1">
              <a:spcBef>
                <a:spcPts val="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O(n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≤(c/2)</a:t>
            </a:r>
          </a:p>
          <a:p>
            <a:pPr lvl="2">
              <a:spcBef>
                <a:spcPts val="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Contradiction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n cannot be smaller than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constant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(g(n)) = {f(n)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positive constants c and 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0≤cg(n)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≤T(n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n≥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US" sz="1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  <a:endParaRPr 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summation and Logarithms</a:t>
            </a:r>
          </a:p>
          <a:p>
            <a:pPr>
              <a:spcBef>
                <a:spcPts val="0"/>
              </a:spcBef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7930" y="1954292"/>
            <a:ext cx="122341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c=13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+3n=13n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3n=3n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n=1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[Non-Recursive]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Selection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a Non-recursive Algorithms. Let us consider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further examples of such type of algorithms like matrix multiplication. Given two n × n matrices A and B, find the time efficiency of the definition-based algorithm for computing their product C = AB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←0 to n − 1 do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for j ←0 to n − 1 do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C[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j ]←0.0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for k←0 to n − 1 do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</a:t>
            </a:r>
            <a:r>
              <a:rPr lang="pl-PL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C[i, j]←C[i, j]+ A[i, k] ∗ B[k, j]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return C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2438400" y="3238500"/>
            <a:ext cx="228600" cy="12573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Left Bracket 5"/>
          <p:cNvSpPr/>
          <p:nvPr/>
        </p:nvSpPr>
        <p:spPr>
          <a:xfrm>
            <a:off x="4133850" y="3238500"/>
            <a:ext cx="209550" cy="12573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ight Bracket 6"/>
          <p:cNvSpPr/>
          <p:nvPr/>
        </p:nvSpPr>
        <p:spPr>
          <a:xfrm>
            <a:off x="5038344" y="3238500"/>
            <a:ext cx="215900" cy="12573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3361944" y="3238500"/>
            <a:ext cx="266700" cy="12573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3725418" y="3581400"/>
            <a:ext cx="292608" cy="419100"/>
          </a:xfrm>
          <a:prstGeom prst="flowChartSummingJunc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5550" y="3365499"/>
            <a:ext cx="1075944" cy="24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3778058" y="3799902"/>
            <a:ext cx="1075944" cy="1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780913" y="3238500"/>
            <a:ext cx="209550" cy="12573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ight Bracket 13"/>
          <p:cNvSpPr/>
          <p:nvPr/>
        </p:nvSpPr>
        <p:spPr>
          <a:xfrm>
            <a:off x="6685407" y="3238500"/>
            <a:ext cx="215900" cy="12573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840442" y="3398045"/>
            <a:ext cx="258766" cy="168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2491992" y="3406395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4192615" y="3410746"/>
            <a:ext cx="233365" cy="1682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54244" y="4724400"/>
                <a:ext cx="3889756" cy="1515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Let the total 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number of multiplications </a:t>
                </a:r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T(n)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b="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So T(n) is O(n</a:t>
                </a:r>
                <a:r>
                  <a:rPr lang="en-US" baseline="300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3</a:t>
                </a:r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4" y="4724400"/>
                <a:ext cx="3889756" cy="1515736"/>
              </a:xfrm>
              <a:prstGeom prst="rect">
                <a:avLst/>
              </a:prstGeom>
              <a:blipFill rotWithShape="0">
                <a:blip r:embed="rId2"/>
                <a:stretch>
                  <a:fillRect l="-1411" t="-2008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 rot="5400000">
            <a:off x="2770566" y="3419093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101593" y="3406393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3354831" y="3419093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4219633" y="3685794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4219633" y="3939793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4219575" y="4219194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0" idx="1"/>
            <a:endCxn id="17" idx="2"/>
          </p:cNvCxnSpPr>
          <p:nvPr/>
        </p:nvCxnSpPr>
        <p:spPr>
          <a:xfrm rot="10800000" flipH="1" flipV="1">
            <a:off x="2495550" y="3488531"/>
            <a:ext cx="1729610" cy="6353"/>
          </a:xfrm>
          <a:prstGeom prst="curvedConnector5">
            <a:avLst>
              <a:gd name="adj1" fmla="val -13217"/>
              <a:gd name="adj2" fmla="val -5534913"/>
              <a:gd name="adj3" fmla="val 80163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9" idx="1"/>
          </p:cNvCxnSpPr>
          <p:nvPr/>
        </p:nvCxnSpPr>
        <p:spPr>
          <a:xfrm rot="16200000" flipH="1">
            <a:off x="3368097" y="2894968"/>
            <a:ext cx="347666" cy="1339529"/>
          </a:xfrm>
          <a:prstGeom prst="curvedConnector4">
            <a:avLst>
              <a:gd name="adj1" fmla="val -47488"/>
              <a:gd name="adj2" fmla="val 67065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3"/>
            <a:endCxn id="23" idx="2"/>
          </p:cNvCxnSpPr>
          <p:nvPr/>
        </p:nvCxnSpPr>
        <p:spPr>
          <a:xfrm rot="16200000" flipH="1">
            <a:off x="3509610" y="3274983"/>
            <a:ext cx="431800" cy="104463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25" idx="2"/>
          </p:cNvCxnSpPr>
          <p:nvPr/>
        </p:nvCxnSpPr>
        <p:spPr>
          <a:xfrm>
            <a:off x="3439509" y="3603436"/>
            <a:ext cx="808260" cy="689165"/>
          </a:xfrm>
          <a:prstGeom prst="curvedConnector3">
            <a:avLst>
              <a:gd name="adj1" fmla="val -281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90016" y="365423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n=4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80030" y="4779168"/>
            <a:ext cx="3474213" cy="17198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[Non-Recursive]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pPr marL="533400" indent="-533400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that T(n) is a function that represents the number of steps in an algorithm T that deals with a problem of size n. For example sorting an array of size n in an ascending order.</a:t>
            </a:r>
          </a:p>
          <a:p>
            <a:pPr marL="533400" indent="-533400" algn="just"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is asymptotic upper bound of T(n)</a:t>
            </a:r>
          </a:p>
          <a:p>
            <a:pPr marL="521208" lvl="2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T(n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)=O(g(n)) implies: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“≤”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</a:p>
          <a:p>
            <a:pPr marL="521208" lvl="2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T(n) = 2n +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+ 32;</a:t>
            </a:r>
          </a:p>
          <a:p>
            <a:pPr marL="521208" lvl="2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T(n) is O(n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where constants like 32 and 2 are ignored, and less power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 n</a:t>
            </a:r>
            <a:r>
              <a:rPr lang="en-GB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ignored. </a:t>
            </a:r>
          </a:p>
          <a:p>
            <a:pPr marL="509588" indent="-509588" algn="just"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588" indent="-509588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algorithm measured by the asymptotic notation O is independent on the problem data in some cases like the selection sort and matrix multiplication algorithms.</a:t>
            </a:r>
          </a:p>
          <a:p>
            <a:pPr marL="509588" indent="-509588" algn="just"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588" indent="-509588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other cases, the complexity is dependent on the problem data like the insertion sort and binary calculation algorithms.</a:t>
            </a:r>
          </a:p>
          <a:p>
            <a:pPr marL="509588" indent="-509588" algn="just"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[Non-Recursive]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Insertion sort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algorithm to sort a[0] to a[n-1] is the array to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sort. </a:t>
            </a: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void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insertionSort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a[]){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j, temp;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for (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= 0;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&lt; n;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++){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j =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while (j &gt; 0 &amp;&amp; a[j] &lt; a[j-1]){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swap(a[j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], a[j-1]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j-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-;</a:t>
            </a:r>
          </a:p>
          <a:p>
            <a:pPr marL="603504" lvl="2" indent="0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} }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}</a:t>
            </a:r>
          </a:p>
          <a:p>
            <a:pPr marL="603504" lvl="2" indent="0">
              <a:buNone/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25196" indent="-342900" algn="just"/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The value of </a:t>
            </a:r>
            <a:r>
              <a:rPr lang="en-US" sz="22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x is the number of iterations in the while loop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, which is dependent on the values in the array. </a:t>
            </a:r>
          </a:p>
          <a:p>
            <a:pPr marL="699516" lvl="1" indent="-342900" algn="just"/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If the array is sorted in an ascending order, then the number of </a:t>
            </a:r>
            <a:r>
              <a:rPr lang="en-US" sz="1700" dirty="0">
                <a:latin typeface="Times" panose="02020603050405020304" pitchFamily="18" charset="0"/>
                <a:cs typeface="Times" panose="02020603050405020304" pitchFamily="18" charset="0"/>
              </a:rPr>
              <a:t>iteration x 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is only 1 which is the </a:t>
            </a:r>
            <a:r>
              <a:rPr lang="en-US" sz="1700" b="1" dirty="0" smtClean="0">
                <a:latin typeface="Times" panose="02020603050405020304" pitchFamily="18" charset="0"/>
                <a:cs typeface="Times" panose="02020603050405020304" pitchFamily="18" charset="0"/>
              </a:rPr>
              <a:t>best case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, So </a:t>
            </a:r>
            <a:r>
              <a:rPr lang="en-US" sz="17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the function T(n)=1*n*1= n=O(n)</a:t>
            </a:r>
          </a:p>
          <a:p>
            <a:pPr marL="699516" lvl="1" indent="-342900" algn="just"/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If the array is sorted in descending order, then the number of iteration x is of average value n which is </a:t>
            </a:r>
            <a:r>
              <a:rPr lang="en-US" sz="1700" b="1" dirty="0" smtClean="0">
                <a:latin typeface="Times" panose="02020603050405020304" pitchFamily="18" charset="0"/>
                <a:cs typeface="Times" panose="02020603050405020304" pitchFamily="18" charset="0"/>
              </a:rPr>
              <a:t>worst case</a:t>
            </a:r>
            <a:r>
              <a:rPr lang="en-US" sz="17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So the function T(n</a:t>
            </a:r>
            <a:r>
              <a:rPr lang="en-US" sz="1700" dirty="0">
                <a:latin typeface="Times" panose="02020603050405020304" pitchFamily="18" charset="0"/>
                <a:cs typeface="Times" panose="02020603050405020304" pitchFamily="18" charset="0"/>
              </a:rPr>
              <a:t>)=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1*n*n= n</a:t>
            </a:r>
            <a:r>
              <a:rPr lang="en-US" sz="17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=O(n</a:t>
            </a:r>
            <a:r>
              <a:rPr lang="en-US" sz="17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699516" lvl="1" indent="-342900" algn="just"/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If the array is not sorted, then the number of iteration x is in-between zero and n, which is of </a:t>
            </a:r>
            <a:r>
              <a:rPr lang="en-US" sz="1700" b="1" dirty="0" smtClean="0">
                <a:latin typeface="Times" panose="02020603050405020304" pitchFamily="18" charset="0"/>
                <a:cs typeface="Times" panose="02020603050405020304" pitchFamily="18" charset="0"/>
              </a:rPr>
              <a:t>average case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17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796535"/>
            <a:ext cx="3124200" cy="2209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9600" y="19812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76600" y="2286000"/>
            <a:ext cx="255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19600" y="25908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0" y="2819400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304800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48150" y="3341132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09900" y="3633748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29300" y="1796535"/>
            <a:ext cx="29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Function definition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832583" y="2115106"/>
            <a:ext cx="31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 declaration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873495" y="23622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Iterators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29300" y="2590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Variable assignment </a:t>
            </a:r>
            <a:r>
              <a:rPr lang="en-US" u="sng" dirty="0" smtClean="0"/>
              <a:t>counted </a:t>
            </a:r>
            <a:r>
              <a:rPr lang="en-US" u="sng" dirty="0"/>
              <a:t>(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873495" y="28194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Iterators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875671" y="3124200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Function call </a:t>
            </a:r>
            <a:r>
              <a:rPr lang="en-US" u="sng" dirty="0" smtClean="0"/>
              <a:t>counted (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342900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Variable increment </a:t>
            </a:r>
            <a:r>
              <a:rPr lang="en-US" u="sng" dirty="0" smtClean="0"/>
              <a:t>(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u="sng" dirty="0" smtClean="0"/>
              <a:t>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451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3900</TotalTime>
  <Words>2321</Words>
  <Application>Microsoft Office PowerPoint</Application>
  <PresentationFormat>On-screen Show (4:3)</PresentationFormat>
  <Paragraphs>426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宋体</vt:lpstr>
      <vt:lpstr>Arial</vt:lpstr>
      <vt:lpstr>Calibri</vt:lpstr>
      <vt:lpstr>Cambria Math</vt:lpstr>
      <vt:lpstr>Gill Sans MT</vt:lpstr>
      <vt:lpstr>HY엽서L</vt:lpstr>
      <vt:lpstr>Symbol</vt:lpstr>
      <vt:lpstr>Times</vt:lpstr>
      <vt:lpstr>Times New Roman</vt:lpstr>
      <vt:lpstr>timeT (Body)</vt:lpstr>
      <vt:lpstr>Verdana</vt:lpstr>
      <vt:lpstr>Wingdings</vt:lpstr>
      <vt:lpstr>Wingdings 2</vt:lpstr>
      <vt:lpstr>Solstice</vt:lpstr>
      <vt:lpstr>Equation</vt:lpstr>
      <vt:lpstr>PowerPoint Presentation</vt:lpstr>
      <vt:lpstr>Algorithms [Definitions]</vt:lpstr>
      <vt:lpstr>Algorithms [Complexity]</vt:lpstr>
      <vt:lpstr>Algorithms [Complexity]</vt:lpstr>
      <vt:lpstr>Algorithms [Complexity]</vt:lpstr>
      <vt:lpstr>Algorithms [Complexity]</vt:lpstr>
      <vt:lpstr>Algorithms [Non-Recursive]</vt:lpstr>
      <vt:lpstr>Algorithms [Non-Recursive]</vt:lpstr>
      <vt:lpstr>Algorithms [Non-Recursive]</vt:lpstr>
      <vt:lpstr>Algorithms [Non-Recursive]</vt:lpstr>
      <vt:lpstr>Algorithms [Recursive]</vt:lpstr>
      <vt:lpstr>Algorithms [Recursive]</vt:lpstr>
      <vt:lpstr>Algorithms [Recursive]</vt:lpstr>
      <vt:lpstr>Algorithms [Recursive]</vt:lpstr>
      <vt:lpstr>Algorithms [Recursive]</vt:lpstr>
      <vt:lpstr>Algorithms [Recursive]</vt:lpstr>
      <vt:lpstr>Algorithms [Recursive]</vt:lpstr>
      <vt:lpstr>Algorithms [Recursive]</vt:lpstr>
      <vt:lpstr>Algorithms [Paradigms]</vt:lpstr>
      <vt:lpstr>Algorithms Lecture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Mostafa Salama</dc:creator>
  <cp:lastModifiedBy>Mostafa Salama</cp:lastModifiedBy>
  <cp:revision>138</cp:revision>
  <dcterms:created xsi:type="dcterms:W3CDTF">2012-06-24T19:22:20Z</dcterms:created>
  <dcterms:modified xsi:type="dcterms:W3CDTF">2016-11-09T09:48:30Z</dcterms:modified>
</cp:coreProperties>
</file>