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65" r:id="rId3"/>
    <p:sldId id="322" r:id="rId4"/>
    <p:sldId id="323" r:id="rId5"/>
    <p:sldId id="334" r:id="rId6"/>
    <p:sldId id="335" r:id="rId7"/>
    <p:sldId id="332" r:id="rId8"/>
    <p:sldId id="325" r:id="rId9"/>
    <p:sldId id="326" r:id="rId10"/>
    <p:sldId id="333" r:id="rId11"/>
    <p:sldId id="336" r:id="rId12"/>
    <p:sldId id="337" r:id="rId13"/>
    <p:sldId id="338" r:id="rId14"/>
    <p:sldId id="339" r:id="rId15"/>
    <p:sldId id="341" r:id="rId16"/>
    <p:sldId id="342" r:id="rId17"/>
    <p:sldId id="340" r:id="rId18"/>
    <p:sldId id="33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2B2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34" autoAdjust="0"/>
  </p:normalViewPr>
  <p:slideViewPr>
    <p:cSldViewPr>
      <p:cViewPr varScale="1">
        <p:scale>
          <a:sx n="100" d="100"/>
          <a:sy n="100" d="100"/>
        </p:scale>
        <p:origin x="2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F7F9A-66E0-48BB-AA12-D1F4AD259BFC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09050-532A-4598-8B27-D1646C5A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1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9050-532A-4598-8B27-D1646C5AA5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3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9050-532A-4598-8B27-D1646C5AA5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5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9050-532A-4598-8B27-D1646C5AA5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9050-532A-4598-8B27-D1646C5AA5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4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9050-532A-4598-8B27-D1646C5AA5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8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25/09/2016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25/09/2016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25/09/2016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25/09/2016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F412F9D-0045-4900-A719-404CBA1B220C}" type="datetimeFigureOut">
              <a:rPr lang="en-GB" smtClean="0"/>
              <a:pPr/>
              <a:t>25/09/2016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550736"/>
          </a:xfrm>
        </p:spPr>
        <p:txBody>
          <a:bodyPr>
            <a:normAutofit fontScale="92500" lnSpcReduction="10000"/>
          </a:bodyPr>
          <a:lstStyle/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1600" dirty="0"/>
              <a:t>Module Leader :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Dr. Mostafa Salama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1600" dirty="0"/>
              <a:t>Module Code: </a:t>
            </a:r>
            <a:r>
              <a:rPr lang="en-GB" sz="1600" dirty="0">
                <a:latin typeface="Times" panose="02020603050405020304" pitchFamily="18" charset="0"/>
                <a:cs typeface="Times" panose="02020603050405020304" pitchFamily="18" charset="0"/>
              </a:rPr>
              <a:t>Analysis of Algorithms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Module </a:t>
            </a:r>
            <a:r>
              <a:rPr lang="en-US" sz="1600" dirty="0"/>
              <a:t>Code: </a:t>
            </a:r>
            <a:r>
              <a:rPr lang="en-GB" sz="1600" dirty="0">
                <a:latin typeface="Times" panose="02020603050405020304" pitchFamily="18" charset="0"/>
                <a:cs typeface="Times" panose="02020603050405020304" pitchFamily="18" charset="0"/>
              </a:rPr>
              <a:t>16CSCI01I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84632" indent="-45720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Module </a:t>
            </a:r>
            <a:r>
              <a:rPr lang="en-US" sz="1600" dirty="0"/>
              <a:t>Aim: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GB" sz="1200" dirty="0" smtClean="0"/>
              <a:t>Analyse </a:t>
            </a:r>
            <a:r>
              <a:rPr lang="en-GB" sz="1200" dirty="0"/>
              <a:t>the amount of </a:t>
            </a:r>
            <a:r>
              <a:rPr lang="en-GB" sz="1200" dirty="0" smtClean="0"/>
              <a:t>resources </a:t>
            </a:r>
            <a:r>
              <a:rPr lang="en-GB" sz="1200" dirty="0"/>
              <a:t>needed to solve a given </a:t>
            </a:r>
            <a:r>
              <a:rPr lang="en-GB" sz="1200" dirty="0" smtClean="0"/>
              <a:t>computational problem.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GB" sz="1200" dirty="0" smtClean="0"/>
              <a:t>Compare the </a:t>
            </a:r>
            <a:r>
              <a:rPr lang="en-GB" sz="1200" dirty="0"/>
              <a:t>efficiency of using different </a:t>
            </a:r>
            <a:r>
              <a:rPr lang="en-GB" sz="1200" dirty="0" smtClean="0"/>
              <a:t>algorithms </a:t>
            </a:r>
            <a:r>
              <a:rPr lang="en-GB" sz="1200" dirty="0"/>
              <a:t>in addressing and solving the </a:t>
            </a:r>
            <a:r>
              <a:rPr lang="en-GB" sz="1200" dirty="0" smtClean="0"/>
              <a:t>problem.</a:t>
            </a:r>
          </a:p>
          <a:p>
            <a:pPr marL="484632" indent="-457200" algn="just">
              <a:buFont typeface="Arial" panose="020B0604020202020204" pitchFamily="34" charset="0"/>
              <a:buChar char="•"/>
            </a:pPr>
            <a:r>
              <a:rPr lang="en-GB" sz="1600" dirty="0" smtClean="0"/>
              <a:t>Module Content: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b="1" u="sng" dirty="0" smtClean="0">
                <a:solidFill>
                  <a:schemeClr val="tx2"/>
                </a:solidFill>
              </a:rPr>
              <a:t>Principles of Algorithm Analysis [Brute Force algorithms]</a:t>
            </a: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en-US" sz="1200" b="1" u="sng" dirty="0" smtClean="0">
                <a:solidFill>
                  <a:schemeClr val="tx2"/>
                </a:solidFill>
              </a:rPr>
              <a:t>Complexity, non-recursive algorithms and recursive algorithms</a:t>
            </a:r>
            <a:endParaRPr lang="en-US" sz="1000" b="1" u="sng" dirty="0" smtClean="0">
              <a:solidFill>
                <a:schemeClr val="tx2"/>
              </a:solidFill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/>
              <a:t>Greedy Algorithms.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Divide and Conquer Algorithms.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Dynamic Programming Algorithms.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Genetic algorithms</a:t>
            </a:r>
          </a:p>
          <a:p>
            <a:pPr marL="484632" indent="-45720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Module Evaluation: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/>
              <a:t>Assignment :20%, </a:t>
            </a:r>
            <a:r>
              <a:rPr lang="en-US" sz="1400" dirty="0" smtClean="0"/>
              <a:t> deliver in Sunday </a:t>
            </a:r>
            <a:r>
              <a:rPr lang="en-US" sz="1400" i="1" dirty="0" smtClean="0"/>
              <a:t>week 5</a:t>
            </a:r>
            <a:endParaRPr lang="en-US" sz="1400" i="1" dirty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Class </a:t>
            </a:r>
            <a:r>
              <a:rPr lang="en-US" sz="1400" dirty="0" smtClean="0"/>
              <a:t>Test  </a:t>
            </a:r>
            <a:r>
              <a:rPr lang="en-US" sz="1400" dirty="0" smtClean="0"/>
              <a:t>  </a:t>
            </a:r>
            <a:r>
              <a:rPr lang="en-US" sz="1400" dirty="0" smtClean="0"/>
              <a:t>:30%, </a:t>
            </a:r>
            <a:r>
              <a:rPr lang="en-US" sz="1400" dirty="0" smtClean="0"/>
              <a:t> on </a:t>
            </a:r>
            <a:r>
              <a:rPr lang="en-US" sz="1400" i="1" dirty="0" smtClean="0"/>
              <a:t>week 7</a:t>
            </a:r>
            <a:endParaRPr lang="en-US" sz="1400" i="1" dirty="0" smtClean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Final </a:t>
            </a:r>
            <a:r>
              <a:rPr lang="en-US" sz="1400" dirty="0" smtClean="0"/>
              <a:t>Exam  :50%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1600" dirty="0"/>
              <a:t>Lecture notes :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1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35608" y="304800"/>
            <a:ext cx="7498080" cy="8842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Algorithms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Lecture 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[Non-Recursive]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Another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Non-recursive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Algorithm dependent on the input data problem is decimal-to-binary converter. Let an algorithm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finds the number of binary digits in the binary representation of a positive decimal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integer.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25 	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25/2 = 25/2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= 12	 1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	 12/2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25/2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= 6	 0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	 06/2 = 25/2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= 3	 0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  <a:sym typeface="Wingdings" panose="05000000000000000000" pitchFamily="2" charset="2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	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03/2 = 25/2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= 1	 1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	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01/2 = 25/2</a:t>
            </a:r>
            <a:r>
              <a:rPr lang="en-US" sz="1600" b="1" baseline="300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= 0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	 1</a:t>
            </a:r>
          </a:p>
          <a:p>
            <a:pPr>
              <a:spcBef>
                <a:spcPts val="0"/>
              </a:spcBef>
            </a:pP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15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string s= ̎̎̎ ̎;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5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     while (</a:t>
            </a:r>
            <a:r>
              <a:rPr lang="en-US" sz="1500" i="1" dirty="0" smtClean="0">
                <a:latin typeface="Times" panose="02020603050405020304" pitchFamily="18" charset="0"/>
                <a:cs typeface="Times" panose="02020603050405020304" pitchFamily="18" charset="0"/>
              </a:rPr>
              <a:t>n </a:t>
            </a:r>
            <a:r>
              <a:rPr lang="en-US" sz="1500" i="1" dirty="0">
                <a:latin typeface="Times" panose="02020603050405020304" pitchFamily="18" charset="0"/>
                <a:cs typeface="Times" panose="02020603050405020304" pitchFamily="18" charset="0"/>
              </a:rPr>
              <a:t>&gt; 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0){</a:t>
            </a:r>
            <a:endParaRPr lang="en-US" sz="1500" b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</a:t>
            </a:r>
            <a:r>
              <a:rPr lang="en-US" sz="1500" b="1" dirty="0" smtClean="0">
                <a:latin typeface="Times" panose="02020603050405020304" pitchFamily="18" charset="0"/>
                <a:cs typeface="Times" panose="02020603050405020304" pitchFamily="18" charset="0"/>
              </a:rPr>
              <a:t>if(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n%2=0</a:t>
            </a:r>
            <a:r>
              <a:rPr lang="en-US" sz="1500" b="1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500" b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s=</a:t>
            </a:r>
            <a:r>
              <a:rPr lang="en-US" sz="15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̎ 0</a:t>
            </a:r>
            <a:r>
              <a:rPr lang="en-US" sz="1500" dirty="0">
                <a:latin typeface="Times" panose="02020603050405020304" pitchFamily="18" charset="0"/>
                <a:cs typeface="Times" panose="02020603050405020304" pitchFamily="18" charset="0"/>
              </a:rPr>
              <a:t> ̎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 +s;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5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else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500" b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500" dirty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=</a:t>
            </a:r>
            <a:r>
              <a:rPr lang="en-US" sz="15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̎ 1 </a:t>
            </a:r>
            <a:r>
              <a:rPr lang="en-US" sz="1500" dirty="0">
                <a:latin typeface="Times" panose="02020603050405020304" pitchFamily="18" charset="0"/>
                <a:cs typeface="Times" panose="02020603050405020304" pitchFamily="18" charset="0"/>
              </a:rPr>
              <a:t>̎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+</a:t>
            </a:r>
            <a:r>
              <a:rPr lang="en-US" sz="1500" dirty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n=</a:t>
            </a:r>
            <a:r>
              <a:rPr lang="en-US" sz="1600" dirty="0"/>
              <a:t> </a:t>
            </a:r>
            <a:r>
              <a:rPr lang="en-US" sz="1600" dirty="0" smtClean="0"/>
              <a:t>⌊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n/2</a:t>
            </a:r>
            <a:r>
              <a:rPr lang="en-US" sz="1600" dirty="0" smtClean="0"/>
              <a:t>⌋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5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     }</a:t>
            </a:r>
            <a:endParaRPr lang="en-US" sz="1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5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     return </a:t>
            </a:r>
            <a:r>
              <a:rPr lang="en-US" sz="1500" dirty="0" smtClean="0">
                <a:latin typeface="Times" panose="02020603050405020304" pitchFamily="18" charset="0"/>
                <a:cs typeface="Times" panose="02020603050405020304" pitchFamily="18" charset="0"/>
              </a:rPr>
              <a:t>s;</a:t>
            </a:r>
            <a:endParaRPr lang="en-US" sz="15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9913" y="4125331"/>
            <a:ext cx="502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he number of steps x of this algorithm is based on the value of the input n. </a:t>
            </a:r>
          </a:p>
          <a:p>
            <a:pPr algn="just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Is x a function of n, that is to say x=T(n)??      </a:t>
            </a:r>
            <a:r>
              <a:rPr lang="en-US" sz="16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Yes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!!!!</a:t>
            </a:r>
          </a:p>
          <a:p>
            <a:pPr algn="just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[n/2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], [n/2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]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, [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n/2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], … , [n/2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]</a:t>
            </a:r>
          </a:p>
          <a:p>
            <a:pPr algn="just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The division of n by 2</a:t>
            </a:r>
            <a:r>
              <a:rPr lang="en-US" sz="1600" baseline="30000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continues </a:t>
            </a: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Until         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x-1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≤ n ≤ 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x  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(2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)*0.5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≤ 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≤ 2</a:t>
            </a:r>
            <a:r>
              <a:rPr lang="en-US" sz="1600" baseline="30000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This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means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log</a:t>
            </a:r>
            <a:r>
              <a:rPr lang="en-US" sz="1600" baseline="-25000" dirty="0">
                <a:latin typeface="Times" panose="02020603050405020304" pitchFamily="18" charset="0"/>
                <a:cs typeface="Times" panose="02020603050405020304" pitchFamily="18" charset="0"/>
              </a:rPr>
              <a:t>2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+log 0.5 ≤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log</a:t>
            </a:r>
            <a:r>
              <a:rPr lang="en-US" sz="1600" baseline="-25000" dirty="0">
                <a:latin typeface="Times" panose="02020603050405020304" pitchFamily="18" charset="0"/>
                <a:cs typeface="Times" panose="02020603050405020304" pitchFamily="18" charset="0"/>
              </a:rPr>
              <a:t>2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endParaRPr lang="en-US" sz="16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This means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x + -1       ≤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log</a:t>
            </a:r>
            <a:r>
              <a:rPr lang="en-US" sz="1600" baseline="-25000" dirty="0">
                <a:latin typeface="Times" panose="02020603050405020304" pitchFamily="18" charset="0"/>
                <a:cs typeface="Times" panose="02020603050405020304" pitchFamily="18" charset="0"/>
              </a:rPr>
              <a:t>2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n   </a:t>
            </a:r>
          </a:p>
          <a:p>
            <a:pPr algn="just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This means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        x             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≤ 1+log</a:t>
            </a:r>
            <a:r>
              <a:rPr lang="en-US" sz="16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endParaRPr lang="en-US" sz="16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This means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 x = T(n)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≤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1+log</a:t>
            </a:r>
            <a:r>
              <a:rPr lang="en-US" sz="16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n 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T(n)=O(log</a:t>
            </a:r>
            <a:r>
              <a:rPr lang="en-US" sz="1600" baseline="-250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n)</a:t>
            </a:r>
            <a:endParaRPr lang="en-US" sz="16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4693672" y="2803725"/>
            <a:ext cx="1121173" cy="967578"/>
          </a:xfrm>
          <a:prstGeom prst="bentConnector3">
            <a:avLst>
              <a:gd name="adj1" fmla="val 998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38048" y="2564100"/>
            <a:ext cx="7617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11001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4917315" y="3247282"/>
            <a:ext cx="550590" cy="181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67905" y="3013205"/>
            <a:ext cx="2796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Number of steps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here for n = 25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is x = </a:t>
            </a:r>
            <a:r>
              <a:rPr lang="en-US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5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log</a:t>
            </a:r>
            <a:r>
              <a:rPr lang="en-US" sz="16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25=4.6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2" name="Curved Up Arrow 51"/>
          <p:cNvSpPr/>
          <p:nvPr/>
        </p:nvSpPr>
        <p:spPr>
          <a:xfrm rot="21391382">
            <a:off x="3666966" y="3582533"/>
            <a:ext cx="2561980" cy="3866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68554" y="4076702"/>
            <a:ext cx="1905000" cy="217169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7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</a:t>
            </a:r>
            <a:r>
              <a:rPr lang="en-US" dirty="0" smtClean="0"/>
              <a:t>[Recursive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Recursive Algorithms are another form of controls that replaces the iterations done by the looping controls as follows:</a:t>
            </a:r>
          </a:p>
          <a:p>
            <a:pPr algn="just"/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The four parts of recursion are </a:t>
            </a:r>
          </a:p>
          <a:p>
            <a:pPr lvl="1" algn="just"/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Termination condition is !</a:t>
            </a:r>
            <a:r>
              <a:rPr lang="en-US" sz="1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&lt;n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</a:p>
          <a:p>
            <a:pPr lvl="1" algn="just"/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incrementing is </a:t>
            </a:r>
            <a:r>
              <a:rPr lang="en-US" sz="1200" b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2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++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; </a:t>
            </a:r>
          </a:p>
          <a:p>
            <a:pPr lvl="1" algn="just"/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Action is </a:t>
            </a:r>
            <a:r>
              <a:rPr lang="en-US" sz="1200" b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 = s + </a:t>
            </a:r>
            <a:r>
              <a:rPr lang="en-US" sz="1200" b="1" dirty="0" err="1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200" b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US" sz="1200" b="1" dirty="0" err="1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200" b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];</a:t>
            </a:r>
          </a:p>
          <a:p>
            <a:pPr lvl="1" algn="just"/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Recursive call 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2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arraySum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200" dirty="0" err="1"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, n, </a:t>
            </a:r>
            <a:r>
              <a:rPr lang="en-US" sz="12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, s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); to do the next iteration and when terminated goes back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2286000"/>
            <a:ext cx="24208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main(){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arrayInts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[3]={1,2,3};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cout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&lt;&lt;</a:t>
            </a:r>
            <a:r>
              <a:rPr lang="en-US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arraySum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(arr,3);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arraySum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[], n){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s=0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for(</a:t>
            </a:r>
            <a:r>
              <a:rPr lang="en-US" sz="16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=0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;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&lt;n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; </a:t>
            </a:r>
            <a:r>
              <a:rPr lang="en-US" sz="1600" b="1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++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</a:t>
            </a:r>
            <a:r>
              <a:rPr lang="en-US" sz="1600" b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 = s + </a:t>
            </a:r>
            <a:r>
              <a:rPr lang="en-US" sz="1600" b="1" dirty="0" err="1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600" b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US" sz="1600" b="1" dirty="0" err="1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b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];</a:t>
            </a:r>
          </a:p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eturn s;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6800" y="2286000"/>
            <a:ext cx="365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main(){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arrayInts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[3]={1,2,3};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cout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&lt;&lt;</a:t>
            </a:r>
            <a:r>
              <a:rPr lang="en-US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arraySum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, 3, </a:t>
            </a:r>
            <a:r>
              <a:rPr lang="en-US" sz="1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);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</a:p>
          <a:p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arraySum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[],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n, </a:t>
            </a:r>
            <a:r>
              <a:rPr lang="en-US" sz="16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s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){</a:t>
            </a:r>
          </a:p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if(!(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&lt;n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))</a:t>
            </a:r>
          </a:p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return s;</a:t>
            </a:r>
          </a:p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else{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en-US" sz="1600" b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 = s + </a:t>
            </a:r>
            <a:r>
              <a:rPr lang="en-US" sz="1600" b="1" dirty="0" err="1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600" b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US" sz="1600" b="1" dirty="0" err="1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b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];</a:t>
            </a:r>
          </a:p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</a:t>
            </a:r>
            <a:r>
              <a:rPr lang="en-US" sz="1600" b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++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retun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b="1" i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arraySum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n,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, s);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}}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Right Bracket 4"/>
          <p:cNvSpPr/>
          <p:nvPr/>
        </p:nvSpPr>
        <p:spPr>
          <a:xfrm>
            <a:off x="6172200" y="3581400"/>
            <a:ext cx="1671048" cy="4572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7543800" y="4191000"/>
            <a:ext cx="299448" cy="8382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73897" y="362482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Case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97044" y="4286934"/>
            <a:ext cx="1088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</a:p>
          <a:p>
            <a:pPr algn="ctr"/>
            <a:r>
              <a:rPr lang="en-US" dirty="0" smtClean="0"/>
              <a:t>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6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</a:t>
            </a:r>
            <a:r>
              <a:rPr lang="en-US" dirty="0" smtClean="0"/>
              <a:t>[Recursive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334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Recursive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Algorithms has two main cases, the base and recursive cases. The base case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T(0)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is represented by constant number. The reclusive case T(n) is represented by a function of the problem size n.</a:t>
            </a:r>
          </a:p>
          <a:p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For example the array summation function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Sum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[],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){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if(n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≤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1)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   return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[0];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else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{</a:t>
            </a: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return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[n-1]+</a:t>
            </a:r>
            <a:r>
              <a:rPr lang="en-US" sz="16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Sum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arr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n-1);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}</a:t>
            </a: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To analyze this recursive function to find its complexity (upper bound big O)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T(0)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 b</a:t>
            </a: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T(n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err="1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c+T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(n-1) 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err="1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c+c+T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(n-2) 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err="1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c+c+c+T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(n-3) ..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err="1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kc+T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(n-k) </a:t>
            </a:r>
            <a:r>
              <a:rPr lang="en-US" altLang="en-US" sz="1600" b="1" i="1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for all k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600" dirty="0">
              <a:latin typeface="Times" panose="02020603050405020304" pitchFamily="18" charset="0"/>
              <a:cs typeface="Times" panose="02020603050405020304" pitchFamily="18" charset="0"/>
              <a:sym typeface="Symbol" panose="05050102010706020507" pitchFamily="18" charset="2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T(n)  </a:t>
            </a:r>
            <a:r>
              <a:rPr lang="en-US" altLang="en-US" sz="1600" dirty="0" err="1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cn+T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(0)  </a:t>
            </a:r>
            <a:r>
              <a:rPr lang="en-US" altLang="en-US" sz="1600" dirty="0" err="1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cn+b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b="1" i="1" u="sng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at k=n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T(n) = O(n)</a:t>
            </a:r>
            <a:endPara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ight Bracket 3"/>
          <p:cNvSpPr/>
          <p:nvPr/>
        </p:nvSpPr>
        <p:spPr>
          <a:xfrm>
            <a:off x="2438400" y="3581400"/>
            <a:ext cx="2133600" cy="30685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/>
          <p:cNvSpPr/>
          <p:nvPr/>
        </p:nvSpPr>
        <p:spPr>
          <a:xfrm>
            <a:off x="2438400" y="4038599"/>
            <a:ext cx="2133600" cy="3810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3517484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Base Case        : 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T(0)  </a:t>
            </a:r>
            <a:r>
              <a:rPr lang="en-US" altLang="en-US" sz="1600" b="1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en-US" sz="1600" dirty="0">
              <a:latin typeface="Times" panose="02020603050405020304" pitchFamily="18" charset="0"/>
              <a:cs typeface="Times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4038599"/>
            <a:ext cx="4361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Recursive Case: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T(n)  </a:t>
            </a:r>
            <a:r>
              <a:rPr lang="en-US" altLang="en-US" sz="1600" b="1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c  +  T(n–1)    </a:t>
            </a:r>
            <a:r>
              <a:rPr lang="en-US" altLang="en-US" sz="1600" b="1" i="1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for n&gt;1</a:t>
            </a:r>
            <a:endParaRPr lang="en-US" altLang="en-US" sz="1600" b="1" i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</a:t>
            </a:r>
            <a:r>
              <a:rPr lang="en-US" dirty="0" smtClean="0"/>
              <a:t>[Recursive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334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Another example of recursive Algorithms analysis is the Fibonacci function. Fibonacci series is 0, 1, 1, 2, 3, 5, 8, 13, 21, 34, ….</a:t>
            </a:r>
          </a:p>
          <a:p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So </a:t>
            </a:r>
            <a:r>
              <a:rPr lang="en-US" sz="20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Fib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(9) is the ninth number in the series is 34</a:t>
            </a:r>
          </a:p>
          <a:p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Fib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){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if(n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≤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1)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   return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n;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else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{</a:t>
            </a: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return </a:t>
            </a:r>
            <a:r>
              <a:rPr lang="en-US" sz="16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Fib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(n-1)+</a:t>
            </a:r>
            <a:r>
              <a:rPr lang="en-US" sz="16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Fib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(n-2);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}</a:t>
            </a:r>
          </a:p>
          <a:p>
            <a:pPr marL="356616" lvl="1" indent="0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To analyze this recursive function to find its big O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T(0)=T(1)=1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 b</a:t>
            </a: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T(n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T(n-1)+T(n-2)+c ,  to reduce this expression, since T(n-1)&gt;T(n-2)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T(n) 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2T(n-1)+c 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4T(n-2)+2c 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8T(n-3)+3c </a:t>
            </a:r>
            <a:endParaRPr lang="en-US" altLang="en-US" sz="1600" dirty="0">
              <a:latin typeface="Times" panose="02020603050405020304" pitchFamily="18" charset="0"/>
              <a:cs typeface="Times" panose="02020603050405020304" pitchFamily="18" charset="0"/>
              <a:sym typeface="Symbol" panose="05050102010706020507" pitchFamily="18" charset="2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T(n) 2</a:t>
            </a:r>
            <a:r>
              <a:rPr lang="en-US" alt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T(n-k)+kc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T(n)  2</a:t>
            </a:r>
            <a:r>
              <a:rPr lang="en-US" alt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T(0)+</a:t>
            </a:r>
            <a:r>
              <a:rPr lang="en-US" altLang="en-US" sz="1600" dirty="0" err="1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nc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b+nc </a:t>
            </a:r>
            <a:r>
              <a:rPr lang="en-US" altLang="en-US" sz="1600" b="1" i="1" u="sng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at k=n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T(n) = O(2</a:t>
            </a:r>
            <a:r>
              <a:rPr lang="en-US" altLang="en-US" sz="16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Note here that this recursive function has many redundant steps.</a:t>
            </a:r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ight Bracket 3"/>
          <p:cNvSpPr/>
          <p:nvPr/>
        </p:nvSpPr>
        <p:spPr>
          <a:xfrm>
            <a:off x="2514600" y="3035716"/>
            <a:ext cx="1828800" cy="30685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/>
          <p:cNvSpPr/>
          <p:nvPr/>
        </p:nvSpPr>
        <p:spPr>
          <a:xfrm>
            <a:off x="2514600" y="3492915"/>
            <a:ext cx="1828800" cy="3810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3400" y="3026531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Base Case        : 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T(0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)=T(1)=1  </a:t>
            </a:r>
            <a:r>
              <a:rPr lang="en-US" altLang="en-US" sz="1600" b="1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en-US" sz="1600" dirty="0">
              <a:latin typeface="Times" panose="02020603050405020304" pitchFamily="18" charset="0"/>
              <a:cs typeface="Times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3547646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Recursive Case: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T(n)  </a:t>
            </a:r>
            <a:r>
              <a:rPr lang="en-US" altLang="en-US" sz="1600" b="1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T(n–1)+T(n-2)+c   </a:t>
            </a:r>
            <a:r>
              <a:rPr lang="en-US" altLang="en-US" sz="1600" b="1" i="1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for n&gt;1</a:t>
            </a:r>
          </a:p>
        </p:txBody>
      </p:sp>
    </p:spTree>
    <p:extLst>
      <p:ext uri="{BB962C8B-B14F-4D97-AF65-F5344CB8AC3E}">
        <p14:creationId xmlns:p14="http://schemas.microsoft.com/office/powerpoint/2010/main" val="1261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r>
              <a:rPr lang="en-US" dirty="0"/>
              <a:t> </a:t>
            </a:r>
            <a:r>
              <a:rPr lang="en-US" dirty="0" smtClean="0"/>
              <a:t>[Recursive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Prove by induction of the correctness of recursion complexity.</a:t>
            </a:r>
          </a:p>
          <a:p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For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Fibonacci sequence, prove by induction that recursive Fibonacci function Fib(n) = O(2</a:t>
            </a:r>
            <a:r>
              <a:rPr lang="en-US" sz="20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).</a:t>
            </a:r>
          </a:p>
          <a:p>
            <a:pPr lvl="1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For general prove , replace Fib(n) by T(n)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Is the initial values at n=0 are correct: T(0) = O(2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)?</a:t>
            </a:r>
          </a:p>
          <a:p>
            <a:pPr lvl="2"/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Since that it is already known that T(0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b , which means that 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T(0) 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O(1) </a:t>
            </a:r>
            <a:endParaRPr lang="en-US" sz="12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Since at n= 0, 2</a:t>
            </a:r>
            <a:r>
              <a:rPr lang="en-US" sz="12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=2</a:t>
            </a:r>
            <a:r>
              <a:rPr lang="en-US" sz="12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=1, which means T(0) 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c*2</a:t>
            </a:r>
            <a:r>
              <a:rPr lang="en-US" altLang="en-US" sz="12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n=0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=c*1=c, T(0)</a:t>
            </a:r>
            <a:r>
              <a:rPr lang="en-US" altLang="en-US" sz="12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c, then T(0) = O(2</a:t>
            </a:r>
            <a:r>
              <a:rPr lang="en-US" altLang="en-US" sz="12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) is correct at n=0.</a:t>
            </a:r>
          </a:p>
          <a:p>
            <a:pPr lvl="1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Assume T(n-1) = O(2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), which means T(n-1)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c2</a:t>
            </a:r>
            <a:r>
              <a:rPr lang="en-US" alt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Is T(n) = O(2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)?</a:t>
            </a:r>
          </a:p>
          <a:p>
            <a:pPr lvl="2"/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Since T(n) 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2T(n-1)+c, and since T(n-1)</a:t>
            </a:r>
            <a:r>
              <a:rPr lang="en-US" altLang="en-US" sz="12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c2</a:t>
            </a:r>
            <a:r>
              <a:rPr lang="en-US" altLang="en-US" sz="12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1200" b="1" i="1" u="sng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from the assumption</a:t>
            </a:r>
          </a:p>
          <a:p>
            <a:pPr lvl="2"/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Then T(n) </a:t>
            </a:r>
            <a:r>
              <a:rPr lang="en-US" altLang="en-US" sz="12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2 * c2</a:t>
            </a:r>
            <a:r>
              <a:rPr lang="en-US" altLang="en-US" sz="12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+c , let constant b = the constant 2*c</a:t>
            </a:r>
          </a:p>
          <a:p>
            <a:pPr lvl="2"/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Then T(n) </a:t>
            </a:r>
            <a:r>
              <a:rPr lang="en-US" altLang="en-US" sz="12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b2</a:t>
            </a:r>
            <a:r>
              <a:rPr lang="en-US" altLang="en-US" sz="12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+c, ignore c, then T(n) </a:t>
            </a:r>
            <a:r>
              <a:rPr lang="en-US" altLang="en-US" sz="12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b2</a:t>
            </a:r>
            <a:r>
              <a:rPr lang="en-US" altLang="en-US" sz="12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2"/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Therefore, T(n) = O(2</a:t>
            </a:r>
            <a:r>
              <a:rPr lang="en-US" sz="12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) if 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T(n-1) = O(2</a:t>
            </a:r>
            <a:r>
              <a:rPr lang="en-US" sz="1200" baseline="30000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sz="1200" dirty="0" smtClean="0">
              <a:latin typeface="Times" panose="02020603050405020304" pitchFamily="18" charset="0"/>
              <a:cs typeface="Times" panose="02020603050405020304" pitchFamily="18" charset="0"/>
              <a:sym typeface="Symbol" panose="05050102010706020507" pitchFamily="18" charset="2"/>
            </a:endParaRPr>
          </a:p>
          <a:p>
            <a:pPr lvl="1">
              <a:spcBef>
                <a:spcPts val="0"/>
              </a:spcBef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Accordingly, since T(0) = O(2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) is correct </a:t>
            </a:r>
            <a:r>
              <a:rPr lang="en-US" sz="1600" b="1" i="1" u="sng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from the initial step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marL="402336" lvl="1" indent="0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Then T(1) = O(2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) is correct, and then T(2) = O(2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) is correct too, </a:t>
            </a:r>
          </a:p>
          <a:p>
            <a:pPr marL="402336" lvl="1" indent="0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and so on for T(k)=O(2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) for all k.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Then 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(n)=Fib(n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O(2</a:t>
            </a:r>
            <a:r>
              <a:rPr lang="en-US" sz="1600" baseline="30000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4167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[Recursive]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800600"/>
          </a:xfrm>
        </p:spPr>
        <p:txBody>
          <a:bodyPr>
            <a:normAutofit fontScale="92500"/>
          </a:bodyPr>
          <a:lstStyle/>
          <a:p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Another example is decimal-to-binary conversion using recursion.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    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     String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decTobin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n, string s){</a:t>
            </a: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8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if(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altLang="en-US" sz="18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</a:t>
            </a:r>
            <a:r>
              <a:rPr lang="en-US" altLang="en-US" sz="1800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800" b="1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sz="18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800" b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return s;</a:t>
            </a: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800" b="1" dirty="0">
                <a:latin typeface="Times" panose="02020603050405020304" pitchFamily="18" charset="0"/>
                <a:cs typeface="Times" panose="02020603050405020304" pitchFamily="18" charset="0"/>
              </a:rPr>
              <a:t>          </a:t>
            </a:r>
            <a:r>
              <a:rPr lang="en-US" sz="1800" b="1" dirty="0" smtClean="0">
                <a:latin typeface="Times" panose="02020603050405020304" pitchFamily="18" charset="0"/>
                <a:cs typeface="Times" panose="02020603050405020304" pitchFamily="18" charset="0"/>
              </a:rPr>
              <a:t>else{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800" b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800" b="1" dirty="0" smtClean="0">
                <a:latin typeface="Times" panose="02020603050405020304" pitchFamily="18" charset="0"/>
                <a:cs typeface="Times" panose="02020603050405020304" pitchFamily="18" charset="0"/>
              </a:rPr>
              <a:t>s=(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n%2=0;"0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"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+s;"1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"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+s</a:t>
            </a:r>
            <a:r>
              <a:rPr lang="en-US" sz="1800" b="1" dirty="0" smtClean="0">
                <a:latin typeface="Times" panose="02020603050405020304" pitchFamily="18" charset="0"/>
                <a:cs typeface="Times" panose="02020603050405020304" pitchFamily="18" charset="0"/>
              </a:rPr>
              <a:t>);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	return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decTobin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⌊n/2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⌋, s);</a:t>
            </a: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      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}   }</a:t>
            </a: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US" sz="22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To analyze this problem using </a:t>
            </a:r>
            <a:r>
              <a:rPr lang="en-US" sz="2200" b="1" u="sng" dirty="0" smtClean="0">
                <a:latin typeface="Times" panose="02020603050405020304" pitchFamily="18" charset="0"/>
                <a:cs typeface="Times" panose="02020603050405020304" pitchFamily="18" charset="0"/>
              </a:rPr>
              <a:t>master theorem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, it is required first to map the reclusive case equation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to increasing function 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f.</a:t>
            </a:r>
            <a:endParaRPr 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200" i="1" dirty="0" smtClean="0">
                <a:latin typeface="Times" panose="02020603050405020304" pitchFamily="18" charset="0"/>
                <a:cs typeface="Times" panose="02020603050405020304" pitchFamily="18" charset="0"/>
              </a:rPr>
              <a:t>				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f(n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) = a f(n/b) + </a:t>
            </a:r>
            <a:r>
              <a:rPr lang="en-US" sz="22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cn</a:t>
            </a:r>
            <a:r>
              <a:rPr lang="en-US" sz="2200" baseline="30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endParaRPr lang="en-US" sz="2200" baseline="30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US" sz="2200" b="1" baseline="30000" dirty="0"/>
          </a:p>
          <a:p>
            <a:pPr algn="just">
              <a:spcBef>
                <a:spcPts val="0"/>
              </a:spcBef>
            </a:pP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The recurrence function will be T(n) = 1*T(n/2)+cn</a:t>
            </a:r>
            <a:r>
              <a:rPr lang="en-US" sz="22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     In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this case , a=1, b=2, 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c=1, d=0</a:t>
            </a:r>
            <a:endParaRPr 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21336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To analyze this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recursion here</a:t>
            </a:r>
          </a:p>
          <a:p>
            <a:pPr algn="just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Base case        : T(0)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≤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</a:p>
          <a:p>
            <a:pPr algn="just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Recursive case: T(n) ≤ c+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cT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(n/2)</a:t>
            </a:r>
          </a:p>
        </p:txBody>
      </p:sp>
    </p:spTree>
    <p:extLst>
      <p:ext uri="{BB962C8B-B14F-4D97-AF65-F5344CB8AC3E}">
        <p14:creationId xmlns:p14="http://schemas.microsoft.com/office/powerpoint/2010/main" val="183777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[Recursive]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Then the complexity of the recursive function is detected according to the values of a, b and c such that: </a:t>
            </a:r>
          </a:p>
          <a:p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	f(n) = O(</a:t>
            </a:r>
            <a:r>
              <a:rPr lang="en-US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2000" baseline="30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	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if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 &lt;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sz="2000" baseline="30000" dirty="0" err="1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endParaRPr lang="en-US" sz="20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>
              <a:buNone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	f(n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) =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O(</a:t>
            </a:r>
            <a:r>
              <a:rPr lang="en-US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2000" baseline="30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log</a:t>
            </a:r>
            <a:r>
              <a:rPr lang="en-US" sz="20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n)          if a =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sz="2000" baseline="30000" dirty="0" err="1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endParaRPr lang="en-US" sz="20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>
              <a:buNone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	f(n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) =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O(n </a:t>
            </a:r>
            <a:r>
              <a:rPr lang="en-US" sz="2000" baseline="30000" dirty="0">
                <a:latin typeface="Times" panose="02020603050405020304" pitchFamily="18" charset="0"/>
                <a:cs typeface="Times" panose="02020603050405020304" pitchFamily="18" charset="0"/>
              </a:rPr>
              <a:t>log a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)             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if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 &gt;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sz="2000" baseline="30000" dirty="0" err="1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endParaRPr lang="en-US" sz="20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From the </a:t>
            </a:r>
            <a:r>
              <a:rPr lang="en-US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decTobin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function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The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recurrence function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T(n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) = 1*T(n/2)+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cn</a:t>
            </a:r>
            <a:r>
              <a:rPr lang="en-US" sz="20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a=1, b=2,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c=1, d=0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In this case, a=1, </a:t>
            </a:r>
            <a:r>
              <a:rPr lang="en-US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sz="2000" baseline="30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=b</a:t>
            </a:r>
            <a:r>
              <a:rPr lang="en-US" sz="20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=1, then a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sz="2000" baseline="30000" dirty="0" err="1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endParaRPr lang="en-US" sz="20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Then T(n)=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O(n</a:t>
            </a:r>
            <a:r>
              <a:rPr lang="en-US" sz="2000" baseline="30000" dirty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log</a:t>
            </a:r>
            <a:r>
              <a:rPr lang="en-US" sz="2000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)=O(n</a:t>
            </a:r>
            <a:r>
              <a:rPr lang="en-US" sz="20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log</a:t>
            </a:r>
            <a:r>
              <a:rPr lang="en-US" sz="20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n)=O(log</a:t>
            </a:r>
            <a:r>
              <a:rPr lang="en-US" sz="20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n)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The complexity (upper bound) of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decTobin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is T(n)=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O(log</a:t>
            </a:r>
            <a:r>
              <a:rPr lang="en-US" sz="2000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n)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 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24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[</a:t>
            </a:r>
            <a:r>
              <a:rPr lang="en-US" dirty="0"/>
              <a:t>Paradigms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2336" lvl="1" indent="0" algn="just">
              <a:buNone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Several paradigms are presented for designing algorithms. This to enable the construction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of efficient solutions to problems. </a:t>
            </a:r>
            <a:endParaRPr lang="en-US" sz="18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algn="just"/>
            <a:endParaRPr lang="en-US" sz="1400" b="1" i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algn="just"/>
            <a:r>
              <a:rPr lang="en-US" sz="1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Brute force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is a straightforward approach to solving a problem, usually directly based on the problem statement and definitions of the concepts involved. </a:t>
            </a:r>
            <a:r>
              <a:rPr lang="en-US" sz="1400" b="1" i="1" dirty="0">
                <a:latin typeface="Times" panose="02020603050405020304" pitchFamily="18" charset="0"/>
                <a:cs typeface="Times" panose="02020603050405020304" pitchFamily="18" charset="0"/>
              </a:rPr>
              <a:t>e.g.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selection and insertion sort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algorithms. [</a:t>
            </a:r>
            <a:r>
              <a:rPr lang="en-US" sz="1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All the algorithms in lecture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sz="1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 are of Brute force paradigm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]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algn="just"/>
            <a:endPara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algn="just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Greedy Algorithms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The solution is constructed through a sequence of steps. At each step the next optimal step is selected locally, without considering whether this step leads to the final global optimal solution or not. </a:t>
            </a:r>
            <a:r>
              <a:rPr lang="en-US" sz="1400" b="1" i="1" dirty="0">
                <a:latin typeface="Times" panose="02020603050405020304" pitchFamily="18" charset="0"/>
                <a:cs typeface="Times" panose="02020603050405020304" pitchFamily="18" charset="0"/>
              </a:rPr>
              <a:t>e</a:t>
            </a:r>
            <a:r>
              <a:rPr lang="en-US" sz="14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.g.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Minimal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spanning tree and Knapsack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problem.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algn="just"/>
            <a:endParaRPr lang="en-US" sz="1400" b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algn="just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Divide-and-Conquer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Divide the problem instance to several smaller sub-instances then solve each one independently. Finally, the solutions of these sub-instances are combined to form final solution. </a:t>
            </a:r>
            <a:r>
              <a:rPr lang="en-US" sz="14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e.g</a:t>
            </a:r>
            <a:r>
              <a:rPr lang="en-US" sz="1400" b="1" i="1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Merge and quick sort algorithm.</a:t>
            </a:r>
          </a:p>
          <a:p>
            <a:pPr lvl="1" algn="just"/>
            <a:endParaRPr lang="en-US" sz="1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algn="just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Dynamic 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Programming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: Solve problem of divide-conquer where identical sub-instances are computed repeatedly. Smallest sub-instances are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solved first and results are placed in table to be used to construct larger sub-instances solution. </a:t>
            </a:r>
            <a:r>
              <a:rPr lang="en-US" sz="1400" b="1" i="1" dirty="0">
                <a:latin typeface="Times" panose="02020603050405020304" pitchFamily="18" charset="0"/>
                <a:cs typeface="Times" panose="02020603050405020304" pitchFamily="18" charset="0"/>
              </a:rPr>
              <a:t>e.g.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Longest Common Subsequence.</a:t>
            </a:r>
          </a:p>
          <a:p>
            <a:pPr lvl="1" algn="just"/>
            <a:endParaRPr lang="en-US" sz="1400" b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algn="just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Genetic algorithms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Compute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the fitness of each solution and select a the solutions according to their fitness value.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Then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perform crossover (combine each two solutions) to obtain new solutions. Finally perform mutation (make random changes on the combined solutions) to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obtain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new solutions. e.g. Knapsack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problem.</a:t>
            </a:r>
          </a:p>
        </p:txBody>
      </p:sp>
    </p:spTree>
    <p:extLst>
      <p:ext uri="{BB962C8B-B14F-4D97-AF65-F5344CB8AC3E}">
        <p14:creationId xmlns:p14="http://schemas.microsoft.com/office/powerpoint/2010/main" val="1871212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Algorithms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 Lecture 1</a:t>
            </a: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Do in </a:t>
            </a:r>
            <a:r>
              <a:rPr lang="en-US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1</a:t>
            </a:r>
            <a:endParaRPr lang="en-US" sz="2000" b="1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insertion sort algorithm using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 counter to determine the number of steps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between the values of this counter in two cases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array is already sorted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array is reversely sorted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3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[Definitions]</a:t>
            </a:r>
            <a:endParaRPr lang="en-GB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383213" y="4435475"/>
            <a:ext cx="13541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" pitchFamily="18" charset="0"/>
              </a:rPr>
              <a:t>Algorithm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824795" y="4249717"/>
            <a:ext cx="5514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" pitchFamily="18" charset="0"/>
              </a:rPr>
              <a:t>Input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6" name="Group 158"/>
          <p:cNvGrpSpPr>
            <a:grpSpLocks/>
          </p:cNvGrpSpPr>
          <p:nvPr/>
        </p:nvGrpSpPr>
        <p:grpSpPr bwMode="auto">
          <a:xfrm>
            <a:off x="7221538" y="3192463"/>
            <a:ext cx="1236662" cy="976312"/>
            <a:chOff x="4193" y="2328"/>
            <a:chExt cx="779" cy="615"/>
          </a:xfrm>
        </p:grpSpPr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4862" y="2823"/>
              <a:ext cx="65" cy="88"/>
            </a:xfrm>
            <a:custGeom>
              <a:avLst/>
              <a:gdLst>
                <a:gd name="T0" fmla="*/ 0 w 65"/>
                <a:gd name="T1" fmla="*/ 0 h 88"/>
                <a:gd name="T2" fmla="*/ 6 w 65"/>
                <a:gd name="T3" fmla="*/ 56 h 88"/>
                <a:gd name="T4" fmla="*/ 6 w 65"/>
                <a:gd name="T5" fmla="*/ 80 h 88"/>
                <a:gd name="T6" fmla="*/ 26 w 65"/>
                <a:gd name="T7" fmla="*/ 88 h 88"/>
                <a:gd name="T8" fmla="*/ 32 w 65"/>
                <a:gd name="T9" fmla="*/ 80 h 88"/>
                <a:gd name="T10" fmla="*/ 45 w 65"/>
                <a:gd name="T11" fmla="*/ 88 h 88"/>
                <a:gd name="T12" fmla="*/ 65 w 65"/>
                <a:gd name="T13" fmla="*/ 80 h 88"/>
                <a:gd name="T14" fmla="*/ 58 w 65"/>
                <a:gd name="T15" fmla="*/ 64 h 88"/>
                <a:gd name="T16" fmla="*/ 65 w 65"/>
                <a:gd name="T17" fmla="*/ 0 h 88"/>
                <a:gd name="T18" fmla="*/ 52 w 65"/>
                <a:gd name="T19" fmla="*/ 8 h 88"/>
                <a:gd name="T20" fmla="*/ 0 w 65"/>
                <a:gd name="T21" fmla="*/ 0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5"/>
                <a:gd name="T34" fmla="*/ 0 h 88"/>
                <a:gd name="T35" fmla="*/ 65 w 65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5" h="88">
                  <a:moveTo>
                    <a:pt x="0" y="0"/>
                  </a:moveTo>
                  <a:lnTo>
                    <a:pt x="6" y="56"/>
                  </a:lnTo>
                  <a:lnTo>
                    <a:pt x="6" y="80"/>
                  </a:lnTo>
                  <a:lnTo>
                    <a:pt x="26" y="88"/>
                  </a:lnTo>
                  <a:lnTo>
                    <a:pt x="32" y="80"/>
                  </a:lnTo>
                  <a:lnTo>
                    <a:pt x="45" y="88"/>
                  </a:lnTo>
                  <a:lnTo>
                    <a:pt x="65" y="80"/>
                  </a:lnTo>
                  <a:lnTo>
                    <a:pt x="58" y="64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4907" y="2376"/>
              <a:ext cx="39" cy="56"/>
            </a:xfrm>
            <a:custGeom>
              <a:avLst/>
              <a:gdLst>
                <a:gd name="T0" fmla="*/ 0 w 39"/>
                <a:gd name="T1" fmla="*/ 8 h 56"/>
                <a:gd name="T2" fmla="*/ 7 w 39"/>
                <a:gd name="T3" fmla="*/ 0 h 56"/>
                <a:gd name="T4" fmla="*/ 20 w 39"/>
                <a:gd name="T5" fmla="*/ 8 h 56"/>
                <a:gd name="T6" fmla="*/ 33 w 39"/>
                <a:gd name="T7" fmla="*/ 24 h 56"/>
                <a:gd name="T8" fmla="*/ 39 w 39"/>
                <a:gd name="T9" fmla="*/ 32 h 56"/>
                <a:gd name="T10" fmla="*/ 33 w 39"/>
                <a:gd name="T11" fmla="*/ 56 h 56"/>
                <a:gd name="T12" fmla="*/ 26 w 39"/>
                <a:gd name="T13" fmla="*/ 48 h 56"/>
                <a:gd name="T14" fmla="*/ 20 w 39"/>
                <a:gd name="T15" fmla="*/ 40 h 56"/>
                <a:gd name="T16" fmla="*/ 13 w 39"/>
                <a:gd name="T17" fmla="*/ 16 h 56"/>
                <a:gd name="T18" fmla="*/ 0 w 39"/>
                <a:gd name="T19" fmla="*/ 8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6"/>
                <a:gd name="T32" fmla="*/ 39 w 39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6">
                  <a:moveTo>
                    <a:pt x="0" y="8"/>
                  </a:moveTo>
                  <a:lnTo>
                    <a:pt x="7" y="0"/>
                  </a:lnTo>
                  <a:lnTo>
                    <a:pt x="20" y="8"/>
                  </a:lnTo>
                  <a:lnTo>
                    <a:pt x="33" y="24"/>
                  </a:lnTo>
                  <a:lnTo>
                    <a:pt x="39" y="32"/>
                  </a:lnTo>
                  <a:lnTo>
                    <a:pt x="33" y="56"/>
                  </a:lnTo>
                  <a:lnTo>
                    <a:pt x="26" y="48"/>
                  </a:lnTo>
                  <a:lnTo>
                    <a:pt x="20" y="40"/>
                  </a:lnTo>
                  <a:lnTo>
                    <a:pt x="13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4"/>
            <p:cNvSpPr>
              <a:spLocks/>
            </p:cNvSpPr>
            <p:nvPr/>
          </p:nvSpPr>
          <p:spPr bwMode="auto">
            <a:xfrm>
              <a:off x="4842" y="2352"/>
              <a:ext cx="72" cy="96"/>
            </a:xfrm>
            <a:custGeom>
              <a:avLst/>
              <a:gdLst>
                <a:gd name="T0" fmla="*/ 13 w 72"/>
                <a:gd name="T1" fmla="*/ 40 h 96"/>
                <a:gd name="T2" fmla="*/ 7 w 72"/>
                <a:gd name="T3" fmla="*/ 32 h 96"/>
                <a:gd name="T4" fmla="*/ 0 w 72"/>
                <a:gd name="T5" fmla="*/ 40 h 96"/>
                <a:gd name="T6" fmla="*/ 0 w 72"/>
                <a:gd name="T7" fmla="*/ 56 h 96"/>
                <a:gd name="T8" fmla="*/ 13 w 72"/>
                <a:gd name="T9" fmla="*/ 56 h 96"/>
                <a:gd name="T10" fmla="*/ 20 w 72"/>
                <a:gd name="T11" fmla="*/ 80 h 96"/>
                <a:gd name="T12" fmla="*/ 46 w 72"/>
                <a:gd name="T13" fmla="*/ 96 h 96"/>
                <a:gd name="T14" fmla="*/ 59 w 72"/>
                <a:gd name="T15" fmla="*/ 96 h 96"/>
                <a:gd name="T16" fmla="*/ 65 w 72"/>
                <a:gd name="T17" fmla="*/ 72 h 96"/>
                <a:gd name="T18" fmla="*/ 72 w 72"/>
                <a:gd name="T19" fmla="*/ 48 h 96"/>
                <a:gd name="T20" fmla="*/ 65 w 72"/>
                <a:gd name="T21" fmla="*/ 16 h 96"/>
                <a:gd name="T22" fmla="*/ 39 w 72"/>
                <a:gd name="T23" fmla="*/ 0 h 96"/>
                <a:gd name="T24" fmla="*/ 20 w 72"/>
                <a:gd name="T25" fmla="*/ 16 h 96"/>
                <a:gd name="T26" fmla="*/ 13 w 72"/>
                <a:gd name="T27" fmla="*/ 40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2"/>
                <a:gd name="T43" fmla="*/ 0 h 96"/>
                <a:gd name="T44" fmla="*/ 72 w 72"/>
                <a:gd name="T45" fmla="*/ 96 h 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2" h="96">
                  <a:moveTo>
                    <a:pt x="13" y="40"/>
                  </a:moveTo>
                  <a:lnTo>
                    <a:pt x="7" y="32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20" y="80"/>
                  </a:lnTo>
                  <a:lnTo>
                    <a:pt x="46" y="96"/>
                  </a:lnTo>
                  <a:lnTo>
                    <a:pt x="59" y="96"/>
                  </a:lnTo>
                  <a:lnTo>
                    <a:pt x="65" y="72"/>
                  </a:lnTo>
                  <a:lnTo>
                    <a:pt x="72" y="48"/>
                  </a:lnTo>
                  <a:lnTo>
                    <a:pt x="65" y="16"/>
                  </a:lnTo>
                  <a:lnTo>
                    <a:pt x="39" y="0"/>
                  </a:lnTo>
                  <a:lnTo>
                    <a:pt x="20" y="16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4836" y="2328"/>
              <a:ext cx="84" cy="80"/>
            </a:xfrm>
            <a:custGeom>
              <a:avLst/>
              <a:gdLst>
                <a:gd name="T0" fmla="*/ 78 w 84"/>
                <a:gd name="T1" fmla="*/ 48 h 80"/>
                <a:gd name="T2" fmla="*/ 84 w 84"/>
                <a:gd name="T3" fmla="*/ 40 h 80"/>
                <a:gd name="T4" fmla="*/ 84 w 84"/>
                <a:gd name="T5" fmla="*/ 24 h 80"/>
                <a:gd name="T6" fmla="*/ 71 w 84"/>
                <a:gd name="T7" fmla="*/ 16 h 80"/>
                <a:gd name="T8" fmla="*/ 58 w 84"/>
                <a:gd name="T9" fmla="*/ 0 h 80"/>
                <a:gd name="T10" fmla="*/ 39 w 84"/>
                <a:gd name="T11" fmla="*/ 0 h 80"/>
                <a:gd name="T12" fmla="*/ 19 w 84"/>
                <a:gd name="T13" fmla="*/ 0 h 80"/>
                <a:gd name="T14" fmla="*/ 19 w 84"/>
                <a:gd name="T15" fmla="*/ 16 h 80"/>
                <a:gd name="T16" fmla="*/ 6 w 84"/>
                <a:gd name="T17" fmla="*/ 16 h 80"/>
                <a:gd name="T18" fmla="*/ 0 w 84"/>
                <a:gd name="T19" fmla="*/ 48 h 80"/>
                <a:gd name="T20" fmla="*/ 0 w 84"/>
                <a:gd name="T21" fmla="*/ 72 h 80"/>
                <a:gd name="T22" fmla="*/ 6 w 84"/>
                <a:gd name="T23" fmla="*/ 80 h 80"/>
                <a:gd name="T24" fmla="*/ 6 w 84"/>
                <a:gd name="T25" fmla="*/ 64 h 80"/>
                <a:gd name="T26" fmla="*/ 13 w 84"/>
                <a:gd name="T27" fmla="*/ 56 h 80"/>
                <a:gd name="T28" fmla="*/ 19 w 84"/>
                <a:gd name="T29" fmla="*/ 64 h 80"/>
                <a:gd name="T30" fmla="*/ 26 w 84"/>
                <a:gd name="T31" fmla="*/ 40 h 80"/>
                <a:gd name="T32" fmla="*/ 45 w 84"/>
                <a:gd name="T33" fmla="*/ 24 h 80"/>
                <a:gd name="T34" fmla="*/ 71 w 84"/>
                <a:gd name="T35" fmla="*/ 40 h 80"/>
                <a:gd name="T36" fmla="*/ 78 w 84"/>
                <a:gd name="T37" fmla="*/ 48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4"/>
                <a:gd name="T58" fmla="*/ 0 h 80"/>
                <a:gd name="T59" fmla="*/ 84 w 84"/>
                <a:gd name="T60" fmla="*/ 80 h 8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4" h="80">
                  <a:moveTo>
                    <a:pt x="78" y="48"/>
                  </a:moveTo>
                  <a:lnTo>
                    <a:pt x="84" y="40"/>
                  </a:lnTo>
                  <a:lnTo>
                    <a:pt x="84" y="24"/>
                  </a:lnTo>
                  <a:lnTo>
                    <a:pt x="71" y="16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6" y="64"/>
                  </a:lnTo>
                  <a:lnTo>
                    <a:pt x="13" y="56"/>
                  </a:lnTo>
                  <a:lnTo>
                    <a:pt x="19" y="64"/>
                  </a:lnTo>
                  <a:lnTo>
                    <a:pt x="26" y="40"/>
                  </a:lnTo>
                  <a:lnTo>
                    <a:pt x="45" y="24"/>
                  </a:lnTo>
                  <a:lnTo>
                    <a:pt x="71" y="40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4803" y="2376"/>
              <a:ext cx="33" cy="56"/>
            </a:xfrm>
            <a:custGeom>
              <a:avLst/>
              <a:gdLst>
                <a:gd name="T0" fmla="*/ 33 w 33"/>
                <a:gd name="T1" fmla="*/ 16 h 56"/>
                <a:gd name="T2" fmla="*/ 33 w 33"/>
                <a:gd name="T3" fmla="*/ 0 h 56"/>
                <a:gd name="T4" fmla="*/ 20 w 33"/>
                <a:gd name="T5" fmla="*/ 8 h 56"/>
                <a:gd name="T6" fmla="*/ 0 w 33"/>
                <a:gd name="T7" fmla="*/ 24 h 56"/>
                <a:gd name="T8" fmla="*/ 0 w 33"/>
                <a:gd name="T9" fmla="*/ 40 h 56"/>
                <a:gd name="T10" fmla="*/ 0 w 33"/>
                <a:gd name="T11" fmla="*/ 56 h 56"/>
                <a:gd name="T12" fmla="*/ 13 w 33"/>
                <a:gd name="T13" fmla="*/ 56 h 56"/>
                <a:gd name="T14" fmla="*/ 13 w 33"/>
                <a:gd name="T15" fmla="*/ 40 h 56"/>
                <a:gd name="T16" fmla="*/ 26 w 33"/>
                <a:gd name="T17" fmla="*/ 16 h 56"/>
                <a:gd name="T18" fmla="*/ 33 w 33"/>
                <a:gd name="T19" fmla="*/ 16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56"/>
                <a:gd name="T32" fmla="*/ 33 w 33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56">
                  <a:moveTo>
                    <a:pt x="33" y="16"/>
                  </a:moveTo>
                  <a:lnTo>
                    <a:pt x="33" y="0"/>
                  </a:lnTo>
                  <a:lnTo>
                    <a:pt x="2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13" y="40"/>
                  </a:lnTo>
                  <a:lnTo>
                    <a:pt x="26" y="16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4829" y="2368"/>
              <a:ext cx="13" cy="24"/>
            </a:xfrm>
            <a:custGeom>
              <a:avLst/>
              <a:gdLst>
                <a:gd name="T0" fmla="*/ 7 w 13"/>
                <a:gd name="T1" fmla="*/ 8 h 24"/>
                <a:gd name="T2" fmla="*/ 0 w 13"/>
                <a:gd name="T3" fmla="*/ 8 h 24"/>
                <a:gd name="T4" fmla="*/ 7 w 13"/>
                <a:gd name="T5" fmla="*/ 0 h 24"/>
                <a:gd name="T6" fmla="*/ 7 w 13"/>
                <a:gd name="T7" fmla="*/ 8 h 24"/>
                <a:gd name="T8" fmla="*/ 13 w 13"/>
                <a:gd name="T9" fmla="*/ 0 h 24"/>
                <a:gd name="T10" fmla="*/ 13 w 13"/>
                <a:gd name="T11" fmla="*/ 8 h 24"/>
                <a:gd name="T12" fmla="*/ 7 w 13"/>
                <a:gd name="T13" fmla="*/ 8 h 24"/>
                <a:gd name="T14" fmla="*/ 7 w 13"/>
                <a:gd name="T15" fmla="*/ 24 h 24"/>
                <a:gd name="T16" fmla="*/ 7 w 13"/>
                <a:gd name="T17" fmla="*/ 8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24"/>
                <a:gd name="T29" fmla="*/ 13 w 13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24">
                  <a:moveTo>
                    <a:pt x="7" y="8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13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2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4849" y="2408"/>
              <a:ext cx="45" cy="64"/>
            </a:xfrm>
            <a:custGeom>
              <a:avLst/>
              <a:gdLst>
                <a:gd name="T0" fmla="*/ 6 w 45"/>
                <a:gd name="T1" fmla="*/ 0 h 64"/>
                <a:gd name="T2" fmla="*/ 0 w 45"/>
                <a:gd name="T3" fmla="*/ 48 h 64"/>
                <a:gd name="T4" fmla="*/ 13 w 45"/>
                <a:gd name="T5" fmla="*/ 56 h 64"/>
                <a:gd name="T6" fmla="*/ 32 w 45"/>
                <a:gd name="T7" fmla="*/ 64 h 64"/>
                <a:gd name="T8" fmla="*/ 45 w 45"/>
                <a:gd name="T9" fmla="*/ 56 h 64"/>
                <a:gd name="T10" fmla="*/ 45 w 45"/>
                <a:gd name="T11" fmla="*/ 40 h 64"/>
                <a:gd name="T12" fmla="*/ 39 w 45"/>
                <a:gd name="T13" fmla="*/ 40 h 64"/>
                <a:gd name="T14" fmla="*/ 13 w 45"/>
                <a:gd name="T15" fmla="*/ 24 h 64"/>
                <a:gd name="T16" fmla="*/ 6 w 45"/>
                <a:gd name="T17" fmla="*/ 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64"/>
                <a:gd name="T29" fmla="*/ 45 w 45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64">
                  <a:moveTo>
                    <a:pt x="6" y="0"/>
                  </a:moveTo>
                  <a:lnTo>
                    <a:pt x="0" y="48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45" y="56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4790" y="2448"/>
              <a:ext cx="182" cy="375"/>
            </a:xfrm>
            <a:custGeom>
              <a:avLst/>
              <a:gdLst>
                <a:gd name="T0" fmla="*/ 59 w 182"/>
                <a:gd name="T1" fmla="*/ 8 h 375"/>
                <a:gd name="T2" fmla="*/ 26 w 182"/>
                <a:gd name="T3" fmla="*/ 16 h 375"/>
                <a:gd name="T4" fmla="*/ 13 w 182"/>
                <a:gd name="T5" fmla="*/ 8 h 375"/>
                <a:gd name="T6" fmla="*/ 0 w 182"/>
                <a:gd name="T7" fmla="*/ 24 h 375"/>
                <a:gd name="T8" fmla="*/ 0 w 182"/>
                <a:gd name="T9" fmla="*/ 47 h 375"/>
                <a:gd name="T10" fmla="*/ 0 w 182"/>
                <a:gd name="T11" fmla="*/ 79 h 375"/>
                <a:gd name="T12" fmla="*/ 20 w 182"/>
                <a:gd name="T13" fmla="*/ 95 h 375"/>
                <a:gd name="T14" fmla="*/ 33 w 182"/>
                <a:gd name="T15" fmla="*/ 95 h 375"/>
                <a:gd name="T16" fmla="*/ 39 w 182"/>
                <a:gd name="T17" fmla="*/ 175 h 375"/>
                <a:gd name="T18" fmla="*/ 13 w 182"/>
                <a:gd name="T19" fmla="*/ 319 h 375"/>
                <a:gd name="T20" fmla="*/ 13 w 182"/>
                <a:gd name="T21" fmla="*/ 359 h 375"/>
                <a:gd name="T22" fmla="*/ 59 w 182"/>
                <a:gd name="T23" fmla="*/ 367 h 375"/>
                <a:gd name="T24" fmla="*/ 117 w 182"/>
                <a:gd name="T25" fmla="*/ 375 h 375"/>
                <a:gd name="T26" fmla="*/ 150 w 182"/>
                <a:gd name="T27" fmla="*/ 367 h 375"/>
                <a:gd name="T28" fmla="*/ 182 w 182"/>
                <a:gd name="T29" fmla="*/ 343 h 375"/>
                <a:gd name="T30" fmla="*/ 176 w 182"/>
                <a:gd name="T31" fmla="*/ 311 h 375"/>
                <a:gd name="T32" fmla="*/ 143 w 182"/>
                <a:gd name="T33" fmla="*/ 167 h 375"/>
                <a:gd name="T34" fmla="*/ 137 w 182"/>
                <a:gd name="T35" fmla="*/ 95 h 375"/>
                <a:gd name="T36" fmla="*/ 156 w 182"/>
                <a:gd name="T37" fmla="*/ 87 h 375"/>
                <a:gd name="T38" fmla="*/ 163 w 182"/>
                <a:gd name="T39" fmla="*/ 79 h 375"/>
                <a:gd name="T40" fmla="*/ 163 w 182"/>
                <a:gd name="T41" fmla="*/ 31 h 375"/>
                <a:gd name="T42" fmla="*/ 150 w 182"/>
                <a:gd name="T43" fmla="*/ 8 h 375"/>
                <a:gd name="T44" fmla="*/ 130 w 182"/>
                <a:gd name="T45" fmla="*/ 16 h 375"/>
                <a:gd name="T46" fmla="*/ 104 w 182"/>
                <a:gd name="T47" fmla="*/ 0 h 375"/>
                <a:gd name="T48" fmla="*/ 104 w 182"/>
                <a:gd name="T49" fmla="*/ 16 h 375"/>
                <a:gd name="T50" fmla="*/ 91 w 182"/>
                <a:gd name="T51" fmla="*/ 24 h 375"/>
                <a:gd name="T52" fmla="*/ 72 w 182"/>
                <a:gd name="T53" fmla="*/ 16 h 375"/>
                <a:gd name="T54" fmla="*/ 59 w 182"/>
                <a:gd name="T55" fmla="*/ 8 h 37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82"/>
                <a:gd name="T85" fmla="*/ 0 h 375"/>
                <a:gd name="T86" fmla="*/ 182 w 182"/>
                <a:gd name="T87" fmla="*/ 375 h 37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82" h="375">
                  <a:moveTo>
                    <a:pt x="59" y="8"/>
                  </a:moveTo>
                  <a:lnTo>
                    <a:pt x="26" y="16"/>
                  </a:lnTo>
                  <a:lnTo>
                    <a:pt x="13" y="8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0" y="79"/>
                  </a:lnTo>
                  <a:lnTo>
                    <a:pt x="20" y="95"/>
                  </a:lnTo>
                  <a:lnTo>
                    <a:pt x="33" y="95"/>
                  </a:lnTo>
                  <a:lnTo>
                    <a:pt x="39" y="175"/>
                  </a:lnTo>
                  <a:lnTo>
                    <a:pt x="13" y="319"/>
                  </a:lnTo>
                  <a:lnTo>
                    <a:pt x="13" y="359"/>
                  </a:lnTo>
                  <a:lnTo>
                    <a:pt x="59" y="367"/>
                  </a:lnTo>
                  <a:lnTo>
                    <a:pt x="117" y="375"/>
                  </a:lnTo>
                  <a:lnTo>
                    <a:pt x="150" y="367"/>
                  </a:lnTo>
                  <a:lnTo>
                    <a:pt x="182" y="343"/>
                  </a:lnTo>
                  <a:lnTo>
                    <a:pt x="176" y="311"/>
                  </a:lnTo>
                  <a:lnTo>
                    <a:pt x="143" y="167"/>
                  </a:lnTo>
                  <a:lnTo>
                    <a:pt x="137" y="95"/>
                  </a:lnTo>
                  <a:lnTo>
                    <a:pt x="156" y="87"/>
                  </a:lnTo>
                  <a:lnTo>
                    <a:pt x="163" y="79"/>
                  </a:lnTo>
                  <a:lnTo>
                    <a:pt x="163" y="31"/>
                  </a:lnTo>
                  <a:lnTo>
                    <a:pt x="150" y="8"/>
                  </a:lnTo>
                  <a:lnTo>
                    <a:pt x="130" y="16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91" y="24"/>
                  </a:lnTo>
                  <a:lnTo>
                    <a:pt x="72" y="16"/>
                  </a:lnTo>
                  <a:lnTo>
                    <a:pt x="5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V="1">
              <a:off x="4927" y="2511"/>
              <a:ext cx="6" cy="32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4797" y="2535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6 w 32"/>
                <a:gd name="T3" fmla="*/ 24 h 32"/>
                <a:gd name="T4" fmla="*/ 13 w 32"/>
                <a:gd name="T5" fmla="*/ 32 h 32"/>
                <a:gd name="T6" fmla="*/ 32 w 32"/>
                <a:gd name="T7" fmla="*/ 24 h 32"/>
                <a:gd name="T8" fmla="*/ 26 w 32"/>
                <a:gd name="T9" fmla="*/ 8 h 32"/>
                <a:gd name="T10" fmla="*/ 13 w 32"/>
                <a:gd name="T11" fmla="*/ 8 h 32"/>
                <a:gd name="T12" fmla="*/ 0 w 32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2"/>
                <a:gd name="T23" fmla="*/ 32 w 32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2">
                  <a:moveTo>
                    <a:pt x="0" y="0"/>
                  </a:moveTo>
                  <a:lnTo>
                    <a:pt x="6" y="24"/>
                  </a:lnTo>
                  <a:lnTo>
                    <a:pt x="13" y="32"/>
                  </a:lnTo>
                  <a:lnTo>
                    <a:pt x="32" y="24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4927" y="2527"/>
              <a:ext cx="26" cy="32"/>
            </a:xfrm>
            <a:custGeom>
              <a:avLst/>
              <a:gdLst>
                <a:gd name="T0" fmla="*/ 0 w 26"/>
                <a:gd name="T1" fmla="*/ 16 h 32"/>
                <a:gd name="T2" fmla="*/ 0 w 26"/>
                <a:gd name="T3" fmla="*/ 32 h 32"/>
                <a:gd name="T4" fmla="*/ 13 w 26"/>
                <a:gd name="T5" fmla="*/ 32 h 32"/>
                <a:gd name="T6" fmla="*/ 26 w 26"/>
                <a:gd name="T7" fmla="*/ 24 h 32"/>
                <a:gd name="T8" fmla="*/ 26 w 26"/>
                <a:gd name="T9" fmla="*/ 0 h 32"/>
                <a:gd name="T10" fmla="*/ 19 w 26"/>
                <a:gd name="T11" fmla="*/ 8 h 32"/>
                <a:gd name="T12" fmla="*/ 0 w 26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32"/>
                <a:gd name="T23" fmla="*/ 26 w 26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32">
                  <a:moveTo>
                    <a:pt x="0" y="16"/>
                  </a:moveTo>
                  <a:lnTo>
                    <a:pt x="0" y="32"/>
                  </a:lnTo>
                  <a:lnTo>
                    <a:pt x="13" y="32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803" y="2559"/>
              <a:ext cx="111" cy="104"/>
            </a:xfrm>
            <a:custGeom>
              <a:avLst/>
              <a:gdLst>
                <a:gd name="T0" fmla="*/ 0 w 111"/>
                <a:gd name="T1" fmla="*/ 0 h 104"/>
                <a:gd name="T2" fmla="*/ 7 w 111"/>
                <a:gd name="T3" fmla="*/ 48 h 104"/>
                <a:gd name="T4" fmla="*/ 59 w 111"/>
                <a:gd name="T5" fmla="*/ 88 h 104"/>
                <a:gd name="T6" fmla="*/ 72 w 111"/>
                <a:gd name="T7" fmla="*/ 96 h 104"/>
                <a:gd name="T8" fmla="*/ 91 w 111"/>
                <a:gd name="T9" fmla="*/ 104 h 104"/>
                <a:gd name="T10" fmla="*/ 111 w 111"/>
                <a:gd name="T11" fmla="*/ 88 h 104"/>
                <a:gd name="T12" fmla="*/ 91 w 111"/>
                <a:gd name="T13" fmla="*/ 80 h 104"/>
                <a:gd name="T14" fmla="*/ 85 w 111"/>
                <a:gd name="T15" fmla="*/ 72 h 104"/>
                <a:gd name="T16" fmla="*/ 91 w 111"/>
                <a:gd name="T17" fmla="*/ 64 h 104"/>
                <a:gd name="T18" fmla="*/ 91 w 111"/>
                <a:gd name="T19" fmla="*/ 56 h 104"/>
                <a:gd name="T20" fmla="*/ 78 w 111"/>
                <a:gd name="T21" fmla="*/ 64 h 104"/>
                <a:gd name="T22" fmla="*/ 65 w 111"/>
                <a:gd name="T23" fmla="*/ 64 h 104"/>
                <a:gd name="T24" fmla="*/ 26 w 111"/>
                <a:gd name="T25" fmla="*/ 32 h 104"/>
                <a:gd name="T26" fmla="*/ 26 w 111"/>
                <a:gd name="T27" fmla="*/ 0 h 104"/>
                <a:gd name="T28" fmla="*/ 0 w 111"/>
                <a:gd name="T29" fmla="*/ 0 h 1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1"/>
                <a:gd name="T46" fmla="*/ 0 h 104"/>
                <a:gd name="T47" fmla="*/ 111 w 111"/>
                <a:gd name="T48" fmla="*/ 104 h 10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1" h="104">
                  <a:moveTo>
                    <a:pt x="0" y="0"/>
                  </a:moveTo>
                  <a:lnTo>
                    <a:pt x="7" y="48"/>
                  </a:lnTo>
                  <a:lnTo>
                    <a:pt x="59" y="88"/>
                  </a:lnTo>
                  <a:lnTo>
                    <a:pt x="72" y="96"/>
                  </a:lnTo>
                  <a:lnTo>
                    <a:pt x="91" y="104"/>
                  </a:lnTo>
                  <a:lnTo>
                    <a:pt x="111" y="88"/>
                  </a:lnTo>
                  <a:lnTo>
                    <a:pt x="91" y="80"/>
                  </a:lnTo>
                  <a:lnTo>
                    <a:pt x="85" y="72"/>
                  </a:lnTo>
                  <a:lnTo>
                    <a:pt x="91" y="64"/>
                  </a:lnTo>
                  <a:lnTo>
                    <a:pt x="91" y="56"/>
                  </a:lnTo>
                  <a:lnTo>
                    <a:pt x="78" y="64"/>
                  </a:lnTo>
                  <a:lnTo>
                    <a:pt x="65" y="64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4888" y="2551"/>
              <a:ext cx="65" cy="96"/>
            </a:xfrm>
            <a:custGeom>
              <a:avLst/>
              <a:gdLst>
                <a:gd name="T0" fmla="*/ 39 w 65"/>
                <a:gd name="T1" fmla="*/ 8 h 96"/>
                <a:gd name="T2" fmla="*/ 39 w 65"/>
                <a:gd name="T3" fmla="*/ 48 h 96"/>
                <a:gd name="T4" fmla="*/ 19 w 65"/>
                <a:gd name="T5" fmla="*/ 72 h 96"/>
                <a:gd name="T6" fmla="*/ 6 w 65"/>
                <a:gd name="T7" fmla="*/ 64 h 96"/>
                <a:gd name="T8" fmla="*/ 6 w 65"/>
                <a:gd name="T9" fmla="*/ 72 h 96"/>
                <a:gd name="T10" fmla="*/ 0 w 65"/>
                <a:gd name="T11" fmla="*/ 80 h 96"/>
                <a:gd name="T12" fmla="*/ 6 w 65"/>
                <a:gd name="T13" fmla="*/ 88 h 96"/>
                <a:gd name="T14" fmla="*/ 26 w 65"/>
                <a:gd name="T15" fmla="*/ 96 h 96"/>
                <a:gd name="T16" fmla="*/ 32 w 65"/>
                <a:gd name="T17" fmla="*/ 88 h 96"/>
                <a:gd name="T18" fmla="*/ 39 w 65"/>
                <a:gd name="T19" fmla="*/ 80 h 96"/>
                <a:gd name="T20" fmla="*/ 58 w 65"/>
                <a:gd name="T21" fmla="*/ 56 h 96"/>
                <a:gd name="T22" fmla="*/ 65 w 65"/>
                <a:gd name="T23" fmla="*/ 0 h 96"/>
                <a:gd name="T24" fmla="*/ 52 w 65"/>
                <a:gd name="T25" fmla="*/ 8 h 96"/>
                <a:gd name="T26" fmla="*/ 39 w 65"/>
                <a:gd name="T27" fmla="*/ 8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"/>
                <a:gd name="T43" fmla="*/ 0 h 96"/>
                <a:gd name="T44" fmla="*/ 65 w 65"/>
                <a:gd name="T45" fmla="*/ 96 h 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" h="96">
                  <a:moveTo>
                    <a:pt x="39" y="8"/>
                  </a:moveTo>
                  <a:lnTo>
                    <a:pt x="39" y="48"/>
                  </a:lnTo>
                  <a:lnTo>
                    <a:pt x="19" y="72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0" y="80"/>
                  </a:lnTo>
                  <a:lnTo>
                    <a:pt x="6" y="88"/>
                  </a:lnTo>
                  <a:lnTo>
                    <a:pt x="26" y="96"/>
                  </a:lnTo>
                  <a:lnTo>
                    <a:pt x="32" y="88"/>
                  </a:lnTo>
                  <a:lnTo>
                    <a:pt x="39" y="80"/>
                  </a:lnTo>
                  <a:lnTo>
                    <a:pt x="58" y="56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4836" y="2448"/>
              <a:ext cx="78" cy="47"/>
            </a:xfrm>
            <a:custGeom>
              <a:avLst/>
              <a:gdLst>
                <a:gd name="T0" fmla="*/ 13 w 78"/>
                <a:gd name="T1" fmla="*/ 8 h 47"/>
                <a:gd name="T2" fmla="*/ 0 w 78"/>
                <a:gd name="T3" fmla="*/ 16 h 47"/>
                <a:gd name="T4" fmla="*/ 0 w 78"/>
                <a:gd name="T5" fmla="*/ 31 h 47"/>
                <a:gd name="T6" fmla="*/ 19 w 78"/>
                <a:gd name="T7" fmla="*/ 47 h 47"/>
                <a:gd name="T8" fmla="*/ 32 w 78"/>
                <a:gd name="T9" fmla="*/ 47 h 47"/>
                <a:gd name="T10" fmla="*/ 45 w 78"/>
                <a:gd name="T11" fmla="*/ 31 h 47"/>
                <a:gd name="T12" fmla="*/ 52 w 78"/>
                <a:gd name="T13" fmla="*/ 47 h 47"/>
                <a:gd name="T14" fmla="*/ 65 w 78"/>
                <a:gd name="T15" fmla="*/ 47 h 47"/>
                <a:gd name="T16" fmla="*/ 78 w 78"/>
                <a:gd name="T17" fmla="*/ 31 h 47"/>
                <a:gd name="T18" fmla="*/ 71 w 78"/>
                <a:gd name="T19" fmla="*/ 8 h 47"/>
                <a:gd name="T20" fmla="*/ 58 w 78"/>
                <a:gd name="T21" fmla="*/ 0 h 47"/>
                <a:gd name="T22" fmla="*/ 58 w 78"/>
                <a:gd name="T23" fmla="*/ 16 h 47"/>
                <a:gd name="T24" fmla="*/ 45 w 78"/>
                <a:gd name="T25" fmla="*/ 24 h 47"/>
                <a:gd name="T26" fmla="*/ 26 w 78"/>
                <a:gd name="T27" fmla="*/ 16 h 47"/>
                <a:gd name="T28" fmla="*/ 13 w 78"/>
                <a:gd name="T29" fmla="*/ 8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47"/>
                <a:gd name="T47" fmla="*/ 78 w 78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47">
                  <a:moveTo>
                    <a:pt x="13" y="8"/>
                  </a:moveTo>
                  <a:lnTo>
                    <a:pt x="0" y="16"/>
                  </a:lnTo>
                  <a:lnTo>
                    <a:pt x="0" y="31"/>
                  </a:lnTo>
                  <a:lnTo>
                    <a:pt x="19" y="47"/>
                  </a:lnTo>
                  <a:lnTo>
                    <a:pt x="32" y="47"/>
                  </a:lnTo>
                  <a:lnTo>
                    <a:pt x="45" y="31"/>
                  </a:lnTo>
                  <a:lnTo>
                    <a:pt x="52" y="47"/>
                  </a:lnTo>
                  <a:lnTo>
                    <a:pt x="65" y="47"/>
                  </a:lnTo>
                  <a:lnTo>
                    <a:pt x="78" y="31"/>
                  </a:lnTo>
                  <a:lnTo>
                    <a:pt x="71" y="8"/>
                  </a:lnTo>
                  <a:lnTo>
                    <a:pt x="58" y="0"/>
                  </a:lnTo>
                  <a:lnTo>
                    <a:pt x="58" y="16"/>
                  </a:lnTo>
                  <a:lnTo>
                    <a:pt x="45" y="24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4888" y="2823"/>
              <a:ext cx="6" cy="72"/>
            </a:xfrm>
            <a:custGeom>
              <a:avLst/>
              <a:gdLst>
                <a:gd name="T0" fmla="*/ 0 w 6"/>
                <a:gd name="T1" fmla="*/ 72 h 72"/>
                <a:gd name="T2" fmla="*/ 0 w 6"/>
                <a:gd name="T3" fmla="*/ 40 h 72"/>
                <a:gd name="T4" fmla="*/ 6 w 6"/>
                <a:gd name="T5" fmla="*/ 0 h 72"/>
                <a:gd name="T6" fmla="*/ 0 60000 65536"/>
                <a:gd name="T7" fmla="*/ 0 60000 65536"/>
                <a:gd name="T8" fmla="*/ 0 60000 65536"/>
                <a:gd name="T9" fmla="*/ 0 w 6"/>
                <a:gd name="T10" fmla="*/ 0 h 72"/>
                <a:gd name="T11" fmla="*/ 6 w 6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72">
                  <a:moveTo>
                    <a:pt x="0" y="72"/>
                  </a:moveTo>
                  <a:lnTo>
                    <a:pt x="0" y="40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4855" y="2895"/>
              <a:ext cx="98" cy="48"/>
            </a:xfrm>
            <a:custGeom>
              <a:avLst/>
              <a:gdLst>
                <a:gd name="T0" fmla="*/ 7 w 98"/>
                <a:gd name="T1" fmla="*/ 0 h 48"/>
                <a:gd name="T2" fmla="*/ 0 w 98"/>
                <a:gd name="T3" fmla="*/ 24 h 48"/>
                <a:gd name="T4" fmla="*/ 7 w 98"/>
                <a:gd name="T5" fmla="*/ 40 h 48"/>
                <a:gd name="T6" fmla="*/ 20 w 98"/>
                <a:gd name="T7" fmla="*/ 48 h 48"/>
                <a:gd name="T8" fmla="*/ 46 w 98"/>
                <a:gd name="T9" fmla="*/ 48 h 48"/>
                <a:gd name="T10" fmla="*/ 52 w 98"/>
                <a:gd name="T11" fmla="*/ 32 h 48"/>
                <a:gd name="T12" fmla="*/ 59 w 98"/>
                <a:gd name="T13" fmla="*/ 40 h 48"/>
                <a:gd name="T14" fmla="*/ 78 w 98"/>
                <a:gd name="T15" fmla="*/ 40 h 48"/>
                <a:gd name="T16" fmla="*/ 98 w 98"/>
                <a:gd name="T17" fmla="*/ 32 h 48"/>
                <a:gd name="T18" fmla="*/ 91 w 98"/>
                <a:gd name="T19" fmla="*/ 16 h 48"/>
                <a:gd name="T20" fmla="*/ 78 w 98"/>
                <a:gd name="T21" fmla="*/ 16 h 48"/>
                <a:gd name="T22" fmla="*/ 65 w 98"/>
                <a:gd name="T23" fmla="*/ 0 h 48"/>
                <a:gd name="T24" fmla="*/ 46 w 98"/>
                <a:gd name="T25" fmla="*/ 8 h 48"/>
                <a:gd name="T26" fmla="*/ 33 w 98"/>
                <a:gd name="T27" fmla="*/ 0 h 48"/>
                <a:gd name="T28" fmla="*/ 26 w 98"/>
                <a:gd name="T29" fmla="*/ 8 h 48"/>
                <a:gd name="T30" fmla="*/ 7 w 98"/>
                <a:gd name="T31" fmla="*/ 0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8"/>
                <a:gd name="T49" fmla="*/ 0 h 48"/>
                <a:gd name="T50" fmla="*/ 98 w 98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8" h="48">
                  <a:moveTo>
                    <a:pt x="7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20" y="48"/>
                  </a:lnTo>
                  <a:lnTo>
                    <a:pt x="46" y="48"/>
                  </a:lnTo>
                  <a:lnTo>
                    <a:pt x="52" y="32"/>
                  </a:lnTo>
                  <a:lnTo>
                    <a:pt x="59" y="40"/>
                  </a:lnTo>
                  <a:lnTo>
                    <a:pt x="78" y="40"/>
                  </a:lnTo>
                  <a:lnTo>
                    <a:pt x="98" y="32"/>
                  </a:lnTo>
                  <a:lnTo>
                    <a:pt x="91" y="16"/>
                  </a:lnTo>
                  <a:lnTo>
                    <a:pt x="78" y="16"/>
                  </a:lnTo>
                  <a:lnTo>
                    <a:pt x="65" y="0"/>
                  </a:lnTo>
                  <a:lnTo>
                    <a:pt x="46" y="8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4427" y="2863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0 w 39"/>
                <a:gd name="T5" fmla="*/ 48 h 48"/>
                <a:gd name="T6" fmla="*/ 13 w 39"/>
                <a:gd name="T7" fmla="*/ 48 h 48"/>
                <a:gd name="T8" fmla="*/ 19 w 39"/>
                <a:gd name="T9" fmla="*/ 48 h 48"/>
                <a:gd name="T10" fmla="*/ 26 w 39"/>
                <a:gd name="T11" fmla="*/ 48 h 48"/>
                <a:gd name="T12" fmla="*/ 39 w 39"/>
                <a:gd name="T13" fmla="*/ 48 h 48"/>
                <a:gd name="T14" fmla="*/ 39 w 39"/>
                <a:gd name="T15" fmla="*/ 32 h 48"/>
                <a:gd name="T16" fmla="*/ 39 w 39"/>
                <a:gd name="T17" fmla="*/ 0 h 48"/>
                <a:gd name="T18" fmla="*/ 32 w 39"/>
                <a:gd name="T19" fmla="*/ 0 h 48"/>
                <a:gd name="T20" fmla="*/ 0 w 39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48"/>
                <a:gd name="T35" fmla="*/ 39 w 39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0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26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4459" y="2567"/>
              <a:ext cx="20" cy="32"/>
            </a:xfrm>
            <a:custGeom>
              <a:avLst/>
              <a:gdLst>
                <a:gd name="T0" fmla="*/ 0 w 20"/>
                <a:gd name="T1" fmla="*/ 8 h 32"/>
                <a:gd name="T2" fmla="*/ 0 w 20"/>
                <a:gd name="T3" fmla="*/ 0 h 32"/>
                <a:gd name="T4" fmla="*/ 13 w 20"/>
                <a:gd name="T5" fmla="*/ 0 h 32"/>
                <a:gd name="T6" fmla="*/ 20 w 20"/>
                <a:gd name="T7" fmla="*/ 16 h 32"/>
                <a:gd name="T8" fmla="*/ 20 w 20"/>
                <a:gd name="T9" fmla="*/ 24 h 32"/>
                <a:gd name="T10" fmla="*/ 20 w 20"/>
                <a:gd name="T11" fmla="*/ 32 h 32"/>
                <a:gd name="T12" fmla="*/ 13 w 20"/>
                <a:gd name="T13" fmla="*/ 32 h 32"/>
                <a:gd name="T14" fmla="*/ 13 w 20"/>
                <a:gd name="T15" fmla="*/ 24 h 32"/>
                <a:gd name="T16" fmla="*/ 7 w 20"/>
                <a:gd name="T17" fmla="*/ 8 h 32"/>
                <a:gd name="T18" fmla="*/ 0 w 20"/>
                <a:gd name="T19" fmla="*/ 8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32"/>
                <a:gd name="T32" fmla="*/ 20 w 20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32">
                  <a:moveTo>
                    <a:pt x="0" y="8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4414" y="2551"/>
              <a:ext cx="52" cy="64"/>
            </a:xfrm>
            <a:custGeom>
              <a:avLst/>
              <a:gdLst>
                <a:gd name="T0" fmla="*/ 13 w 52"/>
                <a:gd name="T1" fmla="*/ 24 h 64"/>
                <a:gd name="T2" fmla="*/ 7 w 52"/>
                <a:gd name="T3" fmla="*/ 24 h 64"/>
                <a:gd name="T4" fmla="*/ 0 w 52"/>
                <a:gd name="T5" fmla="*/ 32 h 64"/>
                <a:gd name="T6" fmla="*/ 0 w 52"/>
                <a:gd name="T7" fmla="*/ 40 h 64"/>
                <a:gd name="T8" fmla="*/ 7 w 52"/>
                <a:gd name="T9" fmla="*/ 40 h 64"/>
                <a:gd name="T10" fmla="*/ 13 w 52"/>
                <a:gd name="T11" fmla="*/ 56 h 64"/>
                <a:gd name="T12" fmla="*/ 32 w 52"/>
                <a:gd name="T13" fmla="*/ 64 h 64"/>
                <a:gd name="T14" fmla="*/ 39 w 52"/>
                <a:gd name="T15" fmla="*/ 64 h 64"/>
                <a:gd name="T16" fmla="*/ 45 w 52"/>
                <a:gd name="T17" fmla="*/ 48 h 64"/>
                <a:gd name="T18" fmla="*/ 52 w 52"/>
                <a:gd name="T19" fmla="*/ 32 h 64"/>
                <a:gd name="T20" fmla="*/ 45 w 52"/>
                <a:gd name="T21" fmla="*/ 8 h 64"/>
                <a:gd name="T22" fmla="*/ 26 w 52"/>
                <a:gd name="T23" fmla="*/ 0 h 64"/>
                <a:gd name="T24" fmla="*/ 13 w 52"/>
                <a:gd name="T25" fmla="*/ 16 h 64"/>
                <a:gd name="T26" fmla="*/ 13 w 52"/>
                <a:gd name="T27" fmla="*/ 24 h 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64"/>
                <a:gd name="T44" fmla="*/ 52 w 52"/>
                <a:gd name="T45" fmla="*/ 64 h 6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64">
                  <a:moveTo>
                    <a:pt x="13" y="24"/>
                  </a:moveTo>
                  <a:lnTo>
                    <a:pt x="7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39" y="64"/>
                  </a:lnTo>
                  <a:lnTo>
                    <a:pt x="45" y="48"/>
                  </a:lnTo>
                  <a:lnTo>
                    <a:pt x="52" y="32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16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4408" y="2535"/>
              <a:ext cx="58" cy="56"/>
            </a:xfrm>
            <a:custGeom>
              <a:avLst/>
              <a:gdLst>
                <a:gd name="T0" fmla="*/ 51 w 58"/>
                <a:gd name="T1" fmla="*/ 32 h 56"/>
                <a:gd name="T2" fmla="*/ 58 w 58"/>
                <a:gd name="T3" fmla="*/ 32 h 56"/>
                <a:gd name="T4" fmla="*/ 58 w 58"/>
                <a:gd name="T5" fmla="*/ 16 h 56"/>
                <a:gd name="T6" fmla="*/ 51 w 58"/>
                <a:gd name="T7" fmla="*/ 8 h 56"/>
                <a:gd name="T8" fmla="*/ 38 w 58"/>
                <a:gd name="T9" fmla="*/ 0 h 56"/>
                <a:gd name="T10" fmla="*/ 26 w 58"/>
                <a:gd name="T11" fmla="*/ 0 h 56"/>
                <a:gd name="T12" fmla="*/ 19 w 58"/>
                <a:gd name="T13" fmla="*/ 0 h 56"/>
                <a:gd name="T14" fmla="*/ 13 w 58"/>
                <a:gd name="T15" fmla="*/ 8 h 56"/>
                <a:gd name="T16" fmla="*/ 6 w 58"/>
                <a:gd name="T17" fmla="*/ 16 h 56"/>
                <a:gd name="T18" fmla="*/ 0 w 58"/>
                <a:gd name="T19" fmla="*/ 32 h 56"/>
                <a:gd name="T20" fmla="*/ 0 w 58"/>
                <a:gd name="T21" fmla="*/ 48 h 56"/>
                <a:gd name="T22" fmla="*/ 6 w 58"/>
                <a:gd name="T23" fmla="*/ 56 h 56"/>
                <a:gd name="T24" fmla="*/ 6 w 58"/>
                <a:gd name="T25" fmla="*/ 48 h 56"/>
                <a:gd name="T26" fmla="*/ 13 w 58"/>
                <a:gd name="T27" fmla="*/ 40 h 56"/>
                <a:gd name="T28" fmla="*/ 19 w 58"/>
                <a:gd name="T29" fmla="*/ 40 h 56"/>
                <a:gd name="T30" fmla="*/ 19 w 58"/>
                <a:gd name="T31" fmla="*/ 32 h 56"/>
                <a:gd name="T32" fmla="*/ 32 w 58"/>
                <a:gd name="T33" fmla="*/ 16 h 56"/>
                <a:gd name="T34" fmla="*/ 51 w 58"/>
                <a:gd name="T35" fmla="*/ 24 h 56"/>
                <a:gd name="T36" fmla="*/ 51 w 58"/>
                <a:gd name="T37" fmla="*/ 32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8"/>
                <a:gd name="T58" fmla="*/ 0 h 56"/>
                <a:gd name="T59" fmla="*/ 58 w 58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8" h="56">
                  <a:moveTo>
                    <a:pt x="51" y="32"/>
                  </a:moveTo>
                  <a:lnTo>
                    <a:pt x="58" y="32"/>
                  </a:lnTo>
                  <a:lnTo>
                    <a:pt x="58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6" y="56"/>
                  </a:lnTo>
                  <a:lnTo>
                    <a:pt x="6" y="48"/>
                  </a:lnTo>
                  <a:lnTo>
                    <a:pt x="13" y="40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32" y="16"/>
                  </a:lnTo>
                  <a:lnTo>
                    <a:pt x="51" y="24"/>
                  </a:lnTo>
                  <a:lnTo>
                    <a:pt x="51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4388" y="2567"/>
              <a:ext cx="26" cy="40"/>
            </a:xfrm>
            <a:custGeom>
              <a:avLst/>
              <a:gdLst>
                <a:gd name="T0" fmla="*/ 26 w 26"/>
                <a:gd name="T1" fmla="*/ 8 h 40"/>
                <a:gd name="T2" fmla="*/ 20 w 26"/>
                <a:gd name="T3" fmla="*/ 0 h 40"/>
                <a:gd name="T4" fmla="*/ 13 w 26"/>
                <a:gd name="T5" fmla="*/ 8 h 40"/>
                <a:gd name="T6" fmla="*/ 0 w 26"/>
                <a:gd name="T7" fmla="*/ 16 h 40"/>
                <a:gd name="T8" fmla="*/ 0 w 26"/>
                <a:gd name="T9" fmla="*/ 24 h 40"/>
                <a:gd name="T10" fmla="*/ 0 w 26"/>
                <a:gd name="T11" fmla="*/ 40 h 40"/>
                <a:gd name="T12" fmla="*/ 7 w 26"/>
                <a:gd name="T13" fmla="*/ 32 h 40"/>
                <a:gd name="T14" fmla="*/ 13 w 26"/>
                <a:gd name="T15" fmla="*/ 24 h 40"/>
                <a:gd name="T16" fmla="*/ 20 w 26"/>
                <a:gd name="T17" fmla="*/ 16 h 40"/>
                <a:gd name="T18" fmla="*/ 26 w 26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40"/>
                <a:gd name="T32" fmla="*/ 26 w 26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40">
                  <a:moveTo>
                    <a:pt x="26" y="8"/>
                  </a:moveTo>
                  <a:lnTo>
                    <a:pt x="20" y="0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32"/>
                  </a:lnTo>
                  <a:lnTo>
                    <a:pt x="13" y="24"/>
                  </a:lnTo>
                  <a:lnTo>
                    <a:pt x="20" y="16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33"/>
            <p:cNvSpPr>
              <a:spLocks/>
            </p:cNvSpPr>
            <p:nvPr/>
          </p:nvSpPr>
          <p:spPr bwMode="auto">
            <a:xfrm>
              <a:off x="4408" y="2559"/>
              <a:ext cx="6" cy="16"/>
            </a:xfrm>
            <a:custGeom>
              <a:avLst/>
              <a:gdLst>
                <a:gd name="T0" fmla="*/ 0 w 6"/>
                <a:gd name="T1" fmla="*/ 8 h 16"/>
                <a:gd name="T2" fmla="*/ 0 w 6"/>
                <a:gd name="T3" fmla="*/ 8 h 16"/>
                <a:gd name="T4" fmla="*/ 0 w 6"/>
                <a:gd name="T5" fmla="*/ 0 h 16"/>
                <a:gd name="T6" fmla="*/ 0 w 6"/>
                <a:gd name="T7" fmla="*/ 8 h 16"/>
                <a:gd name="T8" fmla="*/ 6 w 6"/>
                <a:gd name="T9" fmla="*/ 8 h 16"/>
                <a:gd name="T10" fmla="*/ 6 w 6"/>
                <a:gd name="T11" fmla="*/ 8 h 16"/>
                <a:gd name="T12" fmla="*/ 6 w 6"/>
                <a:gd name="T13" fmla="*/ 8 h 16"/>
                <a:gd name="T14" fmla="*/ 6 w 6"/>
                <a:gd name="T15" fmla="*/ 16 h 16"/>
                <a:gd name="T16" fmla="*/ 0 w 6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16"/>
                <a:gd name="T29" fmla="*/ 6 w 6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34"/>
            <p:cNvSpPr>
              <a:spLocks/>
            </p:cNvSpPr>
            <p:nvPr/>
          </p:nvSpPr>
          <p:spPr bwMode="auto">
            <a:xfrm>
              <a:off x="4421" y="2591"/>
              <a:ext cx="25" cy="40"/>
            </a:xfrm>
            <a:custGeom>
              <a:avLst/>
              <a:gdLst>
                <a:gd name="T0" fmla="*/ 0 w 25"/>
                <a:gd name="T1" fmla="*/ 0 h 40"/>
                <a:gd name="T2" fmla="*/ 0 w 25"/>
                <a:gd name="T3" fmla="*/ 32 h 40"/>
                <a:gd name="T4" fmla="*/ 6 w 25"/>
                <a:gd name="T5" fmla="*/ 40 h 40"/>
                <a:gd name="T6" fmla="*/ 19 w 25"/>
                <a:gd name="T7" fmla="*/ 40 h 40"/>
                <a:gd name="T8" fmla="*/ 25 w 25"/>
                <a:gd name="T9" fmla="*/ 32 h 40"/>
                <a:gd name="T10" fmla="*/ 25 w 25"/>
                <a:gd name="T11" fmla="*/ 24 h 40"/>
                <a:gd name="T12" fmla="*/ 25 w 25"/>
                <a:gd name="T13" fmla="*/ 24 h 40"/>
                <a:gd name="T14" fmla="*/ 6 w 25"/>
                <a:gd name="T15" fmla="*/ 16 h 40"/>
                <a:gd name="T16" fmla="*/ 0 w 25"/>
                <a:gd name="T17" fmla="*/ 0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"/>
                <a:gd name="T28" fmla="*/ 0 h 40"/>
                <a:gd name="T29" fmla="*/ 25 w 25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" h="40">
                  <a:moveTo>
                    <a:pt x="0" y="0"/>
                  </a:moveTo>
                  <a:lnTo>
                    <a:pt x="0" y="32"/>
                  </a:lnTo>
                  <a:lnTo>
                    <a:pt x="6" y="40"/>
                  </a:lnTo>
                  <a:lnTo>
                    <a:pt x="19" y="40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>
              <a:off x="4382" y="2615"/>
              <a:ext cx="116" cy="248"/>
            </a:xfrm>
            <a:custGeom>
              <a:avLst/>
              <a:gdLst>
                <a:gd name="T0" fmla="*/ 39 w 116"/>
                <a:gd name="T1" fmla="*/ 8 h 248"/>
                <a:gd name="T2" fmla="*/ 19 w 116"/>
                <a:gd name="T3" fmla="*/ 16 h 248"/>
                <a:gd name="T4" fmla="*/ 6 w 116"/>
                <a:gd name="T5" fmla="*/ 8 h 248"/>
                <a:gd name="T6" fmla="*/ 0 w 116"/>
                <a:gd name="T7" fmla="*/ 16 h 248"/>
                <a:gd name="T8" fmla="*/ 0 w 116"/>
                <a:gd name="T9" fmla="*/ 32 h 248"/>
                <a:gd name="T10" fmla="*/ 0 w 116"/>
                <a:gd name="T11" fmla="*/ 56 h 248"/>
                <a:gd name="T12" fmla="*/ 13 w 116"/>
                <a:gd name="T13" fmla="*/ 64 h 248"/>
                <a:gd name="T14" fmla="*/ 19 w 116"/>
                <a:gd name="T15" fmla="*/ 64 h 248"/>
                <a:gd name="T16" fmla="*/ 26 w 116"/>
                <a:gd name="T17" fmla="*/ 112 h 248"/>
                <a:gd name="T18" fmla="*/ 13 w 116"/>
                <a:gd name="T19" fmla="*/ 208 h 248"/>
                <a:gd name="T20" fmla="*/ 6 w 116"/>
                <a:gd name="T21" fmla="*/ 240 h 248"/>
                <a:gd name="T22" fmla="*/ 39 w 116"/>
                <a:gd name="T23" fmla="*/ 248 h 248"/>
                <a:gd name="T24" fmla="*/ 77 w 116"/>
                <a:gd name="T25" fmla="*/ 248 h 248"/>
                <a:gd name="T26" fmla="*/ 97 w 116"/>
                <a:gd name="T27" fmla="*/ 240 h 248"/>
                <a:gd name="T28" fmla="*/ 116 w 116"/>
                <a:gd name="T29" fmla="*/ 224 h 248"/>
                <a:gd name="T30" fmla="*/ 116 w 116"/>
                <a:gd name="T31" fmla="*/ 208 h 248"/>
                <a:gd name="T32" fmla="*/ 90 w 116"/>
                <a:gd name="T33" fmla="*/ 112 h 248"/>
                <a:gd name="T34" fmla="*/ 90 w 116"/>
                <a:gd name="T35" fmla="*/ 64 h 248"/>
                <a:gd name="T36" fmla="*/ 97 w 116"/>
                <a:gd name="T37" fmla="*/ 56 h 248"/>
                <a:gd name="T38" fmla="*/ 103 w 116"/>
                <a:gd name="T39" fmla="*/ 48 h 248"/>
                <a:gd name="T40" fmla="*/ 103 w 116"/>
                <a:gd name="T41" fmla="*/ 24 h 248"/>
                <a:gd name="T42" fmla="*/ 97 w 116"/>
                <a:gd name="T43" fmla="*/ 8 h 248"/>
                <a:gd name="T44" fmla="*/ 84 w 116"/>
                <a:gd name="T45" fmla="*/ 8 h 248"/>
                <a:gd name="T46" fmla="*/ 64 w 116"/>
                <a:gd name="T47" fmla="*/ 0 h 248"/>
                <a:gd name="T48" fmla="*/ 64 w 116"/>
                <a:gd name="T49" fmla="*/ 8 h 248"/>
                <a:gd name="T50" fmla="*/ 58 w 116"/>
                <a:gd name="T51" fmla="*/ 16 h 248"/>
                <a:gd name="T52" fmla="*/ 45 w 116"/>
                <a:gd name="T53" fmla="*/ 16 h 248"/>
                <a:gd name="T54" fmla="*/ 39 w 116"/>
                <a:gd name="T55" fmla="*/ 8 h 2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6"/>
                <a:gd name="T85" fmla="*/ 0 h 248"/>
                <a:gd name="T86" fmla="*/ 116 w 116"/>
                <a:gd name="T87" fmla="*/ 248 h 24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6" h="248">
                  <a:moveTo>
                    <a:pt x="39" y="8"/>
                  </a:moveTo>
                  <a:lnTo>
                    <a:pt x="19" y="16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64"/>
                  </a:lnTo>
                  <a:lnTo>
                    <a:pt x="26" y="112"/>
                  </a:lnTo>
                  <a:lnTo>
                    <a:pt x="13" y="208"/>
                  </a:lnTo>
                  <a:lnTo>
                    <a:pt x="6" y="240"/>
                  </a:lnTo>
                  <a:lnTo>
                    <a:pt x="39" y="248"/>
                  </a:lnTo>
                  <a:lnTo>
                    <a:pt x="77" y="248"/>
                  </a:lnTo>
                  <a:lnTo>
                    <a:pt x="97" y="240"/>
                  </a:lnTo>
                  <a:lnTo>
                    <a:pt x="116" y="224"/>
                  </a:lnTo>
                  <a:lnTo>
                    <a:pt x="116" y="208"/>
                  </a:lnTo>
                  <a:lnTo>
                    <a:pt x="90" y="112"/>
                  </a:lnTo>
                  <a:lnTo>
                    <a:pt x="90" y="64"/>
                  </a:lnTo>
                  <a:lnTo>
                    <a:pt x="97" y="56"/>
                  </a:lnTo>
                  <a:lnTo>
                    <a:pt x="103" y="48"/>
                  </a:lnTo>
                  <a:lnTo>
                    <a:pt x="103" y="24"/>
                  </a:lnTo>
                  <a:lnTo>
                    <a:pt x="97" y="8"/>
                  </a:lnTo>
                  <a:lnTo>
                    <a:pt x="84" y="8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58" y="16"/>
                  </a:lnTo>
                  <a:lnTo>
                    <a:pt x="45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 flipV="1">
              <a:off x="4472" y="2655"/>
              <a:ext cx="1" cy="24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4388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24 h 24"/>
                <a:gd name="T4" fmla="*/ 7 w 20"/>
                <a:gd name="T5" fmla="*/ 24 h 24"/>
                <a:gd name="T6" fmla="*/ 20 w 20"/>
                <a:gd name="T7" fmla="*/ 24 h 24"/>
                <a:gd name="T8" fmla="*/ 13 w 20"/>
                <a:gd name="T9" fmla="*/ 8 h 24"/>
                <a:gd name="T10" fmla="*/ 7 w 20"/>
                <a:gd name="T11" fmla="*/ 8 h 24"/>
                <a:gd name="T12" fmla="*/ 0 w 20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24"/>
                <a:gd name="T23" fmla="*/ 20 w 2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24">
                  <a:moveTo>
                    <a:pt x="0" y="0"/>
                  </a:moveTo>
                  <a:lnTo>
                    <a:pt x="0" y="24"/>
                  </a:lnTo>
                  <a:lnTo>
                    <a:pt x="7" y="24"/>
                  </a:lnTo>
                  <a:lnTo>
                    <a:pt x="20" y="24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38"/>
            <p:cNvSpPr>
              <a:spLocks/>
            </p:cNvSpPr>
            <p:nvPr/>
          </p:nvSpPr>
          <p:spPr bwMode="auto">
            <a:xfrm>
              <a:off x="4472" y="2671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16 h 16"/>
                <a:gd name="T4" fmla="*/ 7 w 13"/>
                <a:gd name="T5" fmla="*/ 16 h 16"/>
                <a:gd name="T6" fmla="*/ 13 w 13"/>
                <a:gd name="T7" fmla="*/ 16 h 16"/>
                <a:gd name="T8" fmla="*/ 13 w 13"/>
                <a:gd name="T9" fmla="*/ 0 h 16"/>
                <a:gd name="T10" fmla="*/ 7 w 13"/>
                <a:gd name="T11" fmla="*/ 0 h 16"/>
                <a:gd name="T12" fmla="*/ 0 w 13"/>
                <a:gd name="T13" fmla="*/ 8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6"/>
                <a:gd name="T23" fmla="*/ 13 w 13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6">
                  <a:moveTo>
                    <a:pt x="0" y="8"/>
                  </a:moveTo>
                  <a:lnTo>
                    <a:pt x="0" y="16"/>
                  </a:lnTo>
                  <a:lnTo>
                    <a:pt x="7" y="16"/>
                  </a:lnTo>
                  <a:lnTo>
                    <a:pt x="13" y="1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4388" y="2695"/>
              <a:ext cx="71" cy="64"/>
            </a:xfrm>
            <a:custGeom>
              <a:avLst/>
              <a:gdLst>
                <a:gd name="T0" fmla="*/ 0 w 71"/>
                <a:gd name="T1" fmla="*/ 0 h 64"/>
                <a:gd name="T2" fmla="*/ 7 w 71"/>
                <a:gd name="T3" fmla="*/ 24 h 64"/>
                <a:gd name="T4" fmla="*/ 39 w 71"/>
                <a:gd name="T5" fmla="*/ 48 h 64"/>
                <a:gd name="T6" fmla="*/ 46 w 71"/>
                <a:gd name="T7" fmla="*/ 56 h 64"/>
                <a:gd name="T8" fmla="*/ 58 w 71"/>
                <a:gd name="T9" fmla="*/ 64 h 64"/>
                <a:gd name="T10" fmla="*/ 71 w 71"/>
                <a:gd name="T11" fmla="*/ 48 h 64"/>
                <a:gd name="T12" fmla="*/ 65 w 71"/>
                <a:gd name="T13" fmla="*/ 48 h 64"/>
                <a:gd name="T14" fmla="*/ 58 w 71"/>
                <a:gd name="T15" fmla="*/ 40 h 64"/>
                <a:gd name="T16" fmla="*/ 65 w 71"/>
                <a:gd name="T17" fmla="*/ 40 h 64"/>
                <a:gd name="T18" fmla="*/ 65 w 71"/>
                <a:gd name="T19" fmla="*/ 32 h 64"/>
                <a:gd name="T20" fmla="*/ 52 w 71"/>
                <a:gd name="T21" fmla="*/ 32 h 64"/>
                <a:gd name="T22" fmla="*/ 46 w 71"/>
                <a:gd name="T23" fmla="*/ 40 h 64"/>
                <a:gd name="T24" fmla="*/ 20 w 71"/>
                <a:gd name="T25" fmla="*/ 16 h 64"/>
                <a:gd name="T26" fmla="*/ 20 w 71"/>
                <a:gd name="T27" fmla="*/ 0 h 64"/>
                <a:gd name="T28" fmla="*/ 0 w 71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64"/>
                <a:gd name="T47" fmla="*/ 71 w 71"/>
                <a:gd name="T48" fmla="*/ 64 h 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64">
                  <a:moveTo>
                    <a:pt x="0" y="0"/>
                  </a:moveTo>
                  <a:lnTo>
                    <a:pt x="7" y="24"/>
                  </a:lnTo>
                  <a:lnTo>
                    <a:pt x="39" y="48"/>
                  </a:lnTo>
                  <a:lnTo>
                    <a:pt x="46" y="56"/>
                  </a:lnTo>
                  <a:lnTo>
                    <a:pt x="58" y="64"/>
                  </a:lnTo>
                  <a:lnTo>
                    <a:pt x="71" y="48"/>
                  </a:lnTo>
                  <a:lnTo>
                    <a:pt x="65" y="48"/>
                  </a:lnTo>
                  <a:lnTo>
                    <a:pt x="58" y="40"/>
                  </a:lnTo>
                  <a:lnTo>
                    <a:pt x="65" y="40"/>
                  </a:lnTo>
                  <a:lnTo>
                    <a:pt x="65" y="32"/>
                  </a:lnTo>
                  <a:lnTo>
                    <a:pt x="52" y="32"/>
                  </a:lnTo>
                  <a:lnTo>
                    <a:pt x="46" y="40"/>
                  </a:lnTo>
                  <a:lnTo>
                    <a:pt x="20" y="16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40"/>
            <p:cNvSpPr>
              <a:spLocks/>
            </p:cNvSpPr>
            <p:nvPr/>
          </p:nvSpPr>
          <p:spPr bwMode="auto">
            <a:xfrm>
              <a:off x="4446" y="2687"/>
              <a:ext cx="39" cy="56"/>
            </a:xfrm>
            <a:custGeom>
              <a:avLst/>
              <a:gdLst>
                <a:gd name="T0" fmla="*/ 26 w 39"/>
                <a:gd name="T1" fmla="*/ 0 h 56"/>
                <a:gd name="T2" fmla="*/ 26 w 39"/>
                <a:gd name="T3" fmla="*/ 32 h 56"/>
                <a:gd name="T4" fmla="*/ 13 w 39"/>
                <a:gd name="T5" fmla="*/ 40 h 56"/>
                <a:gd name="T6" fmla="*/ 7 w 39"/>
                <a:gd name="T7" fmla="*/ 40 h 56"/>
                <a:gd name="T8" fmla="*/ 7 w 39"/>
                <a:gd name="T9" fmla="*/ 48 h 56"/>
                <a:gd name="T10" fmla="*/ 0 w 39"/>
                <a:gd name="T11" fmla="*/ 48 h 56"/>
                <a:gd name="T12" fmla="*/ 7 w 39"/>
                <a:gd name="T13" fmla="*/ 56 h 56"/>
                <a:gd name="T14" fmla="*/ 13 w 39"/>
                <a:gd name="T15" fmla="*/ 56 h 56"/>
                <a:gd name="T16" fmla="*/ 20 w 39"/>
                <a:gd name="T17" fmla="*/ 56 h 56"/>
                <a:gd name="T18" fmla="*/ 26 w 39"/>
                <a:gd name="T19" fmla="*/ 48 h 56"/>
                <a:gd name="T20" fmla="*/ 39 w 39"/>
                <a:gd name="T21" fmla="*/ 32 h 56"/>
                <a:gd name="T22" fmla="*/ 39 w 39"/>
                <a:gd name="T23" fmla="*/ 0 h 56"/>
                <a:gd name="T24" fmla="*/ 33 w 39"/>
                <a:gd name="T25" fmla="*/ 0 h 56"/>
                <a:gd name="T26" fmla="*/ 26 w 39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56"/>
                <a:gd name="T44" fmla="*/ 39 w 39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56">
                  <a:moveTo>
                    <a:pt x="26" y="0"/>
                  </a:moveTo>
                  <a:lnTo>
                    <a:pt x="26" y="32"/>
                  </a:lnTo>
                  <a:lnTo>
                    <a:pt x="13" y="40"/>
                  </a:lnTo>
                  <a:lnTo>
                    <a:pt x="7" y="40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7" y="56"/>
                  </a:lnTo>
                  <a:lnTo>
                    <a:pt x="13" y="56"/>
                  </a:lnTo>
                  <a:lnTo>
                    <a:pt x="20" y="56"/>
                  </a:lnTo>
                  <a:lnTo>
                    <a:pt x="26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41"/>
            <p:cNvSpPr>
              <a:spLocks/>
            </p:cNvSpPr>
            <p:nvPr/>
          </p:nvSpPr>
          <p:spPr bwMode="auto">
            <a:xfrm>
              <a:off x="4408" y="2615"/>
              <a:ext cx="51" cy="32"/>
            </a:xfrm>
            <a:custGeom>
              <a:avLst/>
              <a:gdLst>
                <a:gd name="T0" fmla="*/ 13 w 51"/>
                <a:gd name="T1" fmla="*/ 8 h 32"/>
                <a:gd name="T2" fmla="*/ 0 w 51"/>
                <a:gd name="T3" fmla="*/ 8 h 32"/>
                <a:gd name="T4" fmla="*/ 0 w 51"/>
                <a:gd name="T5" fmla="*/ 24 h 32"/>
                <a:gd name="T6" fmla="*/ 19 w 51"/>
                <a:gd name="T7" fmla="*/ 32 h 32"/>
                <a:gd name="T8" fmla="*/ 26 w 51"/>
                <a:gd name="T9" fmla="*/ 32 h 32"/>
                <a:gd name="T10" fmla="*/ 32 w 51"/>
                <a:gd name="T11" fmla="*/ 24 h 32"/>
                <a:gd name="T12" fmla="*/ 38 w 51"/>
                <a:gd name="T13" fmla="*/ 32 h 32"/>
                <a:gd name="T14" fmla="*/ 45 w 51"/>
                <a:gd name="T15" fmla="*/ 32 h 32"/>
                <a:gd name="T16" fmla="*/ 51 w 51"/>
                <a:gd name="T17" fmla="*/ 16 h 32"/>
                <a:gd name="T18" fmla="*/ 51 w 51"/>
                <a:gd name="T19" fmla="*/ 8 h 32"/>
                <a:gd name="T20" fmla="*/ 38 w 51"/>
                <a:gd name="T21" fmla="*/ 0 h 32"/>
                <a:gd name="T22" fmla="*/ 38 w 51"/>
                <a:gd name="T23" fmla="*/ 8 h 32"/>
                <a:gd name="T24" fmla="*/ 32 w 51"/>
                <a:gd name="T25" fmla="*/ 16 h 32"/>
                <a:gd name="T26" fmla="*/ 19 w 51"/>
                <a:gd name="T27" fmla="*/ 16 h 32"/>
                <a:gd name="T28" fmla="*/ 13 w 51"/>
                <a:gd name="T29" fmla="*/ 8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1"/>
                <a:gd name="T46" fmla="*/ 0 h 32"/>
                <a:gd name="T47" fmla="*/ 51 w 51"/>
                <a:gd name="T48" fmla="*/ 32 h 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1" h="32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8" y="32"/>
                  </a:lnTo>
                  <a:lnTo>
                    <a:pt x="45" y="32"/>
                  </a:lnTo>
                  <a:lnTo>
                    <a:pt x="51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8"/>
                  </a:lnTo>
                  <a:lnTo>
                    <a:pt x="32" y="16"/>
                  </a:lnTo>
                  <a:lnTo>
                    <a:pt x="19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42"/>
            <p:cNvSpPr>
              <a:spLocks/>
            </p:cNvSpPr>
            <p:nvPr/>
          </p:nvSpPr>
          <p:spPr bwMode="auto">
            <a:xfrm>
              <a:off x="4446" y="2863"/>
              <a:ext cx="1" cy="48"/>
            </a:xfrm>
            <a:custGeom>
              <a:avLst/>
              <a:gdLst>
                <a:gd name="T0" fmla="*/ 0 w 1"/>
                <a:gd name="T1" fmla="*/ 48 h 48"/>
                <a:gd name="T2" fmla="*/ 0 w 1"/>
                <a:gd name="T3" fmla="*/ 32 h 48"/>
                <a:gd name="T4" fmla="*/ 0 w 1"/>
                <a:gd name="T5" fmla="*/ 0 h 48"/>
                <a:gd name="T6" fmla="*/ 0 60000 65536"/>
                <a:gd name="T7" fmla="*/ 0 60000 65536"/>
                <a:gd name="T8" fmla="*/ 0 60000 65536"/>
                <a:gd name="T9" fmla="*/ 0 w 1"/>
                <a:gd name="T10" fmla="*/ 0 h 48"/>
                <a:gd name="T11" fmla="*/ 1 w 1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8">
                  <a:moveTo>
                    <a:pt x="0" y="48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43"/>
            <p:cNvSpPr>
              <a:spLocks/>
            </p:cNvSpPr>
            <p:nvPr/>
          </p:nvSpPr>
          <p:spPr bwMode="auto">
            <a:xfrm>
              <a:off x="4427" y="2911"/>
              <a:ext cx="58" cy="32"/>
            </a:xfrm>
            <a:custGeom>
              <a:avLst/>
              <a:gdLst>
                <a:gd name="T0" fmla="*/ 0 w 58"/>
                <a:gd name="T1" fmla="*/ 0 h 32"/>
                <a:gd name="T2" fmla="*/ 0 w 58"/>
                <a:gd name="T3" fmla="*/ 16 h 32"/>
                <a:gd name="T4" fmla="*/ 0 w 58"/>
                <a:gd name="T5" fmla="*/ 24 h 32"/>
                <a:gd name="T6" fmla="*/ 7 w 58"/>
                <a:gd name="T7" fmla="*/ 32 h 32"/>
                <a:gd name="T8" fmla="*/ 26 w 58"/>
                <a:gd name="T9" fmla="*/ 32 h 32"/>
                <a:gd name="T10" fmla="*/ 32 w 58"/>
                <a:gd name="T11" fmla="*/ 24 h 32"/>
                <a:gd name="T12" fmla="*/ 32 w 58"/>
                <a:gd name="T13" fmla="*/ 24 h 32"/>
                <a:gd name="T14" fmla="*/ 45 w 58"/>
                <a:gd name="T15" fmla="*/ 24 h 32"/>
                <a:gd name="T16" fmla="*/ 58 w 58"/>
                <a:gd name="T17" fmla="*/ 16 h 32"/>
                <a:gd name="T18" fmla="*/ 58 w 58"/>
                <a:gd name="T19" fmla="*/ 8 h 32"/>
                <a:gd name="T20" fmla="*/ 45 w 58"/>
                <a:gd name="T21" fmla="*/ 8 h 32"/>
                <a:gd name="T22" fmla="*/ 39 w 58"/>
                <a:gd name="T23" fmla="*/ 0 h 32"/>
                <a:gd name="T24" fmla="*/ 26 w 58"/>
                <a:gd name="T25" fmla="*/ 0 h 32"/>
                <a:gd name="T26" fmla="*/ 19 w 58"/>
                <a:gd name="T27" fmla="*/ 0 h 32"/>
                <a:gd name="T28" fmla="*/ 13 w 58"/>
                <a:gd name="T29" fmla="*/ 0 h 32"/>
                <a:gd name="T30" fmla="*/ 0 w 58"/>
                <a:gd name="T31" fmla="*/ 0 h 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32"/>
                <a:gd name="T50" fmla="*/ 58 w 58"/>
                <a:gd name="T51" fmla="*/ 32 h 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32">
                  <a:moveTo>
                    <a:pt x="0" y="0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7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45" y="24"/>
                  </a:lnTo>
                  <a:lnTo>
                    <a:pt x="58" y="16"/>
                  </a:lnTo>
                  <a:lnTo>
                    <a:pt x="58" y="8"/>
                  </a:lnTo>
                  <a:lnTo>
                    <a:pt x="45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44"/>
            <p:cNvSpPr>
              <a:spLocks/>
            </p:cNvSpPr>
            <p:nvPr/>
          </p:nvSpPr>
          <p:spPr bwMode="auto">
            <a:xfrm>
              <a:off x="4628" y="2839"/>
              <a:ext cx="52" cy="72"/>
            </a:xfrm>
            <a:custGeom>
              <a:avLst/>
              <a:gdLst>
                <a:gd name="T0" fmla="*/ 0 w 52"/>
                <a:gd name="T1" fmla="*/ 0 h 72"/>
                <a:gd name="T2" fmla="*/ 7 w 52"/>
                <a:gd name="T3" fmla="*/ 48 h 72"/>
                <a:gd name="T4" fmla="*/ 7 w 52"/>
                <a:gd name="T5" fmla="*/ 64 h 72"/>
                <a:gd name="T6" fmla="*/ 20 w 52"/>
                <a:gd name="T7" fmla="*/ 72 h 72"/>
                <a:gd name="T8" fmla="*/ 26 w 52"/>
                <a:gd name="T9" fmla="*/ 64 h 72"/>
                <a:gd name="T10" fmla="*/ 39 w 52"/>
                <a:gd name="T11" fmla="*/ 72 h 72"/>
                <a:gd name="T12" fmla="*/ 52 w 52"/>
                <a:gd name="T13" fmla="*/ 64 h 72"/>
                <a:gd name="T14" fmla="*/ 52 w 52"/>
                <a:gd name="T15" fmla="*/ 48 h 72"/>
                <a:gd name="T16" fmla="*/ 52 w 52"/>
                <a:gd name="T17" fmla="*/ 0 h 72"/>
                <a:gd name="T18" fmla="*/ 46 w 52"/>
                <a:gd name="T19" fmla="*/ 8 h 72"/>
                <a:gd name="T20" fmla="*/ 0 w 52"/>
                <a:gd name="T21" fmla="*/ 0 h 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"/>
                <a:gd name="T34" fmla="*/ 0 h 72"/>
                <a:gd name="T35" fmla="*/ 52 w 52"/>
                <a:gd name="T36" fmla="*/ 72 h 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" h="72">
                  <a:moveTo>
                    <a:pt x="0" y="0"/>
                  </a:moveTo>
                  <a:lnTo>
                    <a:pt x="7" y="48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9" y="72"/>
                  </a:lnTo>
                  <a:lnTo>
                    <a:pt x="52" y="64"/>
                  </a:lnTo>
                  <a:lnTo>
                    <a:pt x="52" y="48"/>
                  </a:lnTo>
                  <a:lnTo>
                    <a:pt x="52" y="0"/>
                  </a:lnTo>
                  <a:lnTo>
                    <a:pt x="4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>
              <a:off x="4667" y="2487"/>
              <a:ext cx="33" cy="40"/>
            </a:xfrm>
            <a:custGeom>
              <a:avLst/>
              <a:gdLst>
                <a:gd name="T0" fmla="*/ 0 w 33"/>
                <a:gd name="T1" fmla="*/ 8 h 40"/>
                <a:gd name="T2" fmla="*/ 7 w 33"/>
                <a:gd name="T3" fmla="*/ 0 h 40"/>
                <a:gd name="T4" fmla="*/ 20 w 33"/>
                <a:gd name="T5" fmla="*/ 0 h 40"/>
                <a:gd name="T6" fmla="*/ 33 w 33"/>
                <a:gd name="T7" fmla="*/ 16 h 40"/>
                <a:gd name="T8" fmla="*/ 33 w 33"/>
                <a:gd name="T9" fmla="*/ 24 h 40"/>
                <a:gd name="T10" fmla="*/ 33 w 33"/>
                <a:gd name="T11" fmla="*/ 40 h 40"/>
                <a:gd name="T12" fmla="*/ 20 w 33"/>
                <a:gd name="T13" fmla="*/ 40 h 40"/>
                <a:gd name="T14" fmla="*/ 20 w 33"/>
                <a:gd name="T15" fmla="*/ 32 h 40"/>
                <a:gd name="T16" fmla="*/ 13 w 33"/>
                <a:gd name="T17" fmla="*/ 8 h 40"/>
                <a:gd name="T18" fmla="*/ 0 w 33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40"/>
                <a:gd name="T32" fmla="*/ 33 w 33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40">
                  <a:moveTo>
                    <a:pt x="0" y="8"/>
                  </a:moveTo>
                  <a:lnTo>
                    <a:pt x="7" y="0"/>
                  </a:lnTo>
                  <a:lnTo>
                    <a:pt x="20" y="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40"/>
                  </a:lnTo>
                  <a:lnTo>
                    <a:pt x="20" y="40"/>
                  </a:lnTo>
                  <a:lnTo>
                    <a:pt x="20" y="32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46"/>
            <p:cNvSpPr>
              <a:spLocks/>
            </p:cNvSpPr>
            <p:nvPr/>
          </p:nvSpPr>
          <p:spPr bwMode="auto">
            <a:xfrm>
              <a:off x="4622" y="2464"/>
              <a:ext cx="52" cy="79"/>
            </a:xfrm>
            <a:custGeom>
              <a:avLst/>
              <a:gdLst>
                <a:gd name="T0" fmla="*/ 6 w 52"/>
                <a:gd name="T1" fmla="*/ 31 h 79"/>
                <a:gd name="T2" fmla="*/ 0 w 52"/>
                <a:gd name="T3" fmla="*/ 31 h 79"/>
                <a:gd name="T4" fmla="*/ 0 w 52"/>
                <a:gd name="T5" fmla="*/ 31 h 79"/>
                <a:gd name="T6" fmla="*/ 0 w 52"/>
                <a:gd name="T7" fmla="*/ 47 h 79"/>
                <a:gd name="T8" fmla="*/ 6 w 52"/>
                <a:gd name="T9" fmla="*/ 47 h 79"/>
                <a:gd name="T10" fmla="*/ 13 w 52"/>
                <a:gd name="T11" fmla="*/ 71 h 79"/>
                <a:gd name="T12" fmla="*/ 32 w 52"/>
                <a:gd name="T13" fmla="*/ 79 h 79"/>
                <a:gd name="T14" fmla="*/ 45 w 52"/>
                <a:gd name="T15" fmla="*/ 79 h 79"/>
                <a:gd name="T16" fmla="*/ 52 w 52"/>
                <a:gd name="T17" fmla="*/ 63 h 79"/>
                <a:gd name="T18" fmla="*/ 52 w 52"/>
                <a:gd name="T19" fmla="*/ 39 h 79"/>
                <a:gd name="T20" fmla="*/ 52 w 52"/>
                <a:gd name="T21" fmla="*/ 15 h 79"/>
                <a:gd name="T22" fmla="*/ 26 w 52"/>
                <a:gd name="T23" fmla="*/ 0 h 79"/>
                <a:gd name="T24" fmla="*/ 6 w 52"/>
                <a:gd name="T25" fmla="*/ 15 h 79"/>
                <a:gd name="T26" fmla="*/ 6 w 52"/>
                <a:gd name="T27" fmla="*/ 31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79"/>
                <a:gd name="T44" fmla="*/ 52 w 52"/>
                <a:gd name="T45" fmla="*/ 79 h 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79">
                  <a:moveTo>
                    <a:pt x="6" y="31"/>
                  </a:moveTo>
                  <a:lnTo>
                    <a:pt x="0" y="31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13" y="71"/>
                  </a:lnTo>
                  <a:lnTo>
                    <a:pt x="32" y="79"/>
                  </a:lnTo>
                  <a:lnTo>
                    <a:pt x="45" y="79"/>
                  </a:lnTo>
                  <a:lnTo>
                    <a:pt x="52" y="63"/>
                  </a:lnTo>
                  <a:lnTo>
                    <a:pt x="52" y="39"/>
                  </a:lnTo>
                  <a:lnTo>
                    <a:pt x="52" y="15"/>
                  </a:lnTo>
                  <a:lnTo>
                    <a:pt x="26" y="0"/>
                  </a:lnTo>
                  <a:lnTo>
                    <a:pt x="6" y="15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47"/>
            <p:cNvSpPr>
              <a:spLocks/>
            </p:cNvSpPr>
            <p:nvPr/>
          </p:nvSpPr>
          <p:spPr bwMode="auto">
            <a:xfrm>
              <a:off x="4609" y="2448"/>
              <a:ext cx="71" cy="63"/>
            </a:xfrm>
            <a:custGeom>
              <a:avLst/>
              <a:gdLst>
                <a:gd name="T0" fmla="*/ 65 w 71"/>
                <a:gd name="T1" fmla="*/ 39 h 63"/>
                <a:gd name="T2" fmla="*/ 71 w 71"/>
                <a:gd name="T3" fmla="*/ 31 h 63"/>
                <a:gd name="T4" fmla="*/ 71 w 71"/>
                <a:gd name="T5" fmla="*/ 16 h 63"/>
                <a:gd name="T6" fmla="*/ 58 w 71"/>
                <a:gd name="T7" fmla="*/ 8 h 63"/>
                <a:gd name="T8" fmla="*/ 52 w 71"/>
                <a:gd name="T9" fmla="*/ 0 h 63"/>
                <a:gd name="T10" fmla="*/ 32 w 71"/>
                <a:gd name="T11" fmla="*/ 0 h 63"/>
                <a:gd name="T12" fmla="*/ 19 w 71"/>
                <a:gd name="T13" fmla="*/ 0 h 63"/>
                <a:gd name="T14" fmla="*/ 19 w 71"/>
                <a:gd name="T15" fmla="*/ 8 h 63"/>
                <a:gd name="T16" fmla="*/ 6 w 71"/>
                <a:gd name="T17" fmla="*/ 16 h 63"/>
                <a:gd name="T18" fmla="*/ 0 w 71"/>
                <a:gd name="T19" fmla="*/ 31 h 63"/>
                <a:gd name="T20" fmla="*/ 0 w 71"/>
                <a:gd name="T21" fmla="*/ 55 h 63"/>
                <a:gd name="T22" fmla="*/ 13 w 71"/>
                <a:gd name="T23" fmla="*/ 63 h 63"/>
                <a:gd name="T24" fmla="*/ 13 w 71"/>
                <a:gd name="T25" fmla="*/ 47 h 63"/>
                <a:gd name="T26" fmla="*/ 13 w 71"/>
                <a:gd name="T27" fmla="*/ 47 h 63"/>
                <a:gd name="T28" fmla="*/ 19 w 71"/>
                <a:gd name="T29" fmla="*/ 47 h 63"/>
                <a:gd name="T30" fmla="*/ 19 w 71"/>
                <a:gd name="T31" fmla="*/ 31 h 63"/>
                <a:gd name="T32" fmla="*/ 39 w 71"/>
                <a:gd name="T33" fmla="*/ 16 h 63"/>
                <a:gd name="T34" fmla="*/ 65 w 71"/>
                <a:gd name="T35" fmla="*/ 31 h 63"/>
                <a:gd name="T36" fmla="*/ 65 w 71"/>
                <a:gd name="T37" fmla="*/ 39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1"/>
                <a:gd name="T58" fmla="*/ 0 h 63"/>
                <a:gd name="T59" fmla="*/ 71 w 71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1" h="63">
                  <a:moveTo>
                    <a:pt x="65" y="39"/>
                  </a:moveTo>
                  <a:lnTo>
                    <a:pt x="71" y="31"/>
                  </a:lnTo>
                  <a:lnTo>
                    <a:pt x="71" y="16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1"/>
                  </a:lnTo>
                  <a:lnTo>
                    <a:pt x="0" y="55"/>
                  </a:lnTo>
                  <a:lnTo>
                    <a:pt x="13" y="63"/>
                  </a:lnTo>
                  <a:lnTo>
                    <a:pt x="13" y="47"/>
                  </a:lnTo>
                  <a:lnTo>
                    <a:pt x="19" y="47"/>
                  </a:lnTo>
                  <a:lnTo>
                    <a:pt x="19" y="31"/>
                  </a:lnTo>
                  <a:lnTo>
                    <a:pt x="39" y="16"/>
                  </a:lnTo>
                  <a:lnTo>
                    <a:pt x="65" y="31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48"/>
            <p:cNvSpPr>
              <a:spLocks/>
            </p:cNvSpPr>
            <p:nvPr/>
          </p:nvSpPr>
          <p:spPr bwMode="auto">
            <a:xfrm>
              <a:off x="4583" y="2487"/>
              <a:ext cx="32" cy="40"/>
            </a:xfrm>
            <a:custGeom>
              <a:avLst/>
              <a:gdLst>
                <a:gd name="T0" fmla="*/ 32 w 32"/>
                <a:gd name="T1" fmla="*/ 8 h 40"/>
                <a:gd name="T2" fmla="*/ 26 w 32"/>
                <a:gd name="T3" fmla="*/ 0 h 40"/>
                <a:gd name="T4" fmla="*/ 19 w 32"/>
                <a:gd name="T5" fmla="*/ 8 h 40"/>
                <a:gd name="T6" fmla="*/ 6 w 32"/>
                <a:gd name="T7" fmla="*/ 16 h 40"/>
                <a:gd name="T8" fmla="*/ 0 w 32"/>
                <a:gd name="T9" fmla="*/ 32 h 40"/>
                <a:gd name="T10" fmla="*/ 6 w 32"/>
                <a:gd name="T11" fmla="*/ 40 h 40"/>
                <a:gd name="T12" fmla="*/ 13 w 32"/>
                <a:gd name="T13" fmla="*/ 40 h 40"/>
                <a:gd name="T14" fmla="*/ 13 w 32"/>
                <a:gd name="T15" fmla="*/ 32 h 40"/>
                <a:gd name="T16" fmla="*/ 19 w 32"/>
                <a:gd name="T17" fmla="*/ 16 h 40"/>
                <a:gd name="T18" fmla="*/ 32 w 32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40"/>
                <a:gd name="T32" fmla="*/ 32 w 32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40">
                  <a:moveTo>
                    <a:pt x="32" y="8"/>
                  </a:moveTo>
                  <a:lnTo>
                    <a:pt x="26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6" y="40"/>
                  </a:lnTo>
                  <a:lnTo>
                    <a:pt x="13" y="40"/>
                  </a:lnTo>
                  <a:lnTo>
                    <a:pt x="13" y="32"/>
                  </a:lnTo>
                  <a:lnTo>
                    <a:pt x="19" y="1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49"/>
            <p:cNvSpPr>
              <a:spLocks/>
            </p:cNvSpPr>
            <p:nvPr/>
          </p:nvSpPr>
          <p:spPr bwMode="auto">
            <a:xfrm>
              <a:off x="4609" y="2479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8 h 16"/>
                <a:gd name="T4" fmla="*/ 0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0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6"/>
                <a:gd name="T29" fmla="*/ 13 w 13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50"/>
            <p:cNvSpPr>
              <a:spLocks/>
            </p:cNvSpPr>
            <p:nvPr/>
          </p:nvSpPr>
          <p:spPr bwMode="auto">
            <a:xfrm>
              <a:off x="4622" y="2511"/>
              <a:ext cx="39" cy="48"/>
            </a:xfrm>
            <a:custGeom>
              <a:avLst/>
              <a:gdLst>
                <a:gd name="T0" fmla="*/ 6 w 39"/>
                <a:gd name="T1" fmla="*/ 0 h 48"/>
                <a:gd name="T2" fmla="*/ 0 w 39"/>
                <a:gd name="T3" fmla="*/ 40 h 48"/>
                <a:gd name="T4" fmla="*/ 13 w 39"/>
                <a:gd name="T5" fmla="*/ 48 h 48"/>
                <a:gd name="T6" fmla="*/ 26 w 39"/>
                <a:gd name="T7" fmla="*/ 48 h 48"/>
                <a:gd name="T8" fmla="*/ 39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3 w 39"/>
                <a:gd name="T15" fmla="*/ 24 h 48"/>
                <a:gd name="T16" fmla="*/ 6 w 39"/>
                <a:gd name="T17" fmla="*/ 0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"/>
                <a:gd name="T28" fmla="*/ 0 h 48"/>
                <a:gd name="T29" fmla="*/ 39 w 39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" h="48">
                  <a:moveTo>
                    <a:pt x="6" y="0"/>
                  </a:moveTo>
                  <a:lnTo>
                    <a:pt x="0" y="40"/>
                  </a:lnTo>
                  <a:lnTo>
                    <a:pt x="13" y="48"/>
                  </a:lnTo>
                  <a:lnTo>
                    <a:pt x="26" y="48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51"/>
            <p:cNvSpPr>
              <a:spLocks/>
            </p:cNvSpPr>
            <p:nvPr/>
          </p:nvSpPr>
          <p:spPr bwMode="auto">
            <a:xfrm>
              <a:off x="4576" y="2543"/>
              <a:ext cx="149" cy="304"/>
            </a:xfrm>
            <a:custGeom>
              <a:avLst/>
              <a:gdLst>
                <a:gd name="T0" fmla="*/ 46 w 149"/>
                <a:gd name="T1" fmla="*/ 8 h 304"/>
                <a:gd name="T2" fmla="*/ 20 w 149"/>
                <a:gd name="T3" fmla="*/ 16 h 304"/>
                <a:gd name="T4" fmla="*/ 13 w 149"/>
                <a:gd name="T5" fmla="*/ 8 h 304"/>
                <a:gd name="T6" fmla="*/ 0 w 149"/>
                <a:gd name="T7" fmla="*/ 16 h 304"/>
                <a:gd name="T8" fmla="*/ 0 w 149"/>
                <a:gd name="T9" fmla="*/ 40 h 304"/>
                <a:gd name="T10" fmla="*/ 0 w 149"/>
                <a:gd name="T11" fmla="*/ 64 h 304"/>
                <a:gd name="T12" fmla="*/ 13 w 149"/>
                <a:gd name="T13" fmla="*/ 80 h 304"/>
                <a:gd name="T14" fmla="*/ 26 w 149"/>
                <a:gd name="T15" fmla="*/ 80 h 304"/>
                <a:gd name="T16" fmla="*/ 33 w 149"/>
                <a:gd name="T17" fmla="*/ 144 h 304"/>
                <a:gd name="T18" fmla="*/ 13 w 149"/>
                <a:gd name="T19" fmla="*/ 256 h 304"/>
                <a:gd name="T20" fmla="*/ 13 w 149"/>
                <a:gd name="T21" fmla="*/ 288 h 304"/>
                <a:gd name="T22" fmla="*/ 46 w 149"/>
                <a:gd name="T23" fmla="*/ 296 h 304"/>
                <a:gd name="T24" fmla="*/ 98 w 149"/>
                <a:gd name="T25" fmla="*/ 304 h 304"/>
                <a:gd name="T26" fmla="*/ 124 w 149"/>
                <a:gd name="T27" fmla="*/ 296 h 304"/>
                <a:gd name="T28" fmla="*/ 149 w 149"/>
                <a:gd name="T29" fmla="*/ 280 h 304"/>
                <a:gd name="T30" fmla="*/ 143 w 149"/>
                <a:gd name="T31" fmla="*/ 248 h 304"/>
                <a:gd name="T32" fmla="*/ 111 w 149"/>
                <a:gd name="T33" fmla="*/ 136 h 304"/>
                <a:gd name="T34" fmla="*/ 111 w 149"/>
                <a:gd name="T35" fmla="*/ 72 h 304"/>
                <a:gd name="T36" fmla="*/ 124 w 149"/>
                <a:gd name="T37" fmla="*/ 72 h 304"/>
                <a:gd name="T38" fmla="*/ 130 w 149"/>
                <a:gd name="T39" fmla="*/ 64 h 304"/>
                <a:gd name="T40" fmla="*/ 130 w 149"/>
                <a:gd name="T41" fmla="*/ 24 h 304"/>
                <a:gd name="T42" fmla="*/ 117 w 149"/>
                <a:gd name="T43" fmla="*/ 8 h 304"/>
                <a:gd name="T44" fmla="*/ 104 w 149"/>
                <a:gd name="T45" fmla="*/ 16 h 304"/>
                <a:gd name="T46" fmla="*/ 85 w 149"/>
                <a:gd name="T47" fmla="*/ 0 h 304"/>
                <a:gd name="T48" fmla="*/ 85 w 149"/>
                <a:gd name="T49" fmla="*/ 8 h 304"/>
                <a:gd name="T50" fmla="*/ 72 w 149"/>
                <a:gd name="T51" fmla="*/ 16 h 304"/>
                <a:gd name="T52" fmla="*/ 59 w 149"/>
                <a:gd name="T53" fmla="*/ 16 h 304"/>
                <a:gd name="T54" fmla="*/ 46 w 149"/>
                <a:gd name="T55" fmla="*/ 8 h 3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49"/>
                <a:gd name="T85" fmla="*/ 0 h 304"/>
                <a:gd name="T86" fmla="*/ 149 w 149"/>
                <a:gd name="T87" fmla="*/ 304 h 3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49" h="304">
                  <a:moveTo>
                    <a:pt x="46" y="8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0" y="64"/>
                  </a:lnTo>
                  <a:lnTo>
                    <a:pt x="13" y="80"/>
                  </a:lnTo>
                  <a:lnTo>
                    <a:pt x="26" y="80"/>
                  </a:lnTo>
                  <a:lnTo>
                    <a:pt x="33" y="144"/>
                  </a:lnTo>
                  <a:lnTo>
                    <a:pt x="13" y="256"/>
                  </a:lnTo>
                  <a:lnTo>
                    <a:pt x="13" y="288"/>
                  </a:lnTo>
                  <a:lnTo>
                    <a:pt x="46" y="296"/>
                  </a:lnTo>
                  <a:lnTo>
                    <a:pt x="98" y="304"/>
                  </a:lnTo>
                  <a:lnTo>
                    <a:pt x="124" y="296"/>
                  </a:lnTo>
                  <a:lnTo>
                    <a:pt x="149" y="280"/>
                  </a:lnTo>
                  <a:lnTo>
                    <a:pt x="143" y="248"/>
                  </a:lnTo>
                  <a:lnTo>
                    <a:pt x="111" y="136"/>
                  </a:lnTo>
                  <a:lnTo>
                    <a:pt x="111" y="72"/>
                  </a:lnTo>
                  <a:lnTo>
                    <a:pt x="124" y="72"/>
                  </a:lnTo>
                  <a:lnTo>
                    <a:pt x="130" y="64"/>
                  </a:lnTo>
                  <a:lnTo>
                    <a:pt x="130" y="24"/>
                  </a:lnTo>
                  <a:lnTo>
                    <a:pt x="117" y="8"/>
                  </a:lnTo>
                  <a:lnTo>
                    <a:pt x="104" y="16"/>
                  </a:lnTo>
                  <a:lnTo>
                    <a:pt x="85" y="0"/>
                  </a:lnTo>
                  <a:lnTo>
                    <a:pt x="85" y="8"/>
                  </a:lnTo>
                  <a:lnTo>
                    <a:pt x="72" y="16"/>
                  </a:lnTo>
                  <a:lnTo>
                    <a:pt x="59" y="16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Line 52"/>
            <p:cNvSpPr>
              <a:spLocks noChangeShapeType="1"/>
            </p:cNvSpPr>
            <p:nvPr/>
          </p:nvSpPr>
          <p:spPr bwMode="auto">
            <a:xfrm flipV="1">
              <a:off x="4687" y="2599"/>
              <a:ext cx="1" cy="16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53"/>
            <p:cNvSpPr>
              <a:spLocks/>
            </p:cNvSpPr>
            <p:nvPr/>
          </p:nvSpPr>
          <p:spPr bwMode="auto">
            <a:xfrm>
              <a:off x="4583" y="2615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8 h 24"/>
                <a:gd name="T10" fmla="*/ 6 w 19"/>
                <a:gd name="T11" fmla="*/ 8 h 24"/>
                <a:gd name="T12" fmla="*/ 0 w 19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24"/>
                <a:gd name="T23" fmla="*/ 19 w 19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24">
                  <a:moveTo>
                    <a:pt x="0" y="0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54"/>
            <p:cNvSpPr>
              <a:spLocks/>
            </p:cNvSpPr>
            <p:nvPr/>
          </p:nvSpPr>
          <p:spPr bwMode="auto">
            <a:xfrm>
              <a:off x="4687" y="2607"/>
              <a:ext cx="19" cy="24"/>
            </a:xfrm>
            <a:custGeom>
              <a:avLst/>
              <a:gdLst>
                <a:gd name="T0" fmla="*/ 0 w 19"/>
                <a:gd name="T1" fmla="*/ 8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0 h 24"/>
                <a:gd name="T10" fmla="*/ 13 w 19"/>
                <a:gd name="T11" fmla="*/ 8 h 24"/>
                <a:gd name="T12" fmla="*/ 0 w 19"/>
                <a:gd name="T13" fmla="*/ 8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24"/>
                <a:gd name="T23" fmla="*/ 19 w 19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24">
                  <a:moveTo>
                    <a:pt x="0" y="8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55"/>
            <p:cNvSpPr>
              <a:spLocks/>
            </p:cNvSpPr>
            <p:nvPr/>
          </p:nvSpPr>
          <p:spPr bwMode="auto">
            <a:xfrm>
              <a:off x="4583" y="2639"/>
              <a:ext cx="91" cy="72"/>
            </a:xfrm>
            <a:custGeom>
              <a:avLst/>
              <a:gdLst>
                <a:gd name="T0" fmla="*/ 0 w 91"/>
                <a:gd name="T1" fmla="*/ 0 h 72"/>
                <a:gd name="T2" fmla="*/ 6 w 91"/>
                <a:gd name="T3" fmla="*/ 32 h 72"/>
                <a:gd name="T4" fmla="*/ 45 w 91"/>
                <a:gd name="T5" fmla="*/ 64 h 72"/>
                <a:gd name="T6" fmla="*/ 58 w 91"/>
                <a:gd name="T7" fmla="*/ 72 h 72"/>
                <a:gd name="T8" fmla="*/ 78 w 91"/>
                <a:gd name="T9" fmla="*/ 72 h 72"/>
                <a:gd name="T10" fmla="*/ 91 w 91"/>
                <a:gd name="T11" fmla="*/ 64 h 72"/>
                <a:gd name="T12" fmla="*/ 78 w 91"/>
                <a:gd name="T13" fmla="*/ 56 h 72"/>
                <a:gd name="T14" fmla="*/ 71 w 91"/>
                <a:gd name="T15" fmla="*/ 56 h 72"/>
                <a:gd name="T16" fmla="*/ 78 w 91"/>
                <a:gd name="T17" fmla="*/ 48 h 72"/>
                <a:gd name="T18" fmla="*/ 78 w 91"/>
                <a:gd name="T19" fmla="*/ 40 h 72"/>
                <a:gd name="T20" fmla="*/ 65 w 91"/>
                <a:gd name="T21" fmla="*/ 40 h 72"/>
                <a:gd name="T22" fmla="*/ 58 w 91"/>
                <a:gd name="T23" fmla="*/ 48 h 72"/>
                <a:gd name="T24" fmla="*/ 26 w 91"/>
                <a:gd name="T25" fmla="*/ 24 h 72"/>
                <a:gd name="T26" fmla="*/ 19 w 91"/>
                <a:gd name="T27" fmla="*/ 0 h 72"/>
                <a:gd name="T28" fmla="*/ 0 w 91"/>
                <a:gd name="T29" fmla="*/ 0 h 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1"/>
                <a:gd name="T46" fmla="*/ 0 h 72"/>
                <a:gd name="T47" fmla="*/ 91 w 91"/>
                <a:gd name="T48" fmla="*/ 72 h 7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1" h="72">
                  <a:moveTo>
                    <a:pt x="0" y="0"/>
                  </a:moveTo>
                  <a:lnTo>
                    <a:pt x="6" y="32"/>
                  </a:lnTo>
                  <a:lnTo>
                    <a:pt x="45" y="64"/>
                  </a:lnTo>
                  <a:lnTo>
                    <a:pt x="58" y="72"/>
                  </a:lnTo>
                  <a:lnTo>
                    <a:pt x="78" y="72"/>
                  </a:lnTo>
                  <a:lnTo>
                    <a:pt x="91" y="64"/>
                  </a:lnTo>
                  <a:lnTo>
                    <a:pt x="78" y="56"/>
                  </a:lnTo>
                  <a:lnTo>
                    <a:pt x="71" y="56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65" y="40"/>
                  </a:lnTo>
                  <a:lnTo>
                    <a:pt x="58" y="48"/>
                  </a:lnTo>
                  <a:lnTo>
                    <a:pt x="26" y="24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56"/>
            <p:cNvSpPr>
              <a:spLocks/>
            </p:cNvSpPr>
            <p:nvPr/>
          </p:nvSpPr>
          <p:spPr bwMode="auto">
            <a:xfrm>
              <a:off x="4654" y="2631"/>
              <a:ext cx="52" cy="72"/>
            </a:xfrm>
            <a:custGeom>
              <a:avLst/>
              <a:gdLst>
                <a:gd name="T0" fmla="*/ 33 w 52"/>
                <a:gd name="T1" fmla="*/ 0 h 72"/>
                <a:gd name="T2" fmla="*/ 33 w 52"/>
                <a:gd name="T3" fmla="*/ 32 h 72"/>
                <a:gd name="T4" fmla="*/ 20 w 52"/>
                <a:gd name="T5" fmla="*/ 48 h 72"/>
                <a:gd name="T6" fmla="*/ 7 w 52"/>
                <a:gd name="T7" fmla="*/ 48 h 72"/>
                <a:gd name="T8" fmla="*/ 7 w 52"/>
                <a:gd name="T9" fmla="*/ 56 h 72"/>
                <a:gd name="T10" fmla="*/ 0 w 52"/>
                <a:gd name="T11" fmla="*/ 64 h 72"/>
                <a:gd name="T12" fmla="*/ 7 w 52"/>
                <a:gd name="T13" fmla="*/ 64 h 72"/>
                <a:gd name="T14" fmla="*/ 20 w 52"/>
                <a:gd name="T15" fmla="*/ 72 h 72"/>
                <a:gd name="T16" fmla="*/ 26 w 52"/>
                <a:gd name="T17" fmla="*/ 64 h 72"/>
                <a:gd name="T18" fmla="*/ 33 w 52"/>
                <a:gd name="T19" fmla="*/ 56 h 72"/>
                <a:gd name="T20" fmla="*/ 46 w 52"/>
                <a:gd name="T21" fmla="*/ 40 h 72"/>
                <a:gd name="T22" fmla="*/ 52 w 52"/>
                <a:gd name="T23" fmla="*/ 0 h 72"/>
                <a:gd name="T24" fmla="*/ 46 w 52"/>
                <a:gd name="T25" fmla="*/ 0 h 72"/>
                <a:gd name="T26" fmla="*/ 33 w 52"/>
                <a:gd name="T27" fmla="*/ 0 h 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72"/>
                <a:gd name="T44" fmla="*/ 52 w 52"/>
                <a:gd name="T45" fmla="*/ 72 h 7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72">
                  <a:moveTo>
                    <a:pt x="33" y="0"/>
                  </a:moveTo>
                  <a:lnTo>
                    <a:pt x="33" y="32"/>
                  </a:lnTo>
                  <a:lnTo>
                    <a:pt x="20" y="48"/>
                  </a:lnTo>
                  <a:lnTo>
                    <a:pt x="7" y="48"/>
                  </a:lnTo>
                  <a:lnTo>
                    <a:pt x="7" y="56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3" y="56"/>
                  </a:lnTo>
                  <a:lnTo>
                    <a:pt x="46" y="4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57"/>
            <p:cNvSpPr>
              <a:spLocks/>
            </p:cNvSpPr>
            <p:nvPr/>
          </p:nvSpPr>
          <p:spPr bwMode="auto">
            <a:xfrm>
              <a:off x="4609" y="2543"/>
              <a:ext cx="65" cy="40"/>
            </a:xfrm>
            <a:custGeom>
              <a:avLst/>
              <a:gdLst>
                <a:gd name="T0" fmla="*/ 13 w 65"/>
                <a:gd name="T1" fmla="*/ 8 h 40"/>
                <a:gd name="T2" fmla="*/ 0 w 65"/>
                <a:gd name="T3" fmla="*/ 8 h 40"/>
                <a:gd name="T4" fmla="*/ 0 w 65"/>
                <a:gd name="T5" fmla="*/ 24 h 40"/>
                <a:gd name="T6" fmla="*/ 19 w 65"/>
                <a:gd name="T7" fmla="*/ 40 h 40"/>
                <a:gd name="T8" fmla="*/ 32 w 65"/>
                <a:gd name="T9" fmla="*/ 40 h 40"/>
                <a:gd name="T10" fmla="*/ 39 w 65"/>
                <a:gd name="T11" fmla="*/ 24 h 40"/>
                <a:gd name="T12" fmla="*/ 45 w 65"/>
                <a:gd name="T13" fmla="*/ 40 h 40"/>
                <a:gd name="T14" fmla="*/ 58 w 65"/>
                <a:gd name="T15" fmla="*/ 40 h 40"/>
                <a:gd name="T16" fmla="*/ 65 w 65"/>
                <a:gd name="T17" fmla="*/ 24 h 40"/>
                <a:gd name="T18" fmla="*/ 65 w 65"/>
                <a:gd name="T19" fmla="*/ 8 h 40"/>
                <a:gd name="T20" fmla="*/ 52 w 65"/>
                <a:gd name="T21" fmla="*/ 0 h 40"/>
                <a:gd name="T22" fmla="*/ 52 w 65"/>
                <a:gd name="T23" fmla="*/ 8 h 40"/>
                <a:gd name="T24" fmla="*/ 39 w 65"/>
                <a:gd name="T25" fmla="*/ 16 h 40"/>
                <a:gd name="T26" fmla="*/ 26 w 65"/>
                <a:gd name="T27" fmla="*/ 16 h 40"/>
                <a:gd name="T28" fmla="*/ 13 w 65"/>
                <a:gd name="T29" fmla="*/ 8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40"/>
                <a:gd name="T47" fmla="*/ 65 w 65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40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40"/>
                  </a:lnTo>
                  <a:lnTo>
                    <a:pt x="32" y="40"/>
                  </a:lnTo>
                  <a:lnTo>
                    <a:pt x="39" y="24"/>
                  </a:lnTo>
                  <a:lnTo>
                    <a:pt x="45" y="40"/>
                  </a:lnTo>
                  <a:lnTo>
                    <a:pt x="58" y="40"/>
                  </a:lnTo>
                  <a:lnTo>
                    <a:pt x="65" y="24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58"/>
            <p:cNvSpPr>
              <a:spLocks/>
            </p:cNvSpPr>
            <p:nvPr/>
          </p:nvSpPr>
          <p:spPr bwMode="auto">
            <a:xfrm>
              <a:off x="4654" y="2847"/>
              <a:ext cx="7" cy="56"/>
            </a:xfrm>
            <a:custGeom>
              <a:avLst/>
              <a:gdLst>
                <a:gd name="T0" fmla="*/ 0 w 7"/>
                <a:gd name="T1" fmla="*/ 56 h 56"/>
                <a:gd name="T2" fmla="*/ 0 w 7"/>
                <a:gd name="T3" fmla="*/ 32 h 56"/>
                <a:gd name="T4" fmla="*/ 7 w 7"/>
                <a:gd name="T5" fmla="*/ 0 h 56"/>
                <a:gd name="T6" fmla="*/ 0 60000 65536"/>
                <a:gd name="T7" fmla="*/ 0 60000 65536"/>
                <a:gd name="T8" fmla="*/ 0 60000 65536"/>
                <a:gd name="T9" fmla="*/ 0 w 7"/>
                <a:gd name="T10" fmla="*/ 0 h 56"/>
                <a:gd name="T11" fmla="*/ 7 w 7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56">
                  <a:moveTo>
                    <a:pt x="0" y="56"/>
                  </a:moveTo>
                  <a:lnTo>
                    <a:pt x="0" y="32"/>
                  </a:lnTo>
                  <a:lnTo>
                    <a:pt x="7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59"/>
            <p:cNvSpPr>
              <a:spLocks/>
            </p:cNvSpPr>
            <p:nvPr/>
          </p:nvSpPr>
          <p:spPr bwMode="auto">
            <a:xfrm>
              <a:off x="4628" y="2903"/>
              <a:ext cx="78" cy="40"/>
            </a:xfrm>
            <a:custGeom>
              <a:avLst/>
              <a:gdLst>
                <a:gd name="T0" fmla="*/ 7 w 78"/>
                <a:gd name="T1" fmla="*/ 0 h 40"/>
                <a:gd name="T2" fmla="*/ 0 w 78"/>
                <a:gd name="T3" fmla="*/ 16 h 40"/>
                <a:gd name="T4" fmla="*/ 7 w 78"/>
                <a:gd name="T5" fmla="*/ 32 h 40"/>
                <a:gd name="T6" fmla="*/ 13 w 78"/>
                <a:gd name="T7" fmla="*/ 40 h 40"/>
                <a:gd name="T8" fmla="*/ 39 w 78"/>
                <a:gd name="T9" fmla="*/ 40 h 40"/>
                <a:gd name="T10" fmla="*/ 39 w 78"/>
                <a:gd name="T11" fmla="*/ 32 h 40"/>
                <a:gd name="T12" fmla="*/ 46 w 78"/>
                <a:gd name="T13" fmla="*/ 32 h 40"/>
                <a:gd name="T14" fmla="*/ 65 w 78"/>
                <a:gd name="T15" fmla="*/ 32 h 40"/>
                <a:gd name="T16" fmla="*/ 78 w 78"/>
                <a:gd name="T17" fmla="*/ 24 h 40"/>
                <a:gd name="T18" fmla="*/ 72 w 78"/>
                <a:gd name="T19" fmla="*/ 16 h 40"/>
                <a:gd name="T20" fmla="*/ 65 w 78"/>
                <a:gd name="T21" fmla="*/ 8 h 40"/>
                <a:gd name="T22" fmla="*/ 52 w 78"/>
                <a:gd name="T23" fmla="*/ 0 h 40"/>
                <a:gd name="T24" fmla="*/ 39 w 78"/>
                <a:gd name="T25" fmla="*/ 8 h 40"/>
                <a:gd name="T26" fmla="*/ 26 w 78"/>
                <a:gd name="T27" fmla="*/ 0 h 40"/>
                <a:gd name="T28" fmla="*/ 20 w 78"/>
                <a:gd name="T29" fmla="*/ 8 h 40"/>
                <a:gd name="T30" fmla="*/ 7 w 78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8"/>
                <a:gd name="T49" fmla="*/ 0 h 40"/>
                <a:gd name="T50" fmla="*/ 78 w 78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8" h="40">
                  <a:moveTo>
                    <a:pt x="7" y="0"/>
                  </a:moveTo>
                  <a:lnTo>
                    <a:pt x="0" y="16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46" y="32"/>
                  </a:lnTo>
                  <a:lnTo>
                    <a:pt x="65" y="32"/>
                  </a:lnTo>
                  <a:lnTo>
                    <a:pt x="78" y="24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9" y="8"/>
                  </a:lnTo>
                  <a:lnTo>
                    <a:pt x="26" y="0"/>
                  </a:lnTo>
                  <a:lnTo>
                    <a:pt x="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60"/>
            <p:cNvSpPr>
              <a:spLocks/>
            </p:cNvSpPr>
            <p:nvPr/>
          </p:nvSpPr>
          <p:spPr bwMode="auto">
            <a:xfrm>
              <a:off x="4232" y="2879"/>
              <a:ext cx="39" cy="40"/>
            </a:xfrm>
            <a:custGeom>
              <a:avLst/>
              <a:gdLst>
                <a:gd name="T0" fmla="*/ 0 w 39"/>
                <a:gd name="T1" fmla="*/ 0 h 40"/>
                <a:gd name="T2" fmla="*/ 0 w 39"/>
                <a:gd name="T3" fmla="*/ 24 h 40"/>
                <a:gd name="T4" fmla="*/ 0 w 39"/>
                <a:gd name="T5" fmla="*/ 40 h 40"/>
                <a:gd name="T6" fmla="*/ 13 w 39"/>
                <a:gd name="T7" fmla="*/ 40 h 40"/>
                <a:gd name="T8" fmla="*/ 20 w 39"/>
                <a:gd name="T9" fmla="*/ 40 h 40"/>
                <a:gd name="T10" fmla="*/ 26 w 39"/>
                <a:gd name="T11" fmla="*/ 40 h 40"/>
                <a:gd name="T12" fmla="*/ 39 w 39"/>
                <a:gd name="T13" fmla="*/ 40 h 40"/>
                <a:gd name="T14" fmla="*/ 33 w 39"/>
                <a:gd name="T15" fmla="*/ 24 h 40"/>
                <a:gd name="T16" fmla="*/ 39 w 39"/>
                <a:gd name="T17" fmla="*/ 0 h 40"/>
                <a:gd name="T18" fmla="*/ 33 w 39"/>
                <a:gd name="T19" fmla="*/ 0 h 40"/>
                <a:gd name="T20" fmla="*/ 0 w 39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40"/>
                <a:gd name="T35" fmla="*/ 39 w 39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40">
                  <a:moveTo>
                    <a:pt x="0" y="0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6" y="40"/>
                  </a:lnTo>
                  <a:lnTo>
                    <a:pt x="39" y="40"/>
                  </a:lnTo>
                  <a:lnTo>
                    <a:pt x="33" y="24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61"/>
            <p:cNvSpPr>
              <a:spLocks/>
            </p:cNvSpPr>
            <p:nvPr/>
          </p:nvSpPr>
          <p:spPr bwMode="auto">
            <a:xfrm>
              <a:off x="4265" y="2647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0 h 24"/>
                <a:gd name="T4" fmla="*/ 6 w 19"/>
                <a:gd name="T5" fmla="*/ 0 h 24"/>
                <a:gd name="T6" fmla="*/ 19 w 19"/>
                <a:gd name="T7" fmla="*/ 8 h 24"/>
                <a:gd name="T8" fmla="*/ 19 w 19"/>
                <a:gd name="T9" fmla="*/ 16 h 24"/>
                <a:gd name="T10" fmla="*/ 19 w 19"/>
                <a:gd name="T11" fmla="*/ 24 h 24"/>
                <a:gd name="T12" fmla="*/ 13 w 19"/>
                <a:gd name="T13" fmla="*/ 24 h 24"/>
                <a:gd name="T14" fmla="*/ 6 w 19"/>
                <a:gd name="T15" fmla="*/ 16 h 24"/>
                <a:gd name="T16" fmla="*/ 6 w 19"/>
                <a:gd name="T17" fmla="*/ 8 h 24"/>
                <a:gd name="T18" fmla="*/ 0 w 1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4"/>
                <a:gd name="T32" fmla="*/ 19 w 1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9" y="8"/>
                  </a:lnTo>
                  <a:lnTo>
                    <a:pt x="19" y="16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6" y="16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62"/>
            <p:cNvSpPr>
              <a:spLocks/>
            </p:cNvSpPr>
            <p:nvPr/>
          </p:nvSpPr>
          <p:spPr bwMode="auto">
            <a:xfrm>
              <a:off x="4226" y="2631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13 w 39"/>
                <a:gd name="T11" fmla="*/ 40 h 56"/>
                <a:gd name="T12" fmla="*/ 26 w 39"/>
                <a:gd name="T13" fmla="*/ 56 h 56"/>
                <a:gd name="T14" fmla="*/ 32 w 39"/>
                <a:gd name="T15" fmla="*/ 48 h 56"/>
                <a:gd name="T16" fmla="*/ 39 w 39"/>
                <a:gd name="T17" fmla="*/ 40 h 56"/>
                <a:gd name="T18" fmla="*/ 39 w 39"/>
                <a:gd name="T19" fmla="*/ 24 h 56"/>
                <a:gd name="T20" fmla="*/ 39 w 39"/>
                <a:gd name="T21" fmla="*/ 8 h 56"/>
                <a:gd name="T22" fmla="*/ 19 w 39"/>
                <a:gd name="T23" fmla="*/ 0 h 56"/>
                <a:gd name="T24" fmla="*/ 6 w 39"/>
                <a:gd name="T25" fmla="*/ 8 h 56"/>
                <a:gd name="T26" fmla="*/ 6 w 39"/>
                <a:gd name="T27" fmla="*/ 24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56"/>
                <a:gd name="T44" fmla="*/ 39 w 39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3" y="40"/>
                  </a:lnTo>
                  <a:lnTo>
                    <a:pt x="26" y="56"/>
                  </a:lnTo>
                  <a:lnTo>
                    <a:pt x="32" y="48"/>
                  </a:lnTo>
                  <a:lnTo>
                    <a:pt x="39" y="40"/>
                  </a:lnTo>
                  <a:lnTo>
                    <a:pt x="39" y="24"/>
                  </a:lnTo>
                  <a:lnTo>
                    <a:pt x="39" y="8"/>
                  </a:lnTo>
                  <a:lnTo>
                    <a:pt x="19" y="0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63"/>
            <p:cNvSpPr>
              <a:spLocks/>
            </p:cNvSpPr>
            <p:nvPr/>
          </p:nvSpPr>
          <p:spPr bwMode="auto">
            <a:xfrm>
              <a:off x="4219" y="2615"/>
              <a:ext cx="52" cy="48"/>
            </a:xfrm>
            <a:custGeom>
              <a:avLst/>
              <a:gdLst>
                <a:gd name="T0" fmla="*/ 46 w 52"/>
                <a:gd name="T1" fmla="*/ 32 h 48"/>
                <a:gd name="T2" fmla="*/ 52 w 52"/>
                <a:gd name="T3" fmla="*/ 24 h 48"/>
                <a:gd name="T4" fmla="*/ 52 w 52"/>
                <a:gd name="T5" fmla="*/ 16 h 48"/>
                <a:gd name="T6" fmla="*/ 46 w 52"/>
                <a:gd name="T7" fmla="*/ 8 h 48"/>
                <a:gd name="T8" fmla="*/ 33 w 52"/>
                <a:gd name="T9" fmla="*/ 8 h 48"/>
                <a:gd name="T10" fmla="*/ 20 w 52"/>
                <a:gd name="T11" fmla="*/ 0 h 48"/>
                <a:gd name="T12" fmla="*/ 13 w 52"/>
                <a:gd name="T13" fmla="*/ 8 h 48"/>
                <a:gd name="T14" fmla="*/ 13 w 52"/>
                <a:gd name="T15" fmla="*/ 8 h 48"/>
                <a:gd name="T16" fmla="*/ 7 w 52"/>
                <a:gd name="T17" fmla="*/ 16 h 48"/>
                <a:gd name="T18" fmla="*/ 0 w 52"/>
                <a:gd name="T19" fmla="*/ 24 h 48"/>
                <a:gd name="T20" fmla="*/ 0 w 52"/>
                <a:gd name="T21" fmla="*/ 40 h 48"/>
                <a:gd name="T22" fmla="*/ 7 w 52"/>
                <a:gd name="T23" fmla="*/ 48 h 48"/>
                <a:gd name="T24" fmla="*/ 7 w 52"/>
                <a:gd name="T25" fmla="*/ 40 h 48"/>
                <a:gd name="T26" fmla="*/ 7 w 52"/>
                <a:gd name="T27" fmla="*/ 32 h 48"/>
                <a:gd name="T28" fmla="*/ 13 w 52"/>
                <a:gd name="T29" fmla="*/ 40 h 48"/>
                <a:gd name="T30" fmla="*/ 13 w 52"/>
                <a:gd name="T31" fmla="*/ 24 h 48"/>
                <a:gd name="T32" fmla="*/ 26 w 52"/>
                <a:gd name="T33" fmla="*/ 16 h 48"/>
                <a:gd name="T34" fmla="*/ 46 w 52"/>
                <a:gd name="T35" fmla="*/ 24 h 48"/>
                <a:gd name="T36" fmla="*/ 46 w 52"/>
                <a:gd name="T37" fmla="*/ 32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48"/>
                <a:gd name="T59" fmla="*/ 52 w 52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48">
                  <a:moveTo>
                    <a:pt x="46" y="32"/>
                  </a:moveTo>
                  <a:lnTo>
                    <a:pt x="52" y="24"/>
                  </a:lnTo>
                  <a:lnTo>
                    <a:pt x="52" y="16"/>
                  </a:lnTo>
                  <a:lnTo>
                    <a:pt x="46" y="8"/>
                  </a:lnTo>
                  <a:lnTo>
                    <a:pt x="33" y="8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7" y="40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13" y="24"/>
                  </a:lnTo>
                  <a:lnTo>
                    <a:pt x="26" y="16"/>
                  </a:lnTo>
                  <a:lnTo>
                    <a:pt x="46" y="24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64"/>
            <p:cNvSpPr>
              <a:spLocks/>
            </p:cNvSpPr>
            <p:nvPr/>
          </p:nvSpPr>
          <p:spPr bwMode="auto">
            <a:xfrm>
              <a:off x="4200" y="2647"/>
              <a:ext cx="19" cy="24"/>
            </a:xfrm>
            <a:custGeom>
              <a:avLst/>
              <a:gdLst>
                <a:gd name="T0" fmla="*/ 19 w 19"/>
                <a:gd name="T1" fmla="*/ 8 h 24"/>
                <a:gd name="T2" fmla="*/ 19 w 19"/>
                <a:gd name="T3" fmla="*/ 0 h 24"/>
                <a:gd name="T4" fmla="*/ 13 w 19"/>
                <a:gd name="T5" fmla="*/ 0 h 24"/>
                <a:gd name="T6" fmla="*/ 0 w 19"/>
                <a:gd name="T7" fmla="*/ 8 h 24"/>
                <a:gd name="T8" fmla="*/ 0 w 19"/>
                <a:gd name="T9" fmla="*/ 16 h 24"/>
                <a:gd name="T10" fmla="*/ 0 w 19"/>
                <a:gd name="T11" fmla="*/ 24 h 24"/>
                <a:gd name="T12" fmla="*/ 6 w 19"/>
                <a:gd name="T13" fmla="*/ 24 h 24"/>
                <a:gd name="T14" fmla="*/ 6 w 19"/>
                <a:gd name="T15" fmla="*/ 16 h 24"/>
                <a:gd name="T16" fmla="*/ 13 w 19"/>
                <a:gd name="T17" fmla="*/ 8 h 24"/>
                <a:gd name="T18" fmla="*/ 19 w 19"/>
                <a:gd name="T19" fmla="*/ 8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4"/>
                <a:gd name="T32" fmla="*/ 19 w 1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4">
                  <a:moveTo>
                    <a:pt x="19" y="8"/>
                  </a:moveTo>
                  <a:lnTo>
                    <a:pt x="19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16"/>
                  </a:lnTo>
                  <a:lnTo>
                    <a:pt x="13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65"/>
            <p:cNvSpPr>
              <a:spLocks/>
            </p:cNvSpPr>
            <p:nvPr/>
          </p:nvSpPr>
          <p:spPr bwMode="auto">
            <a:xfrm>
              <a:off x="4213" y="2639"/>
              <a:ext cx="13" cy="16"/>
            </a:xfrm>
            <a:custGeom>
              <a:avLst/>
              <a:gdLst>
                <a:gd name="T0" fmla="*/ 6 w 13"/>
                <a:gd name="T1" fmla="*/ 8 h 16"/>
                <a:gd name="T2" fmla="*/ 0 w 13"/>
                <a:gd name="T3" fmla="*/ 8 h 16"/>
                <a:gd name="T4" fmla="*/ 6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6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6"/>
                <a:gd name="T29" fmla="*/ 13 w 13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6">
                  <a:moveTo>
                    <a:pt x="6" y="8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66"/>
            <p:cNvSpPr>
              <a:spLocks/>
            </p:cNvSpPr>
            <p:nvPr/>
          </p:nvSpPr>
          <p:spPr bwMode="auto">
            <a:xfrm>
              <a:off x="4226" y="2663"/>
              <a:ext cx="26" cy="32"/>
            </a:xfrm>
            <a:custGeom>
              <a:avLst/>
              <a:gdLst>
                <a:gd name="T0" fmla="*/ 6 w 26"/>
                <a:gd name="T1" fmla="*/ 0 h 32"/>
                <a:gd name="T2" fmla="*/ 0 w 26"/>
                <a:gd name="T3" fmla="*/ 24 h 32"/>
                <a:gd name="T4" fmla="*/ 6 w 26"/>
                <a:gd name="T5" fmla="*/ 32 h 32"/>
                <a:gd name="T6" fmla="*/ 19 w 26"/>
                <a:gd name="T7" fmla="*/ 32 h 32"/>
                <a:gd name="T8" fmla="*/ 26 w 26"/>
                <a:gd name="T9" fmla="*/ 24 h 32"/>
                <a:gd name="T10" fmla="*/ 26 w 26"/>
                <a:gd name="T11" fmla="*/ 24 h 32"/>
                <a:gd name="T12" fmla="*/ 26 w 26"/>
                <a:gd name="T13" fmla="*/ 24 h 32"/>
                <a:gd name="T14" fmla="*/ 13 w 26"/>
                <a:gd name="T15" fmla="*/ 8 h 32"/>
                <a:gd name="T16" fmla="*/ 6 w 26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"/>
                <a:gd name="T28" fmla="*/ 0 h 32"/>
                <a:gd name="T29" fmla="*/ 26 w 26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" h="32">
                  <a:moveTo>
                    <a:pt x="6" y="0"/>
                  </a:moveTo>
                  <a:lnTo>
                    <a:pt x="0" y="2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26" y="24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67"/>
            <p:cNvSpPr>
              <a:spLocks/>
            </p:cNvSpPr>
            <p:nvPr/>
          </p:nvSpPr>
          <p:spPr bwMode="auto">
            <a:xfrm>
              <a:off x="4193" y="2687"/>
              <a:ext cx="111" cy="192"/>
            </a:xfrm>
            <a:custGeom>
              <a:avLst/>
              <a:gdLst>
                <a:gd name="T0" fmla="*/ 33 w 111"/>
                <a:gd name="T1" fmla="*/ 0 h 192"/>
                <a:gd name="T2" fmla="*/ 13 w 111"/>
                <a:gd name="T3" fmla="*/ 8 h 192"/>
                <a:gd name="T4" fmla="*/ 7 w 111"/>
                <a:gd name="T5" fmla="*/ 0 h 192"/>
                <a:gd name="T6" fmla="*/ 0 w 111"/>
                <a:gd name="T7" fmla="*/ 8 h 192"/>
                <a:gd name="T8" fmla="*/ 0 w 111"/>
                <a:gd name="T9" fmla="*/ 24 h 192"/>
                <a:gd name="T10" fmla="*/ 0 w 111"/>
                <a:gd name="T11" fmla="*/ 40 h 192"/>
                <a:gd name="T12" fmla="*/ 7 w 111"/>
                <a:gd name="T13" fmla="*/ 48 h 192"/>
                <a:gd name="T14" fmla="*/ 20 w 111"/>
                <a:gd name="T15" fmla="*/ 48 h 192"/>
                <a:gd name="T16" fmla="*/ 26 w 111"/>
                <a:gd name="T17" fmla="*/ 88 h 192"/>
                <a:gd name="T18" fmla="*/ 7 w 111"/>
                <a:gd name="T19" fmla="*/ 160 h 192"/>
                <a:gd name="T20" fmla="*/ 7 w 111"/>
                <a:gd name="T21" fmla="*/ 184 h 192"/>
                <a:gd name="T22" fmla="*/ 33 w 111"/>
                <a:gd name="T23" fmla="*/ 192 h 192"/>
                <a:gd name="T24" fmla="*/ 72 w 111"/>
                <a:gd name="T25" fmla="*/ 192 h 192"/>
                <a:gd name="T26" fmla="*/ 91 w 111"/>
                <a:gd name="T27" fmla="*/ 184 h 192"/>
                <a:gd name="T28" fmla="*/ 111 w 111"/>
                <a:gd name="T29" fmla="*/ 176 h 192"/>
                <a:gd name="T30" fmla="*/ 104 w 111"/>
                <a:gd name="T31" fmla="*/ 160 h 192"/>
                <a:gd name="T32" fmla="*/ 85 w 111"/>
                <a:gd name="T33" fmla="*/ 80 h 192"/>
                <a:gd name="T34" fmla="*/ 85 w 111"/>
                <a:gd name="T35" fmla="*/ 40 h 192"/>
                <a:gd name="T36" fmla="*/ 91 w 111"/>
                <a:gd name="T37" fmla="*/ 40 h 192"/>
                <a:gd name="T38" fmla="*/ 98 w 111"/>
                <a:gd name="T39" fmla="*/ 40 h 192"/>
                <a:gd name="T40" fmla="*/ 98 w 111"/>
                <a:gd name="T41" fmla="*/ 16 h 192"/>
                <a:gd name="T42" fmla="*/ 85 w 111"/>
                <a:gd name="T43" fmla="*/ 0 h 192"/>
                <a:gd name="T44" fmla="*/ 78 w 111"/>
                <a:gd name="T45" fmla="*/ 0 h 192"/>
                <a:gd name="T46" fmla="*/ 59 w 111"/>
                <a:gd name="T47" fmla="*/ 0 h 192"/>
                <a:gd name="T48" fmla="*/ 59 w 111"/>
                <a:gd name="T49" fmla="*/ 0 h 192"/>
                <a:gd name="T50" fmla="*/ 52 w 111"/>
                <a:gd name="T51" fmla="*/ 8 h 192"/>
                <a:gd name="T52" fmla="*/ 39 w 111"/>
                <a:gd name="T53" fmla="*/ 8 h 192"/>
                <a:gd name="T54" fmla="*/ 33 w 111"/>
                <a:gd name="T55" fmla="*/ 0 h 19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1"/>
                <a:gd name="T85" fmla="*/ 0 h 192"/>
                <a:gd name="T86" fmla="*/ 111 w 111"/>
                <a:gd name="T87" fmla="*/ 192 h 19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1" h="192">
                  <a:moveTo>
                    <a:pt x="33" y="0"/>
                  </a:moveTo>
                  <a:lnTo>
                    <a:pt x="1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20" y="48"/>
                  </a:lnTo>
                  <a:lnTo>
                    <a:pt x="26" y="88"/>
                  </a:lnTo>
                  <a:lnTo>
                    <a:pt x="7" y="160"/>
                  </a:lnTo>
                  <a:lnTo>
                    <a:pt x="7" y="184"/>
                  </a:lnTo>
                  <a:lnTo>
                    <a:pt x="33" y="192"/>
                  </a:lnTo>
                  <a:lnTo>
                    <a:pt x="72" y="192"/>
                  </a:lnTo>
                  <a:lnTo>
                    <a:pt x="91" y="184"/>
                  </a:lnTo>
                  <a:lnTo>
                    <a:pt x="111" y="176"/>
                  </a:lnTo>
                  <a:lnTo>
                    <a:pt x="104" y="160"/>
                  </a:lnTo>
                  <a:lnTo>
                    <a:pt x="85" y="80"/>
                  </a:lnTo>
                  <a:lnTo>
                    <a:pt x="85" y="40"/>
                  </a:lnTo>
                  <a:lnTo>
                    <a:pt x="91" y="40"/>
                  </a:lnTo>
                  <a:lnTo>
                    <a:pt x="98" y="40"/>
                  </a:lnTo>
                  <a:lnTo>
                    <a:pt x="98" y="16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59" y="0"/>
                  </a:lnTo>
                  <a:lnTo>
                    <a:pt x="52" y="8"/>
                  </a:lnTo>
                  <a:lnTo>
                    <a:pt x="39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Line 68"/>
            <p:cNvSpPr>
              <a:spLocks noChangeShapeType="1"/>
            </p:cNvSpPr>
            <p:nvPr/>
          </p:nvSpPr>
          <p:spPr bwMode="auto">
            <a:xfrm flipV="1">
              <a:off x="4278" y="2719"/>
              <a:ext cx="1" cy="8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69"/>
            <p:cNvSpPr>
              <a:spLocks/>
            </p:cNvSpPr>
            <p:nvPr/>
          </p:nvSpPr>
          <p:spPr bwMode="auto">
            <a:xfrm>
              <a:off x="4193" y="2727"/>
              <a:ext cx="20" cy="16"/>
            </a:xfrm>
            <a:custGeom>
              <a:avLst/>
              <a:gdLst>
                <a:gd name="T0" fmla="*/ 0 w 20"/>
                <a:gd name="T1" fmla="*/ 0 h 16"/>
                <a:gd name="T2" fmla="*/ 7 w 20"/>
                <a:gd name="T3" fmla="*/ 16 h 16"/>
                <a:gd name="T4" fmla="*/ 13 w 20"/>
                <a:gd name="T5" fmla="*/ 16 h 16"/>
                <a:gd name="T6" fmla="*/ 20 w 20"/>
                <a:gd name="T7" fmla="*/ 16 h 16"/>
                <a:gd name="T8" fmla="*/ 20 w 20"/>
                <a:gd name="T9" fmla="*/ 8 h 16"/>
                <a:gd name="T10" fmla="*/ 7 w 20"/>
                <a:gd name="T11" fmla="*/ 8 h 16"/>
                <a:gd name="T12" fmla="*/ 0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6"/>
                <a:gd name="T23" fmla="*/ 20 w 20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6">
                  <a:moveTo>
                    <a:pt x="0" y="0"/>
                  </a:moveTo>
                  <a:lnTo>
                    <a:pt x="7" y="16"/>
                  </a:lnTo>
                  <a:lnTo>
                    <a:pt x="13" y="16"/>
                  </a:lnTo>
                  <a:lnTo>
                    <a:pt x="20" y="16"/>
                  </a:lnTo>
                  <a:lnTo>
                    <a:pt x="20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70"/>
            <p:cNvSpPr>
              <a:spLocks/>
            </p:cNvSpPr>
            <p:nvPr/>
          </p:nvSpPr>
          <p:spPr bwMode="auto">
            <a:xfrm>
              <a:off x="4271" y="2727"/>
              <a:ext cx="20" cy="16"/>
            </a:xfrm>
            <a:custGeom>
              <a:avLst/>
              <a:gdLst>
                <a:gd name="T0" fmla="*/ 7 w 20"/>
                <a:gd name="T1" fmla="*/ 0 h 16"/>
                <a:gd name="T2" fmla="*/ 0 w 20"/>
                <a:gd name="T3" fmla="*/ 16 h 16"/>
                <a:gd name="T4" fmla="*/ 13 w 20"/>
                <a:gd name="T5" fmla="*/ 16 h 16"/>
                <a:gd name="T6" fmla="*/ 20 w 20"/>
                <a:gd name="T7" fmla="*/ 8 h 16"/>
                <a:gd name="T8" fmla="*/ 20 w 20"/>
                <a:gd name="T9" fmla="*/ 0 h 16"/>
                <a:gd name="T10" fmla="*/ 13 w 20"/>
                <a:gd name="T11" fmla="*/ 0 h 16"/>
                <a:gd name="T12" fmla="*/ 7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6"/>
                <a:gd name="T23" fmla="*/ 20 w 20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6">
                  <a:moveTo>
                    <a:pt x="7" y="0"/>
                  </a:moveTo>
                  <a:lnTo>
                    <a:pt x="0" y="16"/>
                  </a:lnTo>
                  <a:lnTo>
                    <a:pt x="13" y="16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71"/>
            <p:cNvSpPr>
              <a:spLocks/>
            </p:cNvSpPr>
            <p:nvPr/>
          </p:nvSpPr>
          <p:spPr bwMode="auto">
            <a:xfrm>
              <a:off x="4200" y="2743"/>
              <a:ext cx="65" cy="48"/>
            </a:xfrm>
            <a:custGeom>
              <a:avLst/>
              <a:gdLst>
                <a:gd name="T0" fmla="*/ 0 w 65"/>
                <a:gd name="T1" fmla="*/ 0 h 48"/>
                <a:gd name="T2" fmla="*/ 6 w 65"/>
                <a:gd name="T3" fmla="*/ 24 h 48"/>
                <a:gd name="T4" fmla="*/ 32 w 65"/>
                <a:gd name="T5" fmla="*/ 40 h 48"/>
                <a:gd name="T6" fmla="*/ 45 w 65"/>
                <a:gd name="T7" fmla="*/ 48 h 48"/>
                <a:gd name="T8" fmla="*/ 52 w 65"/>
                <a:gd name="T9" fmla="*/ 48 h 48"/>
                <a:gd name="T10" fmla="*/ 65 w 65"/>
                <a:gd name="T11" fmla="*/ 40 h 48"/>
                <a:gd name="T12" fmla="*/ 58 w 65"/>
                <a:gd name="T13" fmla="*/ 40 h 48"/>
                <a:gd name="T14" fmla="*/ 52 w 65"/>
                <a:gd name="T15" fmla="*/ 32 h 48"/>
                <a:gd name="T16" fmla="*/ 52 w 65"/>
                <a:gd name="T17" fmla="*/ 32 h 48"/>
                <a:gd name="T18" fmla="*/ 58 w 65"/>
                <a:gd name="T19" fmla="*/ 32 h 48"/>
                <a:gd name="T20" fmla="*/ 45 w 65"/>
                <a:gd name="T21" fmla="*/ 32 h 48"/>
                <a:gd name="T22" fmla="*/ 39 w 65"/>
                <a:gd name="T23" fmla="*/ 32 h 48"/>
                <a:gd name="T24" fmla="*/ 19 w 65"/>
                <a:gd name="T25" fmla="*/ 16 h 48"/>
                <a:gd name="T26" fmla="*/ 13 w 65"/>
                <a:gd name="T27" fmla="*/ 0 h 48"/>
                <a:gd name="T28" fmla="*/ 0 w 65"/>
                <a:gd name="T29" fmla="*/ 0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48"/>
                <a:gd name="T47" fmla="*/ 65 w 65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48">
                  <a:moveTo>
                    <a:pt x="0" y="0"/>
                  </a:moveTo>
                  <a:lnTo>
                    <a:pt x="6" y="24"/>
                  </a:lnTo>
                  <a:lnTo>
                    <a:pt x="32" y="40"/>
                  </a:lnTo>
                  <a:lnTo>
                    <a:pt x="45" y="48"/>
                  </a:lnTo>
                  <a:lnTo>
                    <a:pt x="52" y="48"/>
                  </a:lnTo>
                  <a:lnTo>
                    <a:pt x="65" y="40"/>
                  </a:lnTo>
                  <a:lnTo>
                    <a:pt x="58" y="40"/>
                  </a:lnTo>
                  <a:lnTo>
                    <a:pt x="52" y="32"/>
                  </a:lnTo>
                  <a:lnTo>
                    <a:pt x="58" y="32"/>
                  </a:lnTo>
                  <a:lnTo>
                    <a:pt x="45" y="32"/>
                  </a:lnTo>
                  <a:lnTo>
                    <a:pt x="39" y="32"/>
                  </a:lnTo>
                  <a:lnTo>
                    <a:pt x="19" y="16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72"/>
            <p:cNvSpPr>
              <a:spLocks/>
            </p:cNvSpPr>
            <p:nvPr/>
          </p:nvSpPr>
          <p:spPr bwMode="auto">
            <a:xfrm>
              <a:off x="4252" y="2735"/>
              <a:ext cx="39" cy="48"/>
            </a:xfrm>
            <a:custGeom>
              <a:avLst/>
              <a:gdLst>
                <a:gd name="T0" fmla="*/ 19 w 39"/>
                <a:gd name="T1" fmla="*/ 8 h 48"/>
                <a:gd name="T2" fmla="*/ 19 w 39"/>
                <a:gd name="T3" fmla="*/ 24 h 48"/>
                <a:gd name="T4" fmla="*/ 13 w 39"/>
                <a:gd name="T5" fmla="*/ 40 h 48"/>
                <a:gd name="T6" fmla="*/ 6 w 39"/>
                <a:gd name="T7" fmla="*/ 40 h 48"/>
                <a:gd name="T8" fmla="*/ 0 w 39"/>
                <a:gd name="T9" fmla="*/ 40 h 48"/>
                <a:gd name="T10" fmla="*/ 0 w 39"/>
                <a:gd name="T11" fmla="*/ 40 h 48"/>
                <a:gd name="T12" fmla="*/ 6 w 39"/>
                <a:gd name="T13" fmla="*/ 48 h 48"/>
                <a:gd name="T14" fmla="*/ 13 w 39"/>
                <a:gd name="T15" fmla="*/ 48 h 48"/>
                <a:gd name="T16" fmla="*/ 19 w 39"/>
                <a:gd name="T17" fmla="*/ 48 h 48"/>
                <a:gd name="T18" fmla="*/ 19 w 39"/>
                <a:gd name="T19" fmla="*/ 40 h 48"/>
                <a:gd name="T20" fmla="*/ 32 w 39"/>
                <a:gd name="T21" fmla="*/ 32 h 48"/>
                <a:gd name="T22" fmla="*/ 39 w 39"/>
                <a:gd name="T23" fmla="*/ 0 h 48"/>
                <a:gd name="T24" fmla="*/ 32 w 39"/>
                <a:gd name="T25" fmla="*/ 8 h 48"/>
                <a:gd name="T26" fmla="*/ 19 w 39"/>
                <a:gd name="T27" fmla="*/ 8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48"/>
                <a:gd name="T44" fmla="*/ 39 w 39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48">
                  <a:moveTo>
                    <a:pt x="19" y="8"/>
                  </a:moveTo>
                  <a:lnTo>
                    <a:pt x="19" y="24"/>
                  </a:lnTo>
                  <a:lnTo>
                    <a:pt x="13" y="40"/>
                  </a:lnTo>
                  <a:lnTo>
                    <a:pt x="6" y="40"/>
                  </a:lnTo>
                  <a:lnTo>
                    <a:pt x="0" y="40"/>
                  </a:lnTo>
                  <a:lnTo>
                    <a:pt x="6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32" y="32"/>
                  </a:lnTo>
                  <a:lnTo>
                    <a:pt x="39" y="0"/>
                  </a:lnTo>
                  <a:lnTo>
                    <a:pt x="32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73"/>
            <p:cNvSpPr>
              <a:spLocks/>
            </p:cNvSpPr>
            <p:nvPr/>
          </p:nvSpPr>
          <p:spPr bwMode="auto">
            <a:xfrm>
              <a:off x="4219" y="2687"/>
              <a:ext cx="46" cy="24"/>
            </a:xfrm>
            <a:custGeom>
              <a:avLst/>
              <a:gdLst>
                <a:gd name="T0" fmla="*/ 7 w 46"/>
                <a:gd name="T1" fmla="*/ 0 h 24"/>
                <a:gd name="T2" fmla="*/ 0 w 46"/>
                <a:gd name="T3" fmla="*/ 0 h 24"/>
                <a:gd name="T4" fmla="*/ 0 w 46"/>
                <a:gd name="T5" fmla="*/ 8 h 24"/>
                <a:gd name="T6" fmla="*/ 13 w 46"/>
                <a:gd name="T7" fmla="*/ 24 h 24"/>
                <a:gd name="T8" fmla="*/ 20 w 46"/>
                <a:gd name="T9" fmla="*/ 24 h 24"/>
                <a:gd name="T10" fmla="*/ 26 w 46"/>
                <a:gd name="T11" fmla="*/ 16 h 24"/>
                <a:gd name="T12" fmla="*/ 33 w 46"/>
                <a:gd name="T13" fmla="*/ 24 h 24"/>
                <a:gd name="T14" fmla="*/ 39 w 46"/>
                <a:gd name="T15" fmla="*/ 16 h 24"/>
                <a:gd name="T16" fmla="*/ 46 w 46"/>
                <a:gd name="T17" fmla="*/ 8 h 24"/>
                <a:gd name="T18" fmla="*/ 46 w 46"/>
                <a:gd name="T19" fmla="*/ 0 h 24"/>
                <a:gd name="T20" fmla="*/ 33 w 46"/>
                <a:gd name="T21" fmla="*/ 0 h 24"/>
                <a:gd name="T22" fmla="*/ 33 w 46"/>
                <a:gd name="T23" fmla="*/ 0 h 24"/>
                <a:gd name="T24" fmla="*/ 26 w 46"/>
                <a:gd name="T25" fmla="*/ 8 h 24"/>
                <a:gd name="T26" fmla="*/ 13 w 46"/>
                <a:gd name="T27" fmla="*/ 8 h 24"/>
                <a:gd name="T28" fmla="*/ 7 w 46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24"/>
                <a:gd name="T47" fmla="*/ 46 w 46"/>
                <a:gd name="T48" fmla="*/ 24 h 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24">
                  <a:moveTo>
                    <a:pt x="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6" y="16"/>
                  </a:lnTo>
                  <a:lnTo>
                    <a:pt x="33" y="24"/>
                  </a:lnTo>
                  <a:lnTo>
                    <a:pt x="39" y="16"/>
                  </a:lnTo>
                  <a:lnTo>
                    <a:pt x="46" y="8"/>
                  </a:lnTo>
                  <a:lnTo>
                    <a:pt x="46" y="0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74"/>
            <p:cNvSpPr>
              <a:spLocks/>
            </p:cNvSpPr>
            <p:nvPr/>
          </p:nvSpPr>
          <p:spPr bwMode="auto">
            <a:xfrm>
              <a:off x="4252" y="2879"/>
              <a:ext cx="1" cy="40"/>
            </a:xfrm>
            <a:custGeom>
              <a:avLst/>
              <a:gdLst>
                <a:gd name="T0" fmla="*/ 0 w 1"/>
                <a:gd name="T1" fmla="*/ 40 h 40"/>
                <a:gd name="T2" fmla="*/ 0 w 1"/>
                <a:gd name="T3" fmla="*/ 24 h 40"/>
                <a:gd name="T4" fmla="*/ 0 w 1"/>
                <a:gd name="T5" fmla="*/ 0 h 40"/>
                <a:gd name="T6" fmla="*/ 0 60000 65536"/>
                <a:gd name="T7" fmla="*/ 0 60000 65536"/>
                <a:gd name="T8" fmla="*/ 0 60000 65536"/>
                <a:gd name="T9" fmla="*/ 0 w 1"/>
                <a:gd name="T10" fmla="*/ 0 h 40"/>
                <a:gd name="T11" fmla="*/ 1 w 1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0">
                  <a:moveTo>
                    <a:pt x="0" y="40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75"/>
            <p:cNvSpPr>
              <a:spLocks/>
            </p:cNvSpPr>
            <p:nvPr/>
          </p:nvSpPr>
          <p:spPr bwMode="auto">
            <a:xfrm>
              <a:off x="4232" y="2919"/>
              <a:ext cx="52" cy="24"/>
            </a:xfrm>
            <a:custGeom>
              <a:avLst/>
              <a:gdLst>
                <a:gd name="T0" fmla="*/ 0 w 52"/>
                <a:gd name="T1" fmla="*/ 0 h 24"/>
                <a:gd name="T2" fmla="*/ 0 w 52"/>
                <a:gd name="T3" fmla="*/ 8 h 24"/>
                <a:gd name="T4" fmla="*/ 0 w 52"/>
                <a:gd name="T5" fmla="*/ 16 h 24"/>
                <a:gd name="T6" fmla="*/ 7 w 52"/>
                <a:gd name="T7" fmla="*/ 24 h 24"/>
                <a:gd name="T8" fmla="*/ 26 w 52"/>
                <a:gd name="T9" fmla="*/ 24 h 24"/>
                <a:gd name="T10" fmla="*/ 26 w 52"/>
                <a:gd name="T11" fmla="*/ 16 h 24"/>
                <a:gd name="T12" fmla="*/ 33 w 52"/>
                <a:gd name="T13" fmla="*/ 16 h 24"/>
                <a:gd name="T14" fmla="*/ 46 w 52"/>
                <a:gd name="T15" fmla="*/ 16 h 24"/>
                <a:gd name="T16" fmla="*/ 52 w 52"/>
                <a:gd name="T17" fmla="*/ 16 h 24"/>
                <a:gd name="T18" fmla="*/ 52 w 52"/>
                <a:gd name="T19" fmla="*/ 8 h 24"/>
                <a:gd name="T20" fmla="*/ 46 w 52"/>
                <a:gd name="T21" fmla="*/ 8 h 24"/>
                <a:gd name="T22" fmla="*/ 39 w 52"/>
                <a:gd name="T23" fmla="*/ 0 h 24"/>
                <a:gd name="T24" fmla="*/ 26 w 52"/>
                <a:gd name="T25" fmla="*/ 0 h 24"/>
                <a:gd name="T26" fmla="*/ 20 w 52"/>
                <a:gd name="T27" fmla="*/ 0 h 24"/>
                <a:gd name="T28" fmla="*/ 13 w 52"/>
                <a:gd name="T29" fmla="*/ 0 h 24"/>
                <a:gd name="T30" fmla="*/ 0 w 52"/>
                <a:gd name="T31" fmla="*/ 0 h 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2"/>
                <a:gd name="T49" fmla="*/ 0 h 24"/>
                <a:gd name="T50" fmla="*/ 52 w 52"/>
                <a:gd name="T51" fmla="*/ 24 h 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2" h="24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7" y="24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33" y="16"/>
                  </a:lnTo>
                  <a:lnTo>
                    <a:pt x="46" y="16"/>
                  </a:lnTo>
                  <a:lnTo>
                    <a:pt x="52" y="16"/>
                  </a:lnTo>
                  <a:lnTo>
                    <a:pt x="52" y="8"/>
                  </a:lnTo>
                  <a:lnTo>
                    <a:pt x="46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1" name="Rectangle 76"/>
          <p:cNvSpPr>
            <a:spLocks noChangeArrowheads="1"/>
          </p:cNvSpPr>
          <p:nvPr/>
        </p:nvSpPr>
        <p:spPr bwMode="auto">
          <a:xfrm>
            <a:off x="7513043" y="4250230"/>
            <a:ext cx="7181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" pitchFamily="18" charset="0"/>
              </a:rPr>
              <a:t>Output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2" name="Group 157"/>
          <p:cNvGrpSpPr>
            <a:grpSpLocks/>
          </p:cNvGrpSpPr>
          <p:nvPr/>
        </p:nvGrpSpPr>
        <p:grpSpPr bwMode="auto">
          <a:xfrm>
            <a:off x="5480050" y="3121025"/>
            <a:ext cx="1114425" cy="1119188"/>
            <a:chOff x="3110" y="2304"/>
            <a:chExt cx="702" cy="705"/>
          </a:xfrm>
        </p:grpSpPr>
        <p:sp>
          <p:nvSpPr>
            <p:cNvPr id="73" name="Rectangle 5"/>
            <p:cNvSpPr>
              <a:spLocks noChangeArrowheads="1"/>
            </p:cNvSpPr>
            <p:nvPr/>
          </p:nvSpPr>
          <p:spPr bwMode="auto">
            <a:xfrm>
              <a:off x="3110" y="2304"/>
              <a:ext cx="702" cy="705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" name="Group 150"/>
            <p:cNvGrpSpPr>
              <a:grpSpLocks/>
            </p:cNvGrpSpPr>
            <p:nvPr/>
          </p:nvGrpSpPr>
          <p:grpSpPr bwMode="auto">
            <a:xfrm flipH="1">
              <a:off x="3216" y="2421"/>
              <a:ext cx="432" cy="411"/>
              <a:chOff x="1632" y="1248"/>
              <a:chExt cx="2682" cy="2286"/>
            </a:xfrm>
          </p:grpSpPr>
          <p:sp>
            <p:nvSpPr>
              <p:cNvPr id="75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598 w 21600"/>
                  <a:gd name="T1" fmla="*/ 0 h 21600"/>
                  <a:gd name="T2" fmla="*/ 1195 w 21600"/>
                  <a:gd name="T3" fmla="*/ 524 h 21600"/>
                  <a:gd name="T4" fmla="*/ 598 w 21600"/>
                  <a:gd name="T5" fmla="*/ 1048 h 21600"/>
                  <a:gd name="T6" fmla="*/ 0 w 21600"/>
                  <a:gd name="T7" fmla="*/ 524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74 w 21600"/>
                  <a:gd name="T13" fmla="*/ 3957 h 21600"/>
                  <a:gd name="T14" fmla="*/ 17840 w 21600"/>
                  <a:gd name="T15" fmla="*/ 176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98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>
                <a:flatTx/>
              </a:bodyPr>
              <a:lstStyle/>
              <a:p>
                <a:endParaRPr lang="en-GB"/>
              </a:p>
            </p:txBody>
          </p:sp>
          <p:sp>
            <p:nvSpPr>
              <p:cNvPr id="76" name="AutoShape 152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715 w 21600"/>
                  <a:gd name="T1" fmla="*/ 0 h 21600"/>
                  <a:gd name="T2" fmla="*/ 1429 w 21600"/>
                  <a:gd name="T3" fmla="*/ 627 h 21600"/>
                  <a:gd name="T4" fmla="*/ 715 w 21600"/>
                  <a:gd name="T5" fmla="*/ 1253 h 21600"/>
                  <a:gd name="T6" fmla="*/ 0 w 21600"/>
                  <a:gd name="T7" fmla="*/ 627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68 w 21600"/>
                  <a:gd name="T13" fmla="*/ 3965 h 21600"/>
                  <a:gd name="T14" fmla="*/ 17836 w 21600"/>
                  <a:gd name="T15" fmla="*/ 176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98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>
                <a:flatTx/>
              </a:bodyPr>
              <a:lstStyle/>
              <a:p>
                <a:endParaRPr lang="en-GB"/>
              </a:p>
            </p:txBody>
          </p:sp>
          <p:sp>
            <p:nvSpPr>
              <p:cNvPr id="77" name="AutoShape 153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794 w 21600"/>
                  <a:gd name="T1" fmla="*/ 0 h 21600"/>
                  <a:gd name="T2" fmla="*/ 1588 w 21600"/>
                  <a:gd name="T3" fmla="*/ 696 h 21600"/>
                  <a:gd name="T4" fmla="*/ 794 w 21600"/>
                  <a:gd name="T5" fmla="*/ 1392 h 21600"/>
                  <a:gd name="T6" fmla="*/ 0 w 21600"/>
                  <a:gd name="T7" fmla="*/ 69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80 w 21600"/>
                  <a:gd name="T13" fmla="*/ 3957 h 21600"/>
                  <a:gd name="T14" fmla="*/ 17846 w 21600"/>
                  <a:gd name="T15" fmla="*/ 176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98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>
                <a:flatTx/>
              </a:bodyPr>
              <a:lstStyle/>
              <a:p>
                <a:endParaRPr lang="en-GB"/>
              </a:p>
            </p:txBody>
          </p:sp>
        </p:grpSp>
      </p:grpSp>
      <p:sp>
        <p:nvSpPr>
          <p:cNvPr id="78" name="AutoShape 154"/>
          <p:cNvSpPr>
            <a:spLocks noChangeArrowheads="1"/>
          </p:cNvSpPr>
          <p:nvPr/>
        </p:nvSpPr>
        <p:spPr bwMode="auto">
          <a:xfrm>
            <a:off x="4975225" y="3565525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AutoShape 155"/>
          <p:cNvSpPr>
            <a:spLocks noChangeArrowheads="1"/>
          </p:cNvSpPr>
          <p:nvPr/>
        </p:nvSpPr>
        <p:spPr bwMode="auto">
          <a:xfrm>
            <a:off x="6716713" y="35671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159"/>
          <p:cNvSpPr txBox="1">
            <a:spLocks noChangeArrowheads="1"/>
          </p:cNvSpPr>
          <p:nvPr/>
        </p:nvSpPr>
        <p:spPr bwMode="auto">
          <a:xfrm>
            <a:off x="1416050" y="1480355"/>
            <a:ext cx="6705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An </a:t>
            </a: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algorithm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is a step-by-step procedure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for solving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 problem in a finite amount of time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problem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is Description of Input-Output relationship</a:t>
            </a:r>
          </a:p>
          <a:p>
            <a:pPr algn="just"/>
            <a:endParaRPr lang="en-US" sz="2000" dirty="0"/>
          </a:p>
        </p:txBody>
      </p:sp>
      <p:pic>
        <p:nvPicPr>
          <p:cNvPr id="81" name="Picture 1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4225" y="3044825"/>
            <a:ext cx="15525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Rectangle 9"/>
          <p:cNvSpPr>
            <a:spLocks noChangeArrowheads="1"/>
          </p:cNvSpPr>
          <p:nvPr/>
        </p:nvSpPr>
        <p:spPr bwMode="auto">
          <a:xfrm>
            <a:off x="1371599" y="3029376"/>
            <a:ext cx="2126171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0000"/>
                </a:solidFill>
                <a:latin typeface="Times" pitchFamily="18" charset="0"/>
              </a:rPr>
              <a:t>Problem</a:t>
            </a:r>
            <a:r>
              <a:rPr lang="en-US" b="1" dirty="0" smtClean="0">
                <a:solidFill>
                  <a:srgbClr val="000000"/>
                </a:solidFill>
                <a:latin typeface="Times" pitchFamily="18" charset="0"/>
              </a:rPr>
              <a:t>: is to 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Times" pitchFamily="18" charset="0"/>
              </a:rPr>
              <a:t>Get a group of sisters.</a:t>
            </a:r>
          </a:p>
          <a:p>
            <a:pPr algn="ctr"/>
            <a:r>
              <a:rPr lang="en-US" b="1" u="sng" dirty="0" smtClean="0">
                <a:solidFill>
                  <a:srgbClr val="000000"/>
                </a:solidFill>
                <a:latin typeface="Times" pitchFamily="18" charset="0"/>
              </a:rPr>
              <a:t>And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Times" pitchFamily="18" charset="0"/>
              </a:rPr>
              <a:t>return this group as sorted.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3" name="Text Box 159"/>
          <p:cNvSpPr txBox="1">
            <a:spLocks noChangeArrowheads="1"/>
          </p:cNvSpPr>
          <p:nvPr/>
        </p:nvSpPr>
        <p:spPr bwMode="auto">
          <a:xfrm>
            <a:off x="1431924" y="4854306"/>
            <a:ext cx="732313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required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in this module is to </a:t>
            </a: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select the best </a:t>
            </a:r>
            <a:r>
              <a:rPr 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algorithm technique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of the </a:t>
            </a: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shortest </a:t>
            </a:r>
            <a:r>
              <a:rPr lang="th-TH" sz="2000" b="1" dirty="0">
                <a:latin typeface="Times" panose="02020603050405020304" pitchFamily="18" charset="0"/>
                <a:cs typeface="Times" panose="02020603050405020304" pitchFamily="18" charset="0"/>
              </a:rPr>
              <a:t>running </a:t>
            </a:r>
            <a:r>
              <a:rPr lang="th-TH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time</a:t>
            </a:r>
            <a:r>
              <a:rPr 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and</a:t>
            </a:r>
            <a:r>
              <a:rPr 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lowest complexity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complexity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of an algorithm is the </a:t>
            </a:r>
            <a:r>
              <a:rPr 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amount of work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required by this algorithm to solve a problem.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6387" y="2974760"/>
            <a:ext cx="7178675" cy="17712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[Complexity]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How to measure the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complexity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of an algorithm?</a:t>
            </a:r>
          </a:p>
          <a:p>
            <a:pPr lvl="1" algn="just"/>
            <a:r>
              <a:rPr lang="en-US" sz="20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Execution time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is not suitable because it is specific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to a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particular  computer.</a:t>
            </a:r>
          </a:p>
          <a:p>
            <a:pPr lvl="1" algn="just"/>
            <a:r>
              <a:rPr lang="en-US" sz="20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Number </a:t>
            </a:r>
            <a:r>
              <a:rPr lang="en-US" sz="2000" u="sng" dirty="0">
                <a:latin typeface="Times" panose="02020603050405020304" pitchFamily="18" charset="0"/>
                <a:cs typeface="Times" panose="02020603050405020304" pitchFamily="18" charset="0"/>
              </a:rPr>
              <a:t>of statements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vary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according to the programmer and the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programming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language.</a:t>
            </a:r>
          </a:p>
          <a:p>
            <a:pPr algn="just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Complexity is dependent on the </a:t>
            </a:r>
            <a:r>
              <a:rPr lang="en-US" sz="2000" u="sng" dirty="0">
                <a:latin typeface="Times" panose="02020603050405020304" pitchFamily="18" charset="0"/>
                <a:cs typeface="Times" panose="02020603050405020304" pitchFamily="18" charset="0"/>
              </a:rPr>
              <a:t>number of primitive steps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that are executed by the pseudo code of algorithm.</a:t>
            </a:r>
          </a:p>
          <a:p>
            <a:pPr algn="just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The complexity of the algorithm is dependent on the problem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size (N).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The complexity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now is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independent of the hardware/software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environment.</a:t>
            </a:r>
          </a:p>
          <a:p>
            <a:pPr algn="just">
              <a:spcBef>
                <a:spcPts val="0"/>
              </a:spcBef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Sample Complexity calculation: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for(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=0;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&lt;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;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++)</a:t>
            </a:r>
          </a:p>
          <a:p>
            <a:pPr marL="402336" lvl="1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for(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j=0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;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j&lt;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;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j++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02336" lvl="1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  for(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k=0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;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k&lt;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; k++)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02336" lvl="1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  </a:t>
            </a:r>
            <a:r>
              <a:rPr lang="en-US" sz="1600" i="1" dirty="0" err="1">
                <a:latin typeface="Times" panose="02020603050405020304" pitchFamily="18" charset="0"/>
                <a:cs typeface="Times" panose="02020603050405020304" pitchFamily="18" charset="0"/>
              </a:rPr>
              <a:t>cout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&lt;&lt;</a:t>
            </a:r>
            <a:r>
              <a:rPr lang="en-US" sz="1600" i="1" dirty="0" err="1">
                <a:latin typeface="Times" panose="02020603050405020304" pitchFamily="18" charset="0"/>
                <a:cs typeface="Times" panose="02020603050405020304" pitchFamily="18" charset="0"/>
              </a:rPr>
              <a:t>i+j+k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&lt;&lt;</a:t>
            </a:r>
            <a:r>
              <a:rPr lang="en-US" sz="1600" i="1" dirty="0" err="1">
                <a:latin typeface="Times" panose="02020603050405020304" pitchFamily="18" charset="0"/>
                <a:cs typeface="Times" panose="02020603050405020304" pitchFamily="18" charset="0"/>
              </a:rPr>
              <a:t>endl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pPr algn="just"/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4400" y="5334000"/>
            <a:ext cx="34290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Problem size here is 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</a:p>
          <a:p>
            <a:r>
              <a:rPr 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Complexity is a function of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</a:p>
          <a:p>
            <a:r>
              <a:rPr lang="en-US" u="sng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Number of primitive steps</a:t>
            </a:r>
            <a:r>
              <a:rPr 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is </a:t>
            </a:r>
            <a:r>
              <a:rPr lang="en-GB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GB" b="1" i="1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</a:p>
          <a:p>
            <a:r>
              <a:rPr lang="en-GB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Then </a:t>
            </a:r>
            <a:r>
              <a:rPr lang="en-GB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complexity of this code </a:t>
            </a:r>
            <a:r>
              <a:rPr lang="en-GB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is</a:t>
            </a:r>
            <a:r>
              <a:rPr lang="en-GB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GB" b="1" i="1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</a:p>
          <a:p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191000" y="5867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519890" y="6248400"/>
            <a:ext cx="689910" cy="12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6096000"/>
            <a:ext cx="13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Step</a:t>
            </a:r>
            <a:endParaRPr lang="en-US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1680510" y="5486400"/>
            <a:ext cx="240792" cy="60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8567" y="5596039"/>
            <a:ext cx="134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Iterating Step</a:t>
            </a:r>
            <a:endParaRPr lang="en-US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510020" y="5715000"/>
            <a:ext cx="242580" cy="108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[</a:t>
            </a:r>
            <a:r>
              <a:rPr lang="en-US" sz="4400" dirty="0"/>
              <a:t>Complexity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asymptotic analysis 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of an algorithm is a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rough measure </a:t>
            </a: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of the algorithm complexity </a:t>
            </a:r>
            <a:r>
              <a:rPr lang="en-US" altLang="ko-K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to </a:t>
            </a:r>
            <a:r>
              <a:rPr lang="en-US" alt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determine 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the running time in big-Oh notation</a:t>
            </a:r>
            <a:r>
              <a:rPr lang="en-US" alt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. As shown below,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2n+</a:t>
            </a:r>
            <a:r>
              <a:rPr lang="en-GB" sz="2000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GB" sz="2000" baseline="30000" dirty="0">
                <a:latin typeface="Times" panose="02020603050405020304" pitchFamily="18" charset="0"/>
                <a:cs typeface="Times" panose="02020603050405020304" pitchFamily="18" charset="0"/>
              </a:rPr>
              <a:t>2  </a:t>
            </a:r>
            <a:r>
              <a:rPr 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is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roughly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GB" sz="20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Selection sort algorithm to sort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a[0] to a[n-1] is the array to sort 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void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selectionSort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a[]){ 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i,j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en-US" sz="1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for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(j = 0; j &lt; n-1;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j++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{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iMin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= j;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</a:t>
            </a:r>
            <a:r>
              <a:rPr lang="en-US" sz="1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for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= j+1;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&lt; n;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++)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{ 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</a:t>
            </a:r>
            <a:r>
              <a:rPr lang="en-US" sz="1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if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(a[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] &lt; a[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iMin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])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iMin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}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</a:t>
            </a:r>
            <a:r>
              <a:rPr lang="en-US" sz="1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if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iMin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!= j)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swap(a[j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], a[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iMin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]);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}}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</a:p>
          <a:p>
            <a:pPr algn="just">
              <a:spcBef>
                <a:spcPts val="0"/>
              </a:spcBef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Then the counted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number of steps are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	=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n*(1+n*(1)+1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					=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(1*n) + (1*n*n) +(1*n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					= 2n+</a:t>
            </a:r>
            <a:r>
              <a:rPr lang="en-GB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GB" sz="20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2 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= O(</a:t>
            </a:r>
            <a:r>
              <a:rPr lang="en-GB" sz="2000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GB" sz="2000" baseline="30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2895600"/>
            <a:ext cx="3352800" cy="2743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76700" y="3048000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62600" y="2878183"/>
            <a:ext cx="296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Function definition </a:t>
            </a:r>
            <a:r>
              <a:rPr lang="en-US" u="sng" dirty="0" smtClean="0"/>
              <a:t>not counted</a:t>
            </a:r>
            <a:endParaRPr lang="en-US" u="sng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00300" y="3352800"/>
            <a:ext cx="3086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2600" y="3135868"/>
            <a:ext cx="310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Variable declaration </a:t>
            </a:r>
            <a:r>
              <a:rPr lang="en-US" u="sng" dirty="0" smtClean="0"/>
              <a:t>not counted</a:t>
            </a:r>
            <a:endParaRPr lang="en-US" u="sng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346067" y="3557588"/>
            <a:ext cx="1145096" cy="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62600" y="336446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Iterators </a:t>
            </a:r>
            <a:r>
              <a:rPr lang="en-US" u="sng" dirty="0" smtClean="0"/>
              <a:t>not counted</a:t>
            </a:r>
            <a:endParaRPr lang="en-US" u="sng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9000" y="3810000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56250" y="3622158"/>
            <a:ext cx="329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Variable assignment </a:t>
            </a:r>
            <a:r>
              <a:rPr lang="en-US" u="sng" dirty="0" smtClean="0"/>
              <a:t>counted (</a:t>
            </a:r>
            <a:r>
              <a:rPr lang="en-US" u="sng" dirty="0" smtClean="0">
                <a:latin typeface="timeT (Body)"/>
              </a:rPr>
              <a:t>1*n</a:t>
            </a:r>
            <a:r>
              <a:rPr lang="en-US" u="sng" dirty="0" smtClean="0"/>
              <a:t>)</a:t>
            </a:r>
            <a:endParaRPr lang="en-US" u="sng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343400" y="4048126"/>
            <a:ext cx="1145096" cy="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59933" y="3886200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Iterators </a:t>
            </a:r>
            <a:r>
              <a:rPr lang="en-US" u="sng" dirty="0" smtClean="0"/>
              <a:t>not counted</a:t>
            </a:r>
            <a:endParaRPr lang="en-US" u="sng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038600" y="4267200"/>
            <a:ext cx="1447800" cy="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56250" y="4101028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Condition Statement </a:t>
            </a:r>
            <a:r>
              <a:rPr lang="en-US" u="sng" dirty="0" smtClean="0"/>
              <a:t>not counted</a:t>
            </a:r>
            <a:endParaRPr lang="en-US" u="sng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29000" y="4531242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56250" y="4343400"/>
            <a:ext cx="358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Variable assignment </a:t>
            </a:r>
            <a:r>
              <a:rPr lang="en-US" u="sng" dirty="0" smtClean="0"/>
              <a:t>counted </a:t>
            </a:r>
            <a:r>
              <a:rPr lang="en-US" u="sng" dirty="0"/>
              <a:t>(</a:t>
            </a:r>
            <a:r>
              <a:rPr lang="en-US" u="sng" dirty="0" smtClean="0">
                <a:latin typeface="timeT (Body)"/>
              </a:rPr>
              <a:t>1*n*n</a:t>
            </a:r>
            <a:r>
              <a:rPr lang="en-US" u="sng" dirty="0" smtClean="0"/>
              <a:t>)</a:t>
            </a:r>
            <a:endParaRPr lang="en-US" u="sng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429000" y="4989731"/>
            <a:ext cx="20574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25357" y="4812268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Condition Statement </a:t>
            </a:r>
            <a:r>
              <a:rPr lang="en-US" u="sng" dirty="0" smtClean="0"/>
              <a:t>not counted</a:t>
            </a:r>
            <a:endParaRPr lang="en-US" u="sng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076700" y="5257800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25357" y="507313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Function Call </a:t>
            </a:r>
            <a:r>
              <a:rPr lang="en-US" u="sng" dirty="0" smtClean="0"/>
              <a:t>counted (</a:t>
            </a:r>
            <a:r>
              <a:rPr lang="en-US" u="sng" dirty="0" smtClean="0">
                <a:latin typeface="timeT (Body)"/>
              </a:rPr>
              <a:t>1*n</a:t>
            </a:r>
            <a:r>
              <a:rPr lang="en-US" u="sng" dirty="0" smtClean="0"/>
              <a:t>)</a:t>
            </a:r>
            <a:endParaRPr lang="en-US" u="sng" dirty="0"/>
          </a:p>
        </p:txBody>
      </p:sp>
      <p:sp>
        <p:nvSpPr>
          <p:cNvPr id="40" name="Rectangle 39"/>
          <p:cNvSpPr/>
          <p:nvPr/>
        </p:nvSpPr>
        <p:spPr>
          <a:xfrm>
            <a:off x="4572000" y="2133600"/>
            <a:ext cx="2209800" cy="2673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0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1524000" y="1"/>
            <a:ext cx="457200" cy="29717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[Complexity]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algorithm has a less complexity, for example T(n)=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less than T(n)=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as the better of this algorithm.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growth rates of T(n) functions shows how much the number of steps of an algorithm increases according to the size of the problem.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an algorithm of T(n) of O(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much better than another algorithm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T(n)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, where that both algorithms are solving the same problem. As long as this problem size (n) increases as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become faster and faster than the n</a:t>
            </a:r>
            <a:r>
              <a:rPr lang="en-GB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43200" y="2799375"/>
          <a:ext cx="6019800" cy="2707049"/>
        </p:xfrm>
        <a:graphic>
          <a:graphicData uri="http://schemas.openxmlformats.org/drawingml/2006/table">
            <a:tbl>
              <a:tblPr/>
              <a:tblGrid>
                <a:gridCol w="533400"/>
                <a:gridCol w="838200"/>
                <a:gridCol w="533400"/>
                <a:gridCol w="762000"/>
                <a:gridCol w="762000"/>
                <a:gridCol w="1066800"/>
                <a:gridCol w="1524000"/>
              </a:tblGrid>
              <a:tr h="34712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Growth rate table of popular T(n) function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1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</a:t>
                      </a: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</a:t>
                      </a: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8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3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2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2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4,096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65,536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1,024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32,768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4,294,967,296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2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384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4,094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262,144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1.84 * 10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99375"/>
            <a:ext cx="2362201" cy="2707049"/>
          </a:xfrm>
          <a:prstGeom prst="rect">
            <a:avLst/>
          </a:prstGeom>
        </p:spPr>
      </p:pic>
      <p:pic>
        <p:nvPicPr>
          <p:cNvPr id="19" name="Picture 3" descr="asymptotic_fig1"/>
          <p:cNvPicPr>
            <a:picLocks noChangeAspect="1" noChangeArrowheads="1"/>
          </p:cNvPicPr>
          <p:nvPr/>
        </p:nvPicPr>
        <p:blipFill>
          <a:blip r:embed="rId3" cstate="print">
            <a:lum bright="-12000"/>
          </a:blip>
          <a:srcRect/>
          <a:stretch>
            <a:fillRect/>
          </a:stretch>
        </p:blipFill>
        <p:spPr bwMode="auto">
          <a:xfrm>
            <a:off x="0" y="5638799"/>
            <a:ext cx="1036695" cy="1219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93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4"/>
          <p:cNvGraphicFramePr>
            <a:graphicFrameLocks noChangeAspect="1"/>
          </p:cNvGraphicFramePr>
          <p:nvPr>
            <p:extLst/>
          </p:nvPr>
        </p:nvGraphicFramePr>
        <p:xfrm>
          <a:off x="2136777" y="4800600"/>
          <a:ext cx="243522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2" name="Equation" r:id="rId3" imgW="1295280" imgH="1143000" progId="Equation.3">
                  <p:embed/>
                </p:oleObj>
              </mc:Choice>
              <mc:Fallback>
                <p:oleObj name="Equation" r:id="rId3" imgW="12952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7" y="4800600"/>
                        <a:ext cx="2435223" cy="190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/>
          </p:nvPr>
        </p:nvGraphicFramePr>
        <p:xfrm>
          <a:off x="4878387" y="4800600"/>
          <a:ext cx="26654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3" name="Equation" r:id="rId5" imgW="1777680" imgH="431640" progId="Equation.3">
                  <p:embed/>
                </p:oleObj>
              </mc:Choice>
              <mc:Fallback>
                <p:oleObj name="Equation" r:id="rId5" imgW="1777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7" y="4800600"/>
                        <a:ext cx="26654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/>
          </p:nvPr>
        </p:nvGraphicFramePr>
        <p:xfrm>
          <a:off x="4878387" y="5353050"/>
          <a:ext cx="36560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4" name="Equation" r:id="rId7" imgW="2438280" imgH="444240" progId="Equation.3">
                  <p:embed/>
                </p:oleObj>
              </mc:Choice>
              <mc:Fallback>
                <p:oleObj name="Equation" r:id="rId7" imgW="2438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7" y="5353050"/>
                        <a:ext cx="365601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/>
          </p:nvPr>
        </p:nvGraphicFramePr>
        <p:xfrm>
          <a:off x="4878387" y="5943600"/>
          <a:ext cx="1219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5" name="Equation" r:id="rId9" imgW="812520" imgH="431640" progId="Equation.3">
                  <p:embed/>
                </p:oleObj>
              </mc:Choice>
              <mc:Fallback>
                <p:oleObj name="Equation" r:id="rId9" imgW="812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7" y="5943600"/>
                        <a:ext cx="1219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ghtning Bolt 8"/>
          <p:cNvSpPr/>
          <p:nvPr/>
        </p:nvSpPr>
        <p:spPr>
          <a:xfrm flipH="1">
            <a:off x="7391400" y="2390121"/>
            <a:ext cx="658930" cy="27753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</a:t>
            </a:r>
            <a:r>
              <a:rPr lang="en-US" dirty="0" smtClean="0"/>
              <a:t>[Complexity]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O(g(n)) =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{T(n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 positive constants c and n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Such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0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≤T(n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≤cg(n) for all n≥n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>
              <a:spcBef>
                <a:spcPts val="0"/>
              </a:spcBef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O(n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0≤2n</a:t>
            </a:r>
            <a:r>
              <a:rPr lang="en-US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≤cn</a:t>
            </a:r>
            <a:r>
              <a:rPr lang="en-US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0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≤cn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(2/c)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n</a:t>
            </a:r>
            <a:r>
              <a:rPr lang="en-US" sz="19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=2,c=1</a:t>
            </a:r>
            <a:endParaRPr lang="en-US" sz="19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O(n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 ≥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1 and n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 lvl="1">
              <a:spcBef>
                <a:spcPts val="0"/>
              </a:spcBef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10n</a:t>
            </a:r>
            <a:r>
              <a:rPr lang="en-US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O(n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10n</a:t>
            </a:r>
            <a:r>
              <a:rPr lang="en-US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+3n≤10n</a:t>
            </a:r>
            <a:r>
              <a:rPr lang="en-US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+3n</a:t>
            </a:r>
            <a:r>
              <a:rPr lang="en-US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=13n</a:t>
            </a:r>
            <a:r>
              <a:rPr lang="en-US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≤cn</a:t>
            </a:r>
            <a:r>
              <a:rPr lang="en-US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c=13 and n</a:t>
            </a:r>
            <a:r>
              <a:rPr lang="en-US" sz="19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=1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103=O(1): 103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≤c*1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c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≥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103</a:t>
            </a:r>
          </a:p>
          <a:p>
            <a:pPr lvl="1">
              <a:spcBef>
                <a:spcPts val="0"/>
              </a:spcBef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en-US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O(n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0≤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en-US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≤cn</a:t>
            </a:r>
            <a:r>
              <a:rPr lang="en-US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0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≤c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≤(c/2)</a:t>
            </a:r>
          </a:p>
          <a:p>
            <a:pPr lvl="2">
              <a:spcBef>
                <a:spcPts val="0"/>
              </a:spcBef>
            </a:pPr>
            <a: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Contradiction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: n cannot be smaller than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constant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(g(n)) = {f(n)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 positive constants c and n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2296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Such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0≤cg(n)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≤T(n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all n≥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r>
              <a:rPr lang="en-US" sz="1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bound</a:t>
            </a:r>
            <a:endParaRPr lang="en-US" sz="2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summation and Logarithms</a:t>
            </a:r>
          </a:p>
          <a:p>
            <a:pPr>
              <a:spcBef>
                <a:spcPts val="0"/>
              </a:spcBef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7930" y="1954292"/>
            <a:ext cx="1223412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c=13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10n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+3n=13n</a:t>
            </a:r>
            <a:r>
              <a:rPr lang="en-US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3n=3n</a:t>
            </a:r>
            <a:r>
              <a:rPr lang="en-US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n=1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6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[Non-Recursive]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Selection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is a Non-recursive Algorithms. Let us consider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further examples of such type of algorithms like matrix multiplication. Given two n × n matrices A and B, find the time efficiency of the definition-based algorithm for computing their product C = AB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algn="just"/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for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←0 to n − 1 do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for j ←0 to n − 1 do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C[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, j ]←0.0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for k←0 to n − 1 do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     </a:t>
            </a:r>
            <a:r>
              <a:rPr lang="pl-PL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C[i, j]←C[i, j]+ A[i, k] ∗ B[k, j]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return C</a:t>
            </a:r>
          </a:p>
          <a:p>
            <a:pPr algn="just"/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Left Bracket 4"/>
          <p:cNvSpPr/>
          <p:nvPr/>
        </p:nvSpPr>
        <p:spPr>
          <a:xfrm>
            <a:off x="2438400" y="3238500"/>
            <a:ext cx="228600" cy="12573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Left Bracket 5"/>
          <p:cNvSpPr/>
          <p:nvPr/>
        </p:nvSpPr>
        <p:spPr>
          <a:xfrm>
            <a:off x="4133850" y="3238500"/>
            <a:ext cx="209550" cy="12573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ight Bracket 6"/>
          <p:cNvSpPr/>
          <p:nvPr/>
        </p:nvSpPr>
        <p:spPr>
          <a:xfrm>
            <a:off x="5038344" y="3238500"/>
            <a:ext cx="215900" cy="12573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3361944" y="3238500"/>
            <a:ext cx="266700" cy="12573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Summing Junction 8"/>
          <p:cNvSpPr/>
          <p:nvPr/>
        </p:nvSpPr>
        <p:spPr>
          <a:xfrm>
            <a:off x="3725418" y="3581400"/>
            <a:ext cx="292608" cy="419100"/>
          </a:xfrm>
          <a:prstGeom prst="flowChartSummingJunc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95550" y="3365499"/>
            <a:ext cx="1075944" cy="24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3778058" y="3799902"/>
            <a:ext cx="1075944" cy="1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/>
          <p:cNvSpPr/>
          <p:nvPr/>
        </p:nvSpPr>
        <p:spPr>
          <a:xfrm>
            <a:off x="5780913" y="3238500"/>
            <a:ext cx="209550" cy="12573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ight Bracket 13"/>
          <p:cNvSpPr/>
          <p:nvPr/>
        </p:nvSpPr>
        <p:spPr>
          <a:xfrm>
            <a:off x="6685407" y="3238500"/>
            <a:ext cx="215900" cy="12573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5840442" y="3398045"/>
            <a:ext cx="258766" cy="168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2491992" y="3406395"/>
            <a:ext cx="203201" cy="1468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5400000">
            <a:off x="4192615" y="3410746"/>
            <a:ext cx="233365" cy="16827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54244" y="4724400"/>
                <a:ext cx="3889756" cy="1515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Let the total 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number of multiplications </a:t>
                </a:r>
                <a:r>
                  <a:rPr lang="en-US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T(n)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nary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200" b="0" dirty="0" smtClean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So T(n) is O(n</a:t>
                </a:r>
                <a:r>
                  <a:rPr lang="en-US" baseline="300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3</a:t>
                </a:r>
                <a:r>
                  <a:rPr lang="en-US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endParaRPr 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244" y="4724400"/>
                <a:ext cx="3889756" cy="1515736"/>
              </a:xfrm>
              <a:prstGeom prst="rect">
                <a:avLst/>
              </a:prstGeom>
              <a:blipFill rotWithShape="0">
                <a:blip r:embed="rId2"/>
                <a:stretch>
                  <a:fillRect l="-1411" t="-2008" b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 rot="5400000">
            <a:off x="2770566" y="3419093"/>
            <a:ext cx="203201" cy="1468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3101593" y="3406393"/>
            <a:ext cx="203201" cy="1468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3354831" y="3419093"/>
            <a:ext cx="203201" cy="1468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5400000">
            <a:off x="4219633" y="3685794"/>
            <a:ext cx="203201" cy="1468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4219633" y="3939793"/>
            <a:ext cx="203201" cy="1468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4219575" y="4219194"/>
            <a:ext cx="203201" cy="1468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10" idx="1"/>
            <a:endCxn id="17" idx="2"/>
          </p:cNvCxnSpPr>
          <p:nvPr/>
        </p:nvCxnSpPr>
        <p:spPr>
          <a:xfrm rot="10800000" flipH="1" flipV="1">
            <a:off x="2495550" y="3488531"/>
            <a:ext cx="1729610" cy="6353"/>
          </a:xfrm>
          <a:prstGeom prst="curvedConnector5">
            <a:avLst>
              <a:gd name="adj1" fmla="val -13217"/>
              <a:gd name="adj2" fmla="val -5534913"/>
              <a:gd name="adj3" fmla="val 80163"/>
            </a:avLst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9" idx="1"/>
          </p:cNvCxnSpPr>
          <p:nvPr/>
        </p:nvCxnSpPr>
        <p:spPr>
          <a:xfrm rot="16200000" flipH="1">
            <a:off x="3368097" y="2894968"/>
            <a:ext cx="347666" cy="1339529"/>
          </a:xfrm>
          <a:prstGeom prst="curvedConnector4">
            <a:avLst>
              <a:gd name="adj1" fmla="val -47488"/>
              <a:gd name="adj2" fmla="val 67065"/>
            </a:avLst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0" idx="3"/>
            <a:endCxn id="23" idx="2"/>
          </p:cNvCxnSpPr>
          <p:nvPr/>
        </p:nvCxnSpPr>
        <p:spPr>
          <a:xfrm rot="16200000" flipH="1">
            <a:off x="3509610" y="3274983"/>
            <a:ext cx="431800" cy="104463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endCxn id="25" idx="2"/>
          </p:cNvCxnSpPr>
          <p:nvPr/>
        </p:nvCxnSpPr>
        <p:spPr>
          <a:xfrm>
            <a:off x="3439509" y="3603436"/>
            <a:ext cx="808260" cy="689165"/>
          </a:xfrm>
          <a:prstGeom prst="curvedConnector3">
            <a:avLst>
              <a:gd name="adj1" fmla="val -281"/>
            </a:avLst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90016" y="365423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n=4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80030" y="4779168"/>
            <a:ext cx="3474213" cy="17198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[Non-Recursive]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/>
          </a:bodyPr>
          <a:lstStyle/>
          <a:p>
            <a:pPr marL="533400" indent="-533400" algn="just"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that T(n) is a function that represents the number of steps in an algorithm T that deals with a problem of size n. For example sorting an array of size n in an ascending order.</a:t>
            </a:r>
          </a:p>
          <a:p>
            <a:pPr marL="533400" indent="-533400" algn="just">
              <a:spcBef>
                <a:spcPts val="0"/>
              </a:spcBef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just"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g(n) is asymptotic upper bound of T(n)</a:t>
            </a:r>
          </a:p>
          <a:p>
            <a:pPr marL="521208" lvl="2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T(n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)=O(g(n)) implies: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“≤”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g(n)</a:t>
            </a:r>
          </a:p>
          <a:p>
            <a:pPr marL="521208" lvl="2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T(n) = 2n +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+ 32;</a:t>
            </a:r>
          </a:p>
          <a:p>
            <a:pPr marL="521208" lvl="2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T(n) is O(n</a:t>
            </a:r>
            <a:r>
              <a: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, where constants like 32 and 2 are ignored, and less power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 n</a:t>
            </a:r>
            <a:r>
              <a:rPr lang="en-GB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also ignored. </a:t>
            </a:r>
          </a:p>
          <a:p>
            <a:pPr marL="509588" indent="-509588" algn="just">
              <a:spcBef>
                <a:spcPts val="0"/>
              </a:spcBef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9588" indent="-509588" algn="just"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algorithm measured by the asymptotic notation O is independent on the problem data in some cases like the selection sort and matrix multiplication algorithms.</a:t>
            </a:r>
          </a:p>
          <a:p>
            <a:pPr marL="509588" indent="-509588" algn="just">
              <a:spcBef>
                <a:spcPts val="0"/>
              </a:spcBef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9588" indent="-509588" algn="just"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in other cases, the complexity is dependent on the problem data like the insertion sort and binary calculation algorithms.</a:t>
            </a:r>
          </a:p>
          <a:p>
            <a:pPr marL="509588" indent="-509588" algn="just">
              <a:spcBef>
                <a:spcPts val="0"/>
              </a:spcBef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[Non-Recursive]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92500"/>
          </a:bodyPr>
          <a:lstStyle/>
          <a:p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Insertion sort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algorithm to sort a[0] to a[n-1] is the array to 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sort. </a:t>
            </a:r>
            <a:endParaRPr 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603504" lvl="2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void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insertionSort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a[]){</a:t>
            </a:r>
          </a:p>
          <a:p>
            <a:pPr marL="603504" lvl="2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j, temp;</a:t>
            </a:r>
          </a:p>
          <a:p>
            <a:pPr marL="603504" lvl="2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  for (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= 0;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&lt; n;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++){</a:t>
            </a:r>
          </a:p>
          <a:p>
            <a:pPr marL="603504" lvl="2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j =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pPr marL="603504" lvl="2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while (j &gt; 0 &amp;&amp; a[j] &lt; a[j-1]){</a:t>
            </a:r>
          </a:p>
          <a:p>
            <a:pPr marL="603504" lvl="2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swap(a[j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], a[j-1]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);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603504" lvl="2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j-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-;</a:t>
            </a:r>
          </a:p>
          <a:p>
            <a:pPr marL="603504" lvl="2" indent="0"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} }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}</a:t>
            </a:r>
          </a:p>
          <a:p>
            <a:pPr marL="603504" lvl="2" indent="0">
              <a:buNone/>
            </a:pP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25196" indent="-342900" algn="just"/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The value of </a:t>
            </a:r>
            <a:r>
              <a:rPr lang="en-US" sz="22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x is the number of iterations in the while loop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, which is dependent on the values in the array. </a:t>
            </a:r>
          </a:p>
          <a:p>
            <a:pPr marL="699516" lvl="1" indent="-342900" algn="just"/>
            <a:r>
              <a:rPr lang="en-US" sz="1700" dirty="0" smtClean="0">
                <a:latin typeface="Times" panose="02020603050405020304" pitchFamily="18" charset="0"/>
                <a:cs typeface="Times" panose="02020603050405020304" pitchFamily="18" charset="0"/>
              </a:rPr>
              <a:t>If the array is sorted in an ascending order, then the number of </a:t>
            </a:r>
            <a:r>
              <a:rPr lang="en-US" sz="1700" dirty="0">
                <a:latin typeface="Times" panose="02020603050405020304" pitchFamily="18" charset="0"/>
                <a:cs typeface="Times" panose="02020603050405020304" pitchFamily="18" charset="0"/>
              </a:rPr>
              <a:t>iteration x </a:t>
            </a:r>
            <a:r>
              <a:rPr lang="en-US" sz="1700" dirty="0" smtClean="0">
                <a:latin typeface="Times" panose="02020603050405020304" pitchFamily="18" charset="0"/>
                <a:cs typeface="Times" panose="02020603050405020304" pitchFamily="18" charset="0"/>
              </a:rPr>
              <a:t>is only 1 which is the </a:t>
            </a:r>
            <a:r>
              <a:rPr lang="en-US" sz="1700" b="1" dirty="0" smtClean="0">
                <a:latin typeface="Times" panose="02020603050405020304" pitchFamily="18" charset="0"/>
                <a:cs typeface="Times" panose="02020603050405020304" pitchFamily="18" charset="0"/>
              </a:rPr>
              <a:t>best case</a:t>
            </a:r>
            <a:r>
              <a:rPr lang="en-US" sz="1700" dirty="0" smtClean="0">
                <a:latin typeface="Times" panose="02020603050405020304" pitchFamily="18" charset="0"/>
                <a:cs typeface="Times" panose="02020603050405020304" pitchFamily="18" charset="0"/>
              </a:rPr>
              <a:t>, So </a:t>
            </a:r>
            <a:r>
              <a:rPr lang="en-US" sz="17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700" dirty="0" smtClean="0">
                <a:latin typeface="Times" panose="02020603050405020304" pitchFamily="18" charset="0"/>
                <a:cs typeface="Times" panose="02020603050405020304" pitchFamily="18" charset="0"/>
              </a:rPr>
              <a:t>the function T(n)=1*n*1= n=O(n)</a:t>
            </a:r>
          </a:p>
          <a:p>
            <a:pPr marL="699516" lvl="1" indent="-342900" algn="just"/>
            <a:r>
              <a:rPr lang="en-US" sz="1700" dirty="0" smtClean="0">
                <a:latin typeface="Times" panose="02020603050405020304" pitchFamily="18" charset="0"/>
                <a:cs typeface="Times" panose="02020603050405020304" pitchFamily="18" charset="0"/>
              </a:rPr>
              <a:t>If the array is sorted in descending order, then the number of iteration x is of average value n which is </a:t>
            </a:r>
            <a:r>
              <a:rPr lang="en-US" sz="1700" b="1" dirty="0" smtClean="0">
                <a:latin typeface="Times" panose="02020603050405020304" pitchFamily="18" charset="0"/>
                <a:cs typeface="Times" panose="02020603050405020304" pitchFamily="18" charset="0"/>
              </a:rPr>
              <a:t>worst case</a:t>
            </a:r>
            <a:r>
              <a:rPr lang="en-US" sz="1700" dirty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  <a:r>
              <a:rPr lang="en-US" sz="1700" dirty="0" smtClean="0">
                <a:latin typeface="Times" panose="02020603050405020304" pitchFamily="18" charset="0"/>
                <a:cs typeface="Times" panose="02020603050405020304" pitchFamily="18" charset="0"/>
              </a:rPr>
              <a:t>So the function T(n</a:t>
            </a:r>
            <a:r>
              <a:rPr lang="en-US" sz="1700" dirty="0">
                <a:latin typeface="Times" panose="02020603050405020304" pitchFamily="18" charset="0"/>
                <a:cs typeface="Times" panose="02020603050405020304" pitchFamily="18" charset="0"/>
              </a:rPr>
              <a:t>)=</a:t>
            </a:r>
            <a:r>
              <a:rPr lang="en-US" sz="1700" dirty="0" smtClean="0">
                <a:latin typeface="Times" panose="02020603050405020304" pitchFamily="18" charset="0"/>
                <a:cs typeface="Times" panose="02020603050405020304" pitchFamily="18" charset="0"/>
              </a:rPr>
              <a:t>1*n*n= n</a:t>
            </a:r>
            <a:r>
              <a:rPr lang="en-US" sz="17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700" dirty="0" smtClean="0">
                <a:latin typeface="Times" panose="02020603050405020304" pitchFamily="18" charset="0"/>
                <a:cs typeface="Times" panose="02020603050405020304" pitchFamily="18" charset="0"/>
              </a:rPr>
              <a:t>=O(n</a:t>
            </a:r>
            <a:r>
              <a:rPr lang="en-US" sz="17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7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699516" lvl="1" indent="-342900" algn="just"/>
            <a:r>
              <a:rPr lang="en-US" sz="1700" dirty="0" smtClean="0">
                <a:latin typeface="Times" panose="02020603050405020304" pitchFamily="18" charset="0"/>
                <a:cs typeface="Times" panose="02020603050405020304" pitchFamily="18" charset="0"/>
              </a:rPr>
              <a:t>If the array is not sorted, then the number of iteration x is in-between zero and n, which is of </a:t>
            </a:r>
            <a:r>
              <a:rPr lang="en-US" sz="1700" b="1" dirty="0" smtClean="0">
                <a:latin typeface="Times" panose="02020603050405020304" pitchFamily="18" charset="0"/>
                <a:cs typeface="Times" panose="02020603050405020304" pitchFamily="18" charset="0"/>
              </a:rPr>
              <a:t>average case</a:t>
            </a:r>
            <a:r>
              <a:rPr lang="en-US" sz="17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endParaRPr lang="en-US" sz="17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1796535"/>
            <a:ext cx="3124200" cy="2209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19600" y="1981200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76600" y="2286000"/>
            <a:ext cx="255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19600" y="2590800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95600" y="2819400"/>
            <a:ext cx="293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53000" y="3048000"/>
            <a:ext cx="87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48150" y="3341132"/>
            <a:ext cx="158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09900" y="3633748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29300" y="1796535"/>
            <a:ext cx="296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Function definition </a:t>
            </a:r>
            <a:r>
              <a:rPr lang="en-US" u="sng" dirty="0" smtClean="0"/>
              <a:t>not counted</a:t>
            </a:r>
            <a:endParaRPr lang="en-US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5832583" y="2115106"/>
            <a:ext cx="310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Variable declaration </a:t>
            </a:r>
            <a:r>
              <a:rPr lang="en-US" u="sng" dirty="0" smtClean="0"/>
              <a:t>not counted</a:t>
            </a:r>
            <a:endParaRPr lang="en-US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5873495" y="2362200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Iterators </a:t>
            </a:r>
            <a:r>
              <a:rPr lang="en-US" u="sng" dirty="0" smtClean="0"/>
              <a:t>not counted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829300" y="2590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Variable assignment </a:t>
            </a:r>
            <a:r>
              <a:rPr lang="en-US" u="sng" dirty="0" smtClean="0"/>
              <a:t>counted </a:t>
            </a:r>
            <a:r>
              <a:rPr lang="en-US" u="sng" dirty="0"/>
              <a:t>(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u="sng" dirty="0" smtClean="0">
                <a:latin typeface="timeT (Body)"/>
              </a:rPr>
              <a:t>*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u="sng" dirty="0" smtClean="0"/>
              <a:t>)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5873495" y="2819400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Iterators </a:t>
            </a:r>
            <a:r>
              <a:rPr lang="en-US" u="sng" dirty="0" smtClean="0"/>
              <a:t>not counted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5875671" y="3124200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Function call </a:t>
            </a:r>
            <a:r>
              <a:rPr lang="en-US" u="sng" dirty="0" smtClean="0"/>
              <a:t>counted (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u="sng" dirty="0" smtClean="0">
                <a:latin typeface="timeT (Body)"/>
              </a:rPr>
              <a:t>*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u="sng" dirty="0" smtClean="0">
                <a:latin typeface="timeT (Body)"/>
              </a:rPr>
              <a:t>*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u="sng" dirty="0" smtClean="0"/>
              <a:t>)</a:t>
            </a:r>
            <a:endParaRPr lang="en-US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5867400" y="342900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Variable increment </a:t>
            </a:r>
            <a:r>
              <a:rPr lang="en-US" u="sng" dirty="0" smtClean="0"/>
              <a:t>(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u="sng" dirty="0" smtClean="0">
                <a:latin typeface="timeT (Body)"/>
              </a:rPr>
              <a:t>*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u="sng" dirty="0" smtClean="0">
                <a:latin typeface="timeT (Body)"/>
              </a:rPr>
              <a:t>*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u="sng" dirty="0" smtClean="0"/>
              <a:t>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451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3558</TotalTime>
  <Words>2197</Words>
  <Application>Microsoft Office PowerPoint</Application>
  <PresentationFormat>On-screen Show (4:3)</PresentationFormat>
  <Paragraphs>384</Paragraphs>
  <Slides>18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宋体</vt:lpstr>
      <vt:lpstr>Arial</vt:lpstr>
      <vt:lpstr>Calibri</vt:lpstr>
      <vt:lpstr>Cambria Math</vt:lpstr>
      <vt:lpstr>Gill Sans MT</vt:lpstr>
      <vt:lpstr>HY엽서L</vt:lpstr>
      <vt:lpstr>Symbol</vt:lpstr>
      <vt:lpstr>Times</vt:lpstr>
      <vt:lpstr>Times New Roman</vt:lpstr>
      <vt:lpstr>timeT (Body)</vt:lpstr>
      <vt:lpstr>Verdana</vt:lpstr>
      <vt:lpstr>Wingdings</vt:lpstr>
      <vt:lpstr>Wingdings 2</vt:lpstr>
      <vt:lpstr>Solstice</vt:lpstr>
      <vt:lpstr>Equation</vt:lpstr>
      <vt:lpstr>PowerPoint Presentation</vt:lpstr>
      <vt:lpstr>Algorithms [Definitions]</vt:lpstr>
      <vt:lpstr>Algorithms [Complexity]</vt:lpstr>
      <vt:lpstr>Algorithms [Complexity]</vt:lpstr>
      <vt:lpstr>Algorithms [Complexity]</vt:lpstr>
      <vt:lpstr>Algorithms [Complexity]</vt:lpstr>
      <vt:lpstr>Algorithms [Non-Recursive]</vt:lpstr>
      <vt:lpstr>Algorithms [Non-Recursive]</vt:lpstr>
      <vt:lpstr>Algorithms [Non-Recursive]</vt:lpstr>
      <vt:lpstr>Algorithms [Non-Recursive]</vt:lpstr>
      <vt:lpstr>Algorithms [Recursive]</vt:lpstr>
      <vt:lpstr>Algorithms [Recursive]</vt:lpstr>
      <vt:lpstr>Algorithms [Recursive]</vt:lpstr>
      <vt:lpstr>Algorithms [Recursive]</vt:lpstr>
      <vt:lpstr>Algorithms [Recursive]</vt:lpstr>
      <vt:lpstr>Algorithms [Recursive]</vt:lpstr>
      <vt:lpstr>Algorithms [Paradigms]</vt:lpstr>
      <vt:lpstr>Algorithms Lecture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Mostafa Salama</dc:creator>
  <cp:lastModifiedBy>Mostafa Salama</cp:lastModifiedBy>
  <cp:revision>128</cp:revision>
  <dcterms:created xsi:type="dcterms:W3CDTF">2012-06-24T19:22:20Z</dcterms:created>
  <dcterms:modified xsi:type="dcterms:W3CDTF">2016-09-25T11:44:53Z</dcterms:modified>
</cp:coreProperties>
</file>