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65" r:id="rId3"/>
    <p:sldId id="343" r:id="rId4"/>
    <p:sldId id="347" r:id="rId5"/>
    <p:sldId id="346" r:id="rId6"/>
    <p:sldId id="345" r:id="rId7"/>
    <p:sldId id="351" r:id="rId8"/>
    <p:sldId id="355" r:id="rId9"/>
    <p:sldId id="356" r:id="rId10"/>
    <p:sldId id="33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22B2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34" autoAdjust="0"/>
  </p:normalViewPr>
  <p:slideViewPr>
    <p:cSldViewPr>
      <p:cViewPr>
        <p:scale>
          <a:sx n="100" d="100"/>
          <a:sy n="100" d="100"/>
        </p:scale>
        <p:origin x="21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F7F9A-66E0-48BB-AA12-D1F4AD259BFC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09050-532A-4598-8B27-D1646C5AA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10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09050-532A-4598-8B27-D1646C5AA5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31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09050-532A-4598-8B27-D1646C5AA5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8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12F9D-0045-4900-A719-404CBA1B220C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12F9D-0045-4900-A719-404CBA1B220C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12F9D-0045-4900-A719-404CBA1B220C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12F9D-0045-4900-A719-404CBA1B220C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12F9D-0045-4900-A719-404CBA1B220C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12F9D-0045-4900-A719-404CBA1B220C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12F9D-0045-4900-A719-404CBA1B220C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12F9D-0045-4900-A719-404CBA1B220C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12F9D-0045-4900-A719-404CBA1B220C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12F9D-0045-4900-A719-404CBA1B220C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12F9D-0045-4900-A719-404CBA1B220C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F412F9D-0045-4900-A719-404CBA1B220C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D65D232-531B-4DAD-AC0E-07A54E761E0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550736"/>
          </a:xfrm>
        </p:spPr>
        <p:txBody>
          <a:bodyPr>
            <a:normAutofit lnSpcReduction="10000"/>
          </a:bodyPr>
          <a:lstStyle/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sz="1600" dirty="0"/>
              <a:t>Module Leader : 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Dr. Mostafa Salama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sz="1600" dirty="0"/>
              <a:t>Module Code: </a:t>
            </a:r>
            <a:r>
              <a:rPr lang="en-GB" sz="1600" dirty="0">
                <a:latin typeface="Times" panose="02020603050405020304" pitchFamily="18" charset="0"/>
                <a:cs typeface="Times" panose="02020603050405020304" pitchFamily="18" charset="0"/>
              </a:rPr>
              <a:t>Analysis of Algorithms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Module </a:t>
            </a:r>
            <a:r>
              <a:rPr lang="en-US" sz="1600" dirty="0"/>
              <a:t>Code: </a:t>
            </a:r>
            <a:r>
              <a:rPr lang="en-GB" sz="1600" dirty="0">
                <a:latin typeface="Times" panose="02020603050405020304" pitchFamily="18" charset="0"/>
                <a:cs typeface="Times" panose="02020603050405020304" pitchFamily="18" charset="0"/>
              </a:rPr>
              <a:t>16CSCI01I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84632" indent="-45720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Module </a:t>
            </a:r>
            <a:r>
              <a:rPr lang="en-US" sz="1600" dirty="0"/>
              <a:t>Aim: 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GB" sz="1200" dirty="0" smtClean="0"/>
              <a:t>Analyse </a:t>
            </a:r>
            <a:r>
              <a:rPr lang="en-GB" sz="1200" dirty="0"/>
              <a:t>the amount of </a:t>
            </a:r>
            <a:r>
              <a:rPr lang="en-GB" sz="1200" dirty="0" smtClean="0"/>
              <a:t>resources </a:t>
            </a:r>
            <a:r>
              <a:rPr lang="en-GB" sz="1200" dirty="0"/>
              <a:t>needed to solve a given </a:t>
            </a:r>
            <a:r>
              <a:rPr lang="en-GB" sz="1200" dirty="0" smtClean="0"/>
              <a:t>computational problem.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GB" sz="1200" dirty="0" smtClean="0"/>
              <a:t>Compare the </a:t>
            </a:r>
            <a:r>
              <a:rPr lang="en-GB" sz="1200" dirty="0"/>
              <a:t>efficiency of using different </a:t>
            </a:r>
            <a:r>
              <a:rPr lang="en-GB" sz="1200" dirty="0" smtClean="0"/>
              <a:t>algorithms </a:t>
            </a:r>
            <a:r>
              <a:rPr lang="en-GB" sz="1200" dirty="0"/>
              <a:t>in addressing and solving the </a:t>
            </a:r>
            <a:r>
              <a:rPr lang="en-GB" sz="1200" dirty="0" smtClean="0"/>
              <a:t>problem.</a:t>
            </a:r>
          </a:p>
          <a:p>
            <a:pPr marL="484632" indent="-457200" algn="just">
              <a:buFont typeface="Arial" panose="020B0604020202020204" pitchFamily="34" charset="0"/>
              <a:buChar char="•"/>
            </a:pPr>
            <a:r>
              <a:rPr lang="en-GB" sz="1600" dirty="0" smtClean="0"/>
              <a:t>Module Content: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1400" dirty="0"/>
              <a:t>Principles of Algorithm Analysis [Brute Force algorithms]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1400" b="1" u="sng" dirty="0" smtClean="0">
                <a:solidFill>
                  <a:schemeClr val="tx2"/>
                </a:solidFill>
              </a:rPr>
              <a:t>Greedy Algorithms.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Divide and Conquer Algorithms.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Dynamic Programming Algorithms.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Genetic algorithms</a:t>
            </a:r>
          </a:p>
          <a:p>
            <a:pPr marL="484632" indent="-45720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Module Evaluation: 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1400" dirty="0"/>
              <a:t>Assignment :20%, </a:t>
            </a:r>
            <a:r>
              <a:rPr lang="en-US" sz="1400" dirty="0" smtClean="0"/>
              <a:t> deliver in Sunday </a:t>
            </a:r>
            <a:r>
              <a:rPr lang="en-US" sz="1400" i="1" dirty="0" smtClean="0"/>
              <a:t>week 5</a:t>
            </a:r>
            <a:endParaRPr lang="en-US" sz="1400" i="1" dirty="0"/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Class Test    :30%,  on </a:t>
            </a:r>
            <a:r>
              <a:rPr lang="en-US" sz="1400" i="1" dirty="0" smtClean="0"/>
              <a:t>week 7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Final Exam  :50%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sz="1600" dirty="0"/>
              <a:t>Lecture notes :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 2</a:t>
            </a:r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35608" y="304800"/>
            <a:ext cx="7498080" cy="8842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Algorithms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Lecture </a:t>
            </a:r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Algorithms</a:t>
            </a:r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 Lecture </a:t>
            </a:r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endParaRPr lang="en-GB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Do in Lab </a:t>
            </a:r>
            <a:r>
              <a:rPr lang="en-US" sz="2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b="1" i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Kruskal and Prim’s algorithm using C++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counter to determine the number of steps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an execution time calculation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two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according to these two values (number of steps and execution time)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Print the values of the two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aglorithms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threads on C++, 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 every algorithms in a separate thread.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which thread will finish its execution first.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 on graphs of different sizes (number of vertexes)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53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[Definitions]</a:t>
            </a:r>
            <a:endParaRPr lang="en-GB" dirty="0"/>
          </a:p>
        </p:txBody>
      </p:sp>
      <p:sp>
        <p:nvSpPr>
          <p:cNvPr id="80" name="Text Box 159"/>
          <p:cNvSpPr txBox="1">
            <a:spLocks noChangeArrowheads="1"/>
          </p:cNvSpPr>
          <p:nvPr/>
        </p:nvSpPr>
        <p:spPr bwMode="auto">
          <a:xfrm>
            <a:off x="1416050" y="1480355"/>
            <a:ext cx="719455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Greedy </a:t>
            </a:r>
            <a:r>
              <a:rPr lang="en-US" sz="2000" b="1" dirty="0" smtClean="0">
                <a:latin typeface="Times" panose="02020603050405020304" pitchFamily="18" charset="0"/>
                <a:cs typeface="Times" panose="02020603050405020304" pitchFamily="18" charset="0"/>
              </a:rPr>
              <a:t>algorithm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strategy choose the best solution that seems at the moment is the best one we go with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. You take the best you can get right now, without regard for future consequences. You hope that by choosing a local optimum at each step, you will end up at a global optimum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Example: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Kruskal’s algorithm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for finding a minimum-cost spanning tree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Always tries the lowest-cost remaining edge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Prim’s algorithm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for finding a minimum-cost spanning tree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Always takes the lowest-cost edge between nodes in the spanning tree and nodes not yet in the spanning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[Kruskal MST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4812792" cy="4800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A tree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is a graph that does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not contain any cyclic connected nodes. </a:t>
            </a:r>
            <a:endParaRPr lang="en-US" sz="20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A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spanning tree of an undirected graph G is a subgraph of G that is a tree containing all the vertices of G. </a:t>
            </a:r>
          </a:p>
          <a:p>
            <a:pPr algn="just"/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In a weighted graph, the weight of a subgraph is the sum of the weights of the edges in the subgraph. </a:t>
            </a:r>
          </a:p>
          <a:p>
            <a:pPr algn="just"/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A minimum spanning tree (MST) for a weighted undirected graph is a spanning tree with minimum weight. </a:t>
            </a:r>
            <a:endParaRPr lang="en-US" sz="20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Kruskal algorithm start by selecting the edge whose weight is the minimum, then select another unselected edge whose weight is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minimum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and does not cause a cyclic connection.</a:t>
            </a:r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56322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388" y="1676400"/>
            <a:ext cx="27813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44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[Kruskal MST]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4495800"/>
          </a:xfrm>
        </p:spPr>
        <p:txBody>
          <a:bodyPr>
            <a:normAutofit/>
          </a:bodyPr>
          <a:lstStyle/>
          <a:p>
            <a:pPr marL="609600" indent="-609600">
              <a:spcBef>
                <a:spcPts val="0"/>
              </a:spcBef>
              <a:buNone/>
            </a:pPr>
            <a:r>
              <a:rPr lang="en-US" altLang="zh-TW" sz="1800" b="1" dirty="0">
                <a:latin typeface="Times" pitchFamily="18" charset="0"/>
                <a:ea typeface="新細明體" pitchFamily="18" charset="-120"/>
                <a:cs typeface="Times" pitchFamily="18" charset="0"/>
              </a:rPr>
              <a:t>Procedure</a:t>
            </a:r>
            <a:r>
              <a:rPr lang="en-US" altLang="zh-TW" sz="1800" dirty="0">
                <a:latin typeface="Times" pitchFamily="18" charset="0"/>
                <a:ea typeface="新細明體" pitchFamily="18" charset="-120"/>
                <a:cs typeface="Times" pitchFamily="18" charset="0"/>
              </a:rPr>
              <a:t> </a:t>
            </a:r>
            <a:r>
              <a:rPr lang="en-US" altLang="zh-TW" sz="18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18" charset="0"/>
                <a:ea typeface="新細明體" pitchFamily="18" charset="-120"/>
                <a:cs typeface="Times" pitchFamily="18" charset="0"/>
              </a:rPr>
              <a:t>Kruskal</a:t>
            </a:r>
            <a:r>
              <a:rPr lang="en-US" altLang="zh-TW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18" charset="0"/>
                <a:ea typeface="新細明體" pitchFamily="18" charset="-120"/>
                <a:cs typeface="Times" pitchFamily="18" charset="0"/>
              </a:rPr>
              <a:t> (</a:t>
            </a:r>
            <a:r>
              <a:rPr lang="en-US" altLang="zh-TW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18" charset="0"/>
                <a:ea typeface="新細明體" pitchFamily="18" charset="-120"/>
                <a:cs typeface="Times" pitchFamily="18" charset="0"/>
              </a:rPr>
              <a:t>V</a:t>
            </a:r>
            <a:r>
              <a:rPr lang="en-US" altLang="zh-TW" sz="1800" dirty="0">
                <a:latin typeface="Times" pitchFamily="18" charset="0"/>
                <a:ea typeface="新細明體" pitchFamily="18" charset="-120"/>
                <a:cs typeface="Times" pitchFamily="18" charset="0"/>
              </a:rPr>
              <a:t>, </a:t>
            </a:r>
            <a:r>
              <a:rPr lang="en-US" altLang="zh-TW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18" charset="0"/>
                <a:ea typeface="新細明體" pitchFamily="18" charset="-120"/>
                <a:cs typeface="Times" pitchFamily="18" charset="0"/>
              </a:rPr>
              <a:t>E</a:t>
            </a:r>
            <a:r>
              <a:rPr lang="en-US" altLang="zh-TW" sz="1800" dirty="0" smtClean="0">
                <a:latin typeface="Times" pitchFamily="18" charset="0"/>
                <a:ea typeface="新細明體" pitchFamily="18" charset="-120"/>
                <a:cs typeface="Times" pitchFamily="18" charset="0"/>
              </a:rPr>
              <a:t>)</a:t>
            </a:r>
            <a:endParaRPr lang="en-US" altLang="zh-TW" sz="1800" dirty="0">
              <a:latin typeface="Times" pitchFamily="18" charset="0"/>
              <a:ea typeface="新細明體" pitchFamily="18" charset="-120"/>
              <a:cs typeface="Times" pitchFamily="18" charset="0"/>
            </a:endParaRPr>
          </a:p>
          <a:p>
            <a:pPr marL="609600" indent="-609600">
              <a:spcBef>
                <a:spcPts val="0"/>
              </a:spcBef>
              <a:buNone/>
            </a:pPr>
            <a:r>
              <a:rPr lang="en-US" altLang="zh-TW" sz="1800" b="1" dirty="0">
                <a:latin typeface="Times" pitchFamily="18" charset="0"/>
                <a:ea typeface="新細明體" pitchFamily="18" charset="-120"/>
                <a:cs typeface="Times" pitchFamily="18" charset="0"/>
              </a:rPr>
              <a:t>Begin</a:t>
            </a:r>
          </a:p>
          <a:p>
            <a:pPr marL="609600" indent="-609600">
              <a:spcBef>
                <a:spcPts val="0"/>
              </a:spcBef>
              <a:buNone/>
            </a:pPr>
            <a:r>
              <a:rPr lang="en-US" altLang="zh-TW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18" charset="0"/>
                <a:ea typeface="新細明體" pitchFamily="18" charset="-120"/>
                <a:cs typeface="Times" pitchFamily="18" charset="0"/>
              </a:rPr>
              <a:t>T</a:t>
            </a:r>
            <a:r>
              <a:rPr lang="en-US" altLang="zh-TW" sz="1800" i="1" dirty="0" smtClean="0">
                <a:latin typeface="Times" pitchFamily="18" charset="0"/>
                <a:ea typeface="新細明體" pitchFamily="18" charset="-120"/>
                <a:cs typeface="Times" pitchFamily="18" charset="0"/>
              </a:rPr>
              <a:t> </a:t>
            </a:r>
            <a:r>
              <a:rPr lang="en-US" altLang="zh-TW" sz="1800" dirty="0" smtClean="0">
                <a:latin typeface="Times" pitchFamily="18" charset="0"/>
                <a:ea typeface="新細明體" pitchFamily="18" charset="-120"/>
                <a:cs typeface="Times" pitchFamily="18" charset="0"/>
              </a:rPr>
              <a:t>= {};</a:t>
            </a:r>
            <a:endParaRPr lang="en-US" altLang="zh-TW" sz="1800" dirty="0">
              <a:latin typeface="Times" pitchFamily="18" charset="0"/>
              <a:ea typeface="新細明體" pitchFamily="18" charset="-120"/>
              <a:cs typeface="Times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18" charset="0"/>
                <a:ea typeface="新細明體" pitchFamily="18" charset="-120"/>
                <a:cs typeface="Times" pitchFamily="18" charset="0"/>
              </a:rPr>
              <a:t>n</a:t>
            </a:r>
            <a:r>
              <a:rPr lang="en-US" altLang="zh-TW" sz="1800" dirty="0" smtClean="0">
                <a:latin typeface="Times" pitchFamily="18" charset="0"/>
                <a:ea typeface="新細明體" pitchFamily="18" charset="-120"/>
                <a:cs typeface="Times" pitchFamily="18" charset="0"/>
              </a:rPr>
              <a:t> = |</a:t>
            </a:r>
            <a:r>
              <a:rPr lang="en-US" altLang="zh-TW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18" charset="0"/>
                <a:ea typeface="新細明體" pitchFamily="18" charset="-120"/>
                <a:cs typeface="Times" pitchFamily="18" charset="0"/>
              </a:rPr>
              <a:t>V</a:t>
            </a:r>
            <a:r>
              <a:rPr lang="en-US" altLang="zh-TW" sz="1800" dirty="0" smtClean="0">
                <a:latin typeface="Times" pitchFamily="18" charset="0"/>
                <a:ea typeface="新細明體" pitchFamily="18" charset="-120"/>
                <a:cs typeface="Times" pitchFamily="18" charset="0"/>
              </a:rPr>
              <a:t>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800" b="1" dirty="0" smtClean="0">
                <a:latin typeface="Times" pitchFamily="18" charset="0"/>
                <a:ea typeface="新細明體" pitchFamily="18" charset="-120"/>
                <a:cs typeface="Times" pitchFamily="18" charset="0"/>
              </a:rPr>
              <a:t>1. </a:t>
            </a:r>
            <a:r>
              <a:rPr lang="en-US" altLang="zh-TW" sz="18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18" charset="0"/>
                <a:ea typeface="新細明體" pitchFamily="18" charset="-120"/>
                <a:cs typeface="Times" pitchFamily="18" charset="0"/>
              </a:rPr>
              <a:t>Sort</a:t>
            </a:r>
            <a:r>
              <a:rPr lang="en-US" altLang="zh-TW" sz="1800" dirty="0" smtClean="0">
                <a:latin typeface="Times" pitchFamily="18" charset="0"/>
                <a:ea typeface="新細明體" pitchFamily="18" charset="-120"/>
                <a:cs typeface="Times" pitchFamily="18" charset="0"/>
              </a:rPr>
              <a:t> the edges of </a:t>
            </a:r>
            <a:r>
              <a:rPr lang="en-US" altLang="zh-TW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18" charset="0"/>
                <a:ea typeface="新細明體" pitchFamily="18" charset="-120"/>
                <a:cs typeface="Times" pitchFamily="18" charset="0"/>
              </a:rPr>
              <a:t>E</a:t>
            </a:r>
            <a:r>
              <a:rPr lang="en-US" altLang="zh-TW" sz="1800" dirty="0" smtClean="0">
                <a:latin typeface="Times" pitchFamily="18" charset="0"/>
                <a:ea typeface="新細明體" pitchFamily="18" charset="-120"/>
                <a:cs typeface="Times" pitchFamily="18" charset="0"/>
              </a:rPr>
              <a:t> in an ascending order according to weight </a:t>
            </a:r>
            <a:r>
              <a:rPr lang="en-US" altLang="zh-TW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18" charset="0"/>
                <a:ea typeface="新細明體" pitchFamily="18" charset="-120"/>
                <a:cs typeface="Times" pitchFamily="18" charset="0"/>
              </a:rPr>
              <a:t>w</a:t>
            </a:r>
            <a:r>
              <a:rPr lang="en-US" altLang="zh-TW" sz="1800" i="1" dirty="0" smtClean="0">
                <a:latin typeface="Times" pitchFamily="18" charset="0"/>
                <a:ea typeface="新細明體" pitchFamily="18" charset="-120"/>
                <a:cs typeface="Times" pitchFamily="18" charset="0"/>
              </a:rPr>
              <a:t>;</a:t>
            </a:r>
          </a:p>
          <a:p>
            <a:pPr marL="609600" indent="-609600">
              <a:spcBef>
                <a:spcPts val="0"/>
              </a:spcBef>
              <a:buNone/>
            </a:pPr>
            <a:r>
              <a:rPr lang="en-US" altLang="zh-TW" sz="1800" b="1" dirty="0" smtClean="0">
                <a:latin typeface="Times" pitchFamily="18" charset="0"/>
                <a:ea typeface="新細明體" pitchFamily="18" charset="-120"/>
                <a:cs typeface="Times" pitchFamily="18" charset="0"/>
              </a:rPr>
              <a:t>2. </a:t>
            </a:r>
            <a:r>
              <a:rPr lang="en-US" altLang="zh-TW" sz="1800" b="1" u="sng" dirty="0" smtClean="0">
                <a:latin typeface="Times" pitchFamily="18" charset="0"/>
                <a:ea typeface="新細明體" pitchFamily="18" charset="-120"/>
                <a:cs typeface="Times" pitchFamily="18" charset="0"/>
              </a:rPr>
              <a:t>While</a:t>
            </a:r>
            <a:r>
              <a:rPr lang="en-US" altLang="zh-TW" sz="1800" b="1" dirty="0" smtClean="0">
                <a:latin typeface="Times" pitchFamily="18" charset="0"/>
                <a:ea typeface="新細明體" pitchFamily="18" charset="-120"/>
                <a:cs typeface="Times" pitchFamily="18" charset="0"/>
              </a:rPr>
              <a:t> |T| &lt; </a:t>
            </a:r>
            <a:r>
              <a:rPr lang="en-US" altLang="zh-TW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18" charset="0"/>
                <a:ea typeface="新細明體" pitchFamily="18" charset="-120"/>
                <a:cs typeface="Times" pitchFamily="18" charset="0"/>
              </a:rPr>
              <a:t>n</a:t>
            </a:r>
          </a:p>
          <a:p>
            <a:pPr marL="609600" indent="-609600">
              <a:spcBef>
                <a:spcPts val="0"/>
              </a:spcBef>
              <a:buNone/>
            </a:pPr>
            <a:r>
              <a:rPr lang="en-US" altLang="zh-TW" sz="1800" b="1" dirty="0" smtClean="0">
                <a:latin typeface="Times" pitchFamily="18" charset="0"/>
                <a:ea typeface="新細明體" pitchFamily="18" charset="-120"/>
                <a:cs typeface="Times" pitchFamily="18" charset="0"/>
              </a:rPr>
              <a:t>	</a:t>
            </a:r>
            <a:r>
              <a:rPr lang="en-US" altLang="zh-TW" sz="1800" dirty="0" smtClean="0">
                <a:latin typeface="Times" pitchFamily="18" charset="0"/>
                <a:ea typeface="新細明體" pitchFamily="18" charset="-120"/>
                <a:cs typeface="Times" pitchFamily="18" charset="0"/>
              </a:rPr>
              <a:t>Remove (</a:t>
            </a:r>
            <a:r>
              <a:rPr lang="en-US" altLang="zh-TW" sz="1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18" charset="0"/>
                <a:ea typeface="新細明體" pitchFamily="18" charset="-120"/>
                <a:cs typeface="Times" pitchFamily="18" charset="0"/>
              </a:rPr>
              <a:t>u</a:t>
            </a:r>
            <a:r>
              <a:rPr lang="en-US" altLang="zh-TW" sz="1800" dirty="0" err="1" smtClean="0">
                <a:latin typeface="Times" pitchFamily="18" charset="0"/>
                <a:ea typeface="新細明體" pitchFamily="18" charset="-120"/>
                <a:cs typeface="Times" pitchFamily="18" charset="0"/>
              </a:rPr>
              <a:t>,</a:t>
            </a:r>
            <a:r>
              <a:rPr lang="en-US" altLang="zh-TW" sz="1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18" charset="0"/>
                <a:ea typeface="新細明體" pitchFamily="18" charset="-120"/>
                <a:cs typeface="Times" pitchFamily="18" charset="0"/>
              </a:rPr>
              <a:t>v</a:t>
            </a:r>
            <a:r>
              <a:rPr lang="en-US" altLang="zh-TW" sz="1800" dirty="0" smtClean="0">
                <a:latin typeface="Times" pitchFamily="18" charset="0"/>
                <a:ea typeface="新細明體" pitchFamily="18" charset="-120"/>
                <a:cs typeface="Times" pitchFamily="18" charset="0"/>
              </a:rPr>
              <a:t>)</a:t>
            </a:r>
            <a:r>
              <a:rPr lang="en-US" altLang="zh-TW" sz="1800" baseline="-25000" dirty="0" smtClean="0">
                <a:latin typeface="Times" pitchFamily="18" charset="0"/>
                <a:ea typeface="新細明體" pitchFamily="18" charset="-120"/>
                <a:cs typeface="Times" pitchFamily="18" charset="0"/>
              </a:rPr>
              <a:t>edge</a:t>
            </a:r>
            <a:r>
              <a:rPr lang="en-US" altLang="zh-TW" sz="1800" dirty="0" smtClean="0">
                <a:latin typeface="Times" pitchFamily="18" charset="0"/>
                <a:ea typeface="新細明體" pitchFamily="18" charset="-120"/>
                <a:cs typeface="Times" pitchFamily="18" charset="0"/>
              </a:rPr>
              <a:t> of lowest </a:t>
            </a:r>
            <a:r>
              <a:rPr lang="en-US" altLang="zh-TW" sz="1800" dirty="0">
                <a:latin typeface="Times" pitchFamily="18" charset="0"/>
                <a:ea typeface="新細明體" pitchFamily="18" charset="-120"/>
                <a:cs typeface="Times" pitchFamily="18" charset="0"/>
              </a:rPr>
              <a:t>weight </a:t>
            </a:r>
            <a:r>
              <a:rPr lang="en-US" altLang="zh-TW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18" charset="0"/>
                <a:ea typeface="新細明體" pitchFamily="18" charset="-120"/>
                <a:cs typeface="Times" pitchFamily="18" charset="0"/>
              </a:rPr>
              <a:t>w</a:t>
            </a:r>
            <a:r>
              <a:rPr lang="en-US" altLang="zh-TW" sz="1800" b="1" i="1" dirty="0" smtClean="0">
                <a:latin typeface="Times" pitchFamily="18" charset="0"/>
                <a:ea typeface="新細明體" pitchFamily="18" charset="-120"/>
                <a:cs typeface="Times" pitchFamily="18" charset="0"/>
              </a:rPr>
              <a:t> </a:t>
            </a:r>
            <a:r>
              <a:rPr lang="en-US" altLang="zh-TW" sz="1800" dirty="0" smtClean="0">
                <a:latin typeface="Times" pitchFamily="18" charset="0"/>
                <a:ea typeface="新細明體" pitchFamily="18" charset="-120"/>
                <a:cs typeface="Times" pitchFamily="18" charset="0"/>
              </a:rPr>
              <a:t>from</a:t>
            </a:r>
            <a:r>
              <a:rPr lang="en-US" altLang="zh-TW" sz="1800" b="1" i="1" dirty="0" smtClean="0">
                <a:latin typeface="Times" pitchFamily="18" charset="0"/>
                <a:ea typeface="新細明體" pitchFamily="18" charset="-120"/>
                <a:cs typeface="Times" pitchFamily="18" charset="0"/>
              </a:rPr>
              <a:t> </a:t>
            </a:r>
            <a:r>
              <a:rPr lang="en-US" altLang="zh-TW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18" charset="0"/>
                <a:ea typeface="新細明體" pitchFamily="18" charset="-120"/>
                <a:cs typeface="Times" pitchFamily="18" charset="0"/>
              </a:rPr>
              <a:t>E</a:t>
            </a:r>
          </a:p>
          <a:p>
            <a:pPr marL="609600" indent="-609600">
              <a:spcBef>
                <a:spcPts val="0"/>
              </a:spcBef>
              <a:buNone/>
            </a:pPr>
            <a:r>
              <a:rPr lang="en-US" altLang="zh-TW" sz="1800" b="1" dirty="0" smtClean="0">
                <a:latin typeface="Times" pitchFamily="18" charset="0"/>
                <a:ea typeface="新細明體" pitchFamily="18" charset="-120"/>
                <a:cs typeface="Times" pitchFamily="18" charset="0"/>
              </a:rPr>
              <a:t>	if</a:t>
            </a:r>
            <a:r>
              <a:rPr lang="en-US" altLang="zh-TW" sz="1800" dirty="0" smtClean="0">
                <a:latin typeface="Times" pitchFamily="18" charset="0"/>
                <a:ea typeface="新細明體" pitchFamily="18" charset="-120"/>
                <a:cs typeface="Times" pitchFamily="18" charset="0"/>
              </a:rPr>
              <a:t>(  ((</a:t>
            </a:r>
            <a:r>
              <a:rPr lang="en-US" altLang="zh-TW" sz="1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18" charset="0"/>
                <a:ea typeface="新細明體" pitchFamily="18" charset="-120"/>
                <a:cs typeface="Times" pitchFamily="18" charset="0"/>
              </a:rPr>
              <a:t>x</a:t>
            </a:r>
            <a:r>
              <a:rPr lang="en-US" altLang="zh-TW" sz="1800" dirty="0" err="1" smtClean="0">
                <a:latin typeface="Times" pitchFamily="18" charset="0"/>
                <a:ea typeface="新細明體" pitchFamily="18" charset="-120"/>
                <a:cs typeface="Times" pitchFamily="18" charset="0"/>
              </a:rPr>
              <a:t>,</a:t>
            </a:r>
            <a:r>
              <a:rPr lang="en-US" altLang="zh-TW" sz="1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18" charset="0"/>
                <a:ea typeface="新細明體" pitchFamily="18" charset="-120"/>
                <a:cs typeface="Times" pitchFamily="18" charset="0"/>
              </a:rPr>
              <a:t>u</a:t>
            </a:r>
            <a:r>
              <a:rPr lang="en-US" altLang="zh-TW" sz="1800" dirty="0" smtClean="0">
                <a:latin typeface="Times" pitchFamily="18" charset="0"/>
                <a:ea typeface="新細明體" pitchFamily="18" charset="-120"/>
                <a:cs typeface="Times" pitchFamily="18" charset="0"/>
              </a:rPr>
              <a:t>)</a:t>
            </a:r>
            <a:r>
              <a:rPr lang="en-US" altLang="zh-TW" sz="1800" baseline="-25000" dirty="0" smtClean="0">
                <a:latin typeface="Times" pitchFamily="18" charset="0"/>
                <a:ea typeface="新細明體" pitchFamily="18" charset="-120"/>
                <a:cs typeface="Times" pitchFamily="18" charset="0"/>
              </a:rPr>
              <a:t>edge</a:t>
            </a:r>
            <a:r>
              <a:rPr lang="en-US" sz="1800" dirty="0" smtClean="0">
                <a:latin typeface="Times" pitchFamily="18" charset="0"/>
                <a:ea typeface="新細明體" pitchFamily="18" charset="-120"/>
                <a:cs typeface="Times" pitchFamily="18" charset="0"/>
              </a:rPr>
              <a:t> </a:t>
            </a:r>
            <a:r>
              <a:rPr lang="en-US" sz="1800" dirty="0">
                <a:latin typeface="Times" pitchFamily="18" charset="0"/>
                <a:ea typeface="新細明體" pitchFamily="18" charset="-120"/>
                <a:cs typeface="Times" pitchFamily="18" charset="0"/>
              </a:rPr>
              <a:t>∈ </a:t>
            </a:r>
            <a:r>
              <a:rPr lang="en-US" altLang="zh-TW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18" charset="0"/>
                <a:ea typeface="新細明體" pitchFamily="18" charset="-120"/>
                <a:cs typeface="Times" pitchFamily="18" charset="0"/>
              </a:rPr>
              <a:t>T </a:t>
            </a:r>
            <a:r>
              <a:rPr lang="en-US" altLang="zh-TW" sz="1800" dirty="0" smtClean="0">
                <a:latin typeface="Times" pitchFamily="18" charset="0"/>
                <a:ea typeface="新細明體" pitchFamily="18" charset="-120"/>
                <a:cs typeface="Times" pitchFamily="18" charset="0"/>
              </a:rPr>
              <a:t>) </a:t>
            </a:r>
            <a:r>
              <a:rPr lang="en-US" altLang="zh-TW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18" charset="0"/>
                <a:ea typeface="新細明體" pitchFamily="18" charset="-120"/>
                <a:cs typeface="Times" pitchFamily="18" charset="0"/>
              </a:rPr>
              <a:t>&amp;&amp;</a:t>
            </a:r>
            <a:r>
              <a:rPr lang="en-US" altLang="zh-TW" sz="1800" dirty="0" smtClean="0">
                <a:latin typeface="Times" pitchFamily="18" charset="0"/>
                <a:ea typeface="新細明體" pitchFamily="18" charset="-120"/>
                <a:cs typeface="Times" pitchFamily="18" charset="0"/>
              </a:rPr>
              <a:t> ((</a:t>
            </a:r>
            <a:r>
              <a:rPr lang="en-US" altLang="zh-TW" sz="1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18" charset="0"/>
                <a:ea typeface="新細明體" pitchFamily="18" charset="-120"/>
                <a:cs typeface="Times" pitchFamily="18" charset="0"/>
              </a:rPr>
              <a:t>y</a:t>
            </a:r>
            <a:r>
              <a:rPr lang="en-US" altLang="zh-TW" sz="1800" dirty="0" err="1" smtClean="0">
                <a:latin typeface="Times" pitchFamily="18" charset="0"/>
                <a:ea typeface="新細明體" pitchFamily="18" charset="-120"/>
                <a:cs typeface="Times" pitchFamily="18" charset="0"/>
              </a:rPr>
              <a:t>,</a:t>
            </a:r>
            <a:r>
              <a:rPr lang="en-US" altLang="zh-TW" sz="1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18" charset="0"/>
                <a:ea typeface="新細明體" pitchFamily="18" charset="-120"/>
                <a:cs typeface="Times" pitchFamily="18" charset="0"/>
              </a:rPr>
              <a:t>v</a:t>
            </a:r>
            <a:r>
              <a:rPr lang="en-US" altLang="zh-TW" sz="1800" dirty="0" smtClean="0">
                <a:latin typeface="Times" pitchFamily="18" charset="0"/>
                <a:ea typeface="新細明體" pitchFamily="18" charset="-120"/>
                <a:cs typeface="Times" pitchFamily="18" charset="0"/>
              </a:rPr>
              <a:t>)</a:t>
            </a:r>
            <a:r>
              <a:rPr lang="en-US" altLang="zh-TW" sz="1800" baseline="-25000" dirty="0" smtClean="0">
                <a:latin typeface="Times" pitchFamily="18" charset="0"/>
                <a:ea typeface="新細明體" pitchFamily="18" charset="-120"/>
                <a:cs typeface="Times" pitchFamily="18" charset="0"/>
              </a:rPr>
              <a:t>edge</a:t>
            </a:r>
            <a:r>
              <a:rPr lang="en-US" sz="1800" dirty="0" smtClean="0">
                <a:latin typeface="Times" pitchFamily="18" charset="0"/>
                <a:ea typeface="新細明體" pitchFamily="18" charset="-120"/>
                <a:cs typeface="Times" pitchFamily="18" charset="0"/>
              </a:rPr>
              <a:t> </a:t>
            </a:r>
            <a:r>
              <a:rPr lang="en-US" sz="1800" dirty="0">
                <a:latin typeface="Times" pitchFamily="18" charset="0"/>
                <a:ea typeface="新細明體" pitchFamily="18" charset="-120"/>
                <a:cs typeface="Times" pitchFamily="18" charset="0"/>
              </a:rPr>
              <a:t>∈ </a:t>
            </a:r>
            <a:r>
              <a:rPr lang="en-US" altLang="zh-TW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18" charset="0"/>
                <a:ea typeface="新細明體" pitchFamily="18" charset="-120"/>
                <a:cs typeface="Times" pitchFamily="18" charset="0"/>
              </a:rPr>
              <a:t>T</a:t>
            </a:r>
            <a:r>
              <a:rPr lang="en-US" altLang="zh-TW" sz="1800" dirty="0" smtClean="0">
                <a:latin typeface="Times" pitchFamily="18" charset="0"/>
                <a:ea typeface="新細明體" pitchFamily="18" charset="-120"/>
                <a:cs typeface="Times" pitchFamily="18" charset="0"/>
              </a:rPr>
              <a:t>) )</a:t>
            </a:r>
          </a:p>
          <a:p>
            <a:pPr marL="609600" indent="-609600">
              <a:spcBef>
                <a:spcPts val="0"/>
              </a:spcBef>
              <a:buNone/>
            </a:pPr>
            <a:r>
              <a:rPr lang="en-US" altLang="zh-TW" sz="1800" dirty="0">
                <a:latin typeface="Times" pitchFamily="18" charset="0"/>
                <a:ea typeface="新細明體" pitchFamily="18" charset="-120"/>
                <a:cs typeface="Times" pitchFamily="18" charset="0"/>
              </a:rPr>
              <a:t>	</a:t>
            </a:r>
            <a:r>
              <a:rPr lang="en-US" altLang="zh-TW" sz="1800" dirty="0" smtClean="0">
                <a:latin typeface="Times" pitchFamily="18" charset="0"/>
                <a:ea typeface="新細明體" pitchFamily="18" charset="-120"/>
                <a:cs typeface="Times" pitchFamily="18" charset="0"/>
              </a:rPr>
              <a:t>	disregard </a:t>
            </a:r>
            <a:r>
              <a:rPr lang="en-US" altLang="zh-TW" sz="1800" dirty="0">
                <a:latin typeface="Times" pitchFamily="18" charset="0"/>
                <a:ea typeface="新細明體" pitchFamily="18" charset="-120"/>
                <a:cs typeface="Times" pitchFamily="18" charset="0"/>
              </a:rPr>
              <a:t>(</a:t>
            </a:r>
            <a:r>
              <a:rPr lang="en-US" altLang="zh-TW" sz="1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18" charset="0"/>
                <a:ea typeface="新細明體" pitchFamily="18" charset="-120"/>
                <a:cs typeface="Times" pitchFamily="18" charset="0"/>
              </a:rPr>
              <a:t>u</a:t>
            </a:r>
            <a:r>
              <a:rPr lang="en-US" altLang="zh-TW" sz="1800" dirty="0" err="1" smtClean="0">
                <a:latin typeface="Times" pitchFamily="18" charset="0"/>
                <a:ea typeface="新細明體" pitchFamily="18" charset="-120"/>
                <a:cs typeface="Times" pitchFamily="18" charset="0"/>
              </a:rPr>
              <a:t>,</a:t>
            </a:r>
            <a:r>
              <a:rPr lang="en-US" altLang="zh-TW" sz="1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18" charset="0"/>
                <a:ea typeface="新細明體" pitchFamily="18" charset="-120"/>
                <a:cs typeface="Times" pitchFamily="18" charset="0"/>
              </a:rPr>
              <a:t>v</a:t>
            </a:r>
            <a:r>
              <a:rPr lang="en-US" altLang="zh-TW" sz="1800" dirty="0" smtClean="0">
                <a:latin typeface="Times" pitchFamily="18" charset="0"/>
                <a:ea typeface="新細明體" pitchFamily="18" charset="-120"/>
                <a:cs typeface="Times" pitchFamily="18" charset="0"/>
              </a:rPr>
              <a:t>)</a:t>
            </a:r>
            <a:r>
              <a:rPr lang="en-US" altLang="zh-TW" sz="1800" baseline="-25000" dirty="0" smtClean="0">
                <a:latin typeface="Times" pitchFamily="18" charset="0"/>
                <a:ea typeface="新細明體" pitchFamily="18" charset="-120"/>
                <a:cs typeface="Times" pitchFamily="18" charset="0"/>
              </a:rPr>
              <a:t>edge</a:t>
            </a:r>
          </a:p>
          <a:p>
            <a:pPr marL="609600" indent="-609600">
              <a:spcBef>
                <a:spcPts val="0"/>
              </a:spcBef>
              <a:buNone/>
            </a:pPr>
            <a:r>
              <a:rPr lang="en-US" altLang="zh-TW" sz="1800" baseline="-25000" dirty="0" smtClean="0">
                <a:latin typeface="Times" pitchFamily="18" charset="0"/>
                <a:ea typeface="新細明體" pitchFamily="18" charset="-120"/>
                <a:cs typeface="Times" pitchFamily="18" charset="0"/>
              </a:rPr>
              <a:t>	</a:t>
            </a:r>
            <a:r>
              <a:rPr lang="en-US" altLang="zh-TW" sz="1800" b="1" dirty="0" smtClean="0">
                <a:latin typeface="Times" pitchFamily="18" charset="0"/>
                <a:ea typeface="新細明體" pitchFamily="18" charset="-120"/>
                <a:cs typeface="Times" pitchFamily="18" charset="0"/>
              </a:rPr>
              <a:t>else </a:t>
            </a:r>
          </a:p>
          <a:p>
            <a:pPr marL="609600" indent="-609600">
              <a:spcBef>
                <a:spcPts val="0"/>
              </a:spcBef>
              <a:buNone/>
            </a:pPr>
            <a:r>
              <a:rPr lang="en-US" altLang="zh-TW" sz="1800" dirty="0">
                <a:latin typeface="Times" pitchFamily="18" charset="0"/>
                <a:ea typeface="新細明體" pitchFamily="18" charset="-120"/>
                <a:cs typeface="Times" pitchFamily="18" charset="0"/>
              </a:rPr>
              <a:t>	</a:t>
            </a:r>
            <a:r>
              <a:rPr lang="en-US" altLang="zh-TW" sz="1800" dirty="0" smtClean="0">
                <a:latin typeface="Times" pitchFamily="18" charset="0"/>
                <a:ea typeface="新細明體" pitchFamily="18" charset="-120"/>
                <a:cs typeface="Times" pitchFamily="18" charset="0"/>
              </a:rPr>
              <a:t>	add </a:t>
            </a:r>
            <a:r>
              <a:rPr lang="en-US" altLang="zh-TW" sz="1800" dirty="0">
                <a:latin typeface="Times" pitchFamily="18" charset="0"/>
                <a:ea typeface="新細明體" pitchFamily="18" charset="-120"/>
                <a:cs typeface="Times" pitchFamily="18" charset="0"/>
              </a:rPr>
              <a:t>(</a:t>
            </a:r>
            <a:r>
              <a:rPr lang="en-US" altLang="zh-TW" sz="1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18" charset="0"/>
                <a:ea typeface="新細明體" pitchFamily="18" charset="-120"/>
                <a:cs typeface="Times" pitchFamily="18" charset="0"/>
              </a:rPr>
              <a:t>u</a:t>
            </a:r>
            <a:r>
              <a:rPr lang="en-US" altLang="zh-TW" sz="1800" dirty="0" err="1" smtClean="0">
                <a:latin typeface="Times" pitchFamily="18" charset="0"/>
                <a:ea typeface="新細明體" pitchFamily="18" charset="-120"/>
                <a:cs typeface="Times" pitchFamily="18" charset="0"/>
              </a:rPr>
              <a:t>,</a:t>
            </a:r>
            <a:r>
              <a:rPr lang="en-US" altLang="zh-TW" sz="1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18" charset="0"/>
                <a:ea typeface="新細明體" pitchFamily="18" charset="-120"/>
                <a:cs typeface="Times" pitchFamily="18" charset="0"/>
              </a:rPr>
              <a:t>v</a:t>
            </a:r>
            <a:r>
              <a:rPr lang="en-US" altLang="zh-TW" sz="1800" dirty="0" smtClean="0">
                <a:latin typeface="Times" pitchFamily="18" charset="0"/>
                <a:ea typeface="新細明體" pitchFamily="18" charset="-120"/>
                <a:cs typeface="Times" pitchFamily="18" charset="0"/>
              </a:rPr>
              <a:t>)</a:t>
            </a:r>
            <a:r>
              <a:rPr lang="en-US" altLang="zh-TW" sz="1800" baseline="-25000" dirty="0" smtClean="0">
                <a:latin typeface="Times" pitchFamily="18" charset="0"/>
                <a:ea typeface="新細明體" pitchFamily="18" charset="-120"/>
                <a:cs typeface="Times" pitchFamily="18" charset="0"/>
              </a:rPr>
              <a:t>edge </a:t>
            </a:r>
            <a:r>
              <a:rPr lang="en-US" altLang="zh-TW" sz="1800" dirty="0" smtClean="0">
                <a:latin typeface="Times" pitchFamily="18" charset="0"/>
                <a:ea typeface="新細明體" pitchFamily="18" charset="-120"/>
                <a:cs typeface="Times" pitchFamily="18" charset="0"/>
              </a:rPr>
              <a:t>to </a:t>
            </a:r>
            <a:r>
              <a:rPr lang="en-US" altLang="zh-TW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18" charset="0"/>
                <a:ea typeface="新細明體" pitchFamily="18" charset="-120"/>
                <a:cs typeface="Times" pitchFamily="18" charset="0"/>
              </a:rPr>
              <a:t>T</a:t>
            </a:r>
            <a:endParaRPr lang="en-US" altLang="zh-TW" sz="1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itchFamily="18" charset="0"/>
              <a:ea typeface="新細明體" pitchFamily="18" charset="-120"/>
              <a:cs typeface="Times" pitchFamily="18" charset="0"/>
            </a:endParaRPr>
          </a:p>
          <a:p>
            <a:pPr marL="609600" indent="-609600">
              <a:spcBef>
                <a:spcPts val="0"/>
              </a:spcBef>
              <a:buNone/>
            </a:pPr>
            <a:endParaRPr lang="en-US" altLang="zh-TW" sz="1800" dirty="0" smtClean="0">
              <a:latin typeface="Times" pitchFamily="18" charset="0"/>
              <a:ea typeface="新細明體" pitchFamily="18" charset="-120"/>
              <a:cs typeface="Times" pitchFamily="18" charset="0"/>
            </a:endParaRPr>
          </a:p>
          <a:p>
            <a:pPr marL="609600" indent="-609600">
              <a:spcBef>
                <a:spcPts val="0"/>
              </a:spcBef>
              <a:buNone/>
            </a:pPr>
            <a:r>
              <a:rPr lang="en-US" altLang="zh-TW" sz="1800" dirty="0" smtClean="0">
                <a:latin typeface="Times" pitchFamily="18" charset="0"/>
                <a:ea typeface="新細明體" pitchFamily="18" charset="-120"/>
                <a:cs typeface="Times" pitchFamily="18" charset="0"/>
              </a:rPr>
              <a:t>return </a:t>
            </a:r>
            <a:r>
              <a:rPr lang="en-US" altLang="zh-TW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18" charset="0"/>
                <a:ea typeface="新細明體" pitchFamily="18" charset="-120"/>
                <a:cs typeface="Times" pitchFamily="18" charset="0"/>
              </a:rPr>
              <a:t>T</a:t>
            </a:r>
            <a:r>
              <a:rPr lang="en-US" altLang="zh-TW" sz="1800" dirty="0" smtClean="0">
                <a:latin typeface="Times" pitchFamily="18" charset="0"/>
                <a:ea typeface="新細明體" pitchFamily="18" charset="-120"/>
                <a:cs typeface="Times" pitchFamily="18" charset="0"/>
              </a:rPr>
              <a:t>;</a:t>
            </a:r>
            <a:endParaRPr lang="en-US" altLang="zh-TW" sz="1800" dirty="0">
              <a:latin typeface="Times" pitchFamily="18" charset="0"/>
              <a:ea typeface="新細明體" pitchFamily="18" charset="-120"/>
              <a:cs typeface="Times" pitchFamily="18" charset="0"/>
            </a:endParaRPr>
          </a:p>
          <a:p>
            <a:pPr marL="609600" indent="-609600">
              <a:spcBef>
                <a:spcPts val="0"/>
              </a:spcBef>
              <a:buNone/>
            </a:pPr>
            <a:r>
              <a:rPr lang="en-US" sz="1800" b="1" dirty="0">
                <a:latin typeface="Times" pitchFamily="18" charset="0"/>
                <a:ea typeface="新細明體" pitchFamily="18" charset="-120"/>
                <a:cs typeface="Times" pitchFamily="18" charset="0"/>
              </a:rPr>
              <a:t>End </a:t>
            </a:r>
            <a:r>
              <a:rPr lang="en-US" altLang="zh-TW" sz="1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18" charset="0"/>
                <a:ea typeface="新細明體" pitchFamily="18" charset="-120"/>
                <a:cs typeface="Times" pitchFamily="18" charset="0"/>
              </a:rPr>
              <a:t>Kruskal</a:t>
            </a:r>
            <a:r>
              <a:rPr lang="en-US" altLang="zh-TW" sz="1800" b="1" dirty="0" smtClean="0">
                <a:latin typeface="Times" pitchFamily="18" charset="0"/>
                <a:ea typeface="新細明體" pitchFamily="18" charset="-120"/>
                <a:cs typeface="Times" pitchFamily="18" charset="0"/>
              </a:rPr>
              <a:t>;</a:t>
            </a:r>
            <a:endParaRPr lang="en-US" sz="1800" b="1" dirty="0">
              <a:latin typeface="Times" pitchFamily="18" charset="0"/>
              <a:ea typeface="新細明體" pitchFamily="18" charset="-120"/>
              <a:cs typeface="Times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43165" y="1539876"/>
            <a:ext cx="250934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 is set of vertices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E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 is set of edges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Every vertex 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 has a weight 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w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T 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is an empty spanning 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tree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 is number of vertices in 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endParaRPr lang="en-US" sz="14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5534025" y="4312841"/>
            <a:ext cx="2162175" cy="129540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>
                <a:latin typeface="Times" panose="02020603050405020304" pitchFamily="18" charset="0"/>
                <a:cs typeface="Times" panose="02020603050405020304" pitchFamily="18" charset="0"/>
              </a:rPr>
              <a:t>This condition </a:t>
            </a:r>
            <a:r>
              <a:rPr lang="en-US" sz="1100" dirty="0" smtClean="0">
                <a:latin typeface="Times" panose="02020603050405020304" pitchFamily="18" charset="0"/>
                <a:cs typeface="Times" panose="02020603050405020304" pitchFamily="18" charset="0"/>
              </a:rPr>
              <a:t>checks </a:t>
            </a:r>
            <a:r>
              <a:rPr lang="en-US" sz="1100" dirty="0">
                <a:latin typeface="Times" panose="02020603050405020304" pitchFamily="18" charset="0"/>
                <a:cs typeface="Times" panose="02020603050405020304" pitchFamily="18" charset="0"/>
              </a:rPr>
              <a:t>if adding the edge to the spanning tree </a:t>
            </a:r>
            <a:r>
              <a:rPr lang="en-US" sz="11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T</a:t>
            </a:r>
            <a:r>
              <a:rPr lang="en-US" sz="1100" dirty="0">
                <a:latin typeface="Times" panose="02020603050405020304" pitchFamily="18" charset="0"/>
                <a:cs typeface="Times" panose="02020603050405020304" pitchFamily="18" charset="0"/>
              </a:rPr>
              <a:t> would form a cycle?</a:t>
            </a:r>
          </a:p>
        </p:txBody>
      </p:sp>
      <p:cxnSp>
        <p:nvCxnSpPr>
          <p:cNvPr id="8" name="Curved Connector 7"/>
          <p:cNvCxnSpPr>
            <a:stCxn id="10" idx="3"/>
            <a:endCxn id="6" idx="3"/>
          </p:cNvCxnSpPr>
          <p:nvPr/>
        </p:nvCxnSpPr>
        <p:spPr>
          <a:xfrm>
            <a:off x="5867400" y="3733800"/>
            <a:ext cx="747713" cy="6531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981200" y="3581400"/>
            <a:ext cx="3886200" cy="3048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524000" y="2743200"/>
            <a:ext cx="152400" cy="2996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524000" y="3030102"/>
            <a:ext cx="152400" cy="2996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10"/>
          <p:cNvSpPr/>
          <p:nvPr/>
        </p:nvSpPr>
        <p:spPr>
          <a:xfrm>
            <a:off x="7086600" y="3246041"/>
            <a:ext cx="1804043" cy="868759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>
                <a:latin typeface="Times" panose="02020603050405020304" pitchFamily="18" charset="0"/>
                <a:cs typeface="Times" panose="02020603050405020304" pitchFamily="18" charset="0"/>
              </a:rPr>
              <a:t>Greedy concept to select first suitable sub-solution</a:t>
            </a:r>
            <a:endParaRPr lang="en-US" sz="11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12" name="Curved Connector 11"/>
          <p:cNvCxnSpPr>
            <a:stCxn id="11" idx="2"/>
          </p:cNvCxnSpPr>
          <p:nvPr/>
        </p:nvCxnSpPr>
        <p:spPr>
          <a:xfrm rot="10800000">
            <a:off x="6200784" y="3410337"/>
            <a:ext cx="891413" cy="2700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18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[Kruskal </a:t>
            </a:r>
            <a:r>
              <a:rPr lang="en-US" dirty="0" smtClean="0"/>
              <a:t>MST Analysis]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Kruskal algorithm </a:t>
            </a:r>
            <a:endParaRPr lang="en-US" sz="14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 algn="just"/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This algorithm is mainly two steps:</a:t>
            </a:r>
          </a:p>
          <a:p>
            <a:pPr lvl="2" algn="just"/>
            <a:r>
              <a:rPr lang="en-US" sz="1400" b="1" dirty="0" smtClean="0">
                <a:latin typeface="Times" panose="02020603050405020304" pitchFamily="18" charset="0"/>
                <a:cs typeface="Times" panose="02020603050405020304" pitchFamily="18" charset="0"/>
              </a:rPr>
              <a:t>Step one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: Sort the vertices of size n . The minimum complexity for sorting is n.log</a:t>
            </a:r>
            <a:r>
              <a:rPr lang="en-US" sz="1400" baseline="-25000" dirty="0" smtClean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(n)</a:t>
            </a:r>
          </a:p>
          <a:p>
            <a:pPr lvl="3" algn="just"/>
            <a:r>
              <a:rPr lang="en-US" sz="1300" dirty="0" smtClean="0">
                <a:latin typeface="Times" panose="02020603050405020304" pitchFamily="18" charset="0"/>
                <a:cs typeface="Times" panose="02020603050405020304" pitchFamily="18" charset="0"/>
              </a:rPr>
              <a:t>So the complexity of sorting (step 1) is O( n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 * </a:t>
            </a:r>
            <a:r>
              <a:rPr lang="en-US" sz="1300" dirty="0" smtClean="0">
                <a:latin typeface="Times" panose="02020603050405020304" pitchFamily="18" charset="0"/>
                <a:cs typeface="Times" panose="02020603050405020304" pitchFamily="18" charset="0"/>
              </a:rPr>
              <a:t>log</a:t>
            </a:r>
            <a:r>
              <a:rPr lang="en-US" sz="1300" baseline="-25000" dirty="0" smtClean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1300" dirty="0" smtClean="0">
                <a:latin typeface="Times" panose="02020603050405020304" pitchFamily="18" charset="0"/>
                <a:cs typeface="Times" panose="02020603050405020304" pitchFamily="18" charset="0"/>
              </a:rPr>
              <a:t>(n) )</a:t>
            </a:r>
          </a:p>
          <a:p>
            <a:pPr lvl="2" algn="just"/>
            <a:r>
              <a:rPr lang="en-US" sz="1400" b="1" dirty="0" smtClean="0">
                <a:latin typeface="Times" panose="02020603050405020304" pitchFamily="18" charset="0"/>
                <a:cs typeface="Times" panose="02020603050405020304" pitchFamily="18" charset="0"/>
              </a:rPr>
              <a:t>Step two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: The while loop will iterate for e times in the worst case where e is the 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number of edges 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such that e= |E| , </a:t>
            </a:r>
          </a:p>
          <a:p>
            <a:pPr lvl="3" algn="just"/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So the number of steps of this loop is e.</a:t>
            </a:r>
          </a:p>
          <a:p>
            <a:pPr lvl="3" algn="just"/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And Since G is a connected graph , </a:t>
            </a:r>
          </a:p>
          <a:p>
            <a:pPr lvl="4" algn="just"/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Then e 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≥ n-1 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and e ≤ n</a:t>
            </a:r>
            <a:r>
              <a:rPr lang="en-US" sz="1400" baseline="30000" dirty="0" smtClean="0">
                <a:latin typeface="Times" panose="02020603050405020304" pitchFamily="18" charset="0"/>
                <a:cs typeface="Times" panose="02020603050405020304" pitchFamily="18" charset="0"/>
              </a:rPr>
              <a:t>2 </a:t>
            </a:r>
            <a:r>
              <a:rPr lang="en-US" sz="1400" baseline="-250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  <a:p>
            <a:pPr lvl="4" algn="just"/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Then log e 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 ≤ 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log</a:t>
            </a:r>
            <a:r>
              <a:rPr lang="en-US" sz="1400" baseline="-25000" dirty="0" smtClean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 n</a:t>
            </a:r>
            <a:r>
              <a:rPr lang="en-US" sz="1400" baseline="30000" dirty="0" smtClean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</a:p>
          <a:p>
            <a:pPr lvl="4" algn="just"/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Then e 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≤ 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2 * log</a:t>
            </a:r>
            <a:r>
              <a:rPr lang="en-US" sz="1400" baseline="-25000" dirty="0" smtClean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 n</a:t>
            </a:r>
          </a:p>
          <a:p>
            <a:pPr lvl="4" algn="just"/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Then e is O( log</a:t>
            </a:r>
            <a:r>
              <a:rPr lang="en-US" sz="1400" baseline="-25000" dirty="0" smtClean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 n )</a:t>
            </a:r>
          </a:p>
          <a:p>
            <a:pPr lvl="3" algn="just"/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So 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the complexity of this loop 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(step 2) is O(log</a:t>
            </a:r>
            <a:r>
              <a:rPr lang="en-US" sz="1400" baseline="-25000" dirty="0" smtClean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 n)</a:t>
            </a:r>
          </a:p>
          <a:p>
            <a:pPr lvl="1" algn="just"/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These two steps are processed sequentially (not concurrently), </a:t>
            </a:r>
          </a:p>
          <a:p>
            <a:pPr lvl="1" algn="just"/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Then the summation of the complexity of both steps is equivalent to the complexity of the whole algorithm.</a:t>
            </a:r>
          </a:p>
          <a:p>
            <a:pPr lvl="1" algn="just"/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Then total complexity is n * log</a:t>
            </a:r>
            <a:r>
              <a:rPr lang="en-US" sz="1400" baseline="-25000" dirty="0" smtClean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 (n) + log</a:t>
            </a:r>
            <a:r>
              <a:rPr lang="en-US" sz="1400" baseline="-25000" dirty="0" smtClean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 (n) = O( n * log</a:t>
            </a:r>
            <a:r>
              <a:rPr lang="en-US" sz="1400" baseline="-25000" dirty="0" smtClean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 (n) )</a:t>
            </a:r>
          </a:p>
          <a:p>
            <a:pPr lvl="1" algn="just"/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Then the </a:t>
            </a:r>
            <a:r>
              <a:rPr lang="en-US" sz="1400" b="1" dirty="0" smtClean="0">
                <a:latin typeface="Times" panose="02020603050405020304" pitchFamily="18" charset="0"/>
                <a:cs typeface="Times" panose="02020603050405020304" pitchFamily="18" charset="0"/>
              </a:rPr>
              <a:t>complexity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 of </a:t>
            </a:r>
            <a:r>
              <a:rPr lang="en-US" sz="1400" b="1" dirty="0" smtClean="0">
                <a:latin typeface="Times" panose="02020603050405020304" pitchFamily="18" charset="0"/>
                <a:cs typeface="Times" panose="02020603050405020304" pitchFamily="18" charset="0"/>
              </a:rPr>
              <a:t>Kruskal’s algorithm is : O( n </a:t>
            </a:r>
            <a:r>
              <a:rPr lang="en-US" sz="1400" b="1" dirty="0">
                <a:latin typeface="Times" panose="02020603050405020304" pitchFamily="18" charset="0"/>
                <a:cs typeface="Times" panose="02020603050405020304" pitchFamily="18" charset="0"/>
              </a:rPr>
              <a:t>* </a:t>
            </a:r>
            <a:r>
              <a:rPr lang="en-US" sz="1400" b="1" dirty="0" smtClean="0">
                <a:latin typeface="Times" panose="02020603050405020304" pitchFamily="18" charset="0"/>
                <a:cs typeface="Times" panose="02020603050405020304" pitchFamily="18" charset="0"/>
              </a:rPr>
              <a:t>log</a:t>
            </a:r>
            <a:r>
              <a:rPr lang="en-US" sz="1400" b="1" baseline="-25000" dirty="0" smtClean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1400" b="1" dirty="0" smtClean="0">
                <a:latin typeface="Times" panose="02020603050405020304" pitchFamily="18" charset="0"/>
                <a:cs typeface="Times" panose="02020603050405020304" pitchFamily="18" charset="0"/>
              </a:rPr>
              <a:t> (n) )</a:t>
            </a:r>
            <a:endParaRPr lang="en-US" sz="14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7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/>
          <p:cNvSpPr/>
          <p:nvPr/>
        </p:nvSpPr>
        <p:spPr>
          <a:xfrm>
            <a:off x="1295400" y="4267200"/>
            <a:ext cx="4343400" cy="2514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[Kruskal MST Analysis]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695950" y="1228536"/>
            <a:ext cx="25479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en-US" dirty="0"/>
              <a:t>Sort the edges by increasing edge weight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115098"/>
              </p:ext>
            </p:extLst>
          </p:nvPr>
        </p:nvGraphicFramePr>
        <p:xfrm>
          <a:off x="5715000" y="19050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en-US" sz="16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endParaRPr kumimoji="0" lang="en-US" alt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1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42"/>
          <p:cNvSpPr txBox="1">
            <a:spLocks noChangeArrowheads="1"/>
          </p:cNvSpPr>
          <p:nvPr/>
        </p:nvSpPr>
        <p:spPr bwMode="auto">
          <a:xfrm>
            <a:off x="1425575" y="2743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5</a:t>
            </a:r>
          </a:p>
        </p:txBody>
      </p:sp>
      <p:sp>
        <p:nvSpPr>
          <p:cNvPr id="7" name="Line 43"/>
          <p:cNvSpPr>
            <a:spLocks noChangeShapeType="1"/>
          </p:cNvSpPr>
          <p:nvPr/>
        </p:nvSpPr>
        <p:spPr bwMode="auto">
          <a:xfrm flipH="1">
            <a:off x="4071938" y="3048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44"/>
          <p:cNvSpPr txBox="1">
            <a:spLocks noChangeArrowheads="1"/>
          </p:cNvSpPr>
          <p:nvPr/>
        </p:nvSpPr>
        <p:spPr bwMode="auto">
          <a:xfrm>
            <a:off x="3838575" y="3373438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9" name="Line 45"/>
          <p:cNvSpPr>
            <a:spLocks noChangeShapeType="1"/>
          </p:cNvSpPr>
          <p:nvPr/>
        </p:nvSpPr>
        <p:spPr bwMode="auto">
          <a:xfrm>
            <a:off x="2819400" y="20574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46"/>
          <p:cNvSpPr>
            <a:spLocks noChangeShapeType="1"/>
          </p:cNvSpPr>
          <p:nvPr/>
        </p:nvSpPr>
        <p:spPr bwMode="auto">
          <a:xfrm flipV="1">
            <a:off x="3124200" y="2209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47"/>
          <p:cNvSpPr>
            <a:spLocks noChangeShapeType="1"/>
          </p:cNvSpPr>
          <p:nvPr/>
        </p:nvSpPr>
        <p:spPr bwMode="auto">
          <a:xfrm flipH="1" flipV="1">
            <a:off x="2971800" y="21336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48"/>
          <p:cNvSpPr>
            <a:spLocks noChangeShapeType="1"/>
          </p:cNvSpPr>
          <p:nvPr/>
        </p:nvSpPr>
        <p:spPr bwMode="auto">
          <a:xfrm flipV="1">
            <a:off x="1752600" y="30480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49"/>
          <p:cNvSpPr>
            <a:spLocks noChangeShapeType="1"/>
          </p:cNvSpPr>
          <p:nvPr/>
        </p:nvSpPr>
        <p:spPr bwMode="auto">
          <a:xfrm flipV="1">
            <a:off x="2671762" y="3089618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50"/>
          <p:cNvSpPr>
            <a:spLocks noChangeShapeType="1"/>
          </p:cNvSpPr>
          <p:nvPr/>
        </p:nvSpPr>
        <p:spPr bwMode="auto">
          <a:xfrm flipV="1">
            <a:off x="1600200" y="26670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51"/>
          <p:cNvSpPr>
            <a:spLocks noChangeShapeType="1"/>
          </p:cNvSpPr>
          <p:nvPr/>
        </p:nvSpPr>
        <p:spPr bwMode="auto">
          <a:xfrm>
            <a:off x="1828800" y="2514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52"/>
          <p:cNvSpPr>
            <a:spLocks noChangeShapeType="1"/>
          </p:cNvSpPr>
          <p:nvPr/>
        </p:nvSpPr>
        <p:spPr bwMode="auto">
          <a:xfrm>
            <a:off x="3016250" y="19383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53"/>
          <p:cNvSpPr>
            <a:spLocks noChangeShapeType="1"/>
          </p:cNvSpPr>
          <p:nvPr/>
        </p:nvSpPr>
        <p:spPr bwMode="auto">
          <a:xfrm>
            <a:off x="3886200" y="2209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54"/>
          <p:cNvSpPr>
            <a:spLocks noChangeArrowheads="1"/>
          </p:cNvSpPr>
          <p:nvPr/>
        </p:nvSpPr>
        <p:spPr bwMode="auto">
          <a:xfrm>
            <a:off x="1371600" y="23622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55"/>
          <p:cNvSpPr>
            <a:spLocks noChangeArrowheads="1"/>
          </p:cNvSpPr>
          <p:nvPr/>
        </p:nvSpPr>
        <p:spPr bwMode="auto">
          <a:xfrm>
            <a:off x="1524000" y="2209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A</a:t>
            </a:r>
          </a:p>
        </p:txBody>
      </p:sp>
      <p:sp>
        <p:nvSpPr>
          <p:cNvPr id="20" name="Oval 56"/>
          <p:cNvSpPr>
            <a:spLocks noChangeArrowheads="1"/>
          </p:cNvSpPr>
          <p:nvPr/>
        </p:nvSpPr>
        <p:spPr bwMode="auto">
          <a:xfrm>
            <a:off x="1371600" y="3124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H</a:t>
            </a:r>
          </a:p>
        </p:txBody>
      </p:sp>
      <p:sp>
        <p:nvSpPr>
          <p:cNvPr id="21" name="Oval 57"/>
          <p:cNvSpPr>
            <a:spLocks noChangeArrowheads="1"/>
          </p:cNvSpPr>
          <p:nvPr/>
        </p:nvSpPr>
        <p:spPr bwMode="auto">
          <a:xfrm>
            <a:off x="2743200" y="2743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B</a:t>
            </a:r>
          </a:p>
        </p:txBody>
      </p:sp>
      <p:sp>
        <p:nvSpPr>
          <p:cNvPr id="22" name="Oval 58"/>
          <p:cNvSpPr>
            <a:spLocks noChangeArrowheads="1"/>
          </p:cNvSpPr>
          <p:nvPr/>
        </p:nvSpPr>
        <p:spPr bwMode="auto">
          <a:xfrm>
            <a:off x="2590800" y="1752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F</a:t>
            </a:r>
          </a:p>
        </p:txBody>
      </p:sp>
      <p:sp>
        <p:nvSpPr>
          <p:cNvPr id="23" name="Oval 59"/>
          <p:cNvSpPr>
            <a:spLocks noChangeArrowheads="1"/>
          </p:cNvSpPr>
          <p:nvPr/>
        </p:nvSpPr>
        <p:spPr bwMode="auto">
          <a:xfrm>
            <a:off x="3657600" y="3733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E</a:t>
            </a:r>
          </a:p>
        </p:txBody>
      </p:sp>
      <p:sp>
        <p:nvSpPr>
          <p:cNvPr id="24" name="Oval 60"/>
          <p:cNvSpPr>
            <a:spLocks noChangeArrowheads="1"/>
          </p:cNvSpPr>
          <p:nvPr/>
        </p:nvSpPr>
        <p:spPr bwMode="auto">
          <a:xfrm>
            <a:off x="41148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D</a:t>
            </a:r>
          </a:p>
        </p:txBody>
      </p:sp>
      <p:sp>
        <p:nvSpPr>
          <p:cNvPr id="25" name="Oval 61"/>
          <p:cNvSpPr>
            <a:spLocks noChangeArrowheads="1"/>
          </p:cNvSpPr>
          <p:nvPr/>
        </p:nvSpPr>
        <p:spPr bwMode="auto">
          <a:xfrm>
            <a:off x="35814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C</a:t>
            </a:r>
          </a:p>
        </p:txBody>
      </p: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2362200" y="3733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G</a:t>
            </a:r>
          </a:p>
        </p:txBody>
      </p:sp>
      <p:sp>
        <p:nvSpPr>
          <p:cNvPr id="27" name="Line 63"/>
          <p:cNvSpPr>
            <a:spLocks noChangeShapeType="1"/>
          </p:cNvSpPr>
          <p:nvPr/>
        </p:nvSpPr>
        <p:spPr bwMode="auto">
          <a:xfrm>
            <a:off x="3124200" y="3124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64"/>
          <p:cNvSpPr>
            <a:spLocks noChangeShapeType="1"/>
          </p:cNvSpPr>
          <p:nvPr/>
        </p:nvSpPr>
        <p:spPr bwMode="auto">
          <a:xfrm flipH="1">
            <a:off x="2819400" y="4038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65"/>
          <p:cNvSpPr>
            <a:spLocks noChangeShapeType="1"/>
          </p:cNvSpPr>
          <p:nvPr/>
        </p:nvSpPr>
        <p:spPr bwMode="auto">
          <a:xfrm flipH="1" flipV="1">
            <a:off x="1752600" y="35052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 Box 66"/>
          <p:cNvSpPr txBox="1">
            <a:spLocks noChangeArrowheads="1"/>
          </p:cNvSpPr>
          <p:nvPr/>
        </p:nvSpPr>
        <p:spPr bwMode="auto">
          <a:xfrm>
            <a:off x="3124200" y="3962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31" name="Text Box 67"/>
          <p:cNvSpPr txBox="1">
            <a:spLocks noChangeArrowheads="1"/>
          </p:cNvSpPr>
          <p:nvPr/>
        </p:nvSpPr>
        <p:spPr bwMode="auto">
          <a:xfrm>
            <a:off x="2949575" y="3440113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2</a:t>
            </a:r>
          </a:p>
        </p:txBody>
      </p:sp>
      <p:sp>
        <p:nvSpPr>
          <p:cNvPr id="32" name="Text Box 68"/>
          <p:cNvSpPr txBox="1">
            <a:spLocks noChangeArrowheads="1"/>
          </p:cNvSpPr>
          <p:nvPr/>
        </p:nvSpPr>
        <p:spPr bwMode="auto">
          <a:xfrm>
            <a:off x="3209925" y="3101975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33" name="Text Box 69"/>
          <p:cNvSpPr txBox="1">
            <a:spLocks noChangeArrowheads="1"/>
          </p:cNvSpPr>
          <p:nvPr/>
        </p:nvSpPr>
        <p:spPr bwMode="auto">
          <a:xfrm>
            <a:off x="3481388" y="2633663"/>
            <a:ext cx="468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6</a:t>
            </a:r>
          </a:p>
        </p:txBody>
      </p:sp>
      <p:sp>
        <p:nvSpPr>
          <p:cNvPr id="34" name="Text Box 70"/>
          <p:cNvSpPr txBox="1">
            <a:spLocks noChangeArrowheads="1"/>
          </p:cNvSpPr>
          <p:nvPr/>
        </p:nvSpPr>
        <p:spPr bwMode="auto">
          <a:xfrm>
            <a:off x="4038600" y="2286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35" name="Text Box 71"/>
          <p:cNvSpPr txBox="1">
            <a:spLocks noChangeArrowheads="1"/>
          </p:cNvSpPr>
          <p:nvPr/>
        </p:nvSpPr>
        <p:spPr bwMode="auto">
          <a:xfrm>
            <a:off x="3113088" y="2460625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36" name="Text Box 72"/>
          <p:cNvSpPr txBox="1">
            <a:spLocks noChangeArrowheads="1"/>
          </p:cNvSpPr>
          <p:nvPr/>
        </p:nvSpPr>
        <p:spPr bwMode="auto">
          <a:xfrm>
            <a:off x="3168650" y="1676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37" name="Text Box 73"/>
          <p:cNvSpPr txBox="1">
            <a:spLocks noChangeArrowheads="1"/>
          </p:cNvSpPr>
          <p:nvPr/>
        </p:nvSpPr>
        <p:spPr bwMode="auto">
          <a:xfrm>
            <a:off x="2667000" y="2286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38" name="Text Box 74"/>
          <p:cNvSpPr txBox="1">
            <a:spLocks noChangeArrowheads="1"/>
          </p:cNvSpPr>
          <p:nvPr/>
        </p:nvSpPr>
        <p:spPr bwMode="auto">
          <a:xfrm>
            <a:off x="2362200" y="2514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8</a:t>
            </a:r>
          </a:p>
        </p:txBody>
      </p:sp>
      <p:sp>
        <p:nvSpPr>
          <p:cNvPr id="39" name="Text Box 75"/>
          <p:cNvSpPr txBox="1">
            <a:spLocks noChangeArrowheads="1"/>
          </p:cNvSpPr>
          <p:nvPr/>
        </p:nvSpPr>
        <p:spPr bwMode="auto">
          <a:xfrm>
            <a:off x="2057400" y="2971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40" name="Text Box 76"/>
          <p:cNvSpPr txBox="1">
            <a:spLocks noChangeArrowheads="1"/>
          </p:cNvSpPr>
          <p:nvPr/>
        </p:nvSpPr>
        <p:spPr bwMode="auto">
          <a:xfrm>
            <a:off x="1893888" y="3648075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41" name="Line 77"/>
          <p:cNvSpPr>
            <a:spLocks noChangeShapeType="1"/>
          </p:cNvSpPr>
          <p:nvPr/>
        </p:nvSpPr>
        <p:spPr bwMode="auto">
          <a:xfrm flipV="1">
            <a:off x="1949450" y="21113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Text Box 78"/>
          <p:cNvSpPr txBox="1">
            <a:spLocks noChangeArrowheads="1"/>
          </p:cNvSpPr>
          <p:nvPr/>
        </p:nvSpPr>
        <p:spPr bwMode="auto">
          <a:xfrm>
            <a:off x="1981200" y="1981200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10</a:t>
            </a:r>
          </a:p>
        </p:txBody>
      </p:sp>
      <p:graphicFrame>
        <p:nvGraphicFramePr>
          <p:cNvPr id="43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393135"/>
              </p:ext>
            </p:extLst>
          </p:nvPr>
        </p:nvGraphicFramePr>
        <p:xfrm>
          <a:off x="7391400" y="18923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1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5" name="Straight Connector 44"/>
          <p:cNvCxnSpPr>
            <a:stCxn id="7" idx="1"/>
          </p:cNvCxnSpPr>
          <p:nvPr/>
        </p:nvCxnSpPr>
        <p:spPr>
          <a:xfrm flipV="1">
            <a:off x="4071938" y="3276600"/>
            <a:ext cx="271462" cy="533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114800" y="2819400"/>
            <a:ext cx="457200" cy="457200"/>
          </a:xfrm>
          <a:prstGeom prst="ellipse">
            <a:avLst/>
          </a:prstGeom>
          <a:solidFill>
            <a:srgbClr val="C00000">
              <a:alpha val="6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652044" y="3742736"/>
            <a:ext cx="457200" cy="457200"/>
          </a:xfrm>
          <a:prstGeom prst="ellipse">
            <a:avLst/>
          </a:prstGeom>
          <a:solidFill>
            <a:srgbClr val="C00000">
              <a:alpha val="6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805613" y="2263775"/>
            <a:ext cx="39182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√</a:t>
            </a:r>
            <a:endParaRPr lang="en-US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2793065" y="3112154"/>
            <a:ext cx="1460502" cy="75624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2362200" y="3733800"/>
            <a:ext cx="457200" cy="457200"/>
          </a:xfrm>
          <a:prstGeom prst="ellipse">
            <a:avLst/>
          </a:prstGeom>
          <a:solidFill>
            <a:srgbClr val="C00000">
              <a:alpha val="6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05613" y="2609850"/>
            <a:ext cx="39182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√</a:t>
            </a:r>
            <a:endParaRPr lang="en-US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811026" y="2883138"/>
            <a:ext cx="39182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x</a:t>
            </a:r>
            <a:endParaRPr lang="en-US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57" name="Straight Connector 56"/>
          <p:cNvCxnSpPr>
            <a:endCxn id="17" idx="1"/>
          </p:cNvCxnSpPr>
          <p:nvPr/>
        </p:nvCxnSpPr>
        <p:spPr>
          <a:xfrm>
            <a:off x="3850735" y="2175218"/>
            <a:ext cx="416465" cy="64418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6781800" y="3273425"/>
            <a:ext cx="39182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√</a:t>
            </a:r>
            <a:endParaRPr lang="en-US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61" name="Oval 60"/>
          <p:cNvSpPr/>
          <p:nvPr/>
        </p:nvSpPr>
        <p:spPr>
          <a:xfrm>
            <a:off x="3588405" y="1848193"/>
            <a:ext cx="457200" cy="457200"/>
          </a:xfrm>
          <a:prstGeom prst="ellipse">
            <a:avLst/>
          </a:prstGeom>
          <a:solidFill>
            <a:srgbClr val="C00000">
              <a:alpha val="6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798248" y="3593068"/>
            <a:ext cx="39182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√</a:t>
            </a:r>
            <a:endParaRPr lang="en-US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1741217" y="3505200"/>
            <a:ext cx="782638" cy="46613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371997" y="3106147"/>
            <a:ext cx="457200" cy="457200"/>
          </a:xfrm>
          <a:prstGeom prst="ellipse">
            <a:avLst/>
          </a:prstGeom>
          <a:solidFill>
            <a:srgbClr val="C00000">
              <a:alpha val="6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814696" y="3952875"/>
            <a:ext cx="39182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√</a:t>
            </a:r>
            <a:endParaRPr lang="en-US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72" name="Straight Connector 71"/>
          <p:cNvCxnSpPr>
            <a:stCxn id="16" idx="0"/>
          </p:cNvCxnSpPr>
          <p:nvPr/>
        </p:nvCxnSpPr>
        <p:spPr>
          <a:xfrm>
            <a:off x="3016250" y="1938338"/>
            <a:ext cx="793750" cy="2220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2597805" y="1742273"/>
            <a:ext cx="457200" cy="457200"/>
          </a:xfrm>
          <a:prstGeom prst="ellipse">
            <a:avLst/>
          </a:prstGeom>
          <a:solidFill>
            <a:srgbClr val="C00000">
              <a:alpha val="6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831144" y="4278233"/>
            <a:ext cx="39182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√</a:t>
            </a:r>
            <a:endParaRPr lang="en-US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3070225" y="2149802"/>
            <a:ext cx="655637" cy="88567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2747962" y="2722391"/>
            <a:ext cx="457200" cy="457200"/>
          </a:xfrm>
          <a:prstGeom prst="ellipse">
            <a:avLst/>
          </a:prstGeom>
          <a:solidFill>
            <a:srgbClr val="C00000">
              <a:alpha val="6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8512908" y="2177534"/>
            <a:ext cx="39182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x</a:t>
            </a:r>
            <a:endParaRPr lang="en-US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8526422" y="2524284"/>
            <a:ext cx="39182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x</a:t>
            </a:r>
            <a:endParaRPr lang="en-US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539936" y="2850815"/>
            <a:ext cx="39182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x</a:t>
            </a:r>
            <a:endParaRPr lang="en-US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542956" y="3233420"/>
            <a:ext cx="39182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√</a:t>
            </a:r>
            <a:endParaRPr lang="en-US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1631679" y="2523536"/>
            <a:ext cx="51199" cy="60617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1533326" y="2219343"/>
            <a:ext cx="435174" cy="425431"/>
          </a:xfrm>
          <a:prstGeom prst="ellipse">
            <a:avLst/>
          </a:prstGeom>
          <a:solidFill>
            <a:srgbClr val="C00000">
              <a:alpha val="6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Box 41"/>
          <p:cNvSpPr txBox="1">
            <a:spLocks noChangeArrowheads="1"/>
          </p:cNvSpPr>
          <p:nvPr/>
        </p:nvSpPr>
        <p:spPr bwMode="auto">
          <a:xfrm>
            <a:off x="2263775" y="5334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5</a:t>
            </a:r>
          </a:p>
        </p:txBody>
      </p:sp>
      <p:sp>
        <p:nvSpPr>
          <p:cNvPr id="91" name="Line 42"/>
          <p:cNvSpPr>
            <a:spLocks noChangeShapeType="1"/>
          </p:cNvSpPr>
          <p:nvPr/>
        </p:nvSpPr>
        <p:spPr bwMode="auto">
          <a:xfrm flipH="1">
            <a:off x="4910138" y="56388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Text Box 43"/>
          <p:cNvSpPr txBox="1">
            <a:spLocks noChangeArrowheads="1"/>
          </p:cNvSpPr>
          <p:nvPr/>
        </p:nvSpPr>
        <p:spPr bwMode="auto">
          <a:xfrm>
            <a:off x="4676775" y="5964238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93" name="Line 45"/>
          <p:cNvSpPr>
            <a:spLocks noChangeShapeType="1"/>
          </p:cNvSpPr>
          <p:nvPr/>
        </p:nvSpPr>
        <p:spPr bwMode="auto">
          <a:xfrm flipV="1">
            <a:off x="3962400" y="48006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Line 48"/>
          <p:cNvSpPr>
            <a:spLocks noChangeShapeType="1"/>
          </p:cNvSpPr>
          <p:nvPr/>
        </p:nvSpPr>
        <p:spPr bwMode="auto">
          <a:xfrm flipV="1">
            <a:off x="3505200" y="57150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Line 49"/>
          <p:cNvSpPr>
            <a:spLocks noChangeShapeType="1"/>
          </p:cNvSpPr>
          <p:nvPr/>
        </p:nvSpPr>
        <p:spPr bwMode="auto">
          <a:xfrm flipV="1">
            <a:off x="2438400" y="52578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Line 51"/>
          <p:cNvSpPr>
            <a:spLocks noChangeShapeType="1"/>
          </p:cNvSpPr>
          <p:nvPr/>
        </p:nvSpPr>
        <p:spPr bwMode="auto">
          <a:xfrm>
            <a:off x="3854450" y="452913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Line 52"/>
          <p:cNvSpPr>
            <a:spLocks noChangeShapeType="1"/>
          </p:cNvSpPr>
          <p:nvPr/>
        </p:nvSpPr>
        <p:spPr bwMode="auto">
          <a:xfrm>
            <a:off x="4724400" y="48006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Oval 53"/>
          <p:cNvSpPr>
            <a:spLocks noChangeArrowheads="1"/>
          </p:cNvSpPr>
          <p:nvPr/>
        </p:nvSpPr>
        <p:spPr bwMode="auto">
          <a:xfrm>
            <a:off x="2209800" y="49530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54"/>
          <p:cNvSpPr>
            <a:spLocks noChangeArrowheads="1"/>
          </p:cNvSpPr>
          <p:nvPr/>
        </p:nvSpPr>
        <p:spPr bwMode="auto">
          <a:xfrm>
            <a:off x="2362200" y="4800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A</a:t>
            </a:r>
          </a:p>
        </p:txBody>
      </p:sp>
      <p:sp>
        <p:nvSpPr>
          <p:cNvPr id="100" name="Oval 55"/>
          <p:cNvSpPr>
            <a:spLocks noChangeArrowheads="1"/>
          </p:cNvSpPr>
          <p:nvPr/>
        </p:nvSpPr>
        <p:spPr bwMode="auto">
          <a:xfrm>
            <a:off x="2209800" y="571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H</a:t>
            </a:r>
          </a:p>
        </p:txBody>
      </p:sp>
      <p:sp>
        <p:nvSpPr>
          <p:cNvPr id="101" name="Oval 56"/>
          <p:cNvSpPr>
            <a:spLocks noChangeArrowheads="1"/>
          </p:cNvSpPr>
          <p:nvPr/>
        </p:nvSpPr>
        <p:spPr bwMode="auto">
          <a:xfrm>
            <a:off x="3581400" y="5334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B</a:t>
            </a:r>
          </a:p>
        </p:txBody>
      </p:sp>
      <p:sp>
        <p:nvSpPr>
          <p:cNvPr id="102" name="Oval 57"/>
          <p:cNvSpPr>
            <a:spLocks noChangeArrowheads="1"/>
          </p:cNvSpPr>
          <p:nvPr/>
        </p:nvSpPr>
        <p:spPr bwMode="auto">
          <a:xfrm>
            <a:off x="3429000" y="4343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F</a:t>
            </a:r>
          </a:p>
        </p:txBody>
      </p:sp>
      <p:sp>
        <p:nvSpPr>
          <p:cNvPr id="103" name="Oval 58"/>
          <p:cNvSpPr>
            <a:spLocks noChangeArrowheads="1"/>
          </p:cNvSpPr>
          <p:nvPr/>
        </p:nvSpPr>
        <p:spPr bwMode="auto">
          <a:xfrm>
            <a:off x="4495800" y="6324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E</a:t>
            </a:r>
          </a:p>
        </p:txBody>
      </p:sp>
      <p:sp>
        <p:nvSpPr>
          <p:cNvPr id="104" name="Oval 59"/>
          <p:cNvSpPr>
            <a:spLocks noChangeArrowheads="1"/>
          </p:cNvSpPr>
          <p:nvPr/>
        </p:nvSpPr>
        <p:spPr bwMode="auto">
          <a:xfrm>
            <a:off x="4953000" y="5410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D</a:t>
            </a:r>
          </a:p>
        </p:txBody>
      </p:sp>
      <p:sp>
        <p:nvSpPr>
          <p:cNvPr id="105" name="Oval 60"/>
          <p:cNvSpPr>
            <a:spLocks noChangeArrowheads="1"/>
          </p:cNvSpPr>
          <p:nvPr/>
        </p:nvSpPr>
        <p:spPr bwMode="auto">
          <a:xfrm>
            <a:off x="4439967" y="4419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C</a:t>
            </a:r>
          </a:p>
        </p:txBody>
      </p:sp>
      <p:sp>
        <p:nvSpPr>
          <p:cNvPr id="106" name="Oval 61"/>
          <p:cNvSpPr>
            <a:spLocks noChangeArrowheads="1"/>
          </p:cNvSpPr>
          <p:nvPr/>
        </p:nvSpPr>
        <p:spPr bwMode="auto">
          <a:xfrm>
            <a:off x="3200400" y="6324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G</a:t>
            </a:r>
          </a:p>
        </p:txBody>
      </p:sp>
      <p:sp>
        <p:nvSpPr>
          <p:cNvPr id="107" name="Line 64"/>
          <p:cNvSpPr>
            <a:spLocks noChangeShapeType="1"/>
          </p:cNvSpPr>
          <p:nvPr/>
        </p:nvSpPr>
        <p:spPr bwMode="auto">
          <a:xfrm flipH="1" flipV="1">
            <a:off x="2590800" y="60960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Text Box 66"/>
          <p:cNvSpPr txBox="1">
            <a:spLocks noChangeArrowheads="1"/>
          </p:cNvSpPr>
          <p:nvPr/>
        </p:nvSpPr>
        <p:spPr bwMode="auto">
          <a:xfrm>
            <a:off x="3787775" y="6030913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2</a:t>
            </a:r>
          </a:p>
        </p:txBody>
      </p:sp>
      <p:sp>
        <p:nvSpPr>
          <p:cNvPr id="109" name="Text Box 69"/>
          <p:cNvSpPr txBox="1">
            <a:spLocks noChangeArrowheads="1"/>
          </p:cNvSpPr>
          <p:nvPr/>
        </p:nvSpPr>
        <p:spPr bwMode="auto">
          <a:xfrm>
            <a:off x="4876800" y="4876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110" name="Text Box 71"/>
          <p:cNvSpPr txBox="1">
            <a:spLocks noChangeArrowheads="1"/>
          </p:cNvSpPr>
          <p:nvPr/>
        </p:nvSpPr>
        <p:spPr bwMode="auto">
          <a:xfrm>
            <a:off x="4006850" y="4267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111" name="Text Box 75"/>
          <p:cNvSpPr txBox="1">
            <a:spLocks noChangeArrowheads="1"/>
          </p:cNvSpPr>
          <p:nvPr/>
        </p:nvSpPr>
        <p:spPr bwMode="auto">
          <a:xfrm>
            <a:off x="2732088" y="6238875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112" name="Text Box 117"/>
          <p:cNvSpPr txBox="1">
            <a:spLocks noChangeArrowheads="1"/>
          </p:cNvSpPr>
          <p:nvPr/>
        </p:nvSpPr>
        <p:spPr bwMode="auto">
          <a:xfrm>
            <a:off x="3951288" y="5051425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346928" y="428814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Result spanning tree is</a:t>
            </a:r>
            <a:endParaRPr lang="en-US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930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5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46" grpId="0" animBg="1"/>
      <p:bldP spid="47" grpId="0" animBg="1"/>
      <p:bldP spid="48" grpId="0"/>
      <p:bldP spid="53" grpId="0" animBg="1"/>
      <p:bldP spid="54" grpId="0"/>
      <p:bldP spid="55" grpId="0"/>
      <p:bldP spid="60" grpId="0"/>
      <p:bldP spid="61" grpId="0" animBg="1"/>
      <p:bldP spid="62" grpId="0"/>
      <p:bldP spid="70" grpId="0" animBg="1"/>
      <p:bldP spid="71" grpId="0"/>
      <p:bldP spid="76" grpId="0" animBg="1"/>
      <p:bldP spid="77" grpId="0"/>
      <p:bldP spid="81" grpId="0" animBg="1"/>
      <p:bldP spid="82" grpId="0"/>
      <p:bldP spid="83" grpId="0"/>
      <p:bldP spid="84" grpId="0"/>
      <p:bldP spid="85" grpId="0"/>
      <p:bldP spid="89" grpId="0" animBg="1"/>
      <p:bldP spid="90" grpId="0"/>
      <p:bldP spid="91" grpId="0" animBg="1"/>
      <p:bldP spid="92" grpId="0"/>
      <p:bldP spid="93" grpId="0" animBg="1"/>
      <p:bldP spid="94" grpId="0" animBg="1"/>
      <p:bldP spid="95" grpId="0" animBg="1"/>
      <p:bldP spid="96" grpId="0" animBg="1"/>
      <p:bldP spid="97" grpId="0" animBg="1"/>
      <p:bldP spid="98" grpId="0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/>
      <p:bldP spid="109" grpId="0"/>
      <p:bldP spid="110" grpId="0"/>
      <p:bldP spid="111" grpId="0"/>
      <p:bldP spid="112" grpId="0"/>
      <p:bldP spid="1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[</a:t>
            </a:r>
            <a:r>
              <a:rPr lang="en-US" dirty="0"/>
              <a:t>Prim’s </a:t>
            </a:r>
            <a:r>
              <a:rPr lang="en-US" dirty="0" smtClean="0"/>
              <a:t>MST]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5179910" cy="4800600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Prim Algorithm</a:t>
            </a:r>
          </a:p>
          <a:p>
            <a:pPr lvl="1"/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The idea behind Prim’s algorithm is simple, a spanning tree means all vertices must be connected. So the two disjoint subsets (discussed above) of vertices must be connected to make a Spanning Tree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lvl="1"/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Prim’s algorithm, </a:t>
            </a:r>
            <a:endParaRPr lang="en-US" sz="14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2"/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Find 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a cut (of two sets, one contains the vertices already included in MST and other contains rest of the </a:t>
            </a:r>
            <a:r>
              <a:rPr lang="en-US" sz="1200" dirty="0" err="1">
                <a:latin typeface="Times" panose="02020603050405020304" pitchFamily="18" charset="0"/>
                <a:cs typeface="Times" panose="02020603050405020304" pitchFamily="18" charset="0"/>
              </a:rPr>
              <a:t>verices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), </a:t>
            </a:r>
            <a:endParaRPr lang="en-US" sz="12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2"/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Pick </a:t>
            </a:r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the minimum weight edge from the cut and include this vertex to MST Set (the set that contains already included vertices</a:t>
            </a:r>
            <a:r>
              <a:rPr lang="en-US" sz="1200" dirty="0" smtClean="0">
                <a:latin typeface="Times" panose="02020603050405020304" pitchFamily="18" charset="0"/>
                <a:cs typeface="Times" panose="02020603050405020304" pitchFamily="18" charset="0"/>
              </a:rPr>
              <a:t>).</a:t>
            </a:r>
          </a:p>
        </p:txBody>
      </p:sp>
      <p:pic>
        <p:nvPicPr>
          <p:cNvPr id="5" name="Picture 2" descr="kruskals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8663" y="516582"/>
            <a:ext cx="2076450" cy="825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kruskals3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28663" y="1516030"/>
            <a:ext cx="2076450" cy="922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kruskals5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28662" y="2572432"/>
            <a:ext cx="2076451" cy="104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kruskals7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28662" y="3749739"/>
            <a:ext cx="2076451" cy="927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kruskals9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28662" y="4811543"/>
            <a:ext cx="2076451" cy="922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kruskals11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47709" y="5867945"/>
            <a:ext cx="2076451" cy="913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kruskals13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27703" y="3749739"/>
            <a:ext cx="2179712" cy="913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 descr="kruskals15.pn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27703" y="4811543"/>
            <a:ext cx="2187815" cy="84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kruskals17.pn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427703" y="5867945"/>
            <a:ext cx="2179712" cy="851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Oval 14"/>
          <p:cNvSpPr/>
          <p:nvPr/>
        </p:nvSpPr>
        <p:spPr>
          <a:xfrm>
            <a:off x="6647688" y="486420"/>
            <a:ext cx="304800" cy="3239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endParaRPr 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237203" y="3810000"/>
            <a:ext cx="304800" cy="3239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7</a:t>
            </a:r>
            <a:endParaRPr 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647688" y="1581093"/>
            <a:ext cx="304800" cy="3239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endParaRPr 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76262" y="2667000"/>
            <a:ext cx="304800" cy="3239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3</a:t>
            </a:r>
            <a:endParaRPr 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676262" y="3790893"/>
            <a:ext cx="304800" cy="3239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4</a:t>
            </a:r>
            <a:endParaRPr 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676262" y="4857693"/>
            <a:ext cx="304800" cy="3239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5</a:t>
            </a:r>
            <a:endParaRPr 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705600" y="5924493"/>
            <a:ext cx="304800" cy="3239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6</a:t>
            </a:r>
            <a:endParaRPr 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237203" y="4800600"/>
            <a:ext cx="304800" cy="3239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8</a:t>
            </a:r>
            <a:endParaRPr 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235030" y="5848293"/>
            <a:ext cx="304800" cy="3239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9</a:t>
            </a:r>
            <a:endParaRPr 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46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[</a:t>
            </a:r>
            <a:r>
              <a:rPr lang="en-US" dirty="0"/>
              <a:t>Prim’s </a:t>
            </a:r>
            <a:r>
              <a:rPr lang="en-US" dirty="0" smtClean="0"/>
              <a:t>MST]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Prim Algorithm</a:t>
            </a:r>
          </a:p>
          <a:p>
            <a:pPr lvl="1">
              <a:spcBef>
                <a:spcPts val="0"/>
              </a:spcBef>
            </a:pP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T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= </a:t>
            </a:r>
            <a:r>
              <a:rPr lang="el-GR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ϕ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; //Set of selected edges</a:t>
            </a:r>
          </a:p>
          <a:p>
            <a:pPr lvl="1">
              <a:spcBef>
                <a:spcPts val="0"/>
              </a:spcBef>
            </a:pP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S = </a:t>
            </a:r>
            <a:r>
              <a:rPr lang="el-GR" sz="1400" dirty="0">
                <a:latin typeface="Times" panose="02020603050405020304" pitchFamily="18" charset="0"/>
                <a:cs typeface="Times" panose="02020603050405020304" pitchFamily="18" charset="0"/>
              </a:rPr>
              <a:t>ϕ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; //Set of selected 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vertexes in MST</a:t>
            </a:r>
            <a:endParaRPr 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For every vertex 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 in 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; </a:t>
            </a:r>
            <a:r>
              <a:rPr lang="en-US" sz="1400" u="sng" dirty="0" smtClean="0">
                <a:latin typeface="Times" panose="02020603050405020304" pitchFamily="18" charset="0"/>
                <a:cs typeface="Times" panose="02020603050405020304" pitchFamily="18" charset="0"/>
              </a:rPr>
              <a:t>key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 = </a:t>
            </a:r>
            <a:r>
              <a:rPr lang="en-US" sz="1400" dirty="0" smtClean="0"/>
              <a:t>∞; 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initial key value 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∞</a:t>
            </a:r>
            <a:endParaRPr 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Pick random vertex 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in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; </a:t>
            </a:r>
            <a:r>
              <a:rPr lang="en-US" sz="1400" u="sng" dirty="0" smtClean="0">
                <a:latin typeface="Times" panose="02020603050405020304" pitchFamily="18" charset="0"/>
                <a:cs typeface="Times" panose="02020603050405020304" pitchFamily="18" charset="0"/>
              </a:rPr>
              <a:t>key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= 0; 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initial key value 0</a:t>
            </a:r>
            <a:endParaRPr 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while (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≠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){</a:t>
            </a:r>
          </a:p>
          <a:p>
            <a:pPr lvl="2">
              <a:spcBef>
                <a:spcPts val="0"/>
              </a:spcBef>
            </a:pP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Get vertex 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u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 of minimum </a:t>
            </a:r>
            <a:r>
              <a:rPr lang="en-US" sz="1400" u="sng" dirty="0" smtClean="0">
                <a:latin typeface="Times" panose="02020603050405020304" pitchFamily="18" charset="0"/>
                <a:cs typeface="Times" panose="02020603050405020304" pitchFamily="18" charset="0"/>
              </a:rPr>
              <a:t>key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 value in 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, such that </a:t>
            </a:r>
            <a:r>
              <a:rPr lang="en-US" sz="1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u</a:t>
            </a:r>
            <a:r>
              <a:rPr lang="en-US" sz="1400" dirty="0" err="1" smtClean="0"/>
              <a:t>∉</a:t>
            </a:r>
            <a:r>
              <a:rPr lang="en-US" sz="1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endParaRPr lang="en-US" sz="14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T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 = 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T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 ⋃ {(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u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)}, such that </a:t>
            </a:r>
            <a:r>
              <a:rPr lang="en-US" sz="1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lang="en-US" sz="1400" dirty="0" err="1" smtClean="0"/>
              <a:t>∈</a:t>
            </a:r>
            <a:r>
              <a:rPr lang="en-US" sz="1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400" b="1" dirty="0" smtClean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&amp;&amp;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400" u="sng" dirty="0" smtClean="0">
                <a:latin typeface="Times" panose="02020603050405020304" pitchFamily="18" charset="0"/>
                <a:cs typeface="Times" panose="02020603050405020304" pitchFamily="18" charset="0"/>
              </a:rPr>
              <a:t>weight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u-a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)=</a:t>
            </a:r>
            <a:r>
              <a:rPr lang="en-US" sz="1400" u="sng" dirty="0" smtClean="0">
                <a:latin typeface="Times" panose="02020603050405020304" pitchFamily="18" charset="0"/>
                <a:cs typeface="Times" panose="02020603050405020304" pitchFamily="18" charset="0"/>
              </a:rPr>
              <a:t>key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u)</a:t>
            </a:r>
            <a:endParaRPr 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= 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en-US" sz="1400" dirty="0" smtClean="0"/>
              <a:t> </a:t>
            </a:r>
            <a:r>
              <a:rPr lang="en-US" sz="1400" dirty="0"/>
              <a:t>⋃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{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u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}, 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and remove 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u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from 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</a:p>
          <a:p>
            <a:pPr lvl="2">
              <a:spcBef>
                <a:spcPts val="0"/>
              </a:spcBef>
            </a:pP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For 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every vertex 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v 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connected to 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u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 such that </a:t>
            </a:r>
            <a:r>
              <a:rPr lang="en-US" sz="1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US" sz="1400" dirty="0" err="1"/>
              <a:t>∉</a:t>
            </a:r>
            <a:r>
              <a:rPr lang="en-US" sz="1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endParaRPr lang="en-US" sz="1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3">
              <a:spcBef>
                <a:spcPts val="0"/>
              </a:spcBef>
            </a:pP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If </a:t>
            </a:r>
            <a:r>
              <a:rPr lang="en-US" sz="1400" u="sng" dirty="0" smtClean="0">
                <a:latin typeface="Times" panose="02020603050405020304" pitchFamily="18" charset="0"/>
                <a:cs typeface="Times" panose="02020603050405020304" pitchFamily="18" charset="0"/>
              </a:rPr>
              <a:t>weight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u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-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) weight is less than </a:t>
            </a:r>
            <a:r>
              <a:rPr lang="en-US" sz="1400" u="sng" dirty="0" smtClean="0">
                <a:latin typeface="Times" panose="02020603050405020304" pitchFamily="18" charset="0"/>
                <a:cs typeface="Times" panose="02020603050405020304" pitchFamily="18" charset="0"/>
              </a:rPr>
              <a:t>key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  <a:p>
            <a:pPr lvl="3">
              <a:spcBef>
                <a:spcPts val="0"/>
              </a:spcBef>
            </a:pP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Then </a:t>
            </a:r>
            <a:r>
              <a:rPr lang="en-US" sz="1400" u="sng" dirty="0" smtClean="0">
                <a:latin typeface="Times" panose="02020603050405020304" pitchFamily="18" charset="0"/>
                <a:cs typeface="Times" panose="02020603050405020304" pitchFamily="18" charset="0"/>
              </a:rPr>
              <a:t>key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) = </a:t>
            </a:r>
            <a:r>
              <a:rPr lang="en-US" sz="1400" u="sng" dirty="0" smtClean="0">
                <a:latin typeface="Times" panose="02020603050405020304" pitchFamily="18" charset="0"/>
                <a:cs typeface="Times" panose="02020603050405020304" pitchFamily="18" charset="0"/>
              </a:rPr>
              <a:t>weight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u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-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en-US" sz="14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5" name="Picture 2" descr="kruskals1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28663" y="516582"/>
            <a:ext cx="2076450" cy="68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kruskals3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28663" y="1516030"/>
            <a:ext cx="2076450" cy="76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kruskals5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28662" y="2572433"/>
            <a:ext cx="2076451" cy="869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kruskals7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28662" y="3749739"/>
            <a:ext cx="2076451" cy="77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kruskals9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28662" y="4811543"/>
            <a:ext cx="2076451" cy="76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kruskals11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47709" y="5867945"/>
            <a:ext cx="2076451" cy="761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kruskals13.pn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27703" y="4024510"/>
            <a:ext cx="2179712" cy="745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 descr="kruskals15.pn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427703" y="5086313"/>
            <a:ext cx="2187815" cy="687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kruskals17.png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449688" y="6082454"/>
            <a:ext cx="2179712" cy="69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Oval 14"/>
          <p:cNvSpPr/>
          <p:nvPr/>
        </p:nvSpPr>
        <p:spPr>
          <a:xfrm>
            <a:off x="6647688" y="486421"/>
            <a:ext cx="304800" cy="2698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endParaRPr lang="en-US" sz="11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191000" y="4114800"/>
            <a:ext cx="304800" cy="2641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" panose="02020603050405020304" pitchFamily="18" charset="0"/>
                <a:cs typeface="Times" panose="02020603050405020304" pitchFamily="18" charset="0"/>
              </a:rPr>
              <a:t>7</a:t>
            </a:r>
            <a:endParaRPr lang="en-US" sz="11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647688" y="1581094"/>
            <a:ext cx="304800" cy="2698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endParaRPr lang="en-US" sz="11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76262" y="2667001"/>
            <a:ext cx="304800" cy="2698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" panose="02020603050405020304" pitchFamily="18" charset="0"/>
                <a:cs typeface="Times" panose="02020603050405020304" pitchFamily="18" charset="0"/>
              </a:rPr>
              <a:t>3</a:t>
            </a:r>
            <a:endParaRPr lang="en-US" sz="11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676262" y="3790894"/>
            <a:ext cx="304800" cy="2698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" panose="02020603050405020304" pitchFamily="18" charset="0"/>
                <a:cs typeface="Times" panose="02020603050405020304" pitchFamily="18" charset="0"/>
              </a:rPr>
              <a:t>4</a:t>
            </a:r>
            <a:endParaRPr lang="en-US" sz="11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676262" y="4857694"/>
            <a:ext cx="304800" cy="2698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" panose="02020603050405020304" pitchFamily="18" charset="0"/>
                <a:cs typeface="Times" panose="02020603050405020304" pitchFamily="18" charset="0"/>
              </a:rPr>
              <a:t>5</a:t>
            </a:r>
            <a:endParaRPr lang="en-US" sz="11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705600" y="5924494"/>
            <a:ext cx="304800" cy="2698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" panose="02020603050405020304" pitchFamily="18" charset="0"/>
                <a:cs typeface="Times" panose="02020603050405020304" pitchFamily="18" charset="0"/>
              </a:rPr>
              <a:t>6</a:t>
            </a:r>
            <a:endParaRPr lang="en-US" sz="11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237203" y="5075371"/>
            <a:ext cx="304800" cy="2641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" panose="02020603050405020304" pitchFamily="18" charset="0"/>
                <a:cs typeface="Times" panose="02020603050405020304" pitchFamily="18" charset="0"/>
              </a:rPr>
              <a:t>8</a:t>
            </a:r>
            <a:endParaRPr lang="en-US" sz="11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257015" y="6062803"/>
            <a:ext cx="304800" cy="2641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" panose="02020603050405020304" pitchFamily="18" charset="0"/>
                <a:cs typeface="Times" panose="02020603050405020304" pitchFamily="18" charset="0"/>
              </a:rPr>
              <a:t>9</a:t>
            </a:r>
            <a:endParaRPr lang="en-US" sz="11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3745" y="4630587"/>
            <a:ext cx="3292633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Iter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. 0: </a:t>
            </a:r>
            <a:r>
              <a:rPr lang="en-US" sz="1400" u="sng" dirty="0" smtClean="0">
                <a:latin typeface="Times" panose="02020603050405020304" pitchFamily="18" charset="0"/>
                <a:cs typeface="Times" panose="02020603050405020304" pitchFamily="18" charset="0"/>
              </a:rPr>
              <a:t>key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) 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= 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0, </a:t>
            </a:r>
            <a:r>
              <a:rPr lang="en-US" sz="1400" u="sng" dirty="0" smtClean="0">
                <a:latin typeface="Times" panose="02020603050405020304" pitchFamily="18" charset="0"/>
                <a:cs typeface="Times" panose="02020603050405020304" pitchFamily="18" charset="0"/>
              </a:rPr>
              <a:t>key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B, C, D, E, …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) 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= </a:t>
            </a:r>
            <a:r>
              <a:rPr lang="en-US" sz="1400" dirty="0"/>
              <a:t>∞</a:t>
            </a:r>
            <a:endParaRPr lang="en-US" sz="14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14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Iter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. 1: </a:t>
            </a:r>
            <a:r>
              <a:rPr lang="en-US" sz="1400" u="sng" dirty="0" smtClean="0">
                <a:latin typeface="Times" panose="02020603050405020304" pitchFamily="18" charset="0"/>
                <a:cs typeface="Times" panose="02020603050405020304" pitchFamily="18" charset="0"/>
              </a:rPr>
              <a:t>key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B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) 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= 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4, </a:t>
            </a:r>
            <a:r>
              <a:rPr lang="en-US" sz="1400" u="sng" dirty="0" smtClean="0">
                <a:latin typeface="Times" panose="02020603050405020304" pitchFamily="18" charset="0"/>
                <a:cs typeface="Times" panose="02020603050405020304" pitchFamily="18" charset="0"/>
              </a:rPr>
              <a:t>key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H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) 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= 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8</a:t>
            </a:r>
            <a:endParaRPr 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14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Iter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. 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2: </a:t>
            </a:r>
            <a:r>
              <a:rPr lang="en-US" sz="1400" u="sng" dirty="0" smtClean="0">
                <a:latin typeface="Times" panose="02020603050405020304" pitchFamily="18" charset="0"/>
                <a:cs typeface="Times" panose="02020603050405020304" pitchFamily="18" charset="0"/>
              </a:rPr>
              <a:t>key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H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) 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= 8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sz="1400" u="sng" dirty="0" smtClean="0">
                <a:latin typeface="Times" panose="02020603050405020304" pitchFamily="18" charset="0"/>
                <a:cs typeface="Times" panose="02020603050405020304" pitchFamily="18" charset="0"/>
              </a:rPr>
              <a:t>key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C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) 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= 8</a:t>
            </a:r>
          </a:p>
          <a:p>
            <a:r>
              <a:rPr lang="en-US" sz="1400" dirty="0" err="1">
                <a:latin typeface="Times" panose="02020603050405020304" pitchFamily="18" charset="0"/>
                <a:cs typeface="Times" panose="02020603050405020304" pitchFamily="18" charset="0"/>
              </a:rPr>
              <a:t>Iter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. 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3: </a:t>
            </a:r>
            <a:r>
              <a:rPr lang="en-US" sz="1400" u="sng" dirty="0" smtClean="0">
                <a:latin typeface="Times" panose="02020603050405020304" pitchFamily="18" charset="0"/>
                <a:cs typeface="Times" panose="02020603050405020304" pitchFamily="18" charset="0"/>
              </a:rPr>
              <a:t>key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C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) 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= 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8, </a:t>
            </a:r>
            <a:r>
              <a:rPr lang="en-US" sz="1400" u="sng" dirty="0" smtClean="0">
                <a:latin typeface="Times" panose="02020603050405020304" pitchFamily="18" charset="0"/>
                <a:cs typeface="Times" panose="02020603050405020304" pitchFamily="18" charset="0"/>
              </a:rPr>
              <a:t>key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G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) 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= 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1, </a:t>
            </a:r>
            <a:r>
              <a:rPr lang="en-US" sz="1400" u="sng" dirty="0" smtClean="0">
                <a:latin typeface="Times" panose="02020603050405020304" pitchFamily="18" charset="0"/>
                <a:cs typeface="Times" panose="02020603050405020304" pitchFamily="18" charset="0"/>
              </a:rPr>
              <a:t>key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) 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= 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7</a:t>
            </a:r>
          </a:p>
          <a:p>
            <a:r>
              <a:rPr lang="en-US" sz="1400" dirty="0" err="1">
                <a:latin typeface="Times" panose="02020603050405020304" pitchFamily="18" charset="0"/>
                <a:cs typeface="Times" panose="02020603050405020304" pitchFamily="18" charset="0"/>
              </a:rPr>
              <a:t>Iter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. 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4: </a:t>
            </a:r>
            <a:r>
              <a:rPr lang="en-US" sz="1400" u="sng" dirty="0">
                <a:latin typeface="Times" panose="02020603050405020304" pitchFamily="18" charset="0"/>
                <a:cs typeface="Times" panose="02020603050405020304" pitchFamily="18" charset="0"/>
              </a:rPr>
              <a:t>key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C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) = 8, </a:t>
            </a:r>
            <a:r>
              <a:rPr lang="en-US" sz="1400" u="sng" dirty="0" smtClean="0">
                <a:latin typeface="Times" panose="02020603050405020304" pitchFamily="18" charset="0"/>
                <a:cs typeface="Times" panose="02020603050405020304" pitchFamily="18" charset="0"/>
              </a:rPr>
              <a:t>key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) 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= 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6, </a:t>
            </a:r>
            <a:r>
              <a:rPr lang="en-US" sz="1400" u="sng" dirty="0" smtClean="0">
                <a:latin typeface="Times" panose="02020603050405020304" pitchFamily="18" charset="0"/>
                <a:cs typeface="Times" panose="02020603050405020304" pitchFamily="18" charset="0"/>
              </a:rPr>
              <a:t>key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F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) 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= 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</a:p>
          <a:p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…</a:t>
            </a:r>
            <a:endParaRPr 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sz="14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10400" y="287265"/>
            <a:ext cx="318865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100" b="1" cap="none" spc="0" dirty="0" smtClean="0">
                <a:ln/>
                <a:solidFill>
                  <a:srgbClr val="0E22B2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4</a:t>
            </a:r>
            <a:endParaRPr lang="en-US" sz="3200" b="1" cap="none" spc="0" dirty="0">
              <a:ln/>
              <a:solidFill>
                <a:srgbClr val="0E22B2"/>
              </a:solidFill>
              <a:effectLst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981062" y="932399"/>
            <a:ext cx="318865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100" b="1" cap="none" spc="0" dirty="0" smtClean="0">
                <a:ln/>
                <a:solidFill>
                  <a:schemeClr val="accent3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8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09935" y="1410440"/>
            <a:ext cx="318865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100" b="1" cap="none" spc="0" dirty="0" smtClean="0">
                <a:ln/>
                <a:solidFill>
                  <a:srgbClr val="0E22B2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8</a:t>
            </a:r>
            <a:endParaRPr lang="en-US" sz="3200" b="1" cap="none" spc="0" dirty="0">
              <a:ln/>
              <a:solidFill>
                <a:srgbClr val="0E22B2"/>
              </a:solidFill>
              <a:effectLst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981061" y="2046207"/>
            <a:ext cx="318865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100" b="1" cap="none" spc="0" dirty="0" smtClean="0">
                <a:ln/>
                <a:solidFill>
                  <a:srgbClr val="0E22B2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8</a:t>
            </a:r>
            <a:endParaRPr lang="en-US" sz="3200" b="1" cap="none" spc="0" dirty="0">
              <a:ln/>
              <a:solidFill>
                <a:srgbClr val="0E22B2"/>
              </a:solidFill>
              <a:effectLst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567069" y="2506824"/>
            <a:ext cx="318865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100" b="1" cap="none" spc="0" dirty="0" smtClean="0">
                <a:ln/>
                <a:solidFill>
                  <a:schemeClr val="accent3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8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248204" y="2867527"/>
            <a:ext cx="318865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100" b="1" cap="none" spc="0" dirty="0" smtClean="0">
                <a:ln/>
                <a:solidFill>
                  <a:schemeClr val="accent3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7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567068" y="3194658"/>
            <a:ext cx="318865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100" b="1" cap="none" spc="0" dirty="0" smtClean="0">
                <a:ln/>
                <a:solidFill>
                  <a:srgbClr val="0E22B2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endParaRPr lang="en-US" sz="3200" b="1" cap="none" spc="0" dirty="0">
              <a:ln/>
              <a:solidFill>
                <a:srgbClr val="0E22B2"/>
              </a:solidFill>
              <a:effectLst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567068" y="3694211"/>
            <a:ext cx="318865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100" b="1" cap="none" spc="0" dirty="0" smtClean="0">
                <a:ln/>
                <a:solidFill>
                  <a:schemeClr val="accent3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8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229600" y="4275373"/>
            <a:ext cx="318865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100" b="1" cap="none" spc="0" dirty="0" smtClean="0">
                <a:ln/>
                <a:solidFill>
                  <a:srgbClr val="0E22B2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endParaRPr lang="en-US" sz="3200" b="1" cap="none" spc="0" dirty="0">
              <a:ln/>
              <a:solidFill>
                <a:srgbClr val="0E22B2"/>
              </a:solidFill>
              <a:effectLst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281005" y="3978645"/>
            <a:ext cx="318865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100" b="1" dirty="0">
                <a:ln/>
                <a:solidFill>
                  <a:schemeClr val="accent3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6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547849" y="4711869"/>
            <a:ext cx="318865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100" b="1" cap="none" spc="0" dirty="0" smtClean="0">
                <a:ln/>
                <a:solidFill>
                  <a:srgbClr val="0E22B2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4</a:t>
            </a:r>
            <a:endParaRPr lang="en-US" sz="3200" b="1" cap="none" spc="0" dirty="0">
              <a:ln/>
              <a:solidFill>
                <a:srgbClr val="0E22B2"/>
              </a:solidFill>
              <a:effectLst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259115" y="4988349"/>
            <a:ext cx="318865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100" b="1" dirty="0">
                <a:ln/>
                <a:solidFill>
                  <a:schemeClr val="accent3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6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243470" y="4680515"/>
            <a:ext cx="361473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100" b="1" cap="none" spc="0" dirty="0" smtClean="0">
                <a:ln/>
                <a:solidFill>
                  <a:schemeClr val="accent3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14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602587" y="4956941"/>
            <a:ext cx="361473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100" b="1" cap="none" spc="0" dirty="0" smtClean="0">
                <a:ln/>
                <a:solidFill>
                  <a:schemeClr val="accent3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10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240043" y="5734107"/>
            <a:ext cx="361473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100" b="1" cap="none" spc="0" dirty="0" smtClean="0">
                <a:ln/>
                <a:solidFill>
                  <a:schemeClr val="accent3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7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710671" y="5972225"/>
            <a:ext cx="361473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100" b="1" cap="none" spc="0" dirty="0" smtClean="0">
                <a:ln/>
                <a:solidFill>
                  <a:schemeClr val="accent3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10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267630" y="6053434"/>
            <a:ext cx="318865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100" b="1" dirty="0">
                <a:ln/>
                <a:solidFill>
                  <a:srgbClr val="0E22B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endParaRPr lang="en-US" sz="3200" b="1" cap="none" spc="0" dirty="0">
              <a:ln/>
              <a:solidFill>
                <a:srgbClr val="0E22B2"/>
              </a:solidFill>
              <a:effectLst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899118" y="3906455"/>
            <a:ext cx="361473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100" b="1" cap="none" spc="0" dirty="0" smtClean="0">
                <a:ln/>
                <a:solidFill>
                  <a:srgbClr val="0E22B2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7</a:t>
            </a:r>
            <a:endParaRPr lang="en-US" sz="3200" b="1" cap="none" spc="0" dirty="0">
              <a:ln/>
              <a:solidFill>
                <a:srgbClr val="0E22B2"/>
              </a:solidFill>
              <a:effectLst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289815" y="4137320"/>
            <a:ext cx="361473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000" b="1" cap="none" spc="0" dirty="0" smtClean="0">
                <a:ln/>
                <a:solidFill>
                  <a:schemeClr val="accent3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10</a:t>
            </a:r>
            <a:endParaRPr lang="en-US" sz="2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328162" y="5148344"/>
            <a:ext cx="361473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000" b="1" cap="none" spc="0" dirty="0" smtClean="0">
                <a:ln/>
                <a:solidFill>
                  <a:srgbClr val="0E22B2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9</a:t>
            </a:r>
            <a:endParaRPr lang="en-US" sz="2400" b="1" cap="none" spc="0" dirty="0">
              <a:ln/>
              <a:solidFill>
                <a:srgbClr val="0E22B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0990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[</a:t>
            </a:r>
            <a:r>
              <a:rPr lang="en-US" dirty="0"/>
              <a:t>Prim’s </a:t>
            </a:r>
            <a:r>
              <a:rPr lang="en-US" dirty="0" smtClean="0"/>
              <a:t>MST]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Prim Algorithm</a:t>
            </a:r>
          </a:p>
          <a:p>
            <a:pPr lvl="1">
              <a:spcBef>
                <a:spcPts val="0"/>
              </a:spcBef>
            </a:pP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T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 = </a:t>
            </a:r>
            <a:r>
              <a:rPr lang="el-GR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ϕ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; //Set of selected edges				1 step</a:t>
            </a:r>
          </a:p>
          <a:p>
            <a:pPr lvl="1">
              <a:spcBef>
                <a:spcPts val="0"/>
              </a:spcBef>
            </a:pP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S = </a:t>
            </a:r>
            <a:r>
              <a:rPr lang="el-GR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ϕ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; //Set of selected vertexes in MST			1 step</a:t>
            </a:r>
          </a:p>
          <a:p>
            <a:pPr lvl="1">
              <a:spcBef>
                <a:spcPts val="0"/>
              </a:spcBef>
            </a:pP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For every vertex 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 in 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; </a:t>
            </a:r>
            <a:r>
              <a:rPr lang="en-US" sz="1400" u="sng" dirty="0" smtClean="0">
                <a:latin typeface="Times" panose="02020603050405020304" pitchFamily="18" charset="0"/>
                <a:cs typeface="Times" panose="02020603050405020304" pitchFamily="18" charset="0"/>
              </a:rPr>
              <a:t>key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 = </a:t>
            </a:r>
            <a:r>
              <a:rPr lang="en-US" sz="1400" dirty="0" smtClean="0"/>
              <a:t>∞; 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initial key value ∞		|V| steps</a:t>
            </a:r>
          </a:p>
          <a:p>
            <a:pPr lvl="1">
              <a:spcBef>
                <a:spcPts val="0"/>
              </a:spcBef>
            </a:pP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Pick random vertex 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in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 V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; </a:t>
            </a:r>
            <a:r>
              <a:rPr lang="en-US" sz="1400" u="sng" dirty="0" smtClean="0">
                <a:latin typeface="Times" panose="02020603050405020304" pitchFamily="18" charset="0"/>
                <a:cs typeface="Times" panose="02020603050405020304" pitchFamily="18" charset="0"/>
              </a:rPr>
              <a:t>key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= 0; 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initial key value 0	1 step</a:t>
            </a:r>
          </a:p>
          <a:p>
            <a:pPr lvl="1">
              <a:spcBef>
                <a:spcPts val="0"/>
              </a:spcBef>
            </a:pP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while (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≠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){					n=|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| steps</a:t>
            </a:r>
          </a:p>
          <a:p>
            <a:pPr lvl="2">
              <a:spcBef>
                <a:spcPts val="0"/>
              </a:spcBef>
            </a:pP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Get vertex 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u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 of minimum </a:t>
            </a:r>
            <a:r>
              <a:rPr lang="en-US" sz="1400" u="sng" dirty="0" smtClean="0">
                <a:latin typeface="Times" panose="02020603050405020304" pitchFamily="18" charset="0"/>
                <a:cs typeface="Times" panose="02020603050405020304" pitchFamily="18" charset="0"/>
              </a:rPr>
              <a:t>key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 value in 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, such that </a:t>
            </a:r>
            <a:r>
              <a:rPr lang="en-US" sz="1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u</a:t>
            </a:r>
            <a:r>
              <a:rPr lang="en-US" sz="1400" dirty="0" err="1" smtClean="0"/>
              <a:t>∉</a:t>
            </a:r>
            <a:r>
              <a:rPr lang="en-US" sz="1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n=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|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| steps</a:t>
            </a:r>
            <a:endParaRPr lang="en-US" sz="14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T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 = 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T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 ⋃ {(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u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)}, such that </a:t>
            </a:r>
            <a:r>
              <a:rPr lang="en-US" sz="1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lang="en-US" sz="1400" dirty="0" err="1"/>
              <a:t>∈</a:t>
            </a:r>
            <a:r>
              <a:rPr lang="en-US" sz="1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400" b="1" dirty="0">
                <a:solidFill>
                  <a:srgbClr val="0E2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&amp;&amp;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400" u="sng" dirty="0">
                <a:latin typeface="Times" panose="02020603050405020304" pitchFamily="18" charset="0"/>
                <a:cs typeface="Times" panose="02020603050405020304" pitchFamily="18" charset="0"/>
              </a:rPr>
              <a:t>weight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u-a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)=</a:t>
            </a:r>
            <a:r>
              <a:rPr lang="en-US" sz="1400" u="sng" dirty="0">
                <a:latin typeface="Times" panose="02020603050405020304" pitchFamily="18" charset="0"/>
                <a:cs typeface="Times" panose="02020603050405020304" pitchFamily="18" charset="0"/>
              </a:rPr>
              <a:t>key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u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)	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1 step</a:t>
            </a:r>
          </a:p>
          <a:p>
            <a:pPr lvl="2">
              <a:spcBef>
                <a:spcPts val="0"/>
              </a:spcBef>
            </a:pP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 = 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en-US" sz="1400" dirty="0" smtClean="0"/>
              <a:t> ⋃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{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u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}, and remove 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u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 from 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V			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1 step</a:t>
            </a:r>
          </a:p>
          <a:p>
            <a:pPr lvl="2">
              <a:spcBef>
                <a:spcPts val="0"/>
              </a:spcBef>
            </a:pP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For every vertex 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v 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connected 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to 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u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 such that </a:t>
            </a:r>
            <a:r>
              <a:rPr lang="en-US" sz="1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US" sz="1400" dirty="0" err="1" smtClean="0"/>
              <a:t>∉</a:t>
            </a:r>
            <a:r>
              <a:rPr lang="en-US" sz="1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		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=|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| steps</a:t>
            </a:r>
            <a:endParaRPr lang="en-US" sz="14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3">
              <a:spcBef>
                <a:spcPts val="0"/>
              </a:spcBef>
            </a:pP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If </a:t>
            </a:r>
            <a:r>
              <a:rPr lang="en-US" sz="1400" u="sng" dirty="0">
                <a:latin typeface="Times" panose="02020603050405020304" pitchFamily="18" charset="0"/>
                <a:cs typeface="Times" panose="02020603050405020304" pitchFamily="18" charset="0"/>
              </a:rPr>
              <a:t>weight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u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-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) weight is less than </a:t>
            </a:r>
            <a:r>
              <a:rPr lang="en-US" sz="1400" u="sng" dirty="0">
                <a:latin typeface="Times" panose="02020603050405020304" pitchFamily="18" charset="0"/>
                <a:cs typeface="Times" panose="02020603050405020304" pitchFamily="18" charset="0"/>
              </a:rPr>
              <a:t>key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)		1 step</a:t>
            </a:r>
          </a:p>
          <a:p>
            <a:pPr lvl="3">
              <a:spcBef>
                <a:spcPts val="0"/>
              </a:spcBef>
            </a:pP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Then </a:t>
            </a:r>
            <a:r>
              <a:rPr lang="en-US" sz="1400" u="sng" dirty="0">
                <a:latin typeface="Times" panose="02020603050405020304" pitchFamily="18" charset="0"/>
                <a:cs typeface="Times" panose="02020603050405020304" pitchFamily="18" charset="0"/>
              </a:rPr>
              <a:t>key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) = </a:t>
            </a:r>
            <a:r>
              <a:rPr lang="en-US" sz="1400" u="sng" dirty="0" smtClean="0">
                <a:latin typeface="Times" panose="02020603050405020304" pitchFamily="18" charset="0"/>
                <a:cs typeface="Times" panose="02020603050405020304" pitchFamily="18" charset="0"/>
              </a:rPr>
              <a:t>weight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u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-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			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1 step</a:t>
            </a:r>
          </a:p>
          <a:p>
            <a:pPr lvl="3">
              <a:spcBef>
                <a:spcPts val="0"/>
              </a:spcBef>
            </a:pPr>
            <a:endParaRPr 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So the algorithm complexity is: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Suppose the </a:t>
            </a:r>
            <a:r>
              <a:rPr lang="en-US" sz="1400" b="1" dirty="0" smtClean="0"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=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|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|</a:t>
            </a:r>
            <a:endParaRPr lang="en-US" sz="14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82296" indent="0">
              <a:spcBef>
                <a:spcPts val="0"/>
              </a:spcBef>
              <a:buNone/>
            </a:pP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	1+2+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n+ n*(n+1+1+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n +1+1)=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3+n+ n*(2*n+4)=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2n</a:t>
            </a:r>
            <a:r>
              <a:rPr lang="en-US" sz="1400" baseline="30000" dirty="0" smtClean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+5n+3=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O(n</a:t>
            </a:r>
            <a:r>
              <a:rPr lang="en-US" sz="1400" baseline="30000" dirty="0" smtClean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82296" indent="0">
              <a:spcBef>
                <a:spcPts val="0"/>
              </a:spcBef>
              <a:buNone/>
            </a:pPr>
            <a:endParaRPr lang="en-US" sz="14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82296" indent="0">
              <a:spcBef>
                <a:spcPts val="0"/>
              </a:spcBef>
              <a:buNone/>
            </a:pPr>
            <a:endParaRPr lang="en-US" sz="2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52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7649</TotalTime>
  <Words>1169</Words>
  <Application>Microsoft Office PowerPoint</Application>
  <PresentationFormat>On-screen Show (4:3)</PresentationFormat>
  <Paragraphs>263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新細明體</vt:lpstr>
      <vt:lpstr>Arial</vt:lpstr>
      <vt:lpstr>Calibri</vt:lpstr>
      <vt:lpstr>Gill Sans MT</vt:lpstr>
      <vt:lpstr>Symbol</vt:lpstr>
      <vt:lpstr>Times</vt:lpstr>
      <vt:lpstr>Times New Roman</vt:lpstr>
      <vt:lpstr>Verdana</vt:lpstr>
      <vt:lpstr>Wingdings 2</vt:lpstr>
      <vt:lpstr>Solstice</vt:lpstr>
      <vt:lpstr>PowerPoint Presentation</vt:lpstr>
      <vt:lpstr>Greedy [Definitions]</vt:lpstr>
      <vt:lpstr>Greedy [Kruskal MST]</vt:lpstr>
      <vt:lpstr>Greedy [Kruskal MST]</vt:lpstr>
      <vt:lpstr>Greedy [Kruskal MST Analysis]</vt:lpstr>
      <vt:lpstr>Greedy [Kruskal MST Analysis]</vt:lpstr>
      <vt:lpstr>Greedy [Prim’s MST]</vt:lpstr>
      <vt:lpstr>Greedy [Prim’s MST]</vt:lpstr>
      <vt:lpstr>Greedy [Prim’s MST]</vt:lpstr>
      <vt:lpstr>Algorithms Lecture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</dc:title>
  <dc:creator>Mostafa Salama</dc:creator>
  <cp:lastModifiedBy>Mostafa Salama</cp:lastModifiedBy>
  <cp:revision>208</cp:revision>
  <dcterms:created xsi:type="dcterms:W3CDTF">2012-06-24T19:22:20Z</dcterms:created>
  <dcterms:modified xsi:type="dcterms:W3CDTF">2016-10-18T14:27:28Z</dcterms:modified>
</cp:coreProperties>
</file>