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5" r:id="rId3"/>
    <p:sldId id="343" r:id="rId4"/>
    <p:sldId id="363" r:id="rId5"/>
    <p:sldId id="361" r:id="rId6"/>
    <p:sldId id="364" r:id="rId7"/>
    <p:sldId id="371" r:id="rId8"/>
    <p:sldId id="366" r:id="rId9"/>
    <p:sldId id="368" r:id="rId10"/>
    <p:sldId id="369" r:id="rId11"/>
    <p:sldId id="367" r:id="rId12"/>
    <p:sldId id="370" r:id="rId13"/>
    <p:sldId id="33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2B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4" autoAdjust="0"/>
  </p:normalViewPr>
  <p:slideViewPr>
    <p:cSldViewPr>
      <p:cViewPr varScale="1">
        <p:scale>
          <a:sx n="100" d="100"/>
          <a:sy n="100" d="100"/>
        </p:scale>
        <p:origin x="2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7F9A-66E0-48BB-AA12-D1F4AD259B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9050-532A-4598-8B27-D1646C5A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412F9D-0045-4900-A719-404CBA1B220C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lnSpcReduction="10000"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Leader :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Dr. Mostafa Salama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Analysis of Algorithms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16CSCI01I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Aim: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Analyse </a:t>
            </a:r>
            <a:r>
              <a:rPr lang="en-GB" sz="1200" dirty="0"/>
              <a:t>the amount of </a:t>
            </a:r>
            <a:r>
              <a:rPr lang="en-GB" sz="1200" dirty="0" smtClean="0"/>
              <a:t>resources </a:t>
            </a:r>
            <a:r>
              <a:rPr lang="en-GB" sz="1200" dirty="0"/>
              <a:t>needed to solve a given </a:t>
            </a:r>
            <a:r>
              <a:rPr lang="en-GB" sz="1200" dirty="0" smtClean="0"/>
              <a:t>computational problem.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Compare the </a:t>
            </a:r>
            <a:r>
              <a:rPr lang="en-GB" sz="1200" dirty="0"/>
              <a:t>efficiency of using different </a:t>
            </a:r>
            <a:r>
              <a:rPr lang="en-GB" sz="1200" dirty="0" smtClean="0"/>
              <a:t>algorithms </a:t>
            </a:r>
            <a:r>
              <a:rPr lang="en-GB" sz="1200" dirty="0"/>
              <a:t>in addressing and solving the </a:t>
            </a:r>
            <a:r>
              <a:rPr lang="en-GB" sz="1200" dirty="0" smtClean="0"/>
              <a:t>problem.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Module Content: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Principles of Algorithm Analysis [Brute Force algorithms]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Greedy Algorithms.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chemeClr val="tx2"/>
                </a:solidFill>
              </a:rPr>
              <a:t>Divide and Conquer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Dynamic Programming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Genetic algorithms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Evaluation: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Assignment :20%, </a:t>
            </a:r>
            <a:r>
              <a:rPr lang="en-US" sz="1400" dirty="0" smtClean="0"/>
              <a:t> deliver in Sunday </a:t>
            </a:r>
            <a:r>
              <a:rPr lang="en-US" sz="1400" i="1" dirty="0" smtClean="0"/>
              <a:t>week 9</a:t>
            </a:r>
            <a:endParaRPr lang="en-US" sz="1400" i="1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Class Test    :30%,  on </a:t>
            </a:r>
            <a:r>
              <a:rPr lang="en-US" sz="1400" i="1" dirty="0" smtClean="0"/>
              <a:t>week 10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Final Exam  :50%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Lecture notes 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2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608" y="304800"/>
            <a:ext cx="7498080" cy="8842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Algorithms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Lecture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[Quick Sort]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946392" cy="4953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partition algorithm Splits the input array S by a pivot. The final position of pivot in the array is dependent on the value at the last index </a:t>
            </a:r>
            <a:r>
              <a:rPr lang="en-US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values less than the pivot are swapped before the pivot in </a:t>
            </a:r>
            <a:r>
              <a:rPr lang="en-US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for loop in this algorithm will do be n steps, such that n=r-q.</a:t>
            </a:r>
          </a:p>
          <a:p>
            <a:pPr algn="just">
              <a:spcBef>
                <a:spcPts val="0"/>
              </a:spcBef>
            </a:pPr>
            <a:endParaRPr lang="en-US" altLang="zh-TW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 r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q-1</a:t>
            </a:r>
            <a:endParaRPr lang="en-US" altLang="zh-TW" sz="17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TW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:= q to r-1 do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 smtClean="0">
                <a:sym typeface="Symbol" pitchFamily="18" charset="2"/>
              </a:rPr>
              <a:t> </a:t>
            </a:r>
            <a:r>
              <a:rPr lang="en-US" altLang="zh-TW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then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TW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TW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altLang="zh-TW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altLang="zh-TW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TW" sz="1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5424139" y="2518350"/>
            <a:ext cx="2957861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279650" algn="l"/>
              </a:tabLst>
            </a:pP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q                                  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endParaRPr lang="en-US" sz="1200" b="1" u="sng" dirty="0">
              <a:solidFill>
                <a:srgbClr val="CC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tabLst>
                <a:tab pos="2279650" algn="l"/>
              </a:tabLst>
            </a:pPr>
            <a:r>
              <a:rPr lang="en-US" sz="1200" b="1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initially</a:t>
            </a: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5  8  3  9  4  1  7  10  </a:t>
            </a:r>
            <a:r>
              <a:rPr lang="en-US" sz="1200" b="1" dirty="0" smtClean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</a:p>
          <a:p>
            <a:pPr>
              <a:tabLst>
                <a:tab pos="2279650" algn="l"/>
              </a:tabLst>
            </a:pP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</a:t>
            </a:r>
            <a:r>
              <a:rPr lang="en-US" sz="12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  <a:endParaRPr lang="en-US" sz="12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>
              <a:tabLst>
                <a:tab pos="2279650" algn="l"/>
              </a:tabLst>
            </a:pPr>
            <a:r>
              <a:rPr lang="en-US" sz="1200" b="1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next </a:t>
            </a: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iteration: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5  8  3  9  4  1  7  10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</a:t>
            </a:r>
            <a:r>
              <a:rPr lang="en-US" sz="1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sz="1200" b="1" i="1" dirty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</a:p>
          <a:p>
            <a:pPr marL="0" lvl="1">
              <a:tabLst>
                <a:tab pos="2279650" algn="l"/>
              </a:tabLst>
            </a:pPr>
            <a:r>
              <a:rPr lang="en-US" sz="1200" b="1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next </a:t>
            </a: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iteration: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8  3  9  4  1  7  10  </a:t>
            </a:r>
            <a:r>
              <a:rPr lang="en-US" sz="1200" b="1" dirty="0" smtClean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 smtClean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>
              <a:tabLst>
                <a:tab pos="2279650" algn="l"/>
              </a:tabLst>
            </a:pP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</a:t>
            </a:r>
            <a:r>
              <a:rPr lang="en-US" sz="1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sz="12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</a:p>
          <a:p>
            <a:pPr marL="0" lvl="1">
              <a:tabLst>
                <a:tab pos="2279650" algn="l"/>
              </a:tabLst>
            </a:pPr>
            <a:r>
              <a:rPr lang="en-US" sz="1200" b="1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next </a:t>
            </a: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iteration: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8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3  9  4  1  7  10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2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</a:p>
          <a:p>
            <a:pPr marL="0" lvl="1">
              <a:tabLst>
                <a:tab pos="2279650" algn="l"/>
              </a:tabLst>
            </a:pPr>
            <a:r>
              <a:rPr lang="en-US" sz="1200" b="1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next </a:t>
            </a: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iteration: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8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9  4  1  7  10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lvl="1"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200" b="1" i="1" dirty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</a:p>
          <a:p>
            <a:pPr>
              <a:tabLst>
                <a:tab pos="2279650" algn="l"/>
              </a:tabLst>
            </a:pPr>
            <a:r>
              <a:rPr lang="en-US" sz="1200" b="1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next </a:t>
            </a: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iteration: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8  9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4  1  7  10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</a:t>
            </a:r>
            <a:r>
              <a:rPr lang="en-US" sz="1200" b="1" i="1" dirty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</a:p>
          <a:p>
            <a:pPr>
              <a:tabLst>
                <a:tab pos="2279650" algn="l"/>
              </a:tabLst>
            </a:pP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next iteration: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9  8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1  7  10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</a:t>
            </a:r>
            <a:r>
              <a:rPr lang="en-US" sz="1200" b="1" i="1" dirty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</a:p>
          <a:p>
            <a:pPr>
              <a:tabLst>
                <a:tab pos="2279650" algn="l"/>
              </a:tabLst>
            </a:pP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next iteration: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8  9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7  10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</a:t>
            </a:r>
            <a:r>
              <a:rPr lang="en-US" sz="1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1200" b="1" i="1" dirty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</a:p>
          <a:p>
            <a:pPr>
              <a:tabLst>
                <a:tab pos="2279650" algn="l"/>
              </a:tabLst>
            </a:pP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last iteration: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8  9  7 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10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</a:t>
            </a:r>
            <a:r>
              <a:rPr lang="en-US" sz="1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</a:t>
            </a:r>
            <a:r>
              <a:rPr lang="en-US" sz="1200" b="1" i="1" dirty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</a:p>
          <a:p>
            <a:pPr>
              <a:tabLst>
                <a:tab pos="2279650" algn="l"/>
              </a:tabLst>
            </a:pPr>
            <a:r>
              <a:rPr lang="en-US" sz="1200" b="1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before </a:t>
            </a: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swap: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8  9  7  10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i+1              </a:t>
            </a:r>
            <a:r>
              <a:rPr lang="en-US" sz="12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=r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tabLst>
                <a:tab pos="2279650" algn="l"/>
              </a:tabLst>
            </a:pPr>
            <a:r>
              <a:rPr lang="en-US" sz="1200" b="1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After </a:t>
            </a:r>
            <a:r>
              <a:rPr lang="en-US" sz="1200" b="1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swap: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sz="1200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2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200" dirty="0"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9  7  10  8</a:t>
            </a:r>
          </a:p>
          <a:p>
            <a:pPr>
              <a:tabLst>
                <a:tab pos="2279650" algn="l"/>
              </a:tabLst>
            </a:pP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i+1              </a:t>
            </a:r>
            <a:r>
              <a:rPr lang="en-US" sz="12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=r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</a:t>
            </a:r>
            <a:r>
              <a:rPr lang="en-US" dirty="0" smtClean="0"/>
              <a:t>[Quick Sort Analysis]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431792" cy="4800600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Worst case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has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most unbalanced partitions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possible. The sequence of n elements S(n) in this case is partitioned to {pivot, S(n-1)}. So the recursive call on S(n) is of complexity 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and the recursive call on S(n-1) is of complexity c(n-1), and the recursive call on S(n-2) is of complexity c(n-2), and so on.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The algorithm formula is 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f(n)=f(n-1) + </a:t>
            </a:r>
            <a:r>
              <a:rPr lang="en-US" sz="1400" b="1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endParaRPr lang="en-US" sz="1400" b="1" i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1600" b="1" i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Best case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has partitions are as evenly balanced as possible: their sizes either are equal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of size ((n-1)/2) if the number of elements is odd or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are within 1 of each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other if the number of elements is even. So the recursive call on both partitions is of complexity 2*c*(n/2)=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then 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*c(n/2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)=</a:t>
            </a:r>
            <a:r>
              <a:rPr lang="en-US" sz="16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then 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*c(n/2</a:t>
            </a:r>
            <a:r>
              <a:rPr lang="en-US" sz="16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)=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and so on.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1400" b="1" dirty="0">
                <a:latin typeface="Times" panose="02020603050405020304" pitchFamily="18" charset="0"/>
                <a:cs typeface="Times" panose="02020603050405020304" pitchFamily="18" charset="0"/>
              </a:rPr>
              <a:t>algorithm formula is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f(n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)=2*f(n/2)+</a:t>
            </a:r>
            <a:r>
              <a:rPr lang="en-US" sz="1400" b="1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cn</a:t>
            </a:r>
            <a:endParaRPr lang="en-US" sz="14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26" name="Picture 2" descr="https://cdn.kastatic.org/ka-perseus-images/21cd0d70813845d67fbb11496458214f90ad7c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85455"/>
            <a:ext cx="2983484" cy="22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kastatic.org/ka-perseus-images/7da2ac32779bef669a6f05decb62f219a91321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51837"/>
            <a:ext cx="2685288" cy="22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</a:t>
            </a:r>
            <a:r>
              <a:rPr lang="en-US" dirty="0" smtClean="0"/>
              <a:t>[Quick Sort Analysis]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4584192" cy="48006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1600" b="1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Worst case : </a:t>
                </a:r>
              </a:p>
              <a:p>
                <a:pPr marL="571500" indent="-490538" algn="just">
                  <a:buNone/>
                </a:pPr>
                <a:r>
                  <a:rPr lang="en-US" sz="1600" b="1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	f(n)=f(n-1)+</a:t>
                </a:r>
                <a:r>
                  <a:rPr lang="en-US" sz="1600" b="1" i="1" dirty="0" err="1" smtClean="0">
                    <a:latin typeface="Times" panose="02020603050405020304" pitchFamily="18" charset="0"/>
                    <a:cs typeface="Times" panose="02020603050405020304" pitchFamily="18" charset="0"/>
                  </a:rPr>
                  <a:t>cn</a:t>
                </a:r>
                <a:r>
                  <a:rPr lang="en-US" sz="1600" b="1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pPr marL="571500" indent="-490538" algn="just">
                  <a:buNone/>
                </a:pP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	This recurrence can be solved by backward substitution as follows:</a:t>
                </a:r>
              </a:p>
              <a:p>
                <a:pPr marL="571500" indent="-490538" algn="just">
                  <a:buNone/>
                </a:pP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f(n)=f(n-1)+</a:t>
                </a:r>
                <a:r>
                  <a:rPr lang="en-US" sz="1400" dirty="0" err="1" smtClean="0">
                    <a:latin typeface="Times" panose="02020603050405020304" pitchFamily="18" charset="0"/>
                    <a:cs typeface="Times" panose="02020603050405020304" pitchFamily="18" charset="0"/>
                  </a:rPr>
                  <a:t>cn</a:t>
                </a: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=f(n-2)+c(n-1)+</a:t>
                </a:r>
                <a:r>
                  <a:rPr lang="en-US" sz="1400" dirty="0" err="1" smtClean="0">
                    <a:latin typeface="Times" panose="02020603050405020304" pitchFamily="18" charset="0"/>
                    <a:cs typeface="Times" panose="02020603050405020304" pitchFamily="18" charset="0"/>
                  </a:rPr>
                  <a:t>cn</a:t>
                </a: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=f(n-3)+c(n-2)..+</a:t>
                </a:r>
                <a:r>
                  <a:rPr lang="en-US" sz="1400" dirty="0" err="1" smtClean="0">
                    <a:latin typeface="Times" panose="02020603050405020304" pitchFamily="18" charset="0"/>
                    <a:cs typeface="Times" panose="02020603050405020304" pitchFamily="18" charset="0"/>
                  </a:rPr>
                  <a:t>cn</a:t>
                </a:r>
                <a:endParaRPr lang="en-US" sz="14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45820" lvl="1" indent="-490538" algn="just">
                  <a:buNone/>
                </a:pP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   c*1+…+c*(n-3)+c</a:t>
                </a: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*(n-2</a:t>
                </a: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)+c</a:t>
                </a: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*(n-1)+</a:t>
                </a: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c*(n) =</a:t>
                </a:r>
              </a:p>
              <a:p>
                <a:pPr marL="845820" lvl="1" indent="-490538" algn="just">
                  <a:buNone/>
                </a:pP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    c*(1+..</a:t>
                </a: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 +(n-3</a:t>
                </a: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+(n-2)+(n-1)+n)=</a:t>
                </a:r>
              </a:p>
              <a:p>
                <a:pPr marL="845820" lvl="1" indent="-490538" algn="just">
                  <a:buNone/>
                </a:pP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    c*((n+1)(n/2)-1)=</a:t>
                </a:r>
              </a:p>
              <a:p>
                <a:pPr marL="845820" lvl="1" indent="-490538" algn="just">
                  <a:buNone/>
                </a:pP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    c*n</a:t>
                </a:r>
                <a:r>
                  <a:rPr lang="en-US" sz="1400" baseline="300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2</a:t>
                </a:r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/2+c*n/2-1=</a:t>
                </a:r>
              </a:p>
              <a:p>
                <a:pPr marL="845820" lvl="1" indent="-490538" algn="just">
                  <a:buNone/>
                </a:pPr>
                <a:r>
                  <a:rPr lang="en-US" sz="1400" b="1" i="1" dirty="0" smtClean="0">
                    <a:solidFill>
                      <a:srgbClr val="0E22B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     O(n</a:t>
                </a:r>
                <a:r>
                  <a:rPr lang="en-US" sz="1400" b="1" i="1" baseline="30000" dirty="0" smtClean="0">
                    <a:solidFill>
                      <a:srgbClr val="0E22B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2</a:t>
                </a:r>
                <a:r>
                  <a:rPr lang="en-US" sz="1400" b="1" i="1" dirty="0" smtClean="0">
                    <a:solidFill>
                      <a:srgbClr val="0E22B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sz="1600" b="1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Best case :</a:t>
                </a:r>
              </a:p>
              <a:p>
                <a:pPr marL="514350" indent="0" algn="just">
                  <a:buNone/>
                </a:pPr>
                <a:r>
                  <a:rPr lang="en-US" sz="1600" b="1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f(n)=2*f(n/2)+c*n</a:t>
                </a:r>
                <a:r>
                  <a:rPr lang="en-US" sz="1600" b="1" i="1" baseline="300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  <a:endParaRPr lang="en-US" sz="1600" b="1" i="1" baseline="30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0" algn="just">
                  <a:buNone/>
                </a:pP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This recurrence can be solved by second case of master theorem where a=2, b=2 and d=1.</a:t>
                </a:r>
              </a:p>
              <a:p>
                <a:pPr marL="514350" lvl="2" indent="0" algn="just">
                  <a:spcBef>
                    <a:spcPts val="6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</a:t>
                </a: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F(n) =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400" baseline="30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400" baseline="-25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</m:oMath>
                </a14:m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) =</a:t>
                </a:r>
                <a:endParaRPr lang="en-US" sz="14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lvl="2" indent="0" algn="just">
                  <a:spcBef>
                    <a:spcPts val="6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400" baseline="30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400" baseline="-25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</m:oMath>
                </a14:m>
                <a:r>
                  <a:rPr lang="en-US" sz="14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:endParaRPr lang="en-US" sz="14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lvl="2" indent="0" algn="just">
                  <a:spcBef>
                    <a:spcPts val="6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sz="1400" b="1" i="1" dirty="0" smtClean="0">
                    <a:solidFill>
                      <a:srgbClr val="0E22B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i="1" dirty="0">
                        <a:solidFill>
                          <a:srgbClr val="0E22B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400" b="1" i="1" dirty="0">
                        <a:solidFill>
                          <a:srgbClr val="0E22B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" panose="02020603050405020304" pitchFamily="18" charset="0"/>
                        <a:cs typeface="Times" panose="020206030504050203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400" b="1" i="1" dirty="0">
                        <a:solidFill>
                          <a:srgbClr val="0E22B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" panose="020206030504050203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400" b="1" i="1" baseline="-25000" dirty="0">
                        <a:solidFill>
                          <a:srgbClr val="0E22B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" panose="02020603050405020304" pitchFamily="18" charset="0"/>
                        <a:cs typeface="Times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400" b="1" i="1" dirty="0">
                        <a:solidFill>
                          <a:srgbClr val="0E22B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1" i="1" dirty="0">
                        <a:solidFill>
                          <a:srgbClr val="0E22B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</m:oMath>
                </a14:m>
                <a:r>
                  <a:rPr lang="en-US" sz="1400" b="1" i="1" dirty="0">
                    <a:solidFill>
                      <a:srgbClr val="0E22B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en-US" sz="1400" b="1" i="1" dirty="0">
                  <a:solidFill>
                    <a:srgbClr val="0E22B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0" algn="just">
                  <a:buNone/>
                </a:pPr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4584192" cy="4800600"/>
              </a:xfrm>
              <a:blipFill rotWithShape="0">
                <a:blip r:embed="rId2"/>
                <a:stretch>
                  <a:fillRect t="-889"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cdn.kastatic.org/ka-perseus-images/21cd0d70813845d67fbb11496458214f90ad7cb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85455"/>
            <a:ext cx="2983484" cy="22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kastatic.org/ka-perseus-images/7da2ac32779bef669a6f05decb62f219a91321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51837"/>
            <a:ext cx="2685288" cy="22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Lecture 3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in Lab 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US" sz="18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using C++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counter to determine the number of steps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 execution time calculation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between the two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according to these two values (number of steps and execution time)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Print the values of the two algorithms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threads on C++,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every algorithms in a separate thread.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which thread will finish its execution first.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 and Conquer [Definitions]</a:t>
            </a:r>
            <a:endParaRPr lang="en-GB" dirty="0"/>
          </a:p>
        </p:txBody>
      </p:sp>
      <p:sp>
        <p:nvSpPr>
          <p:cNvPr id="80" name="Text Box 159"/>
          <p:cNvSpPr txBox="1">
            <a:spLocks noChangeArrowheads="1"/>
          </p:cNvSpPr>
          <p:nvPr/>
        </p:nvSpPr>
        <p:spPr bwMode="auto">
          <a:xfrm>
            <a:off x="1416050" y="1480355"/>
            <a:ext cx="719455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Divide-and conquer is a general algorithm design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paradigm: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Divide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: divide the input data S in two disjoint subsets S1 and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S2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Recursive call: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solve the sub-problems associated with S1 and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S2. The recurrence continues until the base case which is of size 0 or 1.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Conquer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: combine the solutions for S1 and S2 into a solution for S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Example of D&amp;C: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MergeSort</a:t>
            </a:r>
            <a:r>
              <a:rPr 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en-US" sz="200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QuickSort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en-US" sz="2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</a:t>
            </a:r>
            <a:r>
              <a:rPr lang="en-US" dirty="0" smtClean="0"/>
              <a:t>[Merge Sort]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48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Merge-sort algorithm sorts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 It consists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three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</a:p>
          <a:p>
            <a:pPr marL="745236" lvl="1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sequence into two subsequences,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5236" lvl="1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call on each subsequence until subsequences are of only one element, and </a:t>
            </a:r>
          </a:p>
          <a:p>
            <a:pPr marL="745236" lvl="1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erging the subsequences until merged to a sorted sequence C of original sequence S: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mergeSorF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F(n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//elements, comparator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sorted 	//according to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S.size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// 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partition 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two sequences 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about 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	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//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each.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this step constant c since it is only 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//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 array into two halves.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(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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// 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recursively sort 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this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//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is constant </a:t>
            </a:r>
            <a:r>
              <a:rPr lang="en-US" sz="1400" b="1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since it is only calling itself. The complexity of both 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//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calls is represented 2*F(n/2) since size of each of S</a:t>
            </a:r>
            <a:r>
              <a:rPr lang="en-US" sz="1400" i="1" baseline="-25000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sz="1400" i="1" baseline="-25000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n/2.</a:t>
            </a:r>
            <a:endParaRPr lang="en-US" sz="1400" i="1" dirty="0">
              <a:solidFill>
                <a:srgbClr val="0E2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mergeSorF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mergeSorF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// 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merge 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i="1" dirty="0" smtClean="0">
                <a:latin typeface="Times New Roman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unique sorted sequence. 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//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step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1400" b="1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according the merging algorithm (</a:t>
            </a:r>
            <a:r>
              <a:rPr lang="en-US" sz="1400" b="1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i="1" dirty="0">
              <a:solidFill>
                <a:srgbClr val="0E2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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</a:t>
            </a:r>
            <a:r>
              <a:rPr lang="en-US" dirty="0" smtClean="0"/>
              <a:t>[Merge Sort]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946392" cy="49530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merge algorithm combine two array L and R in a single array A. The complexity of this algorithm is n, such that </a:t>
            </a:r>
            <a:r>
              <a:rPr lang="en-US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0"/>
              </a:spcBef>
            </a:pPr>
            <a:endParaRPr lang="en-US" altLang="zh-TW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17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length of array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7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length of array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TW" sz="1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array A of length [</a:t>
            </a:r>
            <a:r>
              <a:rPr lang="en-US" altLang="zh-TW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7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7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j=0, k=0</a:t>
            </a:r>
            <a:endParaRPr lang="en-US" altLang="zh-TW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&lt; </a:t>
            </a:r>
            <a:r>
              <a:rPr lang="en-US" altLang="zh-TW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if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[k++] ←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else</a:t>
            </a:r>
            <a:endParaRPr lang="en-US" altLang="zh-TW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[k++] ←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</a:t>
            </a:r>
            <a:r>
              <a:rPr lang="en-US" altLang="zh-TW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[k++] ←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j &lt; n</a:t>
            </a:r>
            <a:r>
              <a:rPr lang="en-US" altLang="zh-TW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[k++] ←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21208" lvl="2" indent="0">
              <a:lnSpc>
                <a:spcPct val="90000"/>
              </a:lnSpc>
              <a:buNone/>
            </a:pP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TW" sz="1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4267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8091" y="4267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4267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72225" y="4276725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4267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3366" y="4267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9591" y="4276725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76766" y="4267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19497" y="428255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b="1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37992" y="4731286"/>
            <a:ext cx="67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93521" y="4696509"/>
            <a:ext cx="1173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to n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200" i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816181" y="4731286"/>
            <a:ext cx="67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71710" y="4696509"/>
            <a:ext cx="1173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0 to </a:t>
            </a:r>
            <a:r>
              <a:rPr lang="en-US" altLang="zh-TW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200" i="1" dirty="0"/>
          </a:p>
        </p:txBody>
      </p:sp>
      <p:sp>
        <p:nvSpPr>
          <p:cNvPr id="37" name="Rectangle 36"/>
          <p:cNvSpPr/>
          <p:nvPr/>
        </p:nvSpPr>
        <p:spPr>
          <a:xfrm>
            <a:off x="7245443" y="428255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b="1" i="1" dirty="0"/>
          </a:p>
        </p:txBody>
      </p:sp>
      <p:sp>
        <p:nvSpPr>
          <p:cNvPr id="38" name="Rectangle 37"/>
          <p:cNvSpPr/>
          <p:nvPr/>
        </p:nvSpPr>
        <p:spPr>
          <a:xfrm>
            <a:off x="5729440" y="4021287"/>
            <a:ext cx="380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1050" i="1" dirty="0"/>
          </a:p>
        </p:txBody>
      </p:sp>
      <p:sp>
        <p:nvSpPr>
          <p:cNvPr id="39" name="Rectangle 38"/>
          <p:cNvSpPr/>
          <p:nvPr/>
        </p:nvSpPr>
        <p:spPr>
          <a:xfrm>
            <a:off x="6019800" y="4021287"/>
            <a:ext cx="380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sz="1050" i="1" dirty="0"/>
          </a:p>
        </p:txBody>
      </p:sp>
      <p:sp>
        <p:nvSpPr>
          <p:cNvPr id="40" name="Rectangle 39"/>
          <p:cNvSpPr/>
          <p:nvPr/>
        </p:nvSpPr>
        <p:spPr>
          <a:xfrm>
            <a:off x="6325222" y="4021287"/>
            <a:ext cx="380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en-US" sz="1050" i="1" dirty="0"/>
          </a:p>
        </p:txBody>
      </p:sp>
      <p:sp>
        <p:nvSpPr>
          <p:cNvPr id="41" name="Rectangle 40"/>
          <p:cNvSpPr/>
          <p:nvPr/>
        </p:nvSpPr>
        <p:spPr>
          <a:xfrm>
            <a:off x="6630022" y="4021287"/>
            <a:ext cx="380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en-US" sz="1050" i="1" dirty="0"/>
          </a:p>
        </p:txBody>
      </p:sp>
      <p:sp>
        <p:nvSpPr>
          <p:cNvPr id="42" name="Rectangle 41"/>
          <p:cNvSpPr/>
          <p:nvPr/>
        </p:nvSpPr>
        <p:spPr>
          <a:xfrm>
            <a:off x="7464475" y="4021287"/>
            <a:ext cx="380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</a:t>
            </a:r>
            <a:endParaRPr lang="en-US" sz="1050" i="1" dirty="0"/>
          </a:p>
        </p:txBody>
      </p:sp>
      <p:sp>
        <p:nvSpPr>
          <p:cNvPr id="43" name="Rectangle 42"/>
          <p:cNvSpPr/>
          <p:nvPr/>
        </p:nvSpPr>
        <p:spPr>
          <a:xfrm>
            <a:off x="7772400" y="4021287"/>
            <a:ext cx="380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j=1</a:t>
            </a:r>
            <a:endParaRPr lang="en-US" sz="1050" i="1" dirty="0"/>
          </a:p>
        </p:txBody>
      </p:sp>
      <p:sp>
        <p:nvSpPr>
          <p:cNvPr id="44" name="Rectangle 43"/>
          <p:cNvSpPr/>
          <p:nvPr/>
        </p:nvSpPr>
        <p:spPr>
          <a:xfrm>
            <a:off x="8077822" y="4021287"/>
            <a:ext cx="380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  <a:endParaRPr lang="en-US" sz="1050" i="1" dirty="0"/>
          </a:p>
        </p:txBody>
      </p:sp>
      <p:sp>
        <p:nvSpPr>
          <p:cNvPr id="45" name="Rectangle 44"/>
          <p:cNvSpPr/>
          <p:nvPr/>
        </p:nvSpPr>
        <p:spPr>
          <a:xfrm>
            <a:off x="8382622" y="4021287"/>
            <a:ext cx="380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j=3</a:t>
            </a:r>
            <a:endParaRPr lang="en-US" sz="1050" i="1" dirty="0"/>
          </a:p>
        </p:txBody>
      </p:sp>
      <p:sp>
        <p:nvSpPr>
          <p:cNvPr id="46" name="Rectangle 45"/>
          <p:cNvSpPr/>
          <p:nvPr/>
        </p:nvSpPr>
        <p:spPr>
          <a:xfrm>
            <a:off x="5799528" y="42883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i="1" dirty="0"/>
          </a:p>
        </p:txBody>
      </p:sp>
      <p:sp>
        <p:nvSpPr>
          <p:cNvPr id="47" name="Rectangle 46"/>
          <p:cNvSpPr/>
          <p:nvPr/>
        </p:nvSpPr>
        <p:spPr>
          <a:xfrm>
            <a:off x="6094803" y="4278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i="1" dirty="0"/>
          </a:p>
        </p:txBody>
      </p:sp>
      <p:sp>
        <p:nvSpPr>
          <p:cNvPr id="48" name="Rectangle 47"/>
          <p:cNvSpPr/>
          <p:nvPr/>
        </p:nvSpPr>
        <p:spPr>
          <a:xfrm>
            <a:off x="6360500" y="42696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>
            <a:off x="6626987" y="42696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7552609" y="42696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7818887" y="4278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8095525" y="4278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i="1" dirty="0"/>
          </a:p>
        </p:txBody>
      </p:sp>
      <p:sp>
        <p:nvSpPr>
          <p:cNvPr id="54" name="Rectangle 53"/>
          <p:cNvSpPr/>
          <p:nvPr/>
        </p:nvSpPr>
        <p:spPr>
          <a:xfrm>
            <a:off x="8386718" y="42693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i="1" dirty="0"/>
          </a:p>
        </p:txBody>
      </p:sp>
      <p:sp>
        <p:nvSpPr>
          <p:cNvPr id="55" name="Rectangle 54"/>
          <p:cNvSpPr/>
          <p:nvPr/>
        </p:nvSpPr>
        <p:spPr>
          <a:xfrm>
            <a:off x="6098123" y="5513769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6393398" y="5513769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69623" y="5523294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926798" y="5513769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83549" y="6000006"/>
            <a:ext cx="67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39078" y="5965229"/>
            <a:ext cx="1173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0 to </a:t>
            </a:r>
            <a:r>
              <a:rPr lang="en-US" altLang="zh-TW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altLang="zh-TW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i="1" dirty="0"/>
          </a:p>
        </p:txBody>
      </p:sp>
      <p:sp>
        <p:nvSpPr>
          <p:cNvPr id="61" name="Rectangle 60"/>
          <p:cNvSpPr/>
          <p:nvPr/>
        </p:nvSpPr>
        <p:spPr>
          <a:xfrm>
            <a:off x="5795475" y="552912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="1" i="1" dirty="0"/>
          </a:p>
        </p:txBody>
      </p:sp>
      <p:sp>
        <p:nvSpPr>
          <p:cNvPr id="62" name="Rectangle 61"/>
          <p:cNvSpPr/>
          <p:nvPr/>
        </p:nvSpPr>
        <p:spPr>
          <a:xfrm>
            <a:off x="6014506" y="5267856"/>
            <a:ext cx="4166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endParaRPr lang="en-US" sz="1050" i="1" dirty="0"/>
          </a:p>
        </p:txBody>
      </p:sp>
      <p:sp>
        <p:nvSpPr>
          <p:cNvPr id="63" name="Rectangle 62"/>
          <p:cNvSpPr/>
          <p:nvPr/>
        </p:nvSpPr>
        <p:spPr>
          <a:xfrm>
            <a:off x="6322431" y="5267856"/>
            <a:ext cx="4166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  <a:endParaRPr lang="en-US" sz="1050" i="1" dirty="0"/>
          </a:p>
        </p:txBody>
      </p:sp>
      <p:sp>
        <p:nvSpPr>
          <p:cNvPr id="64" name="Rectangle 63"/>
          <p:cNvSpPr/>
          <p:nvPr/>
        </p:nvSpPr>
        <p:spPr>
          <a:xfrm>
            <a:off x="6627853" y="5267856"/>
            <a:ext cx="4166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k=2</a:t>
            </a:r>
            <a:endParaRPr lang="en-US" sz="1050" i="1" dirty="0"/>
          </a:p>
        </p:txBody>
      </p:sp>
      <p:sp>
        <p:nvSpPr>
          <p:cNvPr id="65" name="Rectangle 64"/>
          <p:cNvSpPr/>
          <p:nvPr/>
        </p:nvSpPr>
        <p:spPr>
          <a:xfrm>
            <a:off x="6932653" y="5267856"/>
            <a:ext cx="4166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k=3</a:t>
            </a:r>
            <a:endParaRPr lang="en-US" sz="1050" i="1" dirty="0"/>
          </a:p>
        </p:txBody>
      </p:sp>
      <p:sp>
        <p:nvSpPr>
          <p:cNvPr id="66" name="Rectangle 65"/>
          <p:cNvSpPr/>
          <p:nvPr/>
        </p:nvSpPr>
        <p:spPr>
          <a:xfrm>
            <a:off x="6102641" y="55161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i="1" dirty="0"/>
          </a:p>
        </p:txBody>
      </p:sp>
      <p:sp>
        <p:nvSpPr>
          <p:cNvPr id="70" name="Rectangle 69"/>
          <p:cNvSpPr/>
          <p:nvPr/>
        </p:nvSpPr>
        <p:spPr>
          <a:xfrm>
            <a:off x="7236848" y="550371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7532123" y="5503713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08348" y="5513238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065523" y="5503713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62800" y="5257800"/>
            <a:ext cx="4166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  <a:endParaRPr lang="en-US" sz="1050" i="1" dirty="0"/>
          </a:p>
        </p:txBody>
      </p:sp>
      <p:sp>
        <p:nvSpPr>
          <p:cNvPr id="78" name="Rectangle 77"/>
          <p:cNvSpPr/>
          <p:nvPr/>
        </p:nvSpPr>
        <p:spPr>
          <a:xfrm>
            <a:off x="7461156" y="5257800"/>
            <a:ext cx="4166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k=5</a:t>
            </a:r>
            <a:endParaRPr lang="en-US" sz="1050" i="1" dirty="0"/>
          </a:p>
        </p:txBody>
      </p:sp>
      <p:sp>
        <p:nvSpPr>
          <p:cNvPr id="79" name="Rectangle 78"/>
          <p:cNvSpPr/>
          <p:nvPr/>
        </p:nvSpPr>
        <p:spPr>
          <a:xfrm>
            <a:off x="7736753" y="5257800"/>
            <a:ext cx="4166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k=6</a:t>
            </a:r>
            <a:endParaRPr lang="en-US" sz="1050" i="1" dirty="0"/>
          </a:p>
        </p:txBody>
      </p:sp>
      <p:sp>
        <p:nvSpPr>
          <p:cNvPr id="80" name="Rectangle 79"/>
          <p:cNvSpPr/>
          <p:nvPr/>
        </p:nvSpPr>
        <p:spPr>
          <a:xfrm>
            <a:off x="8041553" y="5257800"/>
            <a:ext cx="4166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k=7</a:t>
            </a:r>
            <a:endParaRPr lang="en-US" sz="1050" i="1" dirty="0"/>
          </a:p>
        </p:txBody>
      </p:sp>
      <p:cxnSp>
        <p:nvCxnSpPr>
          <p:cNvPr id="92" name="Curved Connector 91"/>
          <p:cNvCxnSpPr>
            <a:stCxn id="50" idx="2"/>
            <a:endCxn id="93" idx="0"/>
          </p:cNvCxnSpPr>
          <p:nvPr/>
        </p:nvCxnSpPr>
        <p:spPr>
          <a:xfrm rot="5400000">
            <a:off x="6478817" y="4393405"/>
            <a:ext cx="978285" cy="1469383"/>
          </a:xfrm>
          <a:prstGeom prst="curvedConnector3">
            <a:avLst>
              <a:gd name="adj1" fmla="val 42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188677" y="5617239"/>
            <a:ext cx="89180" cy="14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04243" y="4999881"/>
            <a:ext cx="18630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L[</a:t>
            </a:r>
            <a:r>
              <a:rPr lang="en-US" altLang="zh-TW" sz="11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1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TW" sz="1100" b="1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TW" sz="11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R[j</a:t>
            </a:r>
            <a:r>
              <a:rPr lang="en-US" altLang="zh-TW" sz="1100" b="1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TW" sz="1100" b="1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A[k=0]=R[j=0]</a:t>
            </a:r>
            <a:endParaRPr lang="en-US" sz="1100" b="1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124667" y="55269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58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[Merge </a:t>
            </a:r>
            <a:r>
              <a:rPr lang="en-US" dirty="0" smtClean="0"/>
              <a:t>Sort Analysis]</a:t>
            </a:r>
            <a:endParaRPr lang="en-US" dirty="0"/>
          </a:p>
        </p:txBody>
      </p:sp>
      <p:pic>
        <p:nvPicPr>
          <p:cNvPr id="4" name="Picture 4" descr="merg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1524000"/>
            <a:ext cx="6280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/>
          </p:cNvSpPr>
          <p:nvPr/>
        </p:nvSpPr>
        <p:spPr bwMode="auto">
          <a:xfrm>
            <a:off x="127000" y="1565275"/>
            <a:ext cx="1090613" cy="376237"/>
          </a:xfrm>
          <a:prstGeom prst="accentBorderCallout2">
            <a:avLst>
              <a:gd name="adj1" fmla="val 18750"/>
              <a:gd name="adj2" fmla="val 108333"/>
              <a:gd name="adj3" fmla="val 18750"/>
              <a:gd name="adj4" fmla="val 200000"/>
              <a:gd name="adj5" fmla="val 18750"/>
              <a:gd name="adj6" fmla="val 295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0850" y="2376487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(divide)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8534400" y="1690687"/>
            <a:ext cx="482181" cy="1604963"/>
            <a:chOff x="5011" y="1258"/>
            <a:chExt cx="774" cy="1011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011" y="1258"/>
              <a:ext cx="7" cy="1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166" y="1658"/>
              <a:ext cx="61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O(log </a:t>
              </a:r>
              <a:r>
                <a:rPr lang="en-US" sz="800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n) </a:t>
              </a:r>
              <a:br>
                <a:rPr lang="en-US" sz="800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</a:t>
              </a:r>
            </a:p>
          </p:txBody>
        </p:sp>
      </p:grpSp>
      <p:pic>
        <p:nvPicPr>
          <p:cNvPr id="10" name="Picture 5" descr="mer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1788" y="4076700"/>
            <a:ext cx="62865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90513" y="4778383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(conquer)</a:t>
            </a:r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1633460" y="3267689"/>
            <a:ext cx="6165850" cy="366712"/>
            <a:chOff x="1047" y="2443"/>
            <a:chExt cx="3884" cy="231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406" y="2443"/>
              <a:ext cx="1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folHlink"/>
                  </a:solidFill>
                </a:rPr>
                <a:t>O(n) sub-problems 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716" y="2573"/>
              <a:ext cx="12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047" y="2558"/>
              <a:ext cx="138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3559175" y="1979612"/>
            <a:ext cx="2070100" cy="112713"/>
            <a:chOff x="2242" y="1440"/>
            <a:chExt cx="1304" cy="71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242" y="1440"/>
              <a:ext cx="319" cy="6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156" y="1464"/>
              <a:ext cx="390" cy="4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2233613" y="2422525"/>
            <a:ext cx="4908550" cy="133350"/>
            <a:chOff x="1407" y="1719"/>
            <a:chExt cx="3092" cy="84"/>
          </a:xfrm>
        </p:grpSpPr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1407" y="1726"/>
              <a:ext cx="980" cy="77"/>
              <a:chOff x="2242" y="1440"/>
              <a:chExt cx="1304" cy="71"/>
            </a:xfrm>
          </p:grpSpPr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2242" y="1440"/>
                <a:ext cx="319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3156" y="1464"/>
                <a:ext cx="390" cy="4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" name="Group 27"/>
            <p:cNvGrpSpPr>
              <a:grpSpLocks/>
            </p:cNvGrpSpPr>
            <p:nvPr/>
          </p:nvGrpSpPr>
          <p:grpSpPr bwMode="auto">
            <a:xfrm>
              <a:off x="3519" y="1719"/>
              <a:ext cx="980" cy="77"/>
              <a:chOff x="2242" y="1440"/>
              <a:chExt cx="1304" cy="71"/>
            </a:xfrm>
          </p:grpSpPr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2242" y="1440"/>
                <a:ext cx="319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3156" y="1464"/>
                <a:ext cx="390" cy="4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1819275" y="2889250"/>
            <a:ext cx="5811838" cy="168275"/>
            <a:chOff x="1146" y="2013"/>
            <a:chExt cx="3661" cy="106"/>
          </a:xfrm>
        </p:grpSpPr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1146" y="2016"/>
              <a:ext cx="569" cy="87"/>
              <a:chOff x="2242" y="1440"/>
              <a:chExt cx="1304" cy="71"/>
            </a:xfrm>
          </p:grpSpPr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 flipH="1">
                <a:off x="2242" y="1440"/>
                <a:ext cx="319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Line 32"/>
              <p:cNvSpPr>
                <a:spLocks noChangeShapeType="1"/>
              </p:cNvSpPr>
              <p:nvPr/>
            </p:nvSpPr>
            <p:spPr bwMode="auto">
              <a:xfrm>
                <a:off x="3156" y="1464"/>
                <a:ext cx="390" cy="4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2188" y="2030"/>
              <a:ext cx="569" cy="87"/>
              <a:chOff x="2242" y="1440"/>
              <a:chExt cx="1304" cy="71"/>
            </a:xfrm>
          </p:grpSpPr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 flipH="1">
                <a:off x="2242" y="1440"/>
                <a:ext cx="319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3156" y="1464"/>
                <a:ext cx="390" cy="4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>
              <a:off x="3200" y="2013"/>
              <a:ext cx="569" cy="87"/>
              <a:chOff x="2242" y="1440"/>
              <a:chExt cx="1304" cy="71"/>
            </a:xfrm>
          </p:grpSpPr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 flipH="1">
                <a:off x="2242" y="1440"/>
                <a:ext cx="319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3156" y="1464"/>
                <a:ext cx="390" cy="4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3" name="Group 39"/>
            <p:cNvGrpSpPr>
              <a:grpSpLocks/>
            </p:cNvGrpSpPr>
            <p:nvPr/>
          </p:nvGrpSpPr>
          <p:grpSpPr bwMode="auto">
            <a:xfrm>
              <a:off x="4238" y="2032"/>
              <a:ext cx="569" cy="87"/>
              <a:chOff x="2242" y="1440"/>
              <a:chExt cx="1304" cy="71"/>
            </a:xfrm>
          </p:grpSpPr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 flipH="1">
                <a:off x="2242" y="1440"/>
                <a:ext cx="319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>
                <a:off x="3156" y="1464"/>
                <a:ext cx="390" cy="4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42" name="Group 66"/>
          <p:cNvGrpSpPr>
            <a:grpSpLocks/>
          </p:cNvGrpSpPr>
          <p:nvPr/>
        </p:nvGrpSpPr>
        <p:grpSpPr bwMode="auto">
          <a:xfrm>
            <a:off x="1919288" y="4502150"/>
            <a:ext cx="5567362" cy="219075"/>
            <a:chOff x="1209" y="3029"/>
            <a:chExt cx="3507" cy="138"/>
          </a:xfrm>
        </p:grpSpPr>
        <p:grpSp>
          <p:nvGrpSpPr>
            <p:cNvPr id="43" name="Group 46"/>
            <p:cNvGrpSpPr>
              <a:grpSpLocks/>
            </p:cNvGrpSpPr>
            <p:nvPr/>
          </p:nvGrpSpPr>
          <p:grpSpPr bwMode="auto">
            <a:xfrm>
              <a:off x="1209" y="3029"/>
              <a:ext cx="457" cy="124"/>
              <a:chOff x="1209" y="3029"/>
              <a:chExt cx="457" cy="124"/>
            </a:xfrm>
          </p:grpSpPr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>
                <a:off x="1209" y="3029"/>
                <a:ext cx="108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Line 45"/>
              <p:cNvSpPr>
                <a:spLocks noChangeShapeType="1"/>
              </p:cNvSpPr>
              <p:nvPr/>
            </p:nvSpPr>
            <p:spPr bwMode="auto">
              <a:xfrm flipH="1">
                <a:off x="1563" y="3029"/>
                <a:ext cx="103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4" name="Group 47"/>
            <p:cNvGrpSpPr>
              <a:grpSpLocks/>
            </p:cNvGrpSpPr>
            <p:nvPr/>
          </p:nvGrpSpPr>
          <p:grpSpPr bwMode="auto">
            <a:xfrm>
              <a:off x="2210" y="3043"/>
              <a:ext cx="457" cy="124"/>
              <a:chOff x="1209" y="3029"/>
              <a:chExt cx="457" cy="124"/>
            </a:xfrm>
          </p:grpSpPr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1209" y="3029"/>
                <a:ext cx="108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 flipH="1">
                <a:off x="1563" y="3029"/>
                <a:ext cx="103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3232" y="3036"/>
              <a:ext cx="457" cy="124"/>
              <a:chOff x="1209" y="3029"/>
              <a:chExt cx="457" cy="124"/>
            </a:xfrm>
          </p:grpSpPr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1209" y="3029"/>
                <a:ext cx="108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 flipH="1">
                <a:off x="1563" y="3029"/>
                <a:ext cx="103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6" name="Group 53"/>
            <p:cNvGrpSpPr>
              <a:grpSpLocks/>
            </p:cNvGrpSpPr>
            <p:nvPr/>
          </p:nvGrpSpPr>
          <p:grpSpPr bwMode="auto">
            <a:xfrm>
              <a:off x="4259" y="3034"/>
              <a:ext cx="457" cy="124"/>
              <a:chOff x="1209" y="3029"/>
              <a:chExt cx="457" cy="124"/>
            </a:xfrm>
          </p:grpSpPr>
          <p:sp>
            <p:nvSpPr>
              <p:cNvPr id="47" name="Line 54"/>
              <p:cNvSpPr>
                <a:spLocks noChangeShapeType="1"/>
              </p:cNvSpPr>
              <p:nvPr/>
            </p:nvSpPr>
            <p:spPr bwMode="auto">
              <a:xfrm>
                <a:off x="1209" y="3029"/>
                <a:ext cx="108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Line 55"/>
              <p:cNvSpPr>
                <a:spLocks noChangeShapeType="1"/>
              </p:cNvSpPr>
              <p:nvPr/>
            </p:nvSpPr>
            <p:spPr bwMode="auto">
              <a:xfrm flipH="1">
                <a:off x="1563" y="3029"/>
                <a:ext cx="103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2463800" y="5037137"/>
            <a:ext cx="4389438" cy="206375"/>
            <a:chOff x="1552" y="3366"/>
            <a:chExt cx="2765" cy="130"/>
          </a:xfrm>
        </p:grpSpPr>
        <p:grpSp>
          <p:nvGrpSpPr>
            <p:cNvPr id="56" name="Group 56"/>
            <p:cNvGrpSpPr>
              <a:grpSpLocks/>
            </p:cNvGrpSpPr>
            <p:nvPr/>
          </p:nvGrpSpPr>
          <p:grpSpPr bwMode="auto">
            <a:xfrm>
              <a:off x="1552" y="3372"/>
              <a:ext cx="766" cy="124"/>
              <a:chOff x="1209" y="3029"/>
              <a:chExt cx="457" cy="124"/>
            </a:xfrm>
          </p:grpSpPr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209" y="3029"/>
                <a:ext cx="108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1563" y="3029"/>
                <a:ext cx="103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7" name="Group 59"/>
            <p:cNvGrpSpPr>
              <a:grpSpLocks/>
            </p:cNvGrpSpPr>
            <p:nvPr/>
          </p:nvGrpSpPr>
          <p:grpSpPr bwMode="auto">
            <a:xfrm>
              <a:off x="3551" y="3366"/>
              <a:ext cx="766" cy="124"/>
              <a:chOff x="1209" y="3029"/>
              <a:chExt cx="457" cy="124"/>
            </a:xfrm>
          </p:grpSpPr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1209" y="3029"/>
                <a:ext cx="108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Line 61"/>
              <p:cNvSpPr>
                <a:spLocks noChangeShapeType="1"/>
              </p:cNvSpPr>
              <p:nvPr/>
            </p:nvSpPr>
            <p:spPr bwMode="auto">
              <a:xfrm flipH="1">
                <a:off x="1563" y="3029"/>
                <a:ext cx="103" cy="1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3470275" y="5548312"/>
            <a:ext cx="2343150" cy="196850"/>
            <a:chOff x="1209" y="3029"/>
            <a:chExt cx="457" cy="124"/>
          </a:xfrm>
        </p:grpSpPr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1209" y="3029"/>
              <a:ext cx="108" cy="1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1563" y="3029"/>
              <a:ext cx="103" cy="1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0" y="2798762"/>
            <a:ext cx="1495425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How much work </a:t>
            </a:r>
            <a:br>
              <a:rPr lang="en-US" sz="1400" dirty="0"/>
            </a:br>
            <a:r>
              <a:rPr lang="en-US" sz="1400" dirty="0"/>
              <a:t>at every step?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127000" y="5294312"/>
            <a:ext cx="1495425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How much work </a:t>
            </a:r>
            <a:br>
              <a:rPr lang="en-US" sz="1400"/>
            </a:br>
            <a:r>
              <a:rPr lang="en-US" sz="1400"/>
              <a:t>at every step?</a:t>
            </a:r>
          </a:p>
        </p:txBody>
      </p:sp>
      <p:sp>
        <p:nvSpPr>
          <p:cNvPr id="67" name="AutoShape 6"/>
          <p:cNvSpPr>
            <a:spLocks/>
          </p:cNvSpPr>
          <p:nvPr/>
        </p:nvSpPr>
        <p:spPr bwMode="auto">
          <a:xfrm>
            <a:off x="127000" y="6031468"/>
            <a:ext cx="1090613" cy="369332"/>
          </a:xfrm>
          <a:prstGeom prst="accentBorderCallout2">
            <a:avLst>
              <a:gd name="adj1" fmla="val 18750"/>
              <a:gd name="adj2" fmla="val 108333"/>
              <a:gd name="adj3" fmla="val 18750"/>
              <a:gd name="adj4" fmla="val 200000"/>
              <a:gd name="adj5" fmla="val 18750"/>
              <a:gd name="adj6" fmla="val 295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5"/>
              <p:cNvSpPr txBox="1">
                <a:spLocks noChangeArrowheads="1"/>
              </p:cNvSpPr>
              <p:nvPr/>
            </p:nvSpPr>
            <p:spPr bwMode="auto">
              <a:xfrm>
                <a:off x="7905748" y="1607705"/>
                <a:ext cx="1027940" cy="297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sz="1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cn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5748" y="1607705"/>
                <a:ext cx="1027940" cy="2974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endCxn id="72" idx="1"/>
          </p:cNvCxnSpPr>
          <p:nvPr/>
        </p:nvCxnSpPr>
        <p:spPr>
          <a:xfrm flipV="1">
            <a:off x="6948798" y="1756432"/>
            <a:ext cx="956950" cy="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35"/>
              <p:cNvSpPr txBox="1">
                <a:spLocks noChangeArrowheads="1"/>
              </p:cNvSpPr>
              <p:nvPr/>
            </p:nvSpPr>
            <p:spPr bwMode="auto">
              <a:xfrm>
                <a:off x="7905748" y="2103295"/>
                <a:ext cx="1061759" cy="297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cn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5748" y="2103295"/>
                <a:ext cx="1061759" cy="2974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endCxn id="81" idx="1"/>
          </p:cNvCxnSpPr>
          <p:nvPr/>
        </p:nvCxnSpPr>
        <p:spPr>
          <a:xfrm flipV="1">
            <a:off x="7239000" y="2252022"/>
            <a:ext cx="666748" cy="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7910357" y="2560226"/>
                <a:ext cx="889466" cy="297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cn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0357" y="2560226"/>
                <a:ext cx="889466" cy="2974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endCxn id="86" idx="1"/>
          </p:cNvCxnSpPr>
          <p:nvPr/>
        </p:nvCxnSpPr>
        <p:spPr>
          <a:xfrm>
            <a:off x="7631113" y="2707057"/>
            <a:ext cx="279244" cy="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35"/>
              <p:cNvSpPr txBox="1">
                <a:spLocks noChangeArrowheads="1"/>
              </p:cNvSpPr>
              <p:nvPr/>
            </p:nvSpPr>
            <p:spPr bwMode="auto">
              <a:xfrm>
                <a:off x="7902573" y="3011474"/>
                <a:ext cx="1241427" cy="543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cn</m:t>
                    </m:r>
                  </m:oMath>
                </a14:m>
                <a:endParaRPr lang="en-US" sz="1000" dirty="0" smtClean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sz="800" b="1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n = 2</a:t>
                </a:r>
                <a:r>
                  <a:rPr lang="en-US" sz="800" b="1" i="1" baseline="300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800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800" b="1" i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x = log n = # of steps</a:t>
                </a:r>
                <a:endParaRPr lang="en-US" sz="1000" b="1" i="1" baseline="30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2573" y="3011474"/>
                <a:ext cx="1241427" cy="543675"/>
              </a:xfrm>
              <a:prstGeom prst="rect">
                <a:avLst/>
              </a:prstGeom>
              <a:blipFill rotWithShape="0">
                <a:blip r:embed="rId7"/>
                <a:stretch>
                  <a:fillRect b="-56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endCxn id="89" idx="1"/>
          </p:cNvCxnSpPr>
          <p:nvPr/>
        </p:nvCxnSpPr>
        <p:spPr>
          <a:xfrm>
            <a:off x="7770735" y="3160201"/>
            <a:ext cx="131838" cy="12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912055" y="1615774"/>
            <a:ext cx="235743" cy="29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8238544" y="1664178"/>
            <a:ext cx="235743" cy="29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20"/>
          <p:cNvGrpSpPr>
            <a:grpSpLocks/>
          </p:cNvGrpSpPr>
          <p:nvPr/>
        </p:nvGrpSpPr>
        <p:grpSpPr bwMode="auto">
          <a:xfrm>
            <a:off x="8519802" y="4249159"/>
            <a:ext cx="482181" cy="1878591"/>
            <a:chOff x="5011" y="1258"/>
            <a:chExt cx="774" cy="1011"/>
          </a:xfrm>
        </p:grpSpPr>
        <p:sp>
          <p:nvSpPr>
            <p:cNvPr id="107" name="Line 7"/>
            <p:cNvSpPr>
              <a:spLocks noChangeShapeType="1"/>
            </p:cNvSpPr>
            <p:nvPr/>
          </p:nvSpPr>
          <p:spPr bwMode="auto">
            <a:xfrm>
              <a:off x="5011" y="1258"/>
              <a:ext cx="7" cy="1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08" name="Text Box 11"/>
            <p:cNvSpPr txBox="1">
              <a:spLocks noChangeArrowheads="1"/>
            </p:cNvSpPr>
            <p:nvPr/>
          </p:nvSpPr>
          <p:spPr bwMode="auto">
            <a:xfrm>
              <a:off x="5166" y="1658"/>
              <a:ext cx="61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O(log </a:t>
              </a:r>
              <a:r>
                <a:rPr lang="en-US" sz="800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n) </a:t>
              </a:r>
              <a:br>
                <a:rPr lang="en-US" sz="800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 Box 35"/>
              <p:cNvSpPr txBox="1">
                <a:spLocks noChangeArrowheads="1"/>
              </p:cNvSpPr>
              <p:nvPr/>
            </p:nvSpPr>
            <p:spPr bwMode="auto">
              <a:xfrm>
                <a:off x="7891150" y="4166177"/>
                <a:ext cx="1027940" cy="297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1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cn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1150" y="4166177"/>
                <a:ext cx="1027940" cy="2974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 Box 35"/>
              <p:cNvSpPr txBox="1">
                <a:spLocks noChangeArrowheads="1"/>
              </p:cNvSpPr>
              <p:nvPr/>
            </p:nvSpPr>
            <p:spPr bwMode="auto">
              <a:xfrm>
                <a:off x="7891150" y="4731746"/>
                <a:ext cx="1061759" cy="297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cn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1150" y="4731746"/>
                <a:ext cx="1061759" cy="2974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/>
          <p:cNvCxnSpPr>
            <a:endCxn id="111" idx="1"/>
          </p:cNvCxnSpPr>
          <p:nvPr/>
        </p:nvCxnSpPr>
        <p:spPr>
          <a:xfrm>
            <a:off x="7572374" y="4870579"/>
            <a:ext cx="318776" cy="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35"/>
              <p:cNvSpPr txBox="1">
                <a:spLocks noChangeArrowheads="1"/>
              </p:cNvSpPr>
              <p:nvPr/>
            </p:nvSpPr>
            <p:spPr bwMode="auto">
              <a:xfrm>
                <a:off x="7895759" y="5265146"/>
                <a:ext cx="889466" cy="297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cn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5759" y="5265146"/>
                <a:ext cx="889466" cy="2974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113" idx="1"/>
          </p:cNvCxnSpPr>
          <p:nvPr/>
        </p:nvCxnSpPr>
        <p:spPr>
          <a:xfrm>
            <a:off x="7239000" y="5413873"/>
            <a:ext cx="656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7887975" y="5798546"/>
                <a:ext cx="897249" cy="297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cn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7975" y="5798546"/>
                <a:ext cx="897249" cy="2974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>
            <a:endCxn id="115" idx="1"/>
          </p:cNvCxnSpPr>
          <p:nvPr/>
        </p:nvCxnSpPr>
        <p:spPr>
          <a:xfrm flipV="1">
            <a:off x="6468003" y="5947273"/>
            <a:ext cx="1419972" cy="2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7897458" y="4174246"/>
            <a:ext cx="235742" cy="29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8223947" y="4222650"/>
            <a:ext cx="235742" cy="29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770735" y="4350148"/>
            <a:ext cx="13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Notched Right Arrow 142"/>
          <p:cNvSpPr/>
          <p:nvPr/>
        </p:nvSpPr>
        <p:spPr>
          <a:xfrm rot="5400000">
            <a:off x="4493725" y="3712676"/>
            <a:ext cx="514350" cy="2517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758235" y="6080888"/>
            <a:ext cx="1385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steps :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*log</a:t>
            </a:r>
            <a:r>
              <a:rPr lang="en-US" sz="1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770735" y="3539189"/>
            <a:ext cx="1385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steps :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n*log</a:t>
            </a:r>
            <a:r>
              <a:rPr lang="en-US" sz="1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937703" y="6369347"/>
            <a:ext cx="28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steps of </a:t>
            </a:r>
            <a:r>
              <a:rPr lang="en-US" sz="1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1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endParaRPr lang="en-US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2*n*log</a:t>
            </a:r>
            <a:r>
              <a:rPr lang="en-US" sz="1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complexity 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 log</a:t>
            </a:r>
            <a:r>
              <a:rPr lang="en-US" sz="1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690857" y="1135361"/>
            <a:ext cx="145314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</a:pPr>
            <a:r>
              <a:rPr lang="en-US" sz="1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recursion </a:t>
            </a:r>
            <a:r>
              <a:rPr lang="en-US" sz="1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sz="1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</a:t>
            </a:r>
            <a:r>
              <a:rPr lang="en-US" dirty="0" smtClean="0"/>
              <a:t>[Merge Sort Analysis]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6946392" cy="4953000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of the recurrence of the merge sort using the master theorem. 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recurrence function F(n) of 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mergeSort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problem size (array length) is n. 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algorithm is of three steps: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Partition step is of number of steps 	: c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Recursive calls is of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steps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: 2*F(n/2)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Merging is of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steps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: n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recurrence formula will be as follows: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2*F(n/2) + 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 master theorem 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(n/b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a = 2, b =2, and d=1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(a = 2) = (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600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en-US" sz="16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=2) which is the second case : </a:t>
                </a: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F(n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O(</a:t>
                </a:r>
                <a:r>
                  <a:rPr lang="en-US" sz="16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  <a:r>
                  <a:rPr lang="en-US" sz="1600" baseline="30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log</a:t>
                </a:r>
                <a:r>
                  <a:rPr lang="en-US" sz="1600" baseline="-25000" dirty="0">
                    <a:latin typeface="Times" panose="02020603050405020304" pitchFamily="18" charset="0"/>
                    <a:cs typeface="Times" panose="02020603050405020304" pitchFamily="18" charset="0"/>
                  </a:rPr>
                  <a:t>2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n)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The F(n) =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600" baseline="30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600" baseline="-25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600" b="0" i="0" baseline="30000" dirty="0" smtClean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600" baseline="-25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600" baseline="-25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n</m:t>
                    </m:r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0"/>
                  </a:spcBef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spcBef>
                    <a:spcPts val="0"/>
                  </a:spcBef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6946392" cy="4953000"/>
              </a:xfrm>
              <a:blipFill rotWithShape="0">
                <a:blip r:embed="rId2"/>
                <a:stretch>
                  <a:fillRect t="-369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7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[Merge Sort Analysis]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65760" lvl="2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 by mathematical induction that the solution of the recurrence relation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2*F(n/2) + 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of complexity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576072" lvl="3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means to prove that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≤ c n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n , for all n greater than some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value</a:t>
                </a:r>
              </a:p>
              <a:p>
                <a:pPr marL="576072" lvl="3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Base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cases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: consider c is some constant such that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 ≥ 2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suffices</a:t>
                </a:r>
              </a:p>
              <a:p>
                <a:pPr marL="777240" lvl="4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F(1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= 1 ≤ c 1 log2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</a:t>
                </a:r>
              </a:p>
              <a:p>
                <a:pPr marL="777240" lvl="4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F(2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= 4 ≤  c 2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log2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  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777240" lvl="4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F(3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= 5 ≤ c 3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log2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</a:t>
                </a:r>
              </a:p>
              <a:p>
                <a:pPr marL="576072" lvl="3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Inductive Hypothesis: 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Given 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≤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</a:t>
                </a:r>
                <a:r>
                  <a:rPr lang="en-US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*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,  for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≥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</a:t>
                </a:r>
              </a:p>
              <a:p>
                <a:pPr marL="576072" lvl="3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Inductive Step: Show that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≤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</a:t>
                </a:r>
                <a:r>
                  <a:rPr lang="en-US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*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*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for n ≥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</a:t>
                </a:r>
              </a:p>
              <a:p>
                <a:pPr marL="576072" lvl="3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=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+ 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</a:p>
              <a:p>
                <a:pPr marL="987552" lvl="5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≤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2( c(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3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) + </a:t>
                </a: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 (applying IH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987552" lvl="5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≤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2( c(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3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) + </a:t>
                </a: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(dropping floors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makes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it bigger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!)</a:t>
                </a:r>
              </a:p>
              <a:p>
                <a:pPr marL="987552" lvl="5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=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3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3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+ 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endParaRPr lang="en-US" sz="13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987552" lvl="5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=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(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3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– log</a:t>
                </a:r>
                <a:r>
                  <a:rPr lang="en-US" sz="13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(2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) + 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endParaRPr lang="en-US" sz="13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987552" lvl="5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=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3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- c </a:t>
                </a: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+ 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 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2 =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987552" lvl="5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=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3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- (c - 1) 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</a:p>
              <a:p>
                <a:pPr marL="987552" lvl="5" indent="-283464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</a:pP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&lt;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:r>
                  <a:rPr lang="en-US" sz="1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sz="13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:r>
                  <a:rPr lang="en-US" sz="1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			  (c &gt; 1</a:t>
                </a: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endPara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81" b="-8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3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</a:t>
            </a:r>
            <a:r>
              <a:rPr lang="en-US" dirty="0" smtClean="0"/>
              <a:t>[Quick </a:t>
            </a:r>
            <a:r>
              <a:rPr lang="en-US" dirty="0"/>
              <a:t>Sort]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that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although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its time complexity,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large constants and tends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extra memory space (high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has better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constants, but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worst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Fortunately, the worst case is “rare enough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speed advantages work an overwhelming amount of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72474" y="5004731"/>
            <a:ext cx="439738" cy="654050"/>
            <a:chOff x="2432" y="1328"/>
            <a:chExt cx="906" cy="2075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594" y="1328"/>
              <a:ext cx="450" cy="433"/>
            </a:xfrm>
            <a:custGeom>
              <a:avLst/>
              <a:gdLst/>
              <a:ahLst/>
              <a:cxnLst>
                <a:cxn ang="0">
                  <a:pos x="268" y="117"/>
                </a:cxn>
                <a:cxn ang="0">
                  <a:pos x="217" y="41"/>
                </a:cxn>
                <a:cxn ang="0">
                  <a:pos x="166" y="0"/>
                </a:cxn>
                <a:cxn ang="0">
                  <a:pos x="106" y="0"/>
                </a:cxn>
                <a:cxn ang="0">
                  <a:pos x="40" y="26"/>
                </a:cxn>
                <a:cxn ang="0">
                  <a:pos x="10" y="71"/>
                </a:cxn>
                <a:cxn ang="0">
                  <a:pos x="0" y="132"/>
                </a:cxn>
                <a:cxn ang="0">
                  <a:pos x="10" y="213"/>
                </a:cxn>
                <a:cxn ang="0">
                  <a:pos x="50" y="304"/>
                </a:cxn>
                <a:cxn ang="0">
                  <a:pos x="121" y="365"/>
                </a:cxn>
                <a:cxn ang="0">
                  <a:pos x="176" y="395"/>
                </a:cxn>
                <a:cxn ang="0">
                  <a:pos x="232" y="406"/>
                </a:cxn>
                <a:cxn ang="0">
                  <a:pos x="278" y="390"/>
                </a:cxn>
                <a:cxn ang="0">
                  <a:pos x="303" y="365"/>
                </a:cxn>
                <a:cxn ang="0">
                  <a:pos x="319" y="304"/>
                </a:cxn>
                <a:cxn ang="0">
                  <a:pos x="314" y="233"/>
                </a:cxn>
                <a:cxn ang="0">
                  <a:pos x="298" y="173"/>
                </a:cxn>
                <a:cxn ang="0">
                  <a:pos x="399" y="117"/>
                </a:cxn>
                <a:cxn ang="0">
                  <a:pos x="410" y="92"/>
                </a:cxn>
                <a:cxn ang="0">
                  <a:pos x="399" y="81"/>
                </a:cxn>
                <a:cxn ang="0">
                  <a:pos x="288" y="147"/>
                </a:cxn>
                <a:cxn ang="0">
                  <a:pos x="268" y="117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432" y="1810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737" y="1811"/>
              <a:ext cx="339" cy="717"/>
            </a:xfrm>
            <a:custGeom>
              <a:avLst/>
              <a:gdLst/>
              <a:ahLst/>
              <a:cxnLst>
                <a:cxn ang="0">
                  <a:pos x="269" y="212"/>
                </a:cxn>
                <a:cxn ang="0">
                  <a:pos x="238" y="86"/>
                </a:cxn>
                <a:cxn ang="0">
                  <a:pos x="203" y="25"/>
                </a:cxn>
                <a:cxn ang="0">
                  <a:pos x="126" y="0"/>
                </a:cxn>
                <a:cxn ang="0">
                  <a:pos x="50" y="10"/>
                </a:cxn>
                <a:cxn ang="0">
                  <a:pos x="15" y="76"/>
                </a:cxn>
                <a:cxn ang="0">
                  <a:pos x="20" y="157"/>
                </a:cxn>
                <a:cxn ang="0">
                  <a:pos x="40" y="288"/>
                </a:cxn>
                <a:cxn ang="0">
                  <a:pos x="40" y="404"/>
                </a:cxn>
                <a:cxn ang="0">
                  <a:pos x="15" y="505"/>
                </a:cxn>
                <a:cxn ang="0">
                  <a:pos x="0" y="561"/>
                </a:cxn>
                <a:cxn ang="0">
                  <a:pos x="10" y="612"/>
                </a:cxn>
                <a:cxn ang="0">
                  <a:pos x="45" y="638"/>
                </a:cxn>
                <a:cxn ang="0">
                  <a:pos x="91" y="663"/>
                </a:cxn>
                <a:cxn ang="0">
                  <a:pos x="136" y="673"/>
                </a:cxn>
                <a:cxn ang="0">
                  <a:pos x="193" y="673"/>
                </a:cxn>
                <a:cxn ang="0">
                  <a:pos x="259" y="622"/>
                </a:cxn>
                <a:cxn ang="0">
                  <a:pos x="309" y="515"/>
                </a:cxn>
                <a:cxn ang="0">
                  <a:pos x="304" y="419"/>
                </a:cxn>
                <a:cxn ang="0">
                  <a:pos x="274" y="308"/>
                </a:cxn>
                <a:cxn ang="0">
                  <a:pos x="269" y="212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625" y="2365"/>
              <a:ext cx="259" cy="1038"/>
            </a:xfrm>
            <a:custGeom>
              <a:avLst/>
              <a:gdLst/>
              <a:ahLst/>
              <a:cxnLst>
                <a:cxn ang="0">
                  <a:pos x="223" y="15"/>
                </a:cxn>
                <a:cxn ang="0">
                  <a:pos x="163" y="0"/>
                </a:cxn>
                <a:cxn ang="0">
                  <a:pos x="127" y="15"/>
                </a:cxn>
                <a:cxn ang="0">
                  <a:pos x="112" y="66"/>
                </a:cxn>
                <a:cxn ang="0">
                  <a:pos x="127" y="344"/>
                </a:cxn>
                <a:cxn ang="0">
                  <a:pos x="127" y="410"/>
                </a:cxn>
                <a:cxn ang="0">
                  <a:pos x="107" y="532"/>
                </a:cxn>
                <a:cxn ang="0">
                  <a:pos x="102" y="674"/>
                </a:cxn>
                <a:cxn ang="0">
                  <a:pos x="112" y="745"/>
                </a:cxn>
                <a:cxn ang="0">
                  <a:pos x="102" y="785"/>
                </a:cxn>
                <a:cxn ang="0">
                  <a:pos x="31" y="846"/>
                </a:cxn>
                <a:cxn ang="0">
                  <a:pos x="0" y="922"/>
                </a:cxn>
                <a:cxn ang="0">
                  <a:pos x="6" y="947"/>
                </a:cxn>
                <a:cxn ang="0">
                  <a:pos x="61" y="973"/>
                </a:cxn>
                <a:cxn ang="0">
                  <a:pos x="76" y="962"/>
                </a:cxn>
                <a:cxn ang="0">
                  <a:pos x="82" y="917"/>
                </a:cxn>
                <a:cxn ang="0">
                  <a:pos x="97" y="851"/>
                </a:cxn>
                <a:cxn ang="0">
                  <a:pos x="122" y="821"/>
                </a:cxn>
                <a:cxn ang="0">
                  <a:pos x="152" y="801"/>
                </a:cxn>
                <a:cxn ang="0">
                  <a:pos x="178" y="775"/>
                </a:cxn>
                <a:cxn ang="0">
                  <a:pos x="183" y="755"/>
                </a:cxn>
                <a:cxn ang="0">
                  <a:pos x="168" y="730"/>
                </a:cxn>
                <a:cxn ang="0">
                  <a:pos x="152" y="715"/>
                </a:cxn>
                <a:cxn ang="0">
                  <a:pos x="142" y="653"/>
                </a:cxn>
                <a:cxn ang="0">
                  <a:pos x="152" y="526"/>
                </a:cxn>
                <a:cxn ang="0">
                  <a:pos x="188" y="380"/>
                </a:cxn>
                <a:cxn ang="0">
                  <a:pos x="223" y="263"/>
                </a:cxn>
                <a:cxn ang="0">
                  <a:pos x="235" y="122"/>
                </a:cxn>
                <a:cxn ang="0">
                  <a:pos x="223" y="15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906" y="2365"/>
              <a:ext cx="422" cy="876"/>
            </a:xfrm>
            <a:custGeom>
              <a:avLst/>
              <a:gdLst/>
              <a:ahLst/>
              <a:cxnLst>
                <a:cxn ang="0">
                  <a:pos x="126" y="122"/>
                </a:cxn>
                <a:cxn ang="0">
                  <a:pos x="116" y="40"/>
                </a:cxn>
                <a:cxn ang="0">
                  <a:pos x="71" y="0"/>
                </a:cxn>
                <a:cxn ang="0">
                  <a:pos x="5" y="5"/>
                </a:cxn>
                <a:cxn ang="0">
                  <a:pos x="0" y="40"/>
                </a:cxn>
                <a:cxn ang="0">
                  <a:pos x="5" y="117"/>
                </a:cxn>
                <a:cxn ang="0">
                  <a:pos x="40" y="233"/>
                </a:cxn>
                <a:cxn ang="0">
                  <a:pos x="66" y="319"/>
                </a:cxn>
                <a:cxn ang="0">
                  <a:pos x="96" y="435"/>
                </a:cxn>
                <a:cxn ang="0">
                  <a:pos x="106" y="536"/>
                </a:cxn>
                <a:cxn ang="0">
                  <a:pos x="106" y="617"/>
                </a:cxn>
                <a:cxn ang="0">
                  <a:pos x="91" y="679"/>
                </a:cxn>
                <a:cxn ang="0">
                  <a:pos x="76" y="699"/>
                </a:cxn>
                <a:cxn ang="0">
                  <a:pos x="76" y="719"/>
                </a:cxn>
                <a:cxn ang="0">
                  <a:pos x="96" y="750"/>
                </a:cxn>
                <a:cxn ang="0">
                  <a:pos x="131" y="760"/>
                </a:cxn>
                <a:cxn ang="0">
                  <a:pos x="187" y="760"/>
                </a:cxn>
                <a:cxn ang="0">
                  <a:pos x="288" y="785"/>
                </a:cxn>
                <a:cxn ang="0">
                  <a:pos x="318" y="821"/>
                </a:cxn>
                <a:cxn ang="0">
                  <a:pos x="364" y="800"/>
                </a:cxn>
                <a:cxn ang="0">
                  <a:pos x="384" y="750"/>
                </a:cxn>
                <a:cxn ang="0">
                  <a:pos x="364" y="730"/>
                </a:cxn>
                <a:cxn ang="0">
                  <a:pos x="278" y="719"/>
                </a:cxn>
                <a:cxn ang="0">
                  <a:pos x="182" y="719"/>
                </a:cxn>
                <a:cxn ang="0">
                  <a:pos x="141" y="714"/>
                </a:cxn>
                <a:cxn ang="0">
                  <a:pos x="131" y="684"/>
                </a:cxn>
                <a:cxn ang="0">
                  <a:pos x="141" y="627"/>
                </a:cxn>
                <a:cxn ang="0">
                  <a:pos x="147" y="531"/>
                </a:cxn>
                <a:cxn ang="0">
                  <a:pos x="136" y="425"/>
                </a:cxn>
                <a:cxn ang="0">
                  <a:pos x="121" y="284"/>
                </a:cxn>
                <a:cxn ang="0">
                  <a:pos x="126" y="162"/>
                </a:cxn>
                <a:cxn ang="0">
                  <a:pos x="126" y="122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 flipV="1">
              <a:off x="2976" y="1824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514600" y="4668181"/>
            <a:ext cx="4143920" cy="1058289"/>
            <a:chOff x="3046" y="1901"/>
            <a:chExt cx="2714" cy="932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046" y="1997"/>
              <a:ext cx="1073" cy="779"/>
              <a:chOff x="3124" y="3297"/>
              <a:chExt cx="1073" cy="779"/>
            </a:xfrm>
          </p:grpSpPr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3124" y="3297"/>
                <a:ext cx="1073" cy="779"/>
              </a:xfrm>
              <a:custGeom>
                <a:avLst/>
                <a:gdLst/>
                <a:ahLst/>
                <a:cxnLst>
                  <a:cxn ang="0">
                    <a:pos x="317" y="64"/>
                  </a:cxn>
                  <a:cxn ang="0">
                    <a:pos x="48" y="246"/>
                  </a:cxn>
                  <a:cxn ang="0">
                    <a:pos x="26" y="531"/>
                  </a:cxn>
                  <a:cxn ang="0">
                    <a:pos x="150" y="669"/>
                  </a:cxn>
                  <a:cxn ang="0">
                    <a:pos x="529" y="750"/>
                  </a:cxn>
                  <a:cxn ang="0">
                    <a:pos x="1048" y="495"/>
                  </a:cxn>
                  <a:cxn ang="0">
                    <a:pos x="682" y="72"/>
                  </a:cxn>
                  <a:cxn ang="0">
                    <a:pos x="317" y="64"/>
                  </a:cxn>
                </a:cxnLst>
                <a:rect l="0" t="0" r="r" b="b"/>
                <a:pathLst>
                  <a:path w="1073" h="779">
                    <a:moveTo>
                      <a:pt x="317" y="64"/>
                    </a:moveTo>
                    <a:cubicBezTo>
                      <a:pt x="211" y="93"/>
                      <a:pt x="96" y="168"/>
                      <a:pt x="48" y="246"/>
                    </a:cubicBezTo>
                    <a:cubicBezTo>
                      <a:pt x="0" y="324"/>
                      <a:pt x="9" y="461"/>
                      <a:pt x="26" y="531"/>
                    </a:cubicBezTo>
                    <a:cubicBezTo>
                      <a:pt x="43" y="601"/>
                      <a:pt x="66" y="633"/>
                      <a:pt x="150" y="669"/>
                    </a:cubicBezTo>
                    <a:cubicBezTo>
                      <a:pt x="234" y="705"/>
                      <a:pt x="380" y="779"/>
                      <a:pt x="529" y="750"/>
                    </a:cubicBezTo>
                    <a:cubicBezTo>
                      <a:pt x="678" y="721"/>
                      <a:pt x="1023" y="608"/>
                      <a:pt x="1048" y="495"/>
                    </a:cubicBezTo>
                    <a:cubicBezTo>
                      <a:pt x="1073" y="382"/>
                      <a:pt x="804" y="144"/>
                      <a:pt x="682" y="72"/>
                    </a:cubicBezTo>
                    <a:cubicBezTo>
                      <a:pt x="560" y="0"/>
                      <a:pt x="423" y="35"/>
                      <a:pt x="317" y="64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3498" y="3312"/>
                <a:ext cx="25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CA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3374" y="3734"/>
                <a:ext cx="25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CA" sz="1600" dirty="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15"/>
              <p:cNvSpPr txBox="1">
                <a:spLocks noChangeArrowheads="1"/>
              </p:cNvSpPr>
              <p:nvPr/>
            </p:nvSpPr>
            <p:spPr bwMode="auto">
              <a:xfrm>
                <a:off x="3546" y="3552"/>
                <a:ext cx="25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CA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3776" y="3696"/>
                <a:ext cx="298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CA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3168" y="3629"/>
                <a:ext cx="25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CA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4743" y="1901"/>
              <a:ext cx="1017" cy="932"/>
              <a:chOff x="4503" y="3100"/>
              <a:chExt cx="1017" cy="932"/>
            </a:xfrm>
          </p:grpSpPr>
          <p:sp>
            <p:nvSpPr>
              <p:cNvPr id="15" name="Freeform 19"/>
              <p:cNvSpPr>
                <a:spLocks/>
              </p:cNvSpPr>
              <p:nvPr/>
            </p:nvSpPr>
            <p:spPr bwMode="auto">
              <a:xfrm>
                <a:off x="4503" y="3100"/>
                <a:ext cx="1017" cy="932"/>
              </a:xfrm>
              <a:custGeom>
                <a:avLst/>
                <a:gdLst/>
                <a:ahLst/>
                <a:cxnLst>
                  <a:cxn ang="0">
                    <a:pos x="91" y="138"/>
                  </a:cxn>
                  <a:cxn ang="0">
                    <a:pos x="18" y="443"/>
                  </a:cxn>
                  <a:cxn ang="0">
                    <a:pos x="197" y="611"/>
                  </a:cxn>
                  <a:cxn ang="0">
                    <a:pos x="416" y="841"/>
                  </a:cxn>
                  <a:cxn ang="0">
                    <a:pos x="673" y="886"/>
                  </a:cxn>
                  <a:cxn ang="0">
                    <a:pos x="985" y="567"/>
                  </a:cxn>
                  <a:cxn ang="0">
                    <a:pos x="484" y="72"/>
                  </a:cxn>
                  <a:cxn ang="0">
                    <a:pos x="91" y="138"/>
                  </a:cxn>
                </a:cxnLst>
                <a:rect l="0" t="0" r="r" b="b"/>
                <a:pathLst>
                  <a:path w="1017" h="932">
                    <a:moveTo>
                      <a:pt x="91" y="138"/>
                    </a:moveTo>
                    <a:cubicBezTo>
                      <a:pt x="14" y="213"/>
                      <a:pt x="0" y="364"/>
                      <a:pt x="18" y="443"/>
                    </a:cubicBezTo>
                    <a:cubicBezTo>
                      <a:pt x="36" y="522"/>
                      <a:pt x="131" y="545"/>
                      <a:pt x="197" y="611"/>
                    </a:cubicBezTo>
                    <a:cubicBezTo>
                      <a:pt x="263" y="677"/>
                      <a:pt x="337" y="795"/>
                      <a:pt x="416" y="841"/>
                    </a:cubicBezTo>
                    <a:cubicBezTo>
                      <a:pt x="496" y="887"/>
                      <a:pt x="578" y="932"/>
                      <a:pt x="673" y="886"/>
                    </a:cubicBezTo>
                    <a:cubicBezTo>
                      <a:pt x="767" y="840"/>
                      <a:pt x="1017" y="703"/>
                      <a:pt x="985" y="567"/>
                    </a:cubicBezTo>
                    <a:cubicBezTo>
                      <a:pt x="953" y="431"/>
                      <a:pt x="633" y="144"/>
                      <a:pt x="484" y="72"/>
                    </a:cubicBezTo>
                    <a:cubicBezTo>
                      <a:pt x="335" y="0"/>
                      <a:pt x="173" y="124"/>
                      <a:pt x="91" y="138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4544" y="3220"/>
                <a:ext cx="25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88</a:t>
                </a:r>
                <a:endParaRPr lang="en-CA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5040" y="3312"/>
                <a:ext cx="3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98</a:t>
                </a:r>
                <a:endParaRPr lang="en-CA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656" y="3504"/>
                <a:ext cx="34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62</a:t>
                </a:r>
                <a:endParaRPr lang="en-CA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5088" y="3648"/>
                <a:ext cx="25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79</a:t>
                </a:r>
                <a:endParaRPr lang="en-CA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4153" y="2286"/>
              <a:ext cx="469" cy="29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CA" sz="1600">
                  <a:solidFill>
                    <a:srgbClr val="33CC33"/>
                  </a:solidFill>
                  <a:latin typeface="Times New Roman" pitchFamily="18" charset="0"/>
                  <a:cs typeface="Times New Roman" pitchFamily="18" charset="0"/>
                </a:rPr>
                <a:t>≤</a:t>
              </a:r>
              <a:r>
                <a:rPr lang="en-US" sz="1600">
                  <a:solidFill>
                    <a:srgbClr val="33CC33"/>
                  </a:solidFill>
                  <a:latin typeface="Times New Roman" pitchFamily="18" charset="0"/>
                  <a:cs typeface="Times New Roman" pitchFamily="18" charset="0"/>
                </a:rPr>
                <a:t> 52 </a:t>
              </a:r>
              <a:r>
                <a:rPr lang="en-CA" sz="1600">
                  <a:solidFill>
                    <a:srgbClr val="33CC33"/>
                  </a:solidFill>
                  <a:latin typeface="Times New Roman" pitchFamily="18" charset="0"/>
                  <a:cs typeface="Times New Roman" pitchFamily="18" charset="0"/>
                </a:rPr>
                <a:t>≤</a:t>
              </a:r>
            </a:p>
          </p:txBody>
        </p:sp>
      </p:grpSp>
      <p:grpSp>
        <p:nvGrpSpPr>
          <p:cNvPr id="66" name="Group 25"/>
          <p:cNvGrpSpPr>
            <a:grpSpLocks/>
          </p:cNvGrpSpPr>
          <p:nvPr/>
        </p:nvGrpSpPr>
        <p:grpSpPr bwMode="auto">
          <a:xfrm>
            <a:off x="2122580" y="5562600"/>
            <a:ext cx="2192338" cy="993775"/>
            <a:chOff x="432" y="2782"/>
            <a:chExt cx="1381" cy="626"/>
          </a:xfrm>
        </p:grpSpPr>
        <p:grpSp>
          <p:nvGrpSpPr>
            <p:cNvPr id="67" name="Group 26"/>
            <p:cNvGrpSpPr>
              <a:grpSpLocks/>
            </p:cNvGrpSpPr>
            <p:nvPr/>
          </p:nvGrpSpPr>
          <p:grpSpPr bwMode="auto">
            <a:xfrm flipH="1">
              <a:off x="432" y="2782"/>
              <a:ext cx="240" cy="626"/>
              <a:chOff x="2308" y="1513"/>
              <a:chExt cx="1162" cy="2570"/>
            </a:xfrm>
          </p:grpSpPr>
          <p:grpSp>
            <p:nvGrpSpPr>
              <p:cNvPr id="72" name="Group 27"/>
              <p:cNvGrpSpPr>
                <a:grpSpLocks/>
              </p:cNvGrpSpPr>
              <p:nvPr/>
            </p:nvGrpSpPr>
            <p:grpSpPr bwMode="auto">
              <a:xfrm>
                <a:off x="2308" y="1740"/>
                <a:ext cx="957" cy="2343"/>
                <a:chOff x="2308" y="1740"/>
                <a:chExt cx="957" cy="2343"/>
              </a:xfrm>
            </p:grpSpPr>
            <p:sp>
              <p:nvSpPr>
                <p:cNvPr id="80" name="Freeform 28"/>
                <p:cNvSpPr>
                  <a:spLocks/>
                </p:cNvSpPr>
                <p:nvPr/>
              </p:nvSpPr>
              <p:spPr bwMode="auto">
                <a:xfrm>
                  <a:off x="2673" y="1740"/>
                  <a:ext cx="432" cy="485"/>
                </a:xfrm>
                <a:custGeom>
                  <a:avLst/>
                  <a:gdLst/>
                  <a:ahLst/>
                  <a:cxnLst>
                    <a:cxn ang="0">
                      <a:pos x="123" y="206"/>
                    </a:cxn>
                    <a:cxn ang="0">
                      <a:pos x="159" y="53"/>
                    </a:cxn>
                    <a:cxn ang="0">
                      <a:pos x="248" y="0"/>
                    </a:cxn>
                    <a:cxn ang="0">
                      <a:pos x="335" y="0"/>
                    </a:cxn>
                    <a:cxn ang="0">
                      <a:pos x="388" y="53"/>
                    </a:cxn>
                    <a:cxn ang="0">
                      <a:pos x="432" y="215"/>
                    </a:cxn>
                    <a:cxn ang="0">
                      <a:pos x="415" y="349"/>
                    </a:cxn>
                    <a:cxn ang="0">
                      <a:pos x="379" y="458"/>
                    </a:cxn>
                    <a:cxn ang="0">
                      <a:pos x="309" y="485"/>
                    </a:cxn>
                    <a:cxn ang="0">
                      <a:pos x="221" y="475"/>
                    </a:cxn>
                    <a:cxn ang="0">
                      <a:pos x="132" y="368"/>
                    </a:cxn>
                    <a:cxn ang="0">
                      <a:pos x="123" y="288"/>
                    </a:cxn>
                    <a:cxn ang="0">
                      <a:pos x="0" y="242"/>
                    </a:cxn>
                    <a:cxn ang="0">
                      <a:pos x="0" y="189"/>
                    </a:cxn>
                    <a:cxn ang="0">
                      <a:pos x="123" y="206"/>
                    </a:cxn>
                  </a:cxnLst>
                  <a:rect l="0" t="0" r="r" b="b"/>
                  <a:pathLst>
                    <a:path w="432" h="485">
                      <a:moveTo>
                        <a:pt x="123" y="206"/>
                      </a:moveTo>
                      <a:lnTo>
                        <a:pt x="159" y="53"/>
                      </a:lnTo>
                      <a:lnTo>
                        <a:pt x="248" y="0"/>
                      </a:lnTo>
                      <a:lnTo>
                        <a:pt x="335" y="0"/>
                      </a:lnTo>
                      <a:lnTo>
                        <a:pt x="388" y="53"/>
                      </a:lnTo>
                      <a:lnTo>
                        <a:pt x="432" y="215"/>
                      </a:lnTo>
                      <a:lnTo>
                        <a:pt x="415" y="349"/>
                      </a:lnTo>
                      <a:lnTo>
                        <a:pt x="379" y="458"/>
                      </a:lnTo>
                      <a:lnTo>
                        <a:pt x="309" y="485"/>
                      </a:lnTo>
                      <a:lnTo>
                        <a:pt x="221" y="475"/>
                      </a:lnTo>
                      <a:lnTo>
                        <a:pt x="132" y="368"/>
                      </a:lnTo>
                      <a:lnTo>
                        <a:pt x="123" y="288"/>
                      </a:lnTo>
                      <a:lnTo>
                        <a:pt x="0" y="242"/>
                      </a:lnTo>
                      <a:lnTo>
                        <a:pt x="0" y="189"/>
                      </a:lnTo>
                      <a:lnTo>
                        <a:pt x="123" y="20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29"/>
                <p:cNvSpPr>
                  <a:spLocks/>
                </p:cNvSpPr>
                <p:nvPr/>
              </p:nvSpPr>
              <p:spPr bwMode="auto">
                <a:xfrm>
                  <a:off x="2573" y="2253"/>
                  <a:ext cx="500" cy="828"/>
                </a:xfrm>
                <a:custGeom>
                  <a:avLst/>
                  <a:gdLst/>
                  <a:ahLst/>
                  <a:cxnLst>
                    <a:cxn ang="0">
                      <a:pos x="41" y="173"/>
                    </a:cxn>
                    <a:cxn ang="0">
                      <a:pos x="163" y="35"/>
                    </a:cxn>
                    <a:cxn ang="0">
                      <a:pos x="232" y="0"/>
                    </a:cxn>
                    <a:cxn ang="0">
                      <a:pos x="366" y="5"/>
                    </a:cxn>
                    <a:cxn ang="0">
                      <a:pos x="488" y="57"/>
                    </a:cxn>
                    <a:cxn ang="0">
                      <a:pos x="500" y="126"/>
                    </a:cxn>
                    <a:cxn ang="0">
                      <a:pos x="483" y="207"/>
                    </a:cxn>
                    <a:cxn ang="0">
                      <a:pos x="396" y="281"/>
                    </a:cxn>
                    <a:cxn ang="0">
                      <a:pos x="349" y="414"/>
                    </a:cxn>
                    <a:cxn ang="0">
                      <a:pos x="349" y="552"/>
                    </a:cxn>
                    <a:cxn ang="0">
                      <a:pos x="384" y="637"/>
                    </a:cxn>
                    <a:cxn ang="0">
                      <a:pos x="448" y="695"/>
                    </a:cxn>
                    <a:cxn ang="0">
                      <a:pos x="448" y="765"/>
                    </a:cxn>
                    <a:cxn ang="0">
                      <a:pos x="419" y="800"/>
                    </a:cxn>
                    <a:cxn ang="0">
                      <a:pos x="384" y="816"/>
                    </a:cxn>
                    <a:cxn ang="0">
                      <a:pos x="268" y="828"/>
                    </a:cxn>
                    <a:cxn ang="0">
                      <a:pos x="163" y="747"/>
                    </a:cxn>
                    <a:cxn ang="0">
                      <a:pos x="53" y="574"/>
                    </a:cxn>
                    <a:cxn ang="0">
                      <a:pos x="0" y="368"/>
                    </a:cxn>
                    <a:cxn ang="0">
                      <a:pos x="140" y="436"/>
                    </a:cxn>
                    <a:cxn ang="0">
                      <a:pos x="192" y="436"/>
                    </a:cxn>
                    <a:cxn ang="0">
                      <a:pos x="227" y="396"/>
                    </a:cxn>
                    <a:cxn ang="0">
                      <a:pos x="251" y="316"/>
                    </a:cxn>
                    <a:cxn ang="0">
                      <a:pos x="209" y="293"/>
                    </a:cxn>
                    <a:cxn ang="0">
                      <a:pos x="53" y="293"/>
                    </a:cxn>
                    <a:cxn ang="0">
                      <a:pos x="18" y="293"/>
                    </a:cxn>
                    <a:cxn ang="0">
                      <a:pos x="41" y="173"/>
                    </a:cxn>
                  </a:cxnLst>
                  <a:rect l="0" t="0" r="r" b="b"/>
                  <a:pathLst>
                    <a:path w="500" h="828">
                      <a:moveTo>
                        <a:pt x="41" y="173"/>
                      </a:moveTo>
                      <a:lnTo>
                        <a:pt x="163" y="35"/>
                      </a:lnTo>
                      <a:lnTo>
                        <a:pt x="232" y="0"/>
                      </a:lnTo>
                      <a:lnTo>
                        <a:pt x="366" y="5"/>
                      </a:lnTo>
                      <a:lnTo>
                        <a:pt x="488" y="57"/>
                      </a:lnTo>
                      <a:lnTo>
                        <a:pt x="500" y="126"/>
                      </a:lnTo>
                      <a:lnTo>
                        <a:pt x="483" y="207"/>
                      </a:lnTo>
                      <a:lnTo>
                        <a:pt x="396" y="281"/>
                      </a:lnTo>
                      <a:lnTo>
                        <a:pt x="349" y="414"/>
                      </a:lnTo>
                      <a:lnTo>
                        <a:pt x="349" y="552"/>
                      </a:lnTo>
                      <a:lnTo>
                        <a:pt x="384" y="637"/>
                      </a:lnTo>
                      <a:lnTo>
                        <a:pt x="448" y="695"/>
                      </a:lnTo>
                      <a:lnTo>
                        <a:pt x="448" y="765"/>
                      </a:lnTo>
                      <a:lnTo>
                        <a:pt x="419" y="800"/>
                      </a:lnTo>
                      <a:lnTo>
                        <a:pt x="384" y="816"/>
                      </a:lnTo>
                      <a:lnTo>
                        <a:pt x="268" y="828"/>
                      </a:lnTo>
                      <a:lnTo>
                        <a:pt x="163" y="747"/>
                      </a:lnTo>
                      <a:lnTo>
                        <a:pt x="53" y="574"/>
                      </a:lnTo>
                      <a:lnTo>
                        <a:pt x="0" y="368"/>
                      </a:lnTo>
                      <a:lnTo>
                        <a:pt x="140" y="436"/>
                      </a:lnTo>
                      <a:lnTo>
                        <a:pt x="192" y="436"/>
                      </a:lnTo>
                      <a:lnTo>
                        <a:pt x="227" y="396"/>
                      </a:lnTo>
                      <a:lnTo>
                        <a:pt x="251" y="316"/>
                      </a:lnTo>
                      <a:lnTo>
                        <a:pt x="209" y="293"/>
                      </a:lnTo>
                      <a:lnTo>
                        <a:pt x="53" y="293"/>
                      </a:lnTo>
                      <a:lnTo>
                        <a:pt x="18" y="293"/>
                      </a:lnTo>
                      <a:lnTo>
                        <a:pt x="41" y="1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30"/>
                <p:cNvSpPr>
                  <a:spLocks/>
                </p:cNvSpPr>
                <p:nvPr/>
              </p:nvSpPr>
              <p:spPr bwMode="auto">
                <a:xfrm>
                  <a:off x="2950" y="2289"/>
                  <a:ext cx="265" cy="895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9" y="23"/>
                    </a:cxn>
                    <a:cxn ang="0">
                      <a:pos x="83" y="0"/>
                    </a:cxn>
                    <a:cxn ang="0">
                      <a:pos x="135" y="5"/>
                    </a:cxn>
                    <a:cxn ang="0">
                      <a:pos x="206" y="108"/>
                    </a:cxn>
                    <a:cxn ang="0">
                      <a:pos x="265" y="264"/>
                    </a:cxn>
                    <a:cxn ang="0">
                      <a:pos x="265" y="384"/>
                    </a:cxn>
                    <a:cxn ang="0">
                      <a:pos x="241" y="447"/>
                    </a:cxn>
                    <a:cxn ang="0">
                      <a:pos x="118" y="522"/>
                    </a:cxn>
                    <a:cxn ang="0">
                      <a:pos x="83" y="573"/>
                    </a:cxn>
                    <a:cxn ang="0">
                      <a:pos x="83" y="608"/>
                    </a:cxn>
                    <a:cxn ang="0">
                      <a:pos x="123" y="654"/>
                    </a:cxn>
                    <a:cxn ang="0">
                      <a:pos x="189" y="723"/>
                    </a:cxn>
                    <a:cxn ang="0">
                      <a:pos x="224" y="814"/>
                    </a:cxn>
                    <a:cxn ang="0">
                      <a:pos x="212" y="895"/>
                    </a:cxn>
                    <a:cxn ang="0">
                      <a:pos x="177" y="877"/>
                    </a:cxn>
                    <a:cxn ang="0">
                      <a:pos x="159" y="764"/>
                    </a:cxn>
                    <a:cxn ang="0">
                      <a:pos x="101" y="694"/>
                    </a:cxn>
                    <a:cxn ang="0">
                      <a:pos x="54" y="676"/>
                    </a:cxn>
                    <a:cxn ang="0">
                      <a:pos x="29" y="643"/>
                    </a:cxn>
                    <a:cxn ang="0">
                      <a:pos x="29" y="568"/>
                    </a:cxn>
                    <a:cxn ang="0">
                      <a:pos x="64" y="505"/>
                    </a:cxn>
                    <a:cxn ang="0">
                      <a:pos x="123" y="465"/>
                    </a:cxn>
                    <a:cxn ang="0">
                      <a:pos x="212" y="402"/>
                    </a:cxn>
                    <a:cxn ang="0">
                      <a:pos x="224" y="327"/>
                    </a:cxn>
                    <a:cxn ang="0">
                      <a:pos x="177" y="224"/>
                    </a:cxn>
                    <a:cxn ang="0">
                      <a:pos x="101" y="143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265" h="895">
                      <a:moveTo>
                        <a:pt x="0" y="75"/>
                      </a:moveTo>
                      <a:lnTo>
                        <a:pt x="29" y="23"/>
                      </a:lnTo>
                      <a:lnTo>
                        <a:pt x="83" y="0"/>
                      </a:lnTo>
                      <a:lnTo>
                        <a:pt x="135" y="5"/>
                      </a:lnTo>
                      <a:lnTo>
                        <a:pt x="206" y="108"/>
                      </a:lnTo>
                      <a:lnTo>
                        <a:pt x="265" y="264"/>
                      </a:lnTo>
                      <a:lnTo>
                        <a:pt x="265" y="384"/>
                      </a:lnTo>
                      <a:lnTo>
                        <a:pt x="241" y="447"/>
                      </a:lnTo>
                      <a:lnTo>
                        <a:pt x="118" y="522"/>
                      </a:lnTo>
                      <a:lnTo>
                        <a:pt x="83" y="573"/>
                      </a:lnTo>
                      <a:lnTo>
                        <a:pt x="83" y="608"/>
                      </a:lnTo>
                      <a:lnTo>
                        <a:pt x="123" y="654"/>
                      </a:lnTo>
                      <a:lnTo>
                        <a:pt x="189" y="723"/>
                      </a:lnTo>
                      <a:lnTo>
                        <a:pt x="224" y="814"/>
                      </a:lnTo>
                      <a:lnTo>
                        <a:pt x="212" y="895"/>
                      </a:lnTo>
                      <a:lnTo>
                        <a:pt x="177" y="877"/>
                      </a:lnTo>
                      <a:lnTo>
                        <a:pt x="159" y="764"/>
                      </a:lnTo>
                      <a:lnTo>
                        <a:pt x="101" y="694"/>
                      </a:lnTo>
                      <a:lnTo>
                        <a:pt x="54" y="676"/>
                      </a:lnTo>
                      <a:lnTo>
                        <a:pt x="29" y="643"/>
                      </a:lnTo>
                      <a:lnTo>
                        <a:pt x="29" y="568"/>
                      </a:lnTo>
                      <a:lnTo>
                        <a:pt x="64" y="505"/>
                      </a:lnTo>
                      <a:lnTo>
                        <a:pt x="123" y="465"/>
                      </a:lnTo>
                      <a:lnTo>
                        <a:pt x="212" y="402"/>
                      </a:lnTo>
                      <a:lnTo>
                        <a:pt x="224" y="327"/>
                      </a:lnTo>
                      <a:lnTo>
                        <a:pt x="177" y="224"/>
                      </a:lnTo>
                      <a:lnTo>
                        <a:pt x="101" y="143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308" y="2238"/>
                  <a:ext cx="520" cy="435"/>
                </a:xfrm>
                <a:custGeom>
                  <a:avLst/>
                  <a:gdLst/>
                  <a:ahLst/>
                  <a:cxnLst>
                    <a:cxn ang="0">
                      <a:pos x="398" y="5"/>
                    </a:cxn>
                    <a:cxn ang="0">
                      <a:pos x="485" y="0"/>
                    </a:cxn>
                    <a:cxn ang="0">
                      <a:pos x="520" y="35"/>
                    </a:cxn>
                    <a:cxn ang="0">
                      <a:pos x="497" y="87"/>
                    </a:cxn>
                    <a:cxn ang="0">
                      <a:pos x="428" y="110"/>
                    </a:cxn>
                    <a:cxn ang="0">
                      <a:pos x="365" y="110"/>
                    </a:cxn>
                    <a:cxn ang="0">
                      <a:pos x="272" y="127"/>
                    </a:cxn>
                    <a:cxn ang="0">
                      <a:pos x="168" y="145"/>
                    </a:cxn>
                    <a:cxn ang="0">
                      <a:pos x="87" y="180"/>
                    </a:cxn>
                    <a:cxn ang="0">
                      <a:pos x="63" y="214"/>
                    </a:cxn>
                    <a:cxn ang="0">
                      <a:pos x="70" y="249"/>
                    </a:cxn>
                    <a:cxn ang="0">
                      <a:pos x="115" y="296"/>
                    </a:cxn>
                    <a:cxn ang="0">
                      <a:pos x="202" y="331"/>
                    </a:cxn>
                    <a:cxn ang="0">
                      <a:pos x="306" y="331"/>
                    </a:cxn>
                    <a:cxn ang="0">
                      <a:pos x="382" y="331"/>
                    </a:cxn>
                    <a:cxn ang="0">
                      <a:pos x="468" y="348"/>
                    </a:cxn>
                    <a:cxn ang="0">
                      <a:pos x="450" y="435"/>
                    </a:cxn>
                    <a:cxn ang="0">
                      <a:pos x="330" y="401"/>
                    </a:cxn>
                    <a:cxn ang="0">
                      <a:pos x="290" y="371"/>
                    </a:cxn>
                    <a:cxn ang="0">
                      <a:pos x="208" y="371"/>
                    </a:cxn>
                    <a:cxn ang="0">
                      <a:pos x="70" y="336"/>
                    </a:cxn>
                    <a:cxn ang="0">
                      <a:pos x="12" y="284"/>
                    </a:cxn>
                    <a:cxn ang="0">
                      <a:pos x="0" y="214"/>
                    </a:cxn>
                    <a:cxn ang="0">
                      <a:pos x="46" y="145"/>
                    </a:cxn>
                    <a:cxn ang="0">
                      <a:pos x="202" y="75"/>
                    </a:cxn>
                    <a:cxn ang="0">
                      <a:pos x="340" y="40"/>
                    </a:cxn>
                    <a:cxn ang="0">
                      <a:pos x="398" y="5"/>
                    </a:cxn>
                  </a:cxnLst>
                  <a:rect l="0" t="0" r="r" b="b"/>
                  <a:pathLst>
                    <a:path w="520" h="435">
                      <a:moveTo>
                        <a:pt x="398" y="5"/>
                      </a:moveTo>
                      <a:lnTo>
                        <a:pt x="485" y="0"/>
                      </a:lnTo>
                      <a:lnTo>
                        <a:pt x="520" y="35"/>
                      </a:lnTo>
                      <a:lnTo>
                        <a:pt x="497" y="87"/>
                      </a:lnTo>
                      <a:lnTo>
                        <a:pt x="428" y="110"/>
                      </a:lnTo>
                      <a:lnTo>
                        <a:pt x="365" y="110"/>
                      </a:lnTo>
                      <a:lnTo>
                        <a:pt x="272" y="127"/>
                      </a:lnTo>
                      <a:lnTo>
                        <a:pt x="168" y="145"/>
                      </a:lnTo>
                      <a:lnTo>
                        <a:pt x="87" y="180"/>
                      </a:lnTo>
                      <a:lnTo>
                        <a:pt x="63" y="214"/>
                      </a:lnTo>
                      <a:lnTo>
                        <a:pt x="70" y="249"/>
                      </a:lnTo>
                      <a:lnTo>
                        <a:pt x="115" y="296"/>
                      </a:lnTo>
                      <a:lnTo>
                        <a:pt x="202" y="331"/>
                      </a:lnTo>
                      <a:lnTo>
                        <a:pt x="306" y="331"/>
                      </a:lnTo>
                      <a:lnTo>
                        <a:pt x="382" y="331"/>
                      </a:lnTo>
                      <a:lnTo>
                        <a:pt x="468" y="348"/>
                      </a:lnTo>
                      <a:lnTo>
                        <a:pt x="450" y="435"/>
                      </a:lnTo>
                      <a:lnTo>
                        <a:pt x="330" y="401"/>
                      </a:lnTo>
                      <a:lnTo>
                        <a:pt x="290" y="371"/>
                      </a:lnTo>
                      <a:lnTo>
                        <a:pt x="208" y="371"/>
                      </a:lnTo>
                      <a:lnTo>
                        <a:pt x="70" y="336"/>
                      </a:lnTo>
                      <a:lnTo>
                        <a:pt x="12" y="284"/>
                      </a:lnTo>
                      <a:lnTo>
                        <a:pt x="0" y="214"/>
                      </a:lnTo>
                      <a:lnTo>
                        <a:pt x="46" y="145"/>
                      </a:lnTo>
                      <a:lnTo>
                        <a:pt x="202" y="75"/>
                      </a:lnTo>
                      <a:lnTo>
                        <a:pt x="340" y="40"/>
                      </a:lnTo>
                      <a:lnTo>
                        <a:pt x="398" y="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2882" y="2923"/>
                  <a:ext cx="383" cy="11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9" y="17"/>
                    </a:cxn>
                    <a:cxn ang="0">
                      <a:pos x="151" y="103"/>
                    </a:cxn>
                    <a:cxn ang="0">
                      <a:pos x="203" y="257"/>
                    </a:cxn>
                    <a:cxn ang="0">
                      <a:pos x="226" y="451"/>
                    </a:cxn>
                    <a:cxn ang="0">
                      <a:pos x="226" y="560"/>
                    </a:cxn>
                    <a:cxn ang="0">
                      <a:pos x="191" y="696"/>
                    </a:cxn>
                    <a:cxn ang="0">
                      <a:pos x="134" y="885"/>
                    </a:cxn>
                    <a:cxn ang="0">
                      <a:pos x="122" y="937"/>
                    </a:cxn>
                    <a:cxn ang="0">
                      <a:pos x="139" y="965"/>
                    </a:cxn>
                    <a:cxn ang="0">
                      <a:pos x="261" y="1006"/>
                    </a:cxn>
                    <a:cxn ang="0">
                      <a:pos x="383" y="1086"/>
                    </a:cxn>
                    <a:cxn ang="0">
                      <a:pos x="378" y="1119"/>
                    </a:cxn>
                    <a:cxn ang="0">
                      <a:pos x="290" y="1160"/>
                    </a:cxn>
                    <a:cxn ang="0">
                      <a:pos x="256" y="1142"/>
                    </a:cxn>
                    <a:cxn ang="0">
                      <a:pos x="191" y="1057"/>
                    </a:cxn>
                    <a:cxn ang="0">
                      <a:pos x="116" y="1016"/>
                    </a:cxn>
                    <a:cxn ang="0">
                      <a:pos x="34" y="988"/>
                    </a:cxn>
                    <a:cxn ang="0">
                      <a:pos x="29" y="948"/>
                    </a:cxn>
                    <a:cxn ang="0">
                      <a:pos x="52" y="868"/>
                    </a:cxn>
                    <a:cxn ang="0">
                      <a:pos x="116" y="743"/>
                    </a:cxn>
                    <a:cxn ang="0">
                      <a:pos x="156" y="594"/>
                    </a:cxn>
                    <a:cxn ang="0">
                      <a:pos x="156" y="423"/>
                    </a:cxn>
                    <a:cxn ang="0">
                      <a:pos x="122" y="274"/>
                    </a:cxn>
                    <a:cxn ang="0">
                      <a:pos x="47" y="136"/>
                    </a:cxn>
                    <a:cxn ang="0">
                      <a:pos x="12" y="6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3" h="1160">
                      <a:moveTo>
                        <a:pt x="0" y="0"/>
                      </a:moveTo>
                      <a:lnTo>
                        <a:pt x="99" y="17"/>
                      </a:lnTo>
                      <a:lnTo>
                        <a:pt x="151" y="103"/>
                      </a:lnTo>
                      <a:lnTo>
                        <a:pt x="203" y="257"/>
                      </a:lnTo>
                      <a:lnTo>
                        <a:pt x="226" y="451"/>
                      </a:lnTo>
                      <a:lnTo>
                        <a:pt x="226" y="560"/>
                      </a:lnTo>
                      <a:lnTo>
                        <a:pt x="191" y="696"/>
                      </a:lnTo>
                      <a:lnTo>
                        <a:pt x="134" y="885"/>
                      </a:lnTo>
                      <a:lnTo>
                        <a:pt x="122" y="937"/>
                      </a:lnTo>
                      <a:lnTo>
                        <a:pt x="139" y="965"/>
                      </a:lnTo>
                      <a:lnTo>
                        <a:pt x="261" y="1006"/>
                      </a:lnTo>
                      <a:lnTo>
                        <a:pt x="383" y="1086"/>
                      </a:lnTo>
                      <a:lnTo>
                        <a:pt x="378" y="1119"/>
                      </a:lnTo>
                      <a:lnTo>
                        <a:pt x="290" y="1160"/>
                      </a:lnTo>
                      <a:lnTo>
                        <a:pt x="256" y="1142"/>
                      </a:lnTo>
                      <a:lnTo>
                        <a:pt x="191" y="1057"/>
                      </a:lnTo>
                      <a:lnTo>
                        <a:pt x="116" y="1016"/>
                      </a:lnTo>
                      <a:lnTo>
                        <a:pt x="34" y="988"/>
                      </a:lnTo>
                      <a:lnTo>
                        <a:pt x="29" y="948"/>
                      </a:lnTo>
                      <a:lnTo>
                        <a:pt x="52" y="868"/>
                      </a:lnTo>
                      <a:lnTo>
                        <a:pt x="116" y="743"/>
                      </a:lnTo>
                      <a:lnTo>
                        <a:pt x="156" y="594"/>
                      </a:lnTo>
                      <a:lnTo>
                        <a:pt x="156" y="423"/>
                      </a:lnTo>
                      <a:lnTo>
                        <a:pt x="122" y="274"/>
                      </a:lnTo>
                      <a:lnTo>
                        <a:pt x="47" y="136"/>
                      </a:lnTo>
                      <a:lnTo>
                        <a:pt x="12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33"/>
                <p:cNvSpPr>
                  <a:spLocks/>
                </p:cNvSpPr>
                <p:nvPr/>
              </p:nvSpPr>
              <p:spPr bwMode="auto">
                <a:xfrm>
                  <a:off x="2443" y="2919"/>
                  <a:ext cx="461" cy="1027"/>
                </a:xfrm>
                <a:custGeom>
                  <a:avLst/>
                  <a:gdLst/>
                  <a:ahLst/>
                  <a:cxnLst>
                    <a:cxn ang="0">
                      <a:pos x="421" y="0"/>
                    </a:cxn>
                    <a:cxn ang="0">
                      <a:pos x="449" y="22"/>
                    </a:cxn>
                    <a:cxn ang="0">
                      <a:pos x="461" y="91"/>
                    </a:cxn>
                    <a:cxn ang="0">
                      <a:pos x="439" y="159"/>
                    </a:cxn>
                    <a:cxn ang="0">
                      <a:pos x="380" y="245"/>
                    </a:cxn>
                    <a:cxn ang="0">
                      <a:pos x="315" y="348"/>
                    </a:cxn>
                    <a:cxn ang="0">
                      <a:pos x="293" y="462"/>
                    </a:cxn>
                    <a:cxn ang="0">
                      <a:pos x="310" y="645"/>
                    </a:cxn>
                    <a:cxn ang="0">
                      <a:pos x="350" y="868"/>
                    </a:cxn>
                    <a:cxn ang="0">
                      <a:pos x="380" y="959"/>
                    </a:cxn>
                    <a:cxn ang="0">
                      <a:pos x="368" y="987"/>
                    </a:cxn>
                    <a:cxn ang="0">
                      <a:pos x="298" y="992"/>
                    </a:cxn>
                    <a:cxn ang="0">
                      <a:pos x="211" y="969"/>
                    </a:cxn>
                    <a:cxn ang="0">
                      <a:pos x="134" y="1004"/>
                    </a:cxn>
                    <a:cxn ang="0">
                      <a:pos x="87" y="1027"/>
                    </a:cxn>
                    <a:cxn ang="0">
                      <a:pos x="53" y="1022"/>
                    </a:cxn>
                    <a:cxn ang="0">
                      <a:pos x="0" y="959"/>
                    </a:cxn>
                    <a:cxn ang="0">
                      <a:pos x="53" y="936"/>
                    </a:cxn>
                    <a:cxn ang="0">
                      <a:pos x="187" y="908"/>
                    </a:cxn>
                    <a:cxn ang="0">
                      <a:pos x="263" y="936"/>
                    </a:cxn>
                    <a:cxn ang="0">
                      <a:pos x="315" y="936"/>
                    </a:cxn>
                    <a:cxn ang="0">
                      <a:pos x="310" y="890"/>
                    </a:cxn>
                    <a:cxn ang="0">
                      <a:pos x="258" y="616"/>
                    </a:cxn>
                    <a:cxn ang="0">
                      <a:pos x="222" y="456"/>
                    </a:cxn>
                    <a:cxn ang="0">
                      <a:pos x="228" y="376"/>
                    </a:cxn>
                    <a:cxn ang="0">
                      <a:pos x="280" y="227"/>
                    </a:cxn>
                    <a:cxn ang="0">
                      <a:pos x="333" y="91"/>
                    </a:cxn>
                    <a:cxn ang="0">
                      <a:pos x="421" y="0"/>
                    </a:cxn>
                  </a:cxnLst>
                  <a:rect l="0" t="0" r="r" b="b"/>
                  <a:pathLst>
                    <a:path w="461" h="1027">
                      <a:moveTo>
                        <a:pt x="421" y="0"/>
                      </a:moveTo>
                      <a:lnTo>
                        <a:pt x="449" y="22"/>
                      </a:lnTo>
                      <a:lnTo>
                        <a:pt x="461" y="91"/>
                      </a:lnTo>
                      <a:lnTo>
                        <a:pt x="439" y="159"/>
                      </a:lnTo>
                      <a:lnTo>
                        <a:pt x="380" y="245"/>
                      </a:lnTo>
                      <a:lnTo>
                        <a:pt x="315" y="348"/>
                      </a:lnTo>
                      <a:lnTo>
                        <a:pt x="293" y="462"/>
                      </a:lnTo>
                      <a:lnTo>
                        <a:pt x="310" y="645"/>
                      </a:lnTo>
                      <a:lnTo>
                        <a:pt x="350" y="868"/>
                      </a:lnTo>
                      <a:lnTo>
                        <a:pt x="380" y="959"/>
                      </a:lnTo>
                      <a:lnTo>
                        <a:pt x="368" y="987"/>
                      </a:lnTo>
                      <a:lnTo>
                        <a:pt x="298" y="992"/>
                      </a:lnTo>
                      <a:lnTo>
                        <a:pt x="211" y="969"/>
                      </a:lnTo>
                      <a:lnTo>
                        <a:pt x="134" y="1004"/>
                      </a:lnTo>
                      <a:lnTo>
                        <a:pt x="87" y="1027"/>
                      </a:lnTo>
                      <a:lnTo>
                        <a:pt x="53" y="1022"/>
                      </a:lnTo>
                      <a:lnTo>
                        <a:pt x="0" y="959"/>
                      </a:lnTo>
                      <a:lnTo>
                        <a:pt x="53" y="936"/>
                      </a:lnTo>
                      <a:lnTo>
                        <a:pt x="187" y="908"/>
                      </a:lnTo>
                      <a:lnTo>
                        <a:pt x="263" y="936"/>
                      </a:lnTo>
                      <a:lnTo>
                        <a:pt x="315" y="936"/>
                      </a:lnTo>
                      <a:lnTo>
                        <a:pt x="310" y="890"/>
                      </a:lnTo>
                      <a:lnTo>
                        <a:pt x="258" y="616"/>
                      </a:lnTo>
                      <a:lnTo>
                        <a:pt x="222" y="456"/>
                      </a:lnTo>
                      <a:lnTo>
                        <a:pt x="228" y="376"/>
                      </a:lnTo>
                      <a:lnTo>
                        <a:pt x="280" y="227"/>
                      </a:lnTo>
                      <a:lnTo>
                        <a:pt x="333" y="91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2626" y="1540"/>
                <a:ext cx="827" cy="563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108" y="18"/>
                  </a:cxn>
                  <a:cxn ang="0">
                    <a:pos x="160" y="75"/>
                  </a:cxn>
                  <a:cxn ang="0">
                    <a:pos x="213" y="110"/>
                  </a:cxn>
                  <a:cxn ang="0">
                    <a:pos x="269" y="110"/>
                  </a:cxn>
                  <a:cxn ang="0">
                    <a:pos x="327" y="52"/>
                  </a:cxn>
                  <a:cxn ang="0">
                    <a:pos x="396" y="5"/>
                  </a:cxn>
                  <a:cxn ang="0">
                    <a:pos x="477" y="0"/>
                  </a:cxn>
                  <a:cxn ang="0">
                    <a:pos x="563" y="35"/>
                  </a:cxn>
                  <a:cxn ang="0">
                    <a:pos x="620" y="87"/>
                  </a:cxn>
                  <a:cxn ang="0">
                    <a:pos x="648" y="157"/>
                  </a:cxn>
                  <a:cxn ang="0">
                    <a:pos x="654" y="249"/>
                  </a:cxn>
                  <a:cxn ang="0">
                    <a:pos x="671" y="331"/>
                  </a:cxn>
                  <a:cxn ang="0">
                    <a:pos x="718" y="371"/>
                  </a:cxn>
                  <a:cxn ang="0">
                    <a:pos x="774" y="389"/>
                  </a:cxn>
                  <a:cxn ang="0">
                    <a:pos x="827" y="401"/>
                  </a:cxn>
                  <a:cxn ang="0">
                    <a:pos x="786" y="563"/>
                  </a:cxn>
                  <a:cxn ang="0">
                    <a:pos x="654" y="540"/>
                  </a:cxn>
                  <a:cxn ang="0">
                    <a:pos x="517" y="493"/>
                  </a:cxn>
                  <a:cxn ang="0">
                    <a:pos x="407" y="441"/>
                  </a:cxn>
                  <a:cxn ang="0">
                    <a:pos x="286" y="389"/>
                  </a:cxn>
                  <a:cxn ang="0">
                    <a:pos x="160" y="331"/>
                  </a:cxn>
                  <a:cxn ang="0">
                    <a:pos x="57" y="209"/>
                  </a:cxn>
                  <a:cxn ang="0">
                    <a:pos x="0" y="139"/>
                  </a:cxn>
                </a:cxnLst>
                <a:rect l="0" t="0" r="r" b="b"/>
                <a:pathLst>
                  <a:path w="827" h="563">
                    <a:moveTo>
                      <a:pt x="0" y="139"/>
                    </a:moveTo>
                    <a:lnTo>
                      <a:pt x="108" y="18"/>
                    </a:lnTo>
                    <a:lnTo>
                      <a:pt x="160" y="75"/>
                    </a:lnTo>
                    <a:lnTo>
                      <a:pt x="213" y="110"/>
                    </a:lnTo>
                    <a:lnTo>
                      <a:pt x="269" y="110"/>
                    </a:lnTo>
                    <a:lnTo>
                      <a:pt x="327" y="52"/>
                    </a:lnTo>
                    <a:lnTo>
                      <a:pt x="396" y="5"/>
                    </a:lnTo>
                    <a:lnTo>
                      <a:pt x="477" y="0"/>
                    </a:lnTo>
                    <a:lnTo>
                      <a:pt x="563" y="35"/>
                    </a:lnTo>
                    <a:lnTo>
                      <a:pt x="620" y="87"/>
                    </a:lnTo>
                    <a:lnTo>
                      <a:pt x="648" y="157"/>
                    </a:lnTo>
                    <a:lnTo>
                      <a:pt x="654" y="249"/>
                    </a:lnTo>
                    <a:lnTo>
                      <a:pt x="671" y="331"/>
                    </a:lnTo>
                    <a:lnTo>
                      <a:pt x="718" y="371"/>
                    </a:lnTo>
                    <a:lnTo>
                      <a:pt x="774" y="389"/>
                    </a:lnTo>
                    <a:lnTo>
                      <a:pt x="827" y="401"/>
                    </a:lnTo>
                    <a:lnTo>
                      <a:pt x="786" y="563"/>
                    </a:lnTo>
                    <a:lnTo>
                      <a:pt x="654" y="540"/>
                    </a:lnTo>
                    <a:lnTo>
                      <a:pt x="517" y="493"/>
                    </a:lnTo>
                    <a:lnTo>
                      <a:pt x="407" y="441"/>
                    </a:lnTo>
                    <a:lnTo>
                      <a:pt x="286" y="389"/>
                    </a:lnTo>
                    <a:lnTo>
                      <a:pt x="160" y="331"/>
                    </a:lnTo>
                    <a:lnTo>
                      <a:pt x="57" y="209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063D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/>
              </p:cNvSpPr>
              <p:nvPr/>
            </p:nvSpPr>
            <p:spPr bwMode="auto">
              <a:xfrm>
                <a:off x="2614" y="1513"/>
                <a:ext cx="856" cy="606"/>
              </a:xfrm>
              <a:custGeom>
                <a:avLst/>
                <a:gdLst/>
                <a:ahLst/>
                <a:cxnLst>
                  <a:cxn ang="0">
                    <a:pos x="75" y="266"/>
                  </a:cxn>
                  <a:cxn ang="0">
                    <a:pos x="172" y="363"/>
                  </a:cxn>
                  <a:cxn ang="0">
                    <a:pos x="304" y="428"/>
                  </a:cxn>
                  <a:cxn ang="0">
                    <a:pos x="489" y="513"/>
                  </a:cxn>
                  <a:cxn ang="0">
                    <a:pos x="615" y="566"/>
                  </a:cxn>
                  <a:cxn ang="0">
                    <a:pos x="816" y="606"/>
                  </a:cxn>
                  <a:cxn ang="0">
                    <a:pos x="856" y="393"/>
                  </a:cxn>
                  <a:cxn ang="0">
                    <a:pos x="804" y="393"/>
                  </a:cxn>
                  <a:cxn ang="0">
                    <a:pos x="753" y="363"/>
                  </a:cxn>
                  <a:cxn ang="0">
                    <a:pos x="695" y="323"/>
                  </a:cxn>
                  <a:cxn ang="0">
                    <a:pos x="695" y="243"/>
                  </a:cxn>
                  <a:cxn ang="0">
                    <a:pos x="660" y="116"/>
                  </a:cxn>
                  <a:cxn ang="0">
                    <a:pos x="597" y="46"/>
                  </a:cxn>
                  <a:cxn ang="0">
                    <a:pos x="505" y="0"/>
                  </a:cxn>
                  <a:cxn ang="0">
                    <a:pos x="391" y="12"/>
                  </a:cxn>
                  <a:cxn ang="0">
                    <a:pos x="321" y="53"/>
                  </a:cxn>
                  <a:cxn ang="0">
                    <a:pos x="286" y="98"/>
                  </a:cxn>
                  <a:cxn ang="0">
                    <a:pos x="253" y="121"/>
                  </a:cxn>
                  <a:cxn ang="0">
                    <a:pos x="218" y="116"/>
                  </a:cxn>
                  <a:cxn ang="0">
                    <a:pos x="166" y="63"/>
                  </a:cxn>
                  <a:cxn ang="0">
                    <a:pos x="132" y="0"/>
                  </a:cxn>
                  <a:cxn ang="0">
                    <a:pos x="103" y="30"/>
                  </a:cxn>
                  <a:cxn ang="0">
                    <a:pos x="0" y="150"/>
                  </a:cxn>
                  <a:cxn ang="0">
                    <a:pos x="5" y="178"/>
                  </a:cxn>
                  <a:cxn ang="0">
                    <a:pos x="17" y="191"/>
                  </a:cxn>
                  <a:cxn ang="0">
                    <a:pos x="120" y="81"/>
                  </a:cxn>
                  <a:cxn ang="0">
                    <a:pos x="172" y="133"/>
                  </a:cxn>
                  <a:cxn ang="0">
                    <a:pos x="206" y="168"/>
                  </a:cxn>
                  <a:cxn ang="0">
                    <a:pos x="253" y="168"/>
                  </a:cxn>
                  <a:cxn ang="0">
                    <a:pos x="286" y="156"/>
                  </a:cxn>
                  <a:cxn ang="0">
                    <a:pos x="339" y="116"/>
                  </a:cxn>
                  <a:cxn ang="0">
                    <a:pos x="367" y="70"/>
                  </a:cxn>
                  <a:cxn ang="0">
                    <a:pos x="442" y="46"/>
                  </a:cxn>
                  <a:cxn ang="0">
                    <a:pos x="505" y="53"/>
                  </a:cxn>
                  <a:cxn ang="0">
                    <a:pos x="562" y="87"/>
                  </a:cxn>
                  <a:cxn ang="0">
                    <a:pos x="615" y="138"/>
                  </a:cxn>
                  <a:cxn ang="0">
                    <a:pos x="643" y="203"/>
                  </a:cxn>
                  <a:cxn ang="0">
                    <a:pos x="643" y="260"/>
                  </a:cxn>
                  <a:cxn ang="0">
                    <a:pos x="643" y="323"/>
                  </a:cxn>
                  <a:cxn ang="0">
                    <a:pos x="666" y="375"/>
                  </a:cxn>
                  <a:cxn ang="0">
                    <a:pos x="730" y="410"/>
                  </a:cxn>
                  <a:cxn ang="0">
                    <a:pos x="804" y="444"/>
                  </a:cxn>
                  <a:cxn ang="0">
                    <a:pos x="770" y="554"/>
                  </a:cxn>
                  <a:cxn ang="0">
                    <a:pos x="580" y="503"/>
                  </a:cxn>
                  <a:cxn ang="0">
                    <a:pos x="454" y="450"/>
                  </a:cxn>
                  <a:cxn ang="0">
                    <a:pos x="339" y="416"/>
                  </a:cxn>
                  <a:cxn ang="0">
                    <a:pos x="241" y="363"/>
                  </a:cxn>
                  <a:cxn ang="0">
                    <a:pos x="120" y="266"/>
                  </a:cxn>
                  <a:cxn ang="0">
                    <a:pos x="34" y="173"/>
                  </a:cxn>
                  <a:cxn ang="0">
                    <a:pos x="22" y="185"/>
                  </a:cxn>
                  <a:cxn ang="0">
                    <a:pos x="75" y="266"/>
                  </a:cxn>
                </a:cxnLst>
                <a:rect l="0" t="0" r="r" b="b"/>
                <a:pathLst>
                  <a:path w="856" h="606">
                    <a:moveTo>
                      <a:pt x="75" y="266"/>
                    </a:moveTo>
                    <a:lnTo>
                      <a:pt x="172" y="363"/>
                    </a:lnTo>
                    <a:lnTo>
                      <a:pt x="304" y="428"/>
                    </a:lnTo>
                    <a:lnTo>
                      <a:pt x="489" y="513"/>
                    </a:lnTo>
                    <a:lnTo>
                      <a:pt x="615" y="566"/>
                    </a:lnTo>
                    <a:lnTo>
                      <a:pt x="816" y="606"/>
                    </a:lnTo>
                    <a:lnTo>
                      <a:pt x="856" y="393"/>
                    </a:lnTo>
                    <a:lnTo>
                      <a:pt x="804" y="393"/>
                    </a:lnTo>
                    <a:lnTo>
                      <a:pt x="753" y="363"/>
                    </a:lnTo>
                    <a:lnTo>
                      <a:pt x="695" y="323"/>
                    </a:lnTo>
                    <a:lnTo>
                      <a:pt x="695" y="243"/>
                    </a:lnTo>
                    <a:lnTo>
                      <a:pt x="660" y="116"/>
                    </a:lnTo>
                    <a:lnTo>
                      <a:pt x="597" y="46"/>
                    </a:lnTo>
                    <a:lnTo>
                      <a:pt x="505" y="0"/>
                    </a:lnTo>
                    <a:lnTo>
                      <a:pt x="391" y="12"/>
                    </a:lnTo>
                    <a:lnTo>
                      <a:pt x="321" y="53"/>
                    </a:lnTo>
                    <a:lnTo>
                      <a:pt x="286" y="98"/>
                    </a:lnTo>
                    <a:lnTo>
                      <a:pt x="253" y="121"/>
                    </a:lnTo>
                    <a:lnTo>
                      <a:pt x="218" y="116"/>
                    </a:lnTo>
                    <a:lnTo>
                      <a:pt x="166" y="63"/>
                    </a:lnTo>
                    <a:lnTo>
                      <a:pt x="132" y="0"/>
                    </a:lnTo>
                    <a:lnTo>
                      <a:pt x="103" y="30"/>
                    </a:lnTo>
                    <a:lnTo>
                      <a:pt x="0" y="150"/>
                    </a:lnTo>
                    <a:lnTo>
                      <a:pt x="5" y="178"/>
                    </a:lnTo>
                    <a:lnTo>
                      <a:pt x="17" y="191"/>
                    </a:lnTo>
                    <a:lnTo>
                      <a:pt x="120" y="81"/>
                    </a:lnTo>
                    <a:lnTo>
                      <a:pt x="172" y="133"/>
                    </a:lnTo>
                    <a:lnTo>
                      <a:pt x="206" y="168"/>
                    </a:lnTo>
                    <a:lnTo>
                      <a:pt x="253" y="168"/>
                    </a:lnTo>
                    <a:lnTo>
                      <a:pt x="286" y="156"/>
                    </a:lnTo>
                    <a:lnTo>
                      <a:pt x="339" y="116"/>
                    </a:lnTo>
                    <a:lnTo>
                      <a:pt x="367" y="70"/>
                    </a:lnTo>
                    <a:lnTo>
                      <a:pt x="442" y="46"/>
                    </a:lnTo>
                    <a:lnTo>
                      <a:pt x="505" y="53"/>
                    </a:lnTo>
                    <a:lnTo>
                      <a:pt x="562" y="87"/>
                    </a:lnTo>
                    <a:lnTo>
                      <a:pt x="615" y="138"/>
                    </a:lnTo>
                    <a:lnTo>
                      <a:pt x="643" y="203"/>
                    </a:lnTo>
                    <a:lnTo>
                      <a:pt x="643" y="260"/>
                    </a:lnTo>
                    <a:lnTo>
                      <a:pt x="643" y="323"/>
                    </a:lnTo>
                    <a:lnTo>
                      <a:pt x="666" y="375"/>
                    </a:lnTo>
                    <a:lnTo>
                      <a:pt x="730" y="410"/>
                    </a:lnTo>
                    <a:lnTo>
                      <a:pt x="804" y="444"/>
                    </a:lnTo>
                    <a:lnTo>
                      <a:pt x="770" y="554"/>
                    </a:lnTo>
                    <a:lnTo>
                      <a:pt x="580" y="503"/>
                    </a:lnTo>
                    <a:lnTo>
                      <a:pt x="454" y="450"/>
                    </a:lnTo>
                    <a:lnTo>
                      <a:pt x="339" y="416"/>
                    </a:lnTo>
                    <a:lnTo>
                      <a:pt x="241" y="363"/>
                    </a:lnTo>
                    <a:lnTo>
                      <a:pt x="120" y="266"/>
                    </a:lnTo>
                    <a:lnTo>
                      <a:pt x="34" y="173"/>
                    </a:lnTo>
                    <a:lnTo>
                      <a:pt x="22" y="185"/>
                    </a:lnTo>
                    <a:lnTo>
                      <a:pt x="75" y="26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Oval 36"/>
              <p:cNvSpPr>
                <a:spLocks noChangeArrowheads="1"/>
              </p:cNvSpPr>
              <p:nvPr/>
            </p:nvSpPr>
            <p:spPr bwMode="auto">
              <a:xfrm rot="-4286940">
                <a:off x="2791" y="1887"/>
                <a:ext cx="141" cy="50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Oval 37"/>
              <p:cNvSpPr>
                <a:spLocks noChangeArrowheads="1"/>
              </p:cNvSpPr>
              <p:nvPr/>
            </p:nvSpPr>
            <p:spPr bwMode="auto">
              <a:xfrm rot="-4286940">
                <a:off x="2810" y="1913"/>
                <a:ext cx="81" cy="19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Oval 38"/>
              <p:cNvSpPr>
                <a:spLocks noChangeArrowheads="1"/>
              </p:cNvSpPr>
              <p:nvPr/>
            </p:nvSpPr>
            <p:spPr bwMode="auto">
              <a:xfrm rot="-4286940">
                <a:off x="2741" y="1887"/>
                <a:ext cx="141" cy="50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Oval 39"/>
              <p:cNvSpPr>
                <a:spLocks noChangeArrowheads="1"/>
              </p:cNvSpPr>
              <p:nvPr/>
            </p:nvSpPr>
            <p:spPr bwMode="auto">
              <a:xfrm rot="-4286940">
                <a:off x="2760" y="1913"/>
                <a:ext cx="81" cy="19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Oval 40"/>
              <p:cNvSpPr>
                <a:spLocks noChangeArrowheads="1"/>
              </p:cNvSpPr>
              <p:nvPr/>
            </p:nvSpPr>
            <p:spPr bwMode="auto">
              <a:xfrm>
                <a:off x="2687" y="2089"/>
                <a:ext cx="198" cy="8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/>
              <a:lstStyle/>
              <a:p>
                <a:pPr algn="ctr" rtl="0" eaLnBrk="0" hangingPunct="0"/>
                <a:endParaRPr lang="en-US" sz="2400">
                  <a:latin typeface="Arial Rounded MT Bold" pitchFamily="34" charset="0"/>
                </a:endParaRPr>
              </a:p>
            </p:txBody>
          </p:sp>
        </p:grpSp>
        <p:grpSp>
          <p:nvGrpSpPr>
            <p:cNvPr id="68" name="Group 41"/>
            <p:cNvGrpSpPr>
              <a:grpSpLocks/>
            </p:cNvGrpSpPr>
            <p:nvPr/>
          </p:nvGrpSpPr>
          <p:grpSpPr bwMode="auto">
            <a:xfrm>
              <a:off x="817" y="2880"/>
              <a:ext cx="909" cy="266"/>
              <a:chOff x="3072" y="3360"/>
              <a:chExt cx="1781" cy="266"/>
            </a:xfrm>
          </p:grpSpPr>
          <p:sp>
            <p:nvSpPr>
              <p:cNvPr id="70" name="Text Box 42"/>
              <p:cNvSpPr txBox="1">
                <a:spLocks noChangeArrowheads="1"/>
              </p:cNvSpPr>
              <p:nvPr/>
            </p:nvSpPr>
            <p:spPr bwMode="auto">
              <a:xfrm>
                <a:off x="3105" y="3408"/>
                <a:ext cx="174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14,23,25,30,31</a:t>
                </a:r>
                <a:endParaRPr lang="en-CA" sz="1600" dirty="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43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1757" cy="26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Text Box 44"/>
            <p:cNvSpPr txBox="1">
              <a:spLocks noChangeArrowheads="1"/>
            </p:cNvSpPr>
            <p:nvPr/>
          </p:nvSpPr>
          <p:spPr bwMode="auto">
            <a:xfrm>
              <a:off x="770" y="3006"/>
              <a:ext cx="1043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 dirty="0">
                  <a:latin typeface="Times New Roman" pitchFamily="18" charset="0"/>
                </a:rPr>
                <a:t/>
              </a:r>
              <a:br>
                <a:rPr lang="en-US" sz="1600" dirty="0">
                  <a:latin typeface="Times New Roman" pitchFamily="18" charset="0"/>
                </a:rPr>
              </a:br>
              <a:r>
                <a:rPr lang="en-US" sz="1600" dirty="0">
                  <a:latin typeface="Times New Roman" pitchFamily="18" charset="0"/>
                </a:rPr>
                <a:t>sort the first half. </a:t>
              </a:r>
            </a:p>
          </p:txBody>
        </p:sp>
      </p:grpSp>
      <p:grpSp>
        <p:nvGrpSpPr>
          <p:cNvPr id="86" name="Group 45"/>
          <p:cNvGrpSpPr>
            <a:grpSpLocks/>
          </p:cNvGrpSpPr>
          <p:nvPr/>
        </p:nvGrpSpPr>
        <p:grpSpPr bwMode="auto">
          <a:xfrm>
            <a:off x="5005800" y="5580863"/>
            <a:ext cx="2286000" cy="1054100"/>
            <a:chOff x="3671" y="2770"/>
            <a:chExt cx="1440" cy="664"/>
          </a:xfrm>
        </p:grpSpPr>
        <p:grpSp>
          <p:nvGrpSpPr>
            <p:cNvPr id="87" name="Group 46"/>
            <p:cNvGrpSpPr>
              <a:grpSpLocks/>
            </p:cNvGrpSpPr>
            <p:nvPr/>
          </p:nvGrpSpPr>
          <p:grpSpPr bwMode="auto">
            <a:xfrm>
              <a:off x="4068" y="2905"/>
              <a:ext cx="814" cy="248"/>
              <a:chOff x="3072" y="3396"/>
              <a:chExt cx="1971" cy="238"/>
            </a:xfrm>
          </p:grpSpPr>
          <p:sp>
            <p:nvSpPr>
              <p:cNvPr id="104" name="Text Box 47"/>
              <p:cNvSpPr txBox="1">
                <a:spLocks noChangeArrowheads="1"/>
              </p:cNvSpPr>
              <p:nvPr/>
            </p:nvSpPr>
            <p:spPr bwMode="auto">
              <a:xfrm>
                <a:off x="3106" y="3408"/>
                <a:ext cx="1767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CA" sz="1600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62,79,98,88</a:t>
                </a:r>
              </a:p>
            </p:txBody>
          </p:sp>
          <p:sp>
            <p:nvSpPr>
              <p:cNvPr id="105" name="Rectangle 48"/>
              <p:cNvSpPr>
                <a:spLocks noChangeArrowheads="1"/>
              </p:cNvSpPr>
              <p:nvPr/>
            </p:nvSpPr>
            <p:spPr bwMode="auto">
              <a:xfrm>
                <a:off x="3072" y="3396"/>
                <a:ext cx="1971" cy="23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" name="Group 49"/>
            <p:cNvGrpSpPr>
              <a:grpSpLocks/>
            </p:cNvGrpSpPr>
            <p:nvPr/>
          </p:nvGrpSpPr>
          <p:grpSpPr bwMode="auto">
            <a:xfrm flipH="1">
              <a:off x="3671" y="2770"/>
              <a:ext cx="240" cy="626"/>
              <a:chOff x="2308" y="1513"/>
              <a:chExt cx="1162" cy="2570"/>
            </a:xfrm>
          </p:grpSpPr>
          <p:grpSp>
            <p:nvGrpSpPr>
              <p:cNvPr id="90" name="Group 50"/>
              <p:cNvGrpSpPr>
                <a:grpSpLocks/>
              </p:cNvGrpSpPr>
              <p:nvPr/>
            </p:nvGrpSpPr>
            <p:grpSpPr bwMode="auto">
              <a:xfrm>
                <a:off x="2308" y="1740"/>
                <a:ext cx="957" cy="2343"/>
                <a:chOff x="2308" y="1740"/>
                <a:chExt cx="957" cy="2343"/>
              </a:xfrm>
            </p:grpSpPr>
            <p:sp>
              <p:nvSpPr>
                <p:cNvPr id="98" name="Freeform 51"/>
                <p:cNvSpPr>
                  <a:spLocks/>
                </p:cNvSpPr>
                <p:nvPr/>
              </p:nvSpPr>
              <p:spPr bwMode="auto">
                <a:xfrm>
                  <a:off x="2673" y="1740"/>
                  <a:ext cx="432" cy="485"/>
                </a:xfrm>
                <a:custGeom>
                  <a:avLst/>
                  <a:gdLst/>
                  <a:ahLst/>
                  <a:cxnLst>
                    <a:cxn ang="0">
                      <a:pos x="123" y="206"/>
                    </a:cxn>
                    <a:cxn ang="0">
                      <a:pos x="159" y="53"/>
                    </a:cxn>
                    <a:cxn ang="0">
                      <a:pos x="248" y="0"/>
                    </a:cxn>
                    <a:cxn ang="0">
                      <a:pos x="335" y="0"/>
                    </a:cxn>
                    <a:cxn ang="0">
                      <a:pos x="388" y="53"/>
                    </a:cxn>
                    <a:cxn ang="0">
                      <a:pos x="432" y="215"/>
                    </a:cxn>
                    <a:cxn ang="0">
                      <a:pos x="415" y="349"/>
                    </a:cxn>
                    <a:cxn ang="0">
                      <a:pos x="379" y="458"/>
                    </a:cxn>
                    <a:cxn ang="0">
                      <a:pos x="309" y="485"/>
                    </a:cxn>
                    <a:cxn ang="0">
                      <a:pos x="221" y="475"/>
                    </a:cxn>
                    <a:cxn ang="0">
                      <a:pos x="132" y="368"/>
                    </a:cxn>
                    <a:cxn ang="0">
                      <a:pos x="123" y="288"/>
                    </a:cxn>
                    <a:cxn ang="0">
                      <a:pos x="0" y="242"/>
                    </a:cxn>
                    <a:cxn ang="0">
                      <a:pos x="0" y="189"/>
                    </a:cxn>
                    <a:cxn ang="0">
                      <a:pos x="123" y="206"/>
                    </a:cxn>
                  </a:cxnLst>
                  <a:rect l="0" t="0" r="r" b="b"/>
                  <a:pathLst>
                    <a:path w="432" h="485">
                      <a:moveTo>
                        <a:pt x="123" y="206"/>
                      </a:moveTo>
                      <a:lnTo>
                        <a:pt x="159" y="53"/>
                      </a:lnTo>
                      <a:lnTo>
                        <a:pt x="248" y="0"/>
                      </a:lnTo>
                      <a:lnTo>
                        <a:pt x="335" y="0"/>
                      </a:lnTo>
                      <a:lnTo>
                        <a:pt x="388" y="53"/>
                      </a:lnTo>
                      <a:lnTo>
                        <a:pt x="432" y="215"/>
                      </a:lnTo>
                      <a:lnTo>
                        <a:pt x="415" y="349"/>
                      </a:lnTo>
                      <a:lnTo>
                        <a:pt x="379" y="458"/>
                      </a:lnTo>
                      <a:lnTo>
                        <a:pt x="309" y="485"/>
                      </a:lnTo>
                      <a:lnTo>
                        <a:pt x="221" y="475"/>
                      </a:lnTo>
                      <a:lnTo>
                        <a:pt x="132" y="368"/>
                      </a:lnTo>
                      <a:lnTo>
                        <a:pt x="123" y="288"/>
                      </a:lnTo>
                      <a:lnTo>
                        <a:pt x="0" y="242"/>
                      </a:lnTo>
                      <a:lnTo>
                        <a:pt x="0" y="189"/>
                      </a:lnTo>
                      <a:lnTo>
                        <a:pt x="123" y="20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52"/>
                <p:cNvSpPr>
                  <a:spLocks/>
                </p:cNvSpPr>
                <p:nvPr/>
              </p:nvSpPr>
              <p:spPr bwMode="auto">
                <a:xfrm>
                  <a:off x="2573" y="2253"/>
                  <a:ext cx="500" cy="828"/>
                </a:xfrm>
                <a:custGeom>
                  <a:avLst/>
                  <a:gdLst/>
                  <a:ahLst/>
                  <a:cxnLst>
                    <a:cxn ang="0">
                      <a:pos x="41" y="173"/>
                    </a:cxn>
                    <a:cxn ang="0">
                      <a:pos x="163" y="35"/>
                    </a:cxn>
                    <a:cxn ang="0">
                      <a:pos x="232" y="0"/>
                    </a:cxn>
                    <a:cxn ang="0">
                      <a:pos x="366" y="5"/>
                    </a:cxn>
                    <a:cxn ang="0">
                      <a:pos x="488" y="57"/>
                    </a:cxn>
                    <a:cxn ang="0">
                      <a:pos x="500" y="126"/>
                    </a:cxn>
                    <a:cxn ang="0">
                      <a:pos x="483" y="207"/>
                    </a:cxn>
                    <a:cxn ang="0">
                      <a:pos x="396" y="281"/>
                    </a:cxn>
                    <a:cxn ang="0">
                      <a:pos x="349" y="414"/>
                    </a:cxn>
                    <a:cxn ang="0">
                      <a:pos x="349" y="552"/>
                    </a:cxn>
                    <a:cxn ang="0">
                      <a:pos x="384" y="637"/>
                    </a:cxn>
                    <a:cxn ang="0">
                      <a:pos x="448" y="695"/>
                    </a:cxn>
                    <a:cxn ang="0">
                      <a:pos x="448" y="765"/>
                    </a:cxn>
                    <a:cxn ang="0">
                      <a:pos x="419" y="800"/>
                    </a:cxn>
                    <a:cxn ang="0">
                      <a:pos x="384" y="816"/>
                    </a:cxn>
                    <a:cxn ang="0">
                      <a:pos x="268" y="828"/>
                    </a:cxn>
                    <a:cxn ang="0">
                      <a:pos x="163" y="747"/>
                    </a:cxn>
                    <a:cxn ang="0">
                      <a:pos x="53" y="574"/>
                    </a:cxn>
                    <a:cxn ang="0">
                      <a:pos x="0" y="368"/>
                    </a:cxn>
                    <a:cxn ang="0">
                      <a:pos x="140" y="436"/>
                    </a:cxn>
                    <a:cxn ang="0">
                      <a:pos x="192" y="436"/>
                    </a:cxn>
                    <a:cxn ang="0">
                      <a:pos x="227" y="396"/>
                    </a:cxn>
                    <a:cxn ang="0">
                      <a:pos x="251" y="316"/>
                    </a:cxn>
                    <a:cxn ang="0">
                      <a:pos x="209" y="293"/>
                    </a:cxn>
                    <a:cxn ang="0">
                      <a:pos x="53" y="293"/>
                    </a:cxn>
                    <a:cxn ang="0">
                      <a:pos x="18" y="293"/>
                    </a:cxn>
                    <a:cxn ang="0">
                      <a:pos x="41" y="173"/>
                    </a:cxn>
                  </a:cxnLst>
                  <a:rect l="0" t="0" r="r" b="b"/>
                  <a:pathLst>
                    <a:path w="500" h="828">
                      <a:moveTo>
                        <a:pt x="41" y="173"/>
                      </a:moveTo>
                      <a:lnTo>
                        <a:pt x="163" y="35"/>
                      </a:lnTo>
                      <a:lnTo>
                        <a:pt x="232" y="0"/>
                      </a:lnTo>
                      <a:lnTo>
                        <a:pt x="366" y="5"/>
                      </a:lnTo>
                      <a:lnTo>
                        <a:pt x="488" y="57"/>
                      </a:lnTo>
                      <a:lnTo>
                        <a:pt x="500" y="126"/>
                      </a:lnTo>
                      <a:lnTo>
                        <a:pt x="483" y="207"/>
                      </a:lnTo>
                      <a:lnTo>
                        <a:pt x="396" y="281"/>
                      </a:lnTo>
                      <a:lnTo>
                        <a:pt x="349" y="414"/>
                      </a:lnTo>
                      <a:lnTo>
                        <a:pt x="349" y="552"/>
                      </a:lnTo>
                      <a:lnTo>
                        <a:pt x="384" y="637"/>
                      </a:lnTo>
                      <a:lnTo>
                        <a:pt x="448" y="695"/>
                      </a:lnTo>
                      <a:lnTo>
                        <a:pt x="448" y="765"/>
                      </a:lnTo>
                      <a:lnTo>
                        <a:pt x="419" y="800"/>
                      </a:lnTo>
                      <a:lnTo>
                        <a:pt x="384" y="816"/>
                      </a:lnTo>
                      <a:lnTo>
                        <a:pt x="268" y="828"/>
                      </a:lnTo>
                      <a:lnTo>
                        <a:pt x="163" y="747"/>
                      </a:lnTo>
                      <a:lnTo>
                        <a:pt x="53" y="574"/>
                      </a:lnTo>
                      <a:lnTo>
                        <a:pt x="0" y="368"/>
                      </a:lnTo>
                      <a:lnTo>
                        <a:pt x="140" y="436"/>
                      </a:lnTo>
                      <a:lnTo>
                        <a:pt x="192" y="436"/>
                      </a:lnTo>
                      <a:lnTo>
                        <a:pt x="227" y="396"/>
                      </a:lnTo>
                      <a:lnTo>
                        <a:pt x="251" y="316"/>
                      </a:lnTo>
                      <a:lnTo>
                        <a:pt x="209" y="293"/>
                      </a:lnTo>
                      <a:lnTo>
                        <a:pt x="53" y="293"/>
                      </a:lnTo>
                      <a:lnTo>
                        <a:pt x="18" y="293"/>
                      </a:lnTo>
                      <a:lnTo>
                        <a:pt x="41" y="1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53"/>
                <p:cNvSpPr>
                  <a:spLocks/>
                </p:cNvSpPr>
                <p:nvPr/>
              </p:nvSpPr>
              <p:spPr bwMode="auto">
                <a:xfrm>
                  <a:off x="2950" y="2289"/>
                  <a:ext cx="265" cy="895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9" y="23"/>
                    </a:cxn>
                    <a:cxn ang="0">
                      <a:pos x="83" y="0"/>
                    </a:cxn>
                    <a:cxn ang="0">
                      <a:pos x="135" y="5"/>
                    </a:cxn>
                    <a:cxn ang="0">
                      <a:pos x="206" y="108"/>
                    </a:cxn>
                    <a:cxn ang="0">
                      <a:pos x="265" y="264"/>
                    </a:cxn>
                    <a:cxn ang="0">
                      <a:pos x="265" y="384"/>
                    </a:cxn>
                    <a:cxn ang="0">
                      <a:pos x="241" y="447"/>
                    </a:cxn>
                    <a:cxn ang="0">
                      <a:pos x="118" y="522"/>
                    </a:cxn>
                    <a:cxn ang="0">
                      <a:pos x="83" y="573"/>
                    </a:cxn>
                    <a:cxn ang="0">
                      <a:pos x="83" y="608"/>
                    </a:cxn>
                    <a:cxn ang="0">
                      <a:pos x="123" y="654"/>
                    </a:cxn>
                    <a:cxn ang="0">
                      <a:pos x="189" y="723"/>
                    </a:cxn>
                    <a:cxn ang="0">
                      <a:pos x="224" y="814"/>
                    </a:cxn>
                    <a:cxn ang="0">
                      <a:pos x="212" y="895"/>
                    </a:cxn>
                    <a:cxn ang="0">
                      <a:pos x="177" y="877"/>
                    </a:cxn>
                    <a:cxn ang="0">
                      <a:pos x="159" y="764"/>
                    </a:cxn>
                    <a:cxn ang="0">
                      <a:pos x="101" y="694"/>
                    </a:cxn>
                    <a:cxn ang="0">
                      <a:pos x="54" y="676"/>
                    </a:cxn>
                    <a:cxn ang="0">
                      <a:pos x="29" y="643"/>
                    </a:cxn>
                    <a:cxn ang="0">
                      <a:pos x="29" y="568"/>
                    </a:cxn>
                    <a:cxn ang="0">
                      <a:pos x="64" y="505"/>
                    </a:cxn>
                    <a:cxn ang="0">
                      <a:pos x="123" y="465"/>
                    </a:cxn>
                    <a:cxn ang="0">
                      <a:pos x="212" y="402"/>
                    </a:cxn>
                    <a:cxn ang="0">
                      <a:pos x="224" y="327"/>
                    </a:cxn>
                    <a:cxn ang="0">
                      <a:pos x="177" y="224"/>
                    </a:cxn>
                    <a:cxn ang="0">
                      <a:pos x="101" y="143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265" h="895">
                      <a:moveTo>
                        <a:pt x="0" y="75"/>
                      </a:moveTo>
                      <a:lnTo>
                        <a:pt x="29" y="23"/>
                      </a:lnTo>
                      <a:lnTo>
                        <a:pt x="83" y="0"/>
                      </a:lnTo>
                      <a:lnTo>
                        <a:pt x="135" y="5"/>
                      </a:lnTo>
                      <a:lnTo>
                        <a:pt x="206" y="108"/>
                      </a:lnTo>
                      <a:lnTo>
                        <a:pt x="265" y="264"/>
                      </a:lnTo>
                      <a:lnTo>
                        <a:pt x="265" y="384"/>
                      </a:lnTo>
                      <a:lnTo>
                        <a:pt x="241" y="447"/>
                      </a:lnTo>
                      <a:lnTo>
                        <a:pt x="118" y="522"/>
                      </a:lnTo>
                      <a:lnTo>
                        <a:pt x="83" y="573"/>
                      </a:lnTo>
                      <a:lnTo>
                        <a:pt x="83" y="608"/>
                      </a:lnTo>
                      <a:lnTo>
                        <a:pt x="123" y="654"/>
                      </a:lnTo>
                      <a:lnTo>
                        <a:pt x="189" y="723"/>
                      </a:lnTo>
                      <a:lnTo>
                        <a:pt x="224" y="814"/>
                      </a:lnTo>
                      <a:lnTo>
                        <a:pt x="212" y="895"/>
                      </a:lnTo>
                      <a:lnTo>
                        <a:pt x="177" y="877"/>
                      </a:lnTo>
                      <a:lnTo>
                        <a:pt x="159" y="764"/>
                      </a:lnTo>
                      <a:lnTo>
                        <a:pt x="101" y="694"/>
                      </a:lnTo>
                      <a:lnTo>
                        <a:pt x="54" y="676"/>
                      </a:lnTo>
                      <a:lnTo>
                        <a:pt x="29" y="643"/>
                      </a:lnTo>
                      <a:lnTo>
                        <a:pt x="29" y="568"/>
                      </a:lnTo>
                      <a:lnTo>
                        <a:pt x="64" y="505"/>
                      </a:lnTo>
                      <a:lnTo>
                        <a:pt x="123" y="465"/>
                      </a:lnTo>
                      <a:lnTo>
                        <a:pt x="212" y="402"/>
                      </a:lnTo>
                      <a:lnTo>
                        <a:pt x="224" y="327"/>
                      </a:lnTo>
                      <a:lnTo>
                        <a:pt x="177" y="224"/>
                      </a:lnTo>
                      <a:lnTo>
                        <a:pt x="101" y="143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54"/>
                <p:cNvSpPr>
                  <a:spLocks/>
                </p:cNvSpPr>
                <p:nvPr/>
              </p:nvSpPr>
              <p:spPr bwMode="auto">
                <a:xfrm>
                  <a:off x="2308" y="2238"/>
                  <a:ext cx="520" cy="435"/>
                </a:xfrm>
                <a:custGeom>
                  <a:avLst/>
                  <a:gdLst/>
                  <a:ahLst/>
                  <a:cxnLst>
                    <a:cxn ang="0">
                      <a:pos x="398" y="5"/>
                    </a:cxn>
                    <a:cxn ang="0">
                      <a:pos x="485" y="0"/>
                    </a:cxn>
                    <a:cxn ang="0">
                      <a:pos x="520" y="35"/>
                    </a:cxn>
                    <a:cxn ang="0">
                      <a:pos x="497" y="87"/>
                    </a:cxn>
                    <a:cxn ang="0">
                      <a:pos x="428" y="110"/>
                    </a:cxn>
                    <a:cxn ang="0">
                      <a:pos x="365" y="110"/>
                    </a:cxn>
                    <a:cxn ang="0">
                      <a:pos x="272" y="127"/>
                    </a:cxn>
                    <a:cxn ang="0">
                      <a:pos x="168" y="145"/>
                    </a:cxn>
                    <a:cxn ang="0">
                      <a:pos x="87" y="180"/>
                    </a:cxn>
                    <a:cxn ang="0">
                      <a:pos x="63" y="214"/>
                    </a:cxn>
                    <a:cxn ang="0">
                      <a:pos x="70" y="249"/>
                    </a:cxn>
                    <a:cxn ang="0">
                      <a:pos x="115" y="296"/>
                    </a:cxn>
                    <a:cxn ang="0">
                      <a:pos x="202" y="331"/>
                    </a:cxn>
                    <a:cxn ang="0">
                      <a:pos x="306" y="331"/>
                    </a:cxn>
                    <a:cxn ang="0">
                      <a:pos x="382" y="331"/>
                    </a:cxn>
                    <a:cxn ang="0">
                      <a:pos x="468" y="348"/>
                    </a:cxn>
                    <a:cxn ang="0">
                      <a:pos x="450" y="435"/>
                    </a:cxn>
                    <a:cxn ang="0">
                      <a:pos x="330" y="401"/>
                    </a:cxn>
                    <a:cxn ang="0">
                      <a:pos x="290" y="371"/>
                    </a:cxn>
                    <a:cxn ang="0">
                      <a:pos x="208" y="371"/>
                    </a:cxn>
                    <a:cxn ang="0">
                      <a:pos x="70" y="336"/>
                    </a:cxn>
                    <a:cxn ang="0">
                      <a:pos x="12" y="284"/>
                    </a:cxn>
                    <a:cxn ang="0">
                      <a:pos x="0" y="214"/>
                    </a:cxn>
                    <a:cxn ang="0">
                      <a:pos x="46" y="145"/>
                    </a:cxn>
                    <a:cxn ang="0">
                      <a:pos x="202" y="75"/>
                    </a:cxn>
                    <a:cxn ang="0">
                      <a:pos x="340" y="40"/>
                    </a:cxn>
                    <a:cxn ang="0">
                      <a:pos x="398" y="5"/>
                    </a:cxn>
                  </a:cxnLst>
                  <a:rect l="0" t="0" r="r" b="b"/>
                  <a:pathLst>
                    <a:path w="520" h="435">
                      <a:moveTo>
                        <a:pt x="398" y="5"/>
                      </a:moveTo>
                      <a:lnTo>
                        <a:pt x="485" y="0"/>
                      </a:lnTo>
                      <a:lnTo>
                        <a:pt x="520" y="35"/>
                      </a:lnTo>
                      <a:lnTo>
                        <a:pt x="497" y="87"/>
                      </a:lnTo>
                      <a:lnTo>
                        <a:pt x="428" y="110"/>
                      </a:lnTo>
                      <a:lnTo>
                        <a:pt x="365" y="110"/>
                      </a:lnTo>
                      <a:lnTo>
                        <a:pt x="272" y="127"/>
                      </a:lnTo>
                      <a:lnTo>
                        <a:pt x="168" y="145"/>
                      </a:lnTo>
                      <a:lnTo>
                        <a:pt x="87" y="180"/>
                      </a:lnTo>
                      <a:lnTo>
                        <a:pt x="63" y="214"/>
                      </a:lnTo>
                      <a:lnTo>
                        <a:pt x="70" y="249"/>
                      </a:lnTo>
                      <a:lnTo>
                        <a:pt x="115" y="296"/>
                      </a:lnTo>
                      <a:lnTo>
                        <a:pt x="202" y="331"/>
                      </a:lnTo>
                      <a:lnTo>
                        <a:pt x="306" y="331"/>
                      </a:lnTo>
                      <a:lnTo>
                        <a:pt x="382" y="331"/>
                      </a:lnTo>
                      <a:lnTo>
                        <a:pt x="468" y="348"/>
                      </a:lnTo>
                      <a:lnTo>
                        <a:pt x="450" y="435"/>
                      </a:lnTo>
                      <a:lnTo>
                        <a:pt x="330" y="401"/>
                      </a:lnTo>
                      <a:lnTo>
                        <a:pt x="290" y="371"/>
                      </a:lnTo>
                      <a:lnTo>
                        <a:pt x="208" y="371"/>
                      </a:lnTo>
                      <a:lnTo>
                        <a:pt x="70" y="336"/>
                      </a:lnTo>
                      <a:lnTo>
                        <a:pt x="12" y="284"/>
                      </a:lnTo>
                      <a:lnTo>
                        <a:pt x="0" y="214"/>
                      </a:lnTo>
                      <a:lnTo>
                        <a:pt x="46" y="145"/>
                      </a:lnTo>
                      <a:lnTo>
                        <a:pt x="202" y="75"/>
                      </a:lnTo>
                      <a:lnTo>
                        <a:pt x="340" y="40"/>
                      </a:lnTo>
                      <a:lnTo>
                        <a:pt x="398" y="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55"/>
                <p:cNvSpPr>
                  <a:spLocks/>
                </p:cNvSpPr>
                <p:nvPr/>
              </p:nvSpPr>
              <p:spPr bwMode="auto">
                <a:xfrm>
                  <a:off x="2882" y="2923"/>
                  <a:ext cx="383" cy="11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9" y="17"/>
                    </a:cxn>
                    <a:cxn ang="0">
                      <a:pos x="151" y="103"/>
                    </a:cxn>
                    <a:cxn ang="0">
                      <a:pos x="203" y="257"/>
                    </a:cxn>
                    <a:cxn ang="0">
                      <a:pos x="226" y="451"/>
                    </a:cxn>
                    <a:cxn ang="0">
                      <a:pos x="226" y="560"/>
                    </a:cxn>
                    <a:cxn ang="0">
                      <a:pos x="191" y="696"/>
                    </a:cxn>
                    <a:cxn ang="0">
                      <a:pos x="134" y="885"/>
                    </a:cxn>
                    <a:cxn ang="0">
                      <a:pos x="122" y="937"/>
                    </a:cxn>
                    <a:cxn ang="0">
                      <a:pos x="139" y="965"/>
                    </a:cxn>
                    <a:cxn ang="0">
                      <a:pos x="261" y="1006"/>
                    </a:cxn>
                    <a:cxn ang="0">
                      <a:pos x="383" y="1086"/>
                    </a:cxn>
                    <a:cxn ang="0">
                      <a:pos x="378" y="1119"/>
                    </a:cxn>
                    <a:cxn ang="0">
                      <a:pos x="290" y="1160"/>
                    </a:cxn>
                    <a:cxn ang="0">
                      <a:pos x="256" y="1142"/>
                    </a:cxn>
                    <a:cxn ang="0">
                      <a:pos x="191" y="1057"/>
                    </a:cxn>
                    <a:cxn ang="0">
                      <a:pos x="116" y="1016"/>
                    </a:cxn>
                    <a:cxn ang="0">
                      <a:pos x="34" y="988"/>
                    </a:cxn>
                    <a:cxn ang="0">
                      <a:pos x="29" y="948"/>
                    </a:cxn>
                    <a:cxn ang="0">
                      <a:pos x="52" y="868"/>
                    </a:cxn>
                    <a:cxn ang="0">
                      <a:pos x="116" y="743"/>
                    </a:cxn>
                    <a:cxn ang="0">
                      <a:pos x="156" y="594"/>
                    </a:cxn>
                    <a:cxn ang="0">
                      <a:pos x="156" y="423"/>
                    </a:cxn>
                    <a:cxn ang="0">
                      <a:pos x="122" y="274"/>
                    </a:cxn>
                    <a:cxn ang="0">
                      <a:pos x="47" y="136"/>
                    </a:cxn>
                    <a:cxn ang="0">
                      <a:pos x="12" y="6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3" h="1160">
                      <a:moveTo>
                        <a:pt x="0" y="0"/>
                      </a:moveTo>
                      <a:lnTo>
                        <a:pt x="99" y="17"/>
                      </a:lnTo>
                      <a:lnTo>
                        <a:pt x="151" y="103"/>
                      </a:lnTo>
                      <a:lnTo>
                        <a:pt x="203" y="257"/>
                      </a:lnTo>
                      <a:lnTo>
                        <a:pt x="226" y="451"/>
                      </a:lnTo>
                      <a:lnTo>
                        <a:pt x="226" y="560"/>
                      </a:lnTo>
                      <a:lnTo>
                        <a:pt x="191" y="696"/>
                      </a:lnTo>
                      <a:lnTo>
                        <a:pt x="134" y="885"/>
                      </a:lnTo>
                      <a:lnTo>
                        <a:pt x="122" y="937"/>
                      </a:lnTo>
                      <a:lnTo>
                        <a:pt x="139" y="965"/>
                      </a:lnTo>
                      <a:lnTo>
                        <a:pt x="261" y="1006"/>
                      </a:lnTo>
                      <a:lnTo>
                        <a:pt x="383" y="1086"/>
                      </a:lnTo>
                      <a:lnTo>
                        <a:pt x="378" y="1119"/>
                      </a:lnTo>
                      <a:lnTo>
                        <a:pt x="290" y="1160"/>
                      </a:lnTo>
                      <a:lnTo>
                        <a:pt x="256" y="1142"/>
                      </a:lnTo>
                      <a:lnTo>
                        <a:pt x="191" y="1057"/>
                      </a:lnTo>
                      <a:lnTo>
                        <a:pt x="116" y="1016"/>
                      </a:lnTo>
                      <a:lnTo>
                        <a:pt x="34" y="988"/>
                      </a:lnTo>
                      <a:lnTo>
                        <a:pt x="29" y="948"/>
                      </a:lnTo>
                      <a:lnTo>
                        <a:pt x="52" y="868"/>
                      </a:lnTo>
                      <a:lnTo>
                        <a:pt x="116" y="743"/>
                      </a:lnTo>
                      <a:lnTo>
                        <a:pt x="156" y="594"/>
                      </a:lnTo>
                      <a:lnTo>
                        <a:pt x="156" y="423"/>
                      </a:lnTo>
                      <a:lnTo>
                        <a:pt x="122" y="274"/>
                      </a:lnTo>
                      <a:lnTo>
                        <a:pt x="47" y="136"/>
                      </a:lnTo>
                      <a:lnTo>
                        <a:pt x="12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56"/>
                <p:cNvSpPr>
                  <a:spLocks/>
                </p:cNvSpPr>
                <p:nvPr/>
              </p:nvSpPr>
              <p:spPr bwMode="auto">
                <a:xfrm>
                  <a:off x="2443" y="2919"/>
                  <a:ext cx="461" cy="1027"/>
                </a:xfrm>
                <a:custGeom>
                  <a:avLst/>
                  <a:gdLst/>
                  <a:ahLst/>
                  <a:cxnLst>
                    <a:cxn ang="0">
                      <a:pos x="421" y="0"/>
                    </a:cxn>
                    <a:cxn ang="0">
                      <a:pos x="449" y="22"/>
                    </a:cxn>
                    <a:cxn ang="0">
                      <a:pos x="461" y="91"/>
                    </a:cxn>
                    <a:cxn ang="0">
                      <a:pos x="439" y="159"/>
                    </a:cxn>
                    <a:cxn ang="0">
                      <a:pos x="380" y="245"/>
                    </a:cxn>
                    <a:cxn ang="0">
                      <a:pos x="315" y="348"/>
                    </a:cxn>
                    <a:cxn ang="0">
                      <a:pos x="293" y="462"/>
                    </a:cxn>
                    <a:cxn ang="0">
                      <a:pos x="310" y="645"/>
                    </a:cxn>
                    <a:cxn ang="0">
                      <a:pos x="350" y="868"/>
                    </a:cxn>
                    <a:cxn ang="0">
                      <a:pos x="380" y="959"/>
                    </a:cxn>
                    <a:cxn ang="0">
                      <a:pos x="368" y="987"/>
                    </a:cxn>
                    <a:cxn ang="0">
                      <a:pos x="298" y="992"/>
                    </a:cxn>
                    <a:cxn ang="0">
                      <a:pos x="211" y="969"/>
                    </a:cxn>
                    <a:cxn ang="0">
                      <a:pos x="134" y="1004"/>
                    </a:cxn>
                    <a:cxn ang="0">
                      <a:pos x="87" y="1027"/>
                    </a:cxn>
                    <a:cxn ang="0">
                      <a:pos x="53" y="1022"/>
                    </a:cxn>
                    <a:cxn ang="0">
                      <a:pos x="0" y="959"/>
                    </a:cxn>
                    <a:cxn ang="0">
                      <a:pos x="53" y="936"/>
                    </a:cxn>
                    <a:cxn ang="0">
                      <a:pos x="187" y="908"/>
                    </a:cxn>
                    <a:cxn ang="0">
                      <a:pos x="263" y="936"/>
                    </a:cxn>
                    <a:cxn ang="0">
                      <a:pos x="315" y="936"/>
                    </a:cxn>
                    <a:cxn ang="0">
                      <a:pos x="310" y="890"/>
                    </a:cxn>
                    <a:cxn ang="0">
                      <a:pos x="258" y="616"/>
                    </a:cxn>
                    <a:cxn ang="0">
                      <a:pos x="222" y="456"/>
                    </a:cxn>
                    <a:cxn ang="0">
                      <a:pos x="228" y="376"/>
                    </a:cxn>
                    <a:cxn ang="0">
                      <a:pos x="280" y="227"/>
                    </a:cxn>
                    <a:cxn ang="0">
                      <a:pos x="333" y="91"/>
                    </a:cxn>
                    <a:cxn ang="0">
                      <a:pos x="421" y="0"/>
                    </a:cxn>
                  </a:cxnLst>
                  <a:rect l="0" t="0" r="r" b="b"/>
                  <a:pathLst>
                    <a:path w="461" h="1027">
                      <a:moveTo>
                        <a:pt x="421" y="0"/>
                      </a:moveTo>
                      <a:lnTo>
                        <a:pt x="449" y="22"/>
                      </a:lnTo>
                      <a:lnTo>
                        <a:pt x="461" y="91"/>
                      </a:lnTo>
                      <a:lnTo>
                        <a:pt x="439" y="159"/>
                      </a:lnTo>
                      <a:lnTo>
                        <a:pt x="380" y="245"/>
                      </a:lnTo>
                      <a:lnTo>
                        <a:pt x="315" y="348"/>
                      </a:lnTo>
                      <a:lnTo>
                        <a:pt x="293" y="462"/>
                      </a:lnTo>
                      <a:lnTo>
                        <a:pt x="310" y="645"/>
                      </a:lnTo>
                      <a:lnTo>
                        <a:pt x="350" y="868"/>
                      </a:lnTo>
                      <a:lnTo>
                        <a:pt x="380" y="959"/>
                      </a:lnTo>
                      <a:lnTo>
                        <a:pt x="368" y="987"/>
                      </a:lnTo>
                      <a:lnTo>
                        <a:pt x="298" y="992"/>
                      </a:lnTo>
                      <a:lnTo>
                        <a:pt x="211" y="969"/>
                      </a:lnTo>
                      <a:lnTo>
                        <a:pt x="134" y="1004"/>
                      </a:lnTo>
                      <a:lnTo>
                        <a:pt x="87" y="1027"/>
                      </a:lnTo>
                      <a:lnTo>
                        <a:pt x="53" y="1022"/>
                      </a:lnTo>
                      <a:lnTo>
                        <a:pt x="0" y="959"/>
                      </a:lnTo>
                      <a:lnTo>
                        <a:pt x="53" y="936"/>
                      </a:lnTo>
                      <a:lnTo>
                        <a:pt x="187" y="908"/>
                      </a:lnTo>
                      <a:lnTo>
                        <a:pt x="263" y="936"/>
                      </a:lnTo>
                      <a:lnTo>
                        <a:pt x="315" y="936"/>
                      </a:lnTo>
                      <a:lnTo>
                        <a:pt x="310" y="890"/>
                      </a:lnTo>
                      <a:lnTo>
                        <a:pt x="258" y="616"/>
                      </a:lnTo>
                      <a:lnTo>
                        <a:pt x="222" y="456"/>
                      </a:lnTo>
                      <a:lnTo>
                        <a:pt x="228" y="376"/>
                      </a:lnTo>
                      <a:lnTo>
                        <a:pt x="280" y="227"/>
                      </a:lnTo>
                      <a:lnTo>
                        <a:pt x="333" y="91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Freeform 57"/>
              <p:cNvSpPr>
                <a:spLocks/>
              </p:cNvSpPr>
              <p:nvPr/>
            </p:nvSpPr>
            <p:spPr bwMode="auto">
              <a:xfrm>
                <a:off x="2626" y="1540"/>
                <a:ext cx="827" cy="563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108" y="18"/>
                  </a:cxn>
                  <a:cxn ang="0">
                    <a:pos x="160" y="75"/>
                  </a:cxn>
                  <a:cxn ang="0">
                    <a:pos x="213" y="110"/>
                  </a:cxn>
                  <a:cxn ang="0">
                    <a:pos x="269" y="110"/>
                  </a:cxn>
                  <a:cxn ang="0">
                    <a:pos x="327" y="52"/>
                  </a:cxn>
                  <a:cxn ang="0">
                    <a:pos x="396" y="5"/>
                  </a:cxn>
                  <a:cxn ang="0">
                    <a:pos x="477" y="0"/>
                  </a:cxn>
                  <a:cxn ang="0">
                    <a:pos x="563" y="35"/>
                  </a:cxn>
                  <a:cxn ang="0">
                    <a:pos x="620" y="87"/>
                  </a:cxn>
                  <a:cxn ang="0">
                    <a:pos x="648" y="157"/>
                  </a:cxn>
                  <a:cxn ang="0">
                    <a:pos x="654" y="249"/>
                  </a:cxn>
                  <a:cxn ang="0">
                    <a:pos x="671" y="331"/>
                  </a:cxn>
                  <a:cxn ang="0">
                    <a:pos x="718" y="371"/>
                  </a:cxn>
                  <a:cxn ang="0">
                    <a:pos x="774" y="389"/>
                  </a:cxn>
                  <a:cxn ang="0">
                    <a:pos x="827" y="401"/>
                  </a:cxn>
                  <a:cxn ang="0">
                    <a:pos x="786" y="563"/>
                  </a:cxn>
                  <a:cxn ang="0">
                    <a:pos x="654" y="540"/>
                  </a:cxn>
                  <a:cxn ang="0">
                    <a:pos x="517" y="493"/>
                  </a:cxn>
                  <a:cxn ang="0">
                    <a:pos x="407" y="441"/>
                  </a:cxn>
                  <a:cxn ang="0">
                    <a:pos x="286" y="389"/>
                  </a:cxn>
                  <a:cxn ang="0">
                    <a:pos x="160" y="331"/>
                  </a:cxn>
                  <a:cxn ang="0">
                    <a:pos x="57" y="209"/>
                  </a:cxn>
                  <a:cxn ang="0">
                    <a:pos x="0" y="139"/>
                  </a:cxn>
                </a:cxnLst>
                <a:rect l="0" t="0" r="r" b="b"/>
                <a:pathLst>
                  <a:path w="827" h="563">
                    <a:moveTo>
                      <a:pt x="0" y="139"/>
                    </a:moveTo>
                    <a:lnTo>
                      <a:pt x="108" y="18"/>
                    </a:lnTo>
                    <a:lnTo>
                      <a:pt x="160" y="75"/>
                    </a:lnTo>
                    <a:lnTo>
                      <a:pt x="213" y="110"/>
                    </a:lnTo>
                    <a:lnTo>
                      <a:pt x="269" y="110"/>
                    </a:lnTo>
                    <a:lnTo>
                      <a:pt x="327" y="52"/>
                    </a:lnTo>
                    <a:lnTo>
                      <a:pt x="396" y="5"/>
                    </a:lnTo>
                    <a:lnTo>
                      <a:pt x="477" y="0"/>
                    </a:lnTo>
                    <a:lnTo>
                      <a:pt x="563" y="35"/>
                    </a:lnTo>
                    <a:lnTo>
                      <a:pt x="620" y="87"/>
                    </a:lnTo>
                    <a:lnTo>
                      <a:pt x="648" y="157"/>
                    </a:lnTo>
                    <a:lnTo>
                      <a:pt x="654" y="249"/>
                    </a:lnTo>
                    <a:lnTo>
                      <a:pt x="671" y="331"/>
                    </a:lnTo>
                    <a:lnTo>
                      <a:pt x="718" y="371"/>
                    </a:lnTo>
                    <a:lnTo>
                      <a:pt x="774" y="389"/>
                    </a:lnTo>
                    <a:lnTo>
                      <a:pt x="827" y="401"/>
                    </a:lnTo>
                    <a:lnTo>
                      <a:pt x="786" y="563"/>
                    </a:lnTo>
                    <a:lnTo>
                      <a:pt x="654" y="540"/>
                    </a:lnTo>
                    <a:lnTo>
                      <a:pt x="517" y="493"/>
                    </a:lnTo>
                    <a:lnTo>
                      <a:pt x="407" y="441"/>
                    </a:lnTo>
                    <a:lnTo>
                      <a:pt x="286" y="389"/>
                    </a:lnTo>
                    <a:lnTo>
                      <a:pt x="160" y="331"/>
                    </a:lnTo>
                    <a:lnTo>
                      <a:pt x="57" y="209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063D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/>
              <p:cNvSpPr>
                <a:spLocks/>
              </p:cNvSpPr>
              <p:nvPr/>
            </p:nvSpPr>
            <p:spPr bwMode="auto">
              <a:xfrm>
                <a:off x="2614" y="1513"/>
                <a:ext cx="856" cy="606"/>
              </a:xfrm>
              <a:custGeom>
                <a:avLst/>
                <a:gdLst/>
                <a:ahLst/>
                <a:cxnLst>
                  <a:cxn ang="0">
                    <a:pos x="75" y="266"/>
                  </a:cxn>
                  <a:cxn ang="0">
                    <a:pos x="172" y="363"/>
                  </a:cxn>
                  <a:cxn ang="0">
                    <a:pos x="304" y="428"/>
                  </a:cxn>
                  <a:cxn ang="0">
                    <a:pos x="489" y="513"/>
                  </a:cxn>
                  <a:cxn ang="0">
                    <a:pos x="615" y="566"/>
                  </a:cxn>
                  <a:cxn ang="0">
                    <a:pos x="816" y="606"/>
                  </a:cxn>
                  <a:cxn ang="0">
                    <a:pos x="856" y="393"/>
                  </a:cxn>
                  <a:cxn ang="0">
                    <a:pos x="804" y="393"/>
                  </a:cxn>
                  <a:cxn ang="0">
                    <a:pos x="753" y="363"/>
                  </a:cxn>
                  <a:cxn ang="0">
                    <a:pos x="695" y="323"/>
                  </a:cxn>
                  <a:cxn ang="0">
                    <a:pos x="695" y="243"/>
                  </a:cxn>
                  <a:cxn ang="0">
                    <a:pos x="660" y="116"/>
                  </a:cxn>
                  <a:cxn ang="0">
                    <a:pos x="597" y="46"/>
                  </a:cxn>
                  <a:cxn ang="0">
                    <a:pos x="505" y="0"/>
                  </a:cxn>
                  <a:cxn ang="0">
                    <a:pos x="391" y="12"/>
                  </a:cxn>
                  <a:cxn ang="0">
                    <a:pos x="321" y="53"/>
                  </a:cxn>
                  <a:cxn ang="0">
                    <a:pos x="286" y="98"/>
                  </a:cxn>
                  <a:cxn ang="0">
                    <a:pos x="253" y="121"/>
                  </a:cxn>
                  <a:cxn ang="0">
                    <a:pos x="218" y="116"/>
                  </a:cxn>
                  <a:cxn ang="0">
                    <a:pos x="166" y="63"/>
                  </a:cxn>
                  <a:cxn ang="0">
                    <a:pos x="132" y="0"/>
                  </a:cxn>
                  <a:cxn ang="0">
                    <a:pos x="103" y="30"/>
                  </a:cxn>
                  <a:cxn ang="0">
                    <a:pos x="0" y="150"/>
                  </a:cxn>
                  <a:cxn ang="0">
                    <a:pos x="5" y="178"/>
                  </a:cxn>
                  <a:cxn ang="0">
                    <a:pos x="17" y="191"/>
                  </a:cxn>
                  <a:cxn ang="0">
                    <a:pos x="120" y="81"/>
                  </a:cxn>
                  <a:cxn ang="0">
                    <a:pos x="172" y="133"/>
                  </a:cxn>
                  <a:cxn ang="0">
                    <a:pos x="206" y="168"/>
                  </a:cxn>
                  <a:cxn ang="0">
                    <a:pos x="253" y="168"/>
                  </a:cxn>
                  <a:cxn ang="0">
                    <a:pos x="286" y="156"/>
                  </a:cxn>
                  <a:cxn ang="0">
                    <a:pos x="339" y="116"/>
                  </a:cxn>
                  <a:cxn ang="0">
                    <a:pos x="367" y="70"/>
                  </a:cxn>
                  <a:cxn ang="0">
                    <a:pos x="442" y="46"/>
                  </a:cxn>
                  <a:cxn ang="0">
                    <a:pos x="505" y="53"/>
                  </a:cxn>
                  <a:cxn ang="0">
                    <a:pos x="562" y="87"/>
                  </a:cxn>
                  <a:cxn ang="0">
                    <a:pos x="615" y="138"/>
                  </a:cxn>
                  <a:cxn ang="0">
                    <a:pos x="643" y="203"/>
                  </a:cxn>
                  <a:cxn ang="0">
                    <a:pos x="643" y="260"/>
                  </a:cxn>
                  <a:cxn ang="0">
                    <a:pos x="643" y="323"/>
                  </a:cxn>
                  <a:cxn ang="0">
                    <a:pos x="666" y="375"/>
                  </a:cxn>
                  <a:cxn ang="0">
                    <a:pos x="730" y="410"/>
                  </a:cxn>
                  <a:cxn ang="0">
                    <a:pos x="804" y="444"/>
                  </a:cxn>
                  <a:cxn ang="0">
                    <a:pos x="770" y="554"/>
                  </a:cxn>
                  <a:cxn ang="0">
                    <a:pos x="580" y="503"/>
                  </a:cxn>
                  <a:cxn ang="0">
                    <a:pos x="454" y="450"/>
                  </a:cxn>
                  <a:cxn ang="0">
                    <a:pos x="339" y="416"/>
                  </a:cxn>
                  <a:cxn ang="0">
                    <a:pos x="241" y="363"/>
                  </a:cxn>
                  <a:cxn ang="0">
                    <a:pos x="120" y="266"/>
                  </a:cxn>
                  <a:cxn ang="0">
                    <a:pos x="34" y="173"/>
                  </a:cxn>
                  <a:cxn ang="0">
                    <a:pos x="22" y="185"/>
                  </a:cxn>
                  <a:cxn ang="0">
                    <a:pos x="75" y="266"/>
                  </a:cxn>
                </a:cxnLst>
                <a:rect l="0" t="0" r="r" b="b"/>
                <a:pathLst>
                  <a:path w="856" h="606">
                    <a:moveTo>
                      <a:pt x="75" y="266"/>
                    </a:moveTo>
                    <a:lnTo>
                      <a:pt x="172" y="363"/>
                    </a:lnTo>
                    <a:lnTo>
                      <a:pt x="304" y="428"/>
                    </a:lnTo>
                    <a:lnTo>
                      <a:pt x="489" y="513"/>
                    </a:lnTo>
                    <a:lnTo>
                      <a:pt x="615" y="566"/>
                    </a:lnTo>
                    <a:lnTo>
                      <a:pt x="816" y="606"/>
                    </a:lnTo>
                    <a:lnTo>
                      <a:pt x="856" y="393"/>
                    </a:lnTo>
                    <a:lnTo>
                      <a:pt x="804" y="393"/>
                    </a:lnTo>
                    <a:lnTo>
                      <a:pt x="753" y="363"/>
                    </a:lnTo>
                    <a:lnTo>
                      <a:pt x="695" y="323"/>
                    </a:lnTo>
                    <a:lnTo>
                      <a:pt x="695" y="243"/>
                    </a:lnTo>
                    <a:lnTo>
                      <a:pt x="660" y="116"/>
                    </a:lnTo>
                    <a:lnTo>
                      <a:pt x="597" y="46"/>
                    </a:lnTo>
                    <a:lnTo>
                      <a:pt x="505" y="0"/>
                    </a:lnTo>
                    <a:lnTo>
                      <a:pt x="391" y="12"/>
                    </a:lnTo>
                    <a:lnTo>
                      <a:pt x="321" y="53"/>
                    </a:lnTo>
                    <a:lnTo>
                      <a:pt x="286" y="98"/>
                    </a:lnTo>
                    <a:lnTo>
                      <a:pt x="253" y="121"/>
                    </a:lnTo>
                    <a:lnTo>
                      <a:pt x="218" y="116"/>
                    </a:lnTo>
                    <a:lnTo>
                      <a:pt x="166" y="63"/>
                    </a:lnTo>
                    <a:lnTo>
                      <a:pt x="132" y="0"/>
                    </a:lnTo>
                    <a:lnTo>
                      <a:pt x="103" y="30"/>
                    </a:lnTo>
                    <a:lnTo>
                      <a:pt x="0" y="150"/>
                    </a:lnTo>
                    <a:lnTo>
                      <a:pt x="5" y="178"/>
                    </a:lnTo>
                    <a:lnTo>
                      <a:pt x="17" y="191"/>
                    </a:lnTo>
                    <a:lnTo>
                      <a:pt x="120" y="81"/>
                    </a:lnTo>
                    <a:lnTo>
                      <a:pt x="172" y="133"/>
                    </a:lnTo>
                    <a:lnTo>
                      <a:pt x="206" y="168"/>
                    </a:lnTo>
                    <a:lnTo>
                      <a:pt x="253" y="168"/>
                    </a:lnTo>
                    <a:lnTo>
                      <a:pt x="286" y="156"/>
                    </a:lnTo>
                    <a:lnTo>
                      <a:pt x="339" y="116"/>
                    </a:lnTo>
                    <a:lnTo>
                      <a:pt x="367" y="70"/>
                    </a:lnTo>
                    <a:lnTo>
                      <a:pt x="442" y="46"/>
                    </a:lnTo>
                    <a:lnTo>
                      <a:pt x="505" y="53"/>
                    </a:lnTo>
                    <a:lnTo>
                      <a:pt x="562" y="87"/>
                    </a:lnTo>
                    <a:lnTo>
                      <a:pt x="615" y="138"/>
                    </a:lnTo>
                    <a:lnTo>
                      <a:pt x="643" y="203"/>
                    </a:lnTo>
                    <a:lnTo>
                      <a:pt x="643" y="260"/>
                    </a:lnTo>
                    <a:lnTo>
                      <a:pt x="643" y="323"/>
                    </a:lnTo>
                    <a:lnTo>
                      <a:pt x="666" y="375"/>
                    </a:lnTo>
                    <a:lnTo>
                      <a:pt x="730" y="410"/>
                    </a:lnTo>
                    <a:lnTo>
                      <a:pt x="804" y="444"/>
                    </a:lnTo>
                    <a:lnTo>
                      <a:pt x="770" y="554"/>
                    </a:lnTo>
                    <a:lnTo>
                      <a:pt x="580" y="503"/>
                    </a:lnTo>
                    <a:lnTo>
                      <a:pt x="454" y="450"/>
                    </a:lnTo>
                    <a:lnTo>
                      <a:pt x="339" y="416"/>
                    </a:lnTo>
                    <a:lnTo>
                      <a:pt x="241" y="363"/>
                    </a:lnTo>
                    <a:lnTo>
                      <a:pt x="120" y="266"/>
                    </a:lnTo>
                    <a:lnTo>
                      <a:pt x="34" y="173"/>
                    </a:lnTo>
                    <a:lnTo>
                      <a:pt x="22" y="185"/>
                    </a:lnTo>
                    <a:lnTo>
                      <a:pt x="75" y="26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59"/>
              <p:cNvSpPr>
                <a:spLocks noChangeArrowheads="1"/>
              </p:cNvSpPr>
              <p:nvPr/>
            </p:nvSpPr>
            <p:spPr bwMode="auto">
              <a:xfrm rot="-4286940">
                <a:off x="2791" y="1887"/>
                <a:ext cx="141" cy="50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60"/>
              <p:cNvSpPr>
                <a:spLocks noChangeArrowheads="1"/>
              </p:cNvSpPr>
              <p:nvPr/>
            </p:nvSpPr>
            <p:spPr bwMode="auto">
              <a:xfrm rot="-4286940">
                <a:off x="2810" y="1913"/>
                <a:ext cx="81" cy="19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61"/>
              <p:cNvSpPr>
                <a:spLocks noChangeArrowheads="1"/>
              </p:cNvSpPr>
              <p:nvPr/>
            </p:nvSpPr>
            <p:spPr bwMode="auto">
              <a:xfrm rot="-4286940">
                <a:off x="2741" y="1887"/>
                <a:ext cx="141" cy="50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62"/>
              <p:cNvSpPr>
                <a:spLocks noChangeArrowheads="1"/>
              </p:cNvSpPr>
              <p:nvPr/>
            </p:nvSpPr>
            <p:spPr bwMode="auto">
              <a:xfrm rot="-4286940">
                <a:off x="2760" y="1913"/>
                <a:ext cx="81" cy="19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63"/>
              <p:cNvSpPr>
                <a:spLocks noChangeArrowheads="1"/>
              </p:cNvSpPr>
              <p:nvPr/>
            </p:nvSpPr>
            <p:spPr bwMode="auto">
              <a:xfrm>
                <a:off x="2687" y="2089"/>
                <a:ext cx="198" cy="8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/>
              <a:lstStyle/>
              <a:p>
                <a:pPr algn="ctr" rtl="0" eaLnBrk="0" hangingPunct="0"/>
                <a:endParaRPr lang="en-US" sz="2400">
                  <a:latin typeface="Arial Rounded MT Bold" pitchFamily="34" charset="0"/>
                </a:endParaRPr>
              </a:p>
            </p:txBody>
          </p:sp>
        </p:grp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3918" y="3066"/>
              <a:ext cx="1193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 dirty="0">
                  <a:latin typeface="Times New Roman" pitchFamily="18" charset="0"/>
                </a:rPr>
                <a:t/>
              </a:r>
              <a:br>
                <a:rPr lang="en-US" sz="1600" dirty="0">
                  <a:latin typeface="Times New Roman" pitchFamily="18" charset="0"/>
                </a:rPr>
              </a:br>
              <a:r>
                <a:rPr lang="en-US" sz="1600" dirty="0">
                  <a:latin typeface="Times New Roman" pitchFamily="18" charset="0"/>
                </a:rPr>
                <a:t>sort the second half. </a:t>
              </a:r>
            </a:p>
          </p:txBody>
        </p:sp>
      </p:grpSp>
      <p:grpSp>
        <p:nvGrpSpPr>
          <p:cNvPr id="106" name="Group 3"/>
          <p:cNvGrpSpPr>
            <a:grpSpLocks/>
          </p:cNvGrpSpPr>
          <p:nvPr/>
        </p:nvGrpSpPr>
        <p:grpSpPr bwMode="auto">
          <a:xfrm>
            <a:off x="3048782" y="3514306"/>
            <a:ext cx="2777670" cy="1291581"/>
            <a:chOff x="118" y="2928"/>
            <a:chExt cx="1856" cy="1355"/>
          </a:xfrm>
        </p:grpSpPr>
        <p:sp>
          <p:nvSpPr>
            <p:cNvPr id="107" name="Freeform 4"/>
            <p:cNvSpPr>
              <a:spLocks/>
            </p:cNvSpPr>
            <p:nvPr/>
          </p:nvSpPr>
          <p:spPr bwMode="auto">
            <a:xfrm>
              <a:off x="118" y="2928"/>
              <a:ext cx="1856" cy="1355"/>
            </a:xfrm>
            <a:custGeom>
              <a:avLst/>
              <a:gdLst/>
              <a:ahLst/>
              <a:cxnLst>
                <a:cxn ang="0">
                  <a:pos x="364" y="288"/>
                </a:cxn>
                <a:cxn ang="0">
                  <a:pos x="28" y="768"/>
                </a:cxn>
                <a:cxn ang="0">
                  <a:pos x="535" y="923"/>
                </a:cxn>
                <a:cxn ang="0">
                  <a:pos x="888" y="1233"/>
                </a:cxn>
                <a:cxn ang="0">
                  <a:pos x="1301" y="1293"/>
                </a:cxn>
                <a:cxn ang="0">
                  <a:pos x="1804" y="864"/>
                </a:cxn>
                <a:cxn ang="0">
                  <a:pos x="988" y="96"/>
                </a:cxn>
                <a:cxn ang="0">
                  <a:pos x="364" y="288"/>
                </a:cxn>
              </a:cxnLst>
              <a:rect l="0" t="0" r="r" b="b"/>
              <a:pathLst>
                <a:path w="1856" h="1355">
                  <a:moveTo>
                    <a:pt x="364" y="288"/>
                  </a:moveTo>
                  <a:cubicBezTo>
                    <a:pt x="204" y="400"/>
                    <a:pt x="0" y="662"/>
                    <a:pt x="28" y="768"/>
                  </a:cubicBezTo>
                  <a:cubicBezTo>
                    <a:pt x="56" y="874"/>
                    <a:pt x="392" y="846"/>
                    <a:pt x="535" y="923"/>
                  </a:cubicBezTo>
                  <a:cubicBezTo>
                    <a:pt x="678" y="1000"/>
                    <a:pt x="760" y="1171"/>
                    <a:pt x="888" y="1233"/>
                  </a:cubicBezTo>
                  <a:cubicBezTo>
                    <a:pt x="1016" y="1295"/>
                    <a:pt x="1148" y="1355"/>
                    <a:pt x="1301" y="1293"/>
                  </a:cubicBezTo>
                  <a:cubicBezTo>
                    <a:pt x="1454" y="1231"/>
                    <a:pt x="1856" y="1063"/>
                    <a:pt x="1804" y="864"/>
                  </a:cubicBezTo>
                  <a:cubicBezTo>
                    <a:pt x="1752" y="665"/>
                    <a:pt x="1228" y="192"/>
                    <a:pt x="988" y="96"/>
                  </a:cubicBezTo>
                  <a:cubicBezTo>
                    <a:pt x="748" y="0"/>
                    <a:pt x="524" y="176"/>
                    <a:pt x="364" y="288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5"/>
            <p:cNvSpPr txBox="1">
              <a:spLocks noChangeArrowheads="1"/>
            </p:cNvSpPr>
            <p:nvPr/>
          </p:nvSpPr>
          <p:spPr bwMode="auto">
            <a:xfrm>
              <a:off x="518" y="3220"/>
              <a:ext cx="2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1248" y="3312"/>
              <a:ext cx="2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7"/>
            <p:cNvSpPr txBox="1">
              <a:spLocks noChangeArrowheads="1"/>
            </p:cNvSpPr>
            <p:nvPr/>
          </p:nvSpPr>
          <p:spPr bwMode="auto">
            <a:xfrm>
              <a:off x="864" y="3504"/>
              <a:ext cx="33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98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8"/>
            <p:cNvSpPr txBox="1">
              <a:spLocks noChangeArrowheads="1"/>
            </p:cNvSpPr>
            <p:nvPr/>
          </p:nvSpPr>
          <p:spPr bwMode="auto">
            <a:xfrm>
              <a:off x="576" y="3552"/>
              <a:ext cx="2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998" y="3700"/>
              <a:ext cx="34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864" y="3216"/>
              <a:ext cx="2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1"/>
            <p:cNvSpPr txBox="1">
              <a:spLocks noChangeArrowheads="1"/>
            </p:cNvSpPr>
            <p:nvPr/>
          </p:nvSpPr>
          <p:spPr bwMode="auto">
            <a:xfrm>
              <a:off x="1190" y="3892"/>
              <a:ext cx="2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12"/>
            <p:cNvSpPr txBox="1">
              <a:spLocks noChangeArrowheads="1"/>
            </p:cNvSpPr>
            <p:nvPr/>
          </p:nvSpPr>
          <p:spPr bwMode="auto">
            <a:xfrm>
              <a:off x="1296" y="3552"/>
              <a:ext cx="2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13"/>
            <p:cNvSpPr txBox="1">
              <a:spLocks noChangeArrowheads="1"/>
            </p:cNvSpPr>
            <p:nvPr/>
          </p:nvSpPr>
          <p:spPr bwMode="auto">
            <a:xfrm>
              <a:off x="1526" y="3696"/>
              <a:ext cx="29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14"/>
            <p:cNvSpPr>
              <a:spLocks noChangeArrowheads="1"/>
            </p:cNvSpPr>
            <p:nvPr/>
          </p:nvSpPr>
          <p:spPr bwMode="auto">
            <a:xfrm>
              <a:off x="370" y="3447"/>
              <a:ext cx="2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33CC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CA" sz="16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Group 15"/>
          <p:cNvGrpSpPr>
            <a:grpSpLocks/>
          </p:cNvGrpSpPr>
          <p:nvPr/>
        </p:nvGrpSpPr>
        <p:grpSpPr bwMode="auto">
          <a:xfrm>
            <a:off x="1905000" y="3813610"/>
            <a:ext cx="431018" cy="549041"/>
            <a:chOff x="2432" y="1328"/>
            <a:chExt cx="906" cy="2075"/>
          </a:xfrm>
        </p:grpSpPr>
        <p:sp>
          <p:nvSpPr>
            <p:cNvPr id="119" name="Freeform 16"/>
            <p:cNvSpPr>
              <a:spLocks/>
            </p:cNvSpPr>
            <p:nvPr/>
          </p:nvSpPr>
          <p:spPr bwMode="auto">
            <a:xfrm>
              <a:off x="2594" y="1328"/>
              <a:ext cx="450" cy="433"/>
            </a:xfrm>
            <a:custGeom>
              <a:avLst/>
              <a:gdLst/>
              <a:ahLst/>
              <a:cxnLst>
                <a:cxn ang="0">
                  <a:pos x="268" y="117"/>
                </a:cxn>
                <a:cxn ang="0">
                  <a:pos x="217" y="41"/>
                </a:cxn>
                <a:cxn ang="0">
                  <a:pos x="166" y="0"/>
                </a:cxn>
                <a:cxn ang="0">
                  <a:pos x="106" y="0"/>
                </a:cxn>
                <a:cxn ang="0">
                  <a:pos x="40" y="26"/>
                </a:cxn>
                <a:cxn ang="0">
                  <a:pos x="10" y="71"/>
                </a:cxn>
                <a:cxn ang="0">
                  <a:pos x="0" y="132"/>
                </a:cxn>
                <a:cxn ang="0">
                  <a:pos x="10" y="213"/>
                </a:cxn>
                <a:cxn ang="0">
                  <a:pos x="50" y="304"/>
                </a:cxn>
                <a:cxn ang="0">
                  <a:pos x="121" y="365"/>
                </a:cxn>
                <a:cxn ang="0">
                  <a:pos x="176" y="395"/>
                </a:cxn>
                <a:cxn ang="0">
                  <a:pos x="232" y="406"/>
                </a:cxn>
                <a:cxn ang="0">
                  <a:pos x="278" y="390"/>
                </a:cxn>
                <a:cxn ang="0">
                  <a:pos x="303" y="365"/>
                </a:cxn>
                <a:cxn ang="0">
                  <a:pos x="319" y="304"/>
                </a:cxn>
                <a:cxn ang="0">
                  <a:pos x="314" y="233"/>
                </a:cxn>
                <a:cxn ang="0">
                  <a:pos x="298" y="173"/>
                </a:cxn>
                <a:cxn ang="0">
                  <a:pos x="399" y="117"/>
                </a:cxn>
                <a:cxn ang="0">
                  <a:pos x="410" y="92"/>
                </a:cxn>
                <a:cxn ang="0">
                  <a:pos x="399" y="81"/>
                </a:cxn>
                <a:cxn ang="0">
                  <a:pos x="288" y="147"/>
                </a:cxn>
                <a:cxn ang="0">
                  <a:pos x="268" y="117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Freeform 17"/>
            <p:cNvSpPr>
              <a:spLocks/>
            </p:cNvSpPr>
            <p:nvPr/>
          </p:nvSpPr>
          <p:spPr bwMode="auto">
            <a:xfrm>
              <a:off x="2432" y="1810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Freeform 18"/>
            <p:cNvSpPr>
              <a:spLocks/>
            </p:cNvSpPr>
            <p:nvPr/>
          </p:nvSpPr>
          <p:spPr bwMode="auto">
            <a:xfrm>
              <a:off x="2737" y="1811"/>
              <a:ext cx="339" cy="717"/>
            </a:xfrm>
            <a:custGeom>
              <a:avLst/>
              <a:gdLst/>
              <a:ahLst/>
              <a:cxnLst>
                <a:cxn ang="0">
                  <a:pos x="269" y="212"/>
                </a:cxn>
                <a:cxn ang="0">
                  <a:pos x="238" y="86"/>
                </a:cxn>
                <a:cxn ang="0">
                  <a:pos x="203" y="25"/>
                </a:cxn>
                <a:cxn ang="0">
                  <a:pos x="126" y="0"/>
                </a:cxn>
                <a:cxn ang="0">
                  <a:pos x="50" y="10"/>
                </a:cxn>
                <a:cxn ang="0">
                  <a:pos x="15" y="76"/>
                </a:cxn>
                <a:cxn ang="0">
                  <a:pos x="20" y="157"/>
                </a:cxn>
                <a:cxn ang="0">
                  <a:pos x="40" y="288"/>
                </a:cxn>
                <a:cxn ang="0">
                  <a:pos x="40" y="404"/>
                </a:cxn>
                <a:cxn ang="0">
                  <a:pos x="15" y="505"/>
                </a:cxn>
                <a:cxn ang="0">
                  <a:pos x="0" y="561"/>
                </a:cxn>
                <a:cxn ang="0">
                  <a:pos x="10" y="612"/>
                </a:cxn>
                <a:cxn ang="0">
                  <a:pos x="45" y="638"/>
                </a:cxn>
                <a:cxn ang="0">
                  <a:pos x="91" y="663"/>
                </a:cxn>
                <a:cxn ang="0">
                  <a:pos x="136" y="673"/>
                </a:cxn>
                <a:cxn ang="0">
                  <a:pos x="193" y="673"/>
                </a:cxn>
                <a:cxn ang="0">
                  <a:pos x="259" y="622"/>
                </a:cxn>
                <a:cxn ang="0">
                  <a:pos x="309" y="515"/>
                </a:cxn>
                <a:cxn ang="0">
                  <a:pos x="304" y="419"/>
                </a:cxn>
                <a:cxn ang="0">
                  <a:pos x="274" y="308"/>
                </a:cxn>
                <a:cxn ang="0">
                  <a:pos x="269" y="212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Freeform 19"/>
            <p:cNvSpPr>
              <a:spLocks/>
            </p:cNvSpPr>
            <p:nvPr/>
          </p:nvSpPr>
          <p:spPr bwMode="auto">
            <a:xfrm>
              <a:off x="2625" y="2365"/>
              <a:ext cx="259" cy="1038"/>
            </a:xfrm>
            <a:custGeom>
              <a:avLst/>
              <a:gdLst/>
              <a:ahLst/>
              <a:cxnLst>
                <a:cxn ang="0">
                  <a:pos x="223" y="15"/>
                </a:cxn>
                <a:cxn ang="0">
                  <a:pos x="163" y="0"/>
                </a:cxn>
                <a:cxn ang="0">
                  <a:pos x="127" y="15"/>
                </a:cxn>
                <a:cxn ang="0">
                  <a:pos x="112" y="66"/>
                </a:cxn>
                <a:cxn ang="0">
                  <a:pos x="127" y="344"/>
                </a:cxn>
                <a:cxn ang="0">
                  <a:pos x="127" y="410"/>
                </a:cxn>
                <a:cxn ang="0">
                  <a:pos x="107" y="532"/>
                </a:cxn>
                <a:cxn ang="0">
                  <a:pos x="102" y="674"/>
                </a:cxn>
                <a:cxn ang="0">
                  <a:pos x="112" y="745"/>
                </a:cxn>
                <a:cxn ang="0">
                  <a:pos x="102" y="785"/>
                </a:cxn>
                <a:cxn ang="0">
                  <a:pos x="31" y="846"/>
                </a:cxn>
                <a:cxn ang="0">
                  <a:pos x="0" y="922"/>
                </a:cxn>
                <a:cxn ang="0">
                  <a:pos x="6" y="947"/>
                </a:cxn>
                <a:cxn ang="0">
                  <a:pos x="61" y="973"/>
                </a:cxn>
                <a:cxn ang="0">
                  <a:pos x="76" y="962"/>
                </a:cxn>
                <a:cxn ang="0">
                  <a:pos x="82" y="917"/>
                </a:cxn>
                <a:cxn ang="0">
                  <a:pos x="97" y="851"/>
                </a:cxn>
                <a:cxn ang="0">
                  <a:pos x="122" y="821"/>
                </a:cxn>
                <a:cxn ang="0">
                  <a:pos x="152" y="801"/>
                </a:cxn>
                <a:cxn ang="0">
                  <a:pos x="178" y="775"/>
                </a:cxn>
                <a:cxn ang="0">
                  <a:pos x="183" y="755"/>
                </a:cxn>
                <a:cxn ang="0">
                  <a:pos x="168" y="730"/>
                </a:cxn>
                <a:cxn ang="0">
                  <a:pos x="152" y="715"/>
                </a:cxn>
                <a:cxn ang="0">
                  <a:pos x="142" y="653"/>
                </a:cxn>
                <a:cxn ang="0">
                  <a:pos x="152" y="526"/>
                </a:cxn>
                <a:cxn ang="0">
                  <a:pos x="188" y="380"/>
                </a:cxn>
                <a:cxn ang="0">
                  <a:pos x="223" y="263"/>
                </a:cxn>
                <a:cxn ang="0">
                  <a:pos x="235" y="122"/>
                </a:cxn>
                <a:cxn ang="0">
                  <a:pos x="223" y="15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Freeform 20"/>
            <p:cNvSpPr>
              <a:spLocks/>
            </p:cNvSpPr>
            <p:nvPr/>
          </p:nvSpPr>
          <p:spPr bwMode="auto">
            <a:xfrm>
              <a:off x="2906" y="2365"/>
              <a:ext cx="422" cy="876"/>
            </a:xfrm>
            <a:custGeom>
              <a:avLst/>
              <a:gdLst/>
              <a:ahLst/>
              <a:cxnLst>
                <a:cxn ang="0">
                  <a:pos x="126" y="122"/>
                </a:cxn>
                <a:cxn ang="0">
                  <a:pos x="116" y="40"/>
                </a:cxn>
                <a:cxn ang="0">
                  <a:pos x="71" y="0"/>
                </a:cxn>
                <a:cxn ang="0">
                  <a:pos x="5" y="5"/>
                </a:cxn>
                <a:cxn ang="0">
                  <a:pos x="0" y="40"/>
                </a:cxn>
                <a:cxn ang="0">
                  <a:pos x="5" y="117"/>
                </a:cxn>
                <a:cxn ang="0">
                  <a:pos x="40" y="233"/>
                </a:cxn>
                <a:cxn ang="0">
                  <a:pos x="66" y="319"/>
                </a:cxn>
                <a:cxn ang="0">
                  <a:pos x="96" y="435"/>
                </a:cxn>
                <a:cxn ang="0">
                  <a:pos x="106" y="536"/>
                </a:cxn>
                <a:cxn ang="0">
                  <a:pos x="106" y="617"/>
                </a:cxn>
                <a:cxn ang="0">
                  <a:pos x="91" y="679"/>
                </a:cxn>
                <a:cxn ang="0">
                  <a:pos x="76" y="699"/>
                </a:cxn>
                <a:cxn ang="0">
                  <a:pos x="76" y="719"/>
                </a:cxn>
                <a:cxn ang="0">
                  <a:pos x="96" y="750"/>
                </a:cxn>
                <a:cxn ang="0">
                  <a:pos x="131" y="760"/>
                </a:cxn>
                <a:cxn ang="0">
                  <a:pos x="187" y="760"/>
                </a:cxn>
                <a:cxn ang="0">
                  <a:pos x="288" y="785"/>
                </a:cxn>
                <a:cxn ang="0">
                  <a:pos x="318" y="821"/>
                </a:cxn>
                <a:cxn ang="0">
                  <a:pos x="364" y="800"/>
                </a:cxn>
                <a:cxn ang="0">
                  <a:pos x="384" y="750"/>
                </a:cxn>
                <a:cxn ang="0">
                  <a:pos x="364" y="730"/>
                </a:cxn>
                <a:cxn ang="0">
                  <a:pos x="278" y="719"/>
                </a:cxn>
                <a:cxn ang="0">
                  <a:pos x="182" y="719"/>
                </a:cxn>
                <a:cxn ang="0">
                  <a:pos x="141" y="714"/>
                </a:cxn>
                <a:cxn ang="0">
                  <a:pos x="131" y="684"/>
                </a:cxn>
                <a:cxn ang="0">
                  <a:pos x="141" y="627"/>
                </a:cxn>
                <a:cxn ang="0">
                  <a:pos x="147" y="531"/>
                </a:cxn>
                <a:cxn ang="0">
                  <a:pos x="136" y="425"/>
                </a:cxn>
                <a:cxn ang="0">
                  <a:pos x="121" y="284"/>
                </a:cxn>
                <a:cxn ang="0">
                  <a:pos x="126" y="162"/>
                </a:cxn>
                <a:cxn ang="0">
                  <a:pos x="126" y="122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 21"/>
            <p:cNvSpPr>
              <a:spLocks/>
            </p:cNvSpPr>
            <p:nvPr/>
          </p:nvSpPr>
          <p:spPr bwMode="auto">
            <a:xfrm rot="10800000" flipV="1">
              <a:off x="2976" y="1824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5" name="Oval 38"/>
          <p:cNvSpPr>
            <a:spLocks noChangeArrowheads="1"/>
          </p:cNvSpPr>
          <p:nvPr/>
        </p:nvSpPr>
        <p:spPr bwMode="auto">
          <a:xfrm>
            <a:off x="4153530" y="3856606"/>
            <a:ext cx="431018" cy="22972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Line 5"/>
          <p:cNvSpPr>
            <a:spLocks noChangeShapeType="1"/>
          </p:cNvSpPr>
          <p:nvPr/>
        </p:nvSpPr>
        <p:spPr bwMode="auto">
          <a:xfrm>
            <a:off x="7256611" y="399145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6"/>
          <p:cNvSpPr>
            <a:spLocks noChangeShapeType="1"/>
          </p:cNvSpPr>
          <p:nvPr/>
        </p:nvSpPr>
        <p:spPr bwMode="auto">
          <a:xfrm>
            <a:off x="7251848" y="401050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7"/>
          <p:cNvSpPr>
            <a:spLocks noChangeShapeType="1"/>
          </p:cNvSpPr>
          <p:nvPr/>
        </p:nvSpPr>
        <p:spPr bwMode="auto">
          <a:xfrm>
            <a:off x="7609036" y="398669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8"/>
          <p:cNvSpPr>
            <a:spLocks noChangeShapeType="1"/>
          </p:cNvSpPr>
          <p:nvPr/>
        </p:nvSpPr>
        <p:spPr bwMode="auto">
          <a:xfrm>
            <a:off x="7961461" y="401050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>
            <a:off x="8313886" y="399145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10"/>
          <p:cNvSpPr>
            <a:spLocks noChangeShapeType="1"/>
          </p:cNvSpPr>
          <p:nvPr/>
        </p:nvSpPr>
        <p:spPr bwMode="auto">
          <a:xfrm>
            <a:off x="8666311" y="400098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>
            <a:off x="9018736" y="399622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2"/>
          <p:cNvSpPr>
            <a:spLocks noChangeShapeType="1"/>
          </p:cNvSpPr>
          <p:nvPr/>
        </p:nvSpPr>
        <p:spPr bwMode="auto">
          <a:xfrm flipV="1">
            <a:off x="7251848" y="4286733"/>
            <a:ext cx="176053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Text Box 13"/>
          <p:cNvSpPr txBox="1">
            <a:spLocks noChangeArrowheads="1"/>
          </p:cNvSpPr>
          <p:nvPr/>
        </p:nvSpPr>
        <p:spPr bwMode="auto">
          <a:xfrm>
            <a:off x="8610278" y="3944851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AutoShape 14"/>
          <p:cNvSpPr>
            <a:spLocks/>
          </p:cNvSpPr>
          <p:nvPr/>
        </p:nvSpPr>
        <p:spPr bwMode="auto">
          <a:xfrm rot="5400000">
            <a:off x="8034485" y="2967521"/>
            <a:ext cx="201613" cy="1789112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Text Box 15"/>
          <p:cNvSpPr txBox="1">
            <a:spLocks noChangeArrowheads="1"/>
          </p:cNvSpPr>
          <p:nvPr/>
        </p:nvSpPr>
        <p:spPr bwMode="auto">
          <a:xfrm>
            <a:off x="7756531" y="3483457"/>
            <a:ext cx="710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..r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8" name="Line 16"/>
          <p:cNvSpPr>
            <a:spLocks noChangeShapeType="1"/>
          </p:cNvSpPr>
          <p:nvPr/>
        </p:nvSpPr>
        <p:spPr bwMode="auto">
          <a:xfrm>
            <a:off x="7275386" y="5852815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>
            <a:off x="7609036" y="58435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Line 18"/>
          <p:cNvSpPr>
            <a:spLocks noChangeShapeType="1"/>
          </p:cNvSpPr>
          <p:nvPr/>
        </p:nvSpPr>
        <p:spPr bwMode="auto">
          <a:xfrm>
            <a:off x="7291801" y="586120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Line 19"/>
          <p:cNvSpPr>
            <a:spLocks noChangeShapeType="1"/>
          </p:cNvSpPr>
          <p:nvPr/>
        </p:nvSpPr>
        <p:spPr bwMode="auto">
          <a:xfrm>
            <a:off x="7980236" y="585757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Line 20"/>
          <p:cNvSpPr>
            <a:spLocks noChangeShapeType="1"/>
          </p:cNvSpPr>
          <p:nvPr/>
        </p:nvSpPr>
        <p:spPr bwMode="auto">
          <a:xfrm>
            <a:off x="8332661" y="585281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Line 21"/>
          <p:cNvSpPr>
            <a:spLocks noChangeShapeType="1"/>
          </p:cNvSpPr>
          <p:nvPr/>
        </p:nvSpPr>
        <p:spPr bwMode="auto">
          <a:xfrm>
            <a:off x="8685086" y="586234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Line 22"/>
          <p:cNvSpPr>
            <a:spLocks noChangeShapeType="1"/>
          </p:cNvSpPr>
          <p:nvPr/>
        </p:nvSpPr>
        <p:spPr bwMode="auto">
          <a:xfrm>
            <a:off x="9037511" y="585757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Line 23"/>
          <p:cNvSpPr>
            <a:spLocks noChangeShapeType="1"/>
          </p:cNvSpPr>
          <p:nvPr/>
        </p:nvSpPr>
        <p:spPr bwMode="auto">
          <a:xfrm>
            <a:off x="7284911" y="6162377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AutoShape 25"/>
          <p:cNvSpPr>
            <a:spLocks/>
          </p:cNvSpPr>
          <p:nvPr/>
        </p:nvSpPr>
        <p:spPr bwMode="auto">
          <a:xfrm rot="5400000">
            <a:off x="7504780" y="5377358"/>
            <a:ext cx="215900" cy="706437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 Box 26"/>
          <p:cNvSpPr txBox="1">
            <a:spLocks noChangeArrowheads="1"/>
          </p:cNvSpPr>
          <p:nvPr/>
        </p:nvSpPr>
        <p:spPr bwMode="auto">
          <a:xfrm>
            <a:off x="6873748" y="5230515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..q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1]</a:t>
            </a:r>
          </a:p>
        </p:txBody>
      </p:sp>
      <p:sp>
        <p:nvSpPr>
          <p:cNvPr id="148" name="AutoShape 27"/>
          <p:cNvSpPr>
            <a:spLocks/>
          </p:cNvSpPr>
          <p:nvPr/>
        </p:nvSpPr>
        <p:spPr bwMode="auto">
          <a:xfrm rot="5400000">
            <a:off x="8546179" y="5372596"/>
            <a:ext cx="244475" cy="706438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 Box 28"/>
          <p:cNvSpPr txBox="1">
            <a:spLocks noChangeArrowheads="1"/>
          </p:cNvSpPr>
          <p:nvPr/>
        </p:nvSpPr>
        <p:spPr bwMode="auto">
          <a:xfrm>
            <a:off x="8212011" y="5240040"/>
            <a:ext cx="9284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[q+1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..r]</a:t>
            </a:r>
          </a:p>
        </p:txBody>
      </p:sp>
      <p:sp>
        <p:nvSpPr>
          <p:cNvPr id="150" name="AutoShape 30"/>
          <p:cNvSpPr>
            <a:spLocks/>
          </p:cNvSpPr>
          <p:nvPr/>
        </p:nvSpPr>
        <p:spPr bwMode="auto">
          <a:xfrm rot="16200000" flipV="1">
            <a:off x="7528592" y="5958383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AutoShape 31"/>
          <p:cNvSpPr>
            <a:spLocks/>
          </p:cNvSpPr>
          <p:nvPr/>
        </p:nvSpPr>
        <p:spPr bwMode="auto">
          <a:xfrm rot="16200000" flipV="1">
            <a:off x="8591423" y="5932190"/>
            <a:ext cx="187325" cy="720725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 Box 32"/>
          <p:cNvSpPr txBox="1">
            <a:spLocks noChangeArrowheads="1"/>
          </p:cNvSpPr>
          <p:nvPr/>
        </p:nvSpPr>
        <p:spPr bwMode="auto">
          <a:xfrm>
            <a:off x="7375398" y="6386215"/>
            <a:ext cx="5533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 Box 33"/>
          <p:cNvSpPr txBox="1">
            <a:spLocks noChangeArrowheads="1"/>
          </p:cNvSpPr>
          <p:nvPr/>
        </p:nvSpPr>
        <p:spPr bwMode="auto">
          <a:xfrm>
            <a:off x="8426323" y="6387802"/>
            <a:ext cx="5533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54" name="Text Box 34"/>
          <p:cNvSpPr txBox="1">
            <a:spLocks noChangeArrowheads="1"/>
          </p:cNvSpPr>
          <p:nvPr/>
        </p:nvSpPr>
        <p:spPr bwMode="auto">
          <a:xfrm>
            <a:off x="7681190" y="4756446"/>
            <a:ext cx="894796" cy="33855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156" name="AutoShape 36"/>
          <p:cNvSpPr>
            <a:spLocks noChangeArrowheads="1"/>
          </p:cNvSpPr>
          <p:nvPr/>
        </p:nvSpPr>
        <p:spPr bwMode="auto">
          <a:xfrm rot="5415885">
            <a:off x="7966403" y="4282365"/>
            <a:ext cx="324368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 Box 37"/>
          <p:cNvSpPr txBox="1">
            <a:spLocks noChangeArrowheads="1"/>
          </p:cNvSpPr>
          <p:nvPr/>
        </p:nvSpPr>
        <p:spPr bwMode="auto">
          <a:xfrm>
            <a:off x="7976742" y="5818758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AutoShape 36"/>
          <p:cNvSpPr>
            <a:spLocks noChangeArrowheads="1"/>
          </p:cNvSpPr>
          <p:nvPr/>
        </p:nvSpPr>
        <p:spPr bwMode="auto">
          <a:xfrm rot="5415885">
            <a:off x="7961714" y="5077709"/>
            <a:ext cx="324368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185543" y="3511001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7994364" y="5501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 [Quick Sort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48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Quick-sort algorithm sorts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 It consists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three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</a:p>
          <a:p>
            <a:pPr marL="745236" lvl="1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(pivot)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into two subsequences, all elements in the first sequence is less than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elements in the second sequence is larger than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5236" lvl="1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on each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subsequence.</a:t>
            </a:r>
          </a:p>
          <a:p>
            <a:pPr marL="745236" lvl="1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Combination is required.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quickSorF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q, 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complexity is represented by F(n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b="1" i="1" u="sng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= r-q</a:t>
            </a:r>
            <a:endParaRPr lang="en-US" sz="1400" b="1" i="1" u="sng" dirty="0">
              <a:solidFill>
                <a:srgbClr val="0E2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first index in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last index is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sorted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then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// 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partition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into two subsequences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[q..p-1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and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[p+1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		// Each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of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[q..p-1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≤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[p],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element of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[p+1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..r] is ≥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[p].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this step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i="1" dirty="0">
              <a:solidFill>
                <a:srgbClr val="0E2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partition(S, q,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r); </a:t>
            </a:r>
            <a:endPara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 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recursively sort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[q..p-1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and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[p+1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..r].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case: both call are represented by F(n-1)=c*(n-1)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best case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both call are represented by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2*F(n/2)=2*c*(n/2)=</a:t>
            </a:r>
            <a:r>
              <a:rPr lang="en-US" sz="1400" i="1" dirty="0" err="1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1400" i="1" dirty="0">
              <a:solidFill>
                <a:srgbClr val="0E2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quickSorF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q, p-1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quickSorF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p+1, 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8156</TotalTime>
  <Words>1235</Words>
  <Application>Microsoft Office PowerPoint</Application>
  <PresentationFormat>On-screen Show (4:3)</PresentationFormat>
  <Paragraphs>283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微軟正黑體</vt:lpstr>
      <vt:lpstr>Arial</vt:lpstr>
      <vt:lpstr>Arial Rounded MT Bold</vt:lpstr>
      <vt:lpstr>Calibri</vt:lpstr>
      <vt:lpstr>Cambria Math</vt:lpstr>
      <vt:lpstr>Gill Sans MT</vt:lpstr>
      <vt:lpstr>Symbol</vt:lpstr>
      <vt:lpstr>Times</vt:lpstr>
      <vt:lpstr>Times New Roman</vt:lpstr>
      <vt:lpstr>Verdana</vt:lpstr>
      <vt:lpstr>Wingdings</vt:lpstr>
      <vt:lpstr>Wingdings 2</vt:lpstr>
      <vt:lpstr>Solstice</vt:lpstr>
      <vt:lpstr>PowerPoint Presentation</vt:lpstr>
      <vt:lpstr>Divide and Conquer [Definitions]</vt:lpstr>
      <vt:lpstr>D&amp;C [Merge Sort]</vt:lpstr>
      <vt:lpstr>D&amp;C [Merge Sort]</vt:lpstr>
      <vt:lpstr>D&amp;C [Merge Sort Analysis]</vt:lpstr>
      <vt:lpstr>D&amp;C [Merge Sort Analysis]</vt:lpstr>
      <vt:lpstr>D&amp;C [Merge Sort Analysis]</vt:lpstr>
      <vt:lpstr>D&amp;C [Quick Sort]</vt:lpstr>
      <vt:lpstr>D&amp;C [Quick Sort]</vt:lpstr>
      <vt:lpstr>D&amp;C [Quick Sort]</vt:lpstr>
      <vt:lpstr>D&amp;C [Quick Sort Analysis]</vt:lpstr>
      <vt:lpstr>D&amp;C [Quick Sort Analysis]</vt:lpstr>
      <vt:lpstr>Algorithms Lecture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Mostafa Salama</dc:creator>
  <cp:lastModifiedBy>Mostafa Salama</cp:lastModifiedBy>
  <cp:revision>260</cp:revision>
  <dcterms:created xsi:type="dcterms:W3CDTF">2012-06-24T19:22:20Z</dcterms:created>
  <dcterms:modified xsi:type="dcterms:W3CDTF">2016-11-09T10:56:32Z</dcterms:modified>
</cp:coreProperties>
</file>