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5" r:id="rId3"/>
    <p:sldId id="357" r:id="rId4"/>
    <p:sldId id="358" r:id="rId5"/>
    <p:sldId id="359" r:id="rId6"/>
    <p:sldId id="354" r:id="rId7"/>
    <p:sldId id="353" r:id="rId8"/>
    <p:sldId id="3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834" autoAdjust="0"/>
  </p:normalViewPr>
  <p:slideViewPr>
    <p:cSldViewPr>
      <p:cViewPr varScale="1">
        <p:scale>
          <a:sx n="100" d="100"/>
          <a:sy n="100" d="100"/>
        </p:scale>
        <p:origin x="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7F9A-66E0-48BB-AA12-D1F4AD259BF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9050-532A-4598-8B27-D1646C5A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412F9D-0045-4900-A719-404CBA1B220C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Leader :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Dr. Mostafa Salama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Analysis of Algorithms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16CSCI01I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Aim: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Analyse </a:t>
            </a:r>
            <a:r>
              <a:rPr lang="en-GB" sz="1200" dirty="0"/>
              <a:t>the amount of </a:t>
            </a:r>
            <a:r>
              <a:rPr lang="en-GB" sz="1200" dirty="0" smtClean="0"/>
              <a:t>resources </a:t>
            </a:r>
            <a:r>
              <a:rPr lang="en-GB" sz="1200" dirty="0"/>
              <a:t>needed to solve a given </a:t>
            </a:r>
            <a:r>
              <a:rPr lang="en-GB" sz="1200" dirty="0" smtClean="0"/>
              <a:t>computational problem.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Compare the </a:t>
            </a:r>
            <a:r>
              <a:rPr lang="en-GB" sz="1200" dirty="0"/>
              <a:t>efficiency of using different </a:t>
            </a:r>
            <a:r>
              <a:rPr lang="en-GB" sz="1200" dirty="0" smtClean="0"/>
              <a:t>algorithms </a:t>
            </a:r>
            <a:r>
              <a:rPr lang="en-GB" sz="1200" dirty="0"/>
              <a:t>in addressing and solving the </a:t>
            </a:r>
            <a:r>
              <a:rPr lang="en-GB" sz="1200" dirty="0" smtClean="0"/>
              <a:t>problem.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Module Content: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Principles of Algorithm Analysis [Brute Force algorithms]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Greedy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Divide and Conquer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chemeClr val="tx2"/>
                </a:solidFill>
              </a:rPr>
              <a:t>Dynamic Programming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Genetic algorithms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Evaluation: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Assignment :20%, </a:t>
            </a:r>
            <a:r>
              <a:rPr lang="en-US" sz="1400" dirty="0" smtClean="0"/>
              <a:t> deliver in Sunday </a:t>
            </a:r>
            <a:r>
              <a:rPr lang="en-US" sz="1400" i="1" dirty="0" smtClean="0"/>
              <a:t>week 5</a:t>
            </a:r>
            <a:endParaRPr lang="en-US" sz="1400" i="1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Class Test    :30%,  on </a:t>
            </a:r>
            <a:r>
              <a:rPr lang="en-US" sz="1400" i="1" dirty="0" smtClean="0"/>
              <a:t>week 7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Final Exam  :50%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Lecture notes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2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608" y="304800"/>
            <a:ext cx="7498080" cy="8842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Algorithms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Lecture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programming [Definitions]</a:t>
            </a:r>
            <a:endParaRPr lang="en-GB" dirty="0"/>
          </a:p>
        </p:txBody>
      </p:sp>
      <p:sp>
        <p:nvSpPr>
          <p:cNvPr id="80" name="Text Box 159"/>
          <p:cNvSpPr txBox="1">
            <a:spLocks noChangeArrowheads="1"/>
          </p:cNvSpPr>
          <p:nvPr/>
        </p:nvSpPr>
        <p:spPr bwMode="auto">
          <a:xfrm>
            <a:off x="1416050" y="1480355"/>
            <a:ext cx="7194550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Dynamic programing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paradigm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defined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by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recurrences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with overlapping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sub-instances. Programming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here means “planning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” as it refers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to a </a:t>
            </a:r>
            <a:r>
              <a:rPr lang="en-US" sz="1600" u="sng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tabular </a:t>
            </a:r>
            <a:r>
              <a:rPr lang="en-US" sz="1600" u="sng" dirty="0" smtClean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method.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Main idea: 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The algorithm set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up a recurrence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relation between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 solution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 larger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instance  and solutions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of some smaller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instances.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sz="1600" b="1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records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smaller solution of smaller instances once in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1600" b="1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table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Then extracts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solution to the initial instance from that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table.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Dynamic programming is a way of improving on inefficient divide-and-conquer algorithms. 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By “inefficient”, we mean that the same recursive call is made over and over. 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If same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subproblem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is solved several times, we can use table to store result of a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subproblem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the first time it is computed and thus never have to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recompute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it again.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Dynamic programming is applicable when the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sub-problems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are dependent, that is, when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sub-problems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share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sub-sub-problems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Example: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knapsack Problem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Longest common subsequence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Dijkstra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Shortest path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 [</a:t>
            </a:r>
            <a:r>
              <a:rPr lang="en-US" sz="4400" dirty="0" smtClean="0"/>
              <a:t>knapsack Problem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Knapsack problem is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to find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most valuable subset of the items that fit into the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knapsack such that:</a:t>
            </a: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 number of 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n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items of known weights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400" b="1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400" b="1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, . . . , </a:t>
            </a:r>
            <a:r>
              <a:rPr lang="en-US" sz="14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400" b="1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Values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b="1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400" b="1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b="1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, . . . , </a:t>
            </a:r>
            <a:r>
              <a:rPr lang="en-US" sz="14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b="1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 knapsack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 weight capacity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 other words,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find a set of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items that maximizes ∑v while ∑w is less than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W.</a:t>
            </a: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..n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complexity is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1400" i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n,W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)=O(</a:t>
            </a:r>
            <a:r>
              <a:rPr lang="en-US" sz="1400" i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1400" b="1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// Complexity W</a:t>
            </a:r>
            <a:endParaRPr lang="pl-PL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Complexity n</a:t>
            </a:r>
            <a:endParaRPr lang="pl-PL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// 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endParaRPr lang="pl-PL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&gt;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endParaRPr lang="pl-PL" sz="1400" b="1" dirty="0">
              <a:solidFill>
                <a:srgbClr val="0E2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pl-PL" sz="1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this algorithm is : </a:t>
            </a:r>
          </a:p>
          <a:p>
            <a:pPr marL="105156" lvl="1" indent="0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O(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3226272"/>
            <a:ext cx="25908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 i="1" dirty="0" smtClean="0">
                <a:solidFill>
                  <a:srgbClr val="0099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Knapsack </a:t>
            </a:r>
            <a:r>
              <a:rPr lang="en-US" altLang="en-US" sz="1600" i="1" dirty="0">
                <a:solidFill>
                  <a:srgbClr val="0099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capacity </a:t>
            </a:r>
            <a:r>
              <a:rPr lang="en-US" altLang="en-US" sz="1600" b="1" i="1" dirty="0">
                <a:solidFill>
                  <a:srgbClr val="0099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 </a:t>
            </a:r>
            <a:r>
              <a:rPr lang="en-US" altLang="en-US" sz="1600" dirty="0">
                <a:solidFill>
                  <a:srgbClr val="0099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5</a:t>
            </a:r>
            <a:endParaRPr lang="en-US" altLang="en-US" sz="1600" u="sng" dirty="0">
              <a:solidFill>
                <a:srgbClr val="0099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item      </a:t>
            </a:r>
            <a:r>
              <a:rPr lang="en-US" altLang="en-US" sz="16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altLang="en-US" sz="16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)eight      (</a:t>
            </a:r>
            <a:r>
              <a:rPr lang="en-US" altLang="en-US" sz="1600" b="1" i="1" u="sng" dirty="0" smtClean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altLang="en-US" sz="16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altLang="en-US" sz="1600" u="sng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alue</a:t>
            </a:r>
            <a:r>
              <a:rPr lang="en-US" altLang="en-US" sz="16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</a:t>
            </a:r>
            <a:endParaRPr lang="en-US" altLang="en-US" sz="1600" i="1" u="sng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1             2        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$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12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2             1       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$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3             3        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$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20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4             2         </a:t>
            </a:r>
            <a:r>
              <a:rPr lang="en-US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$</a:t>
            </a:r>
            <a:r>
              <a:rPr lang="en-US" altLang="en-US" sz="1600" dirty="0">
                <a:latin typeface="Times" panose="02020603050405020304" pitchFamily="18" charset="0"/>
                <a:cs typeface="Times" panose="02020603050405020304" pitchFamily="18" charset="0"/>
              </a:rPr>
              <a:t>15 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66056"/>
              </p:ext>
            </p:extLst>
          </p:nvPr>
        </p:nvGraphicFramePr>
        <p:xfrm>
          <a:off x="6408906" y="4876800"/>
          <a:ext cx="226618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23741"/>
                <a:gridCol w="323741"/>
                <a:gridCol w="323741"/>
                <a:gridCol w="323741"/>
                <a:gridCol w="323741"/>
                <a:gridCol w="323741"/>
                <a:gridCol w="32374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i="1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="1" i="1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72200" y="6096000"/>
            <a:ext cx="196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09620" y="45836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7932906" y="6082200"/>
            <a:ext cx="609600" cy="220052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7780506" y="5779532"/>
            <a:ext cx="0" cy="220052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7551906" y="5530716"/>
            <a:ext cx="228600" cy="184772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6866106" y="5257800"/>
            <a:ext cx="571500" cy="206470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57970" y="617220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=3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7970" y="59406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=3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7970" y="563880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=2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57970" y="54072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34100" y="499170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630105" y="4572000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64465" y="4725888"/>
            <a:ext cx="28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5880" y="5241023"/>
            <a:ext cx="0" cy="16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DP [knapsack Problem]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720" y="1447800"/>
            <a:ext cx="7498080" cy="501753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classic dynamic programming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approach works in a bottom-up methodology. It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fills a table with solutions to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all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smaller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sub-problems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but each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of them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is solved only once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composition of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an optimal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subset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extracted by backtracking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computations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table P extracted from the knapsack algorithm.</a:t>
            </a:r>
          </a:p>
          <a:p>
            <a:pPr algn="just"/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knapsack-backtracking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 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complexity is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F(n)=n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describes the remaining number of items after testing this current item</a:t>
            </a: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set of items suitable for the knapsack</a:t>
            </a: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		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item 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=W] bottom of the table P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1400" b="1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Complexity is n</a:t>
            </a:r>
            <a:endParaRPr lang="pl-PL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selected where the remaining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number of items to be selected will not be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affected after testing this item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selected and added to optimal set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50899"/>
              </p:ext>
            </p:extLst>
          </p:nvPr>
        </p:nvGraphicFramePr>
        <p:xfrm>
          <a:off x="6408906" y="4876800"/>
          <a:ext cx="226618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23741"/>
                <a:gridCol w="323741"/>
                <a:gridCol w="323741"/>
                <a:gridCol w="323741"/>
                <a:gridCol w="323741"/>
                <a:gridCol w="323741"/>
                <a:gridCol w="32374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i="1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="1" i="1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32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0" y="6096000"/>
            <a:ext cx="196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09620" y="45836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7932906" y="6082200"/>
            <a:ext cx="609600" cy="220052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 flipV="1">
            <a:off x="7780506" y="5779532"/>
            <a:ext cx="0" cy="220052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7551906" y="5530716"/>
            <a:ext cx="228600" cy="184772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6866106" y="5257800"/>
            <a:ext cx="571500" cy="206470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7970" y="617220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=3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7970" y="59406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=3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7970" y="563880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=2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7970" y="54072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4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</a:t>
            </a:r>
            <a:endParaRPr lang="en-US" sz="14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4100" y="499170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630105" y="4572000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64465" y="4725888"/>
            <a:ext cx="28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25880" y="5241023"/>
            <a:ext cx="0" cy="16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 [</a:t>
            </a:r>
            <a:r>
              <a:rPr lang="en-US" sz="4400" dirty="0" smtClean="0"/>
              <a:t>LCS Problem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Longest Common Subsequence problem : Example :</a:t>
            </a: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Given S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AT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TC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TT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of length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, and S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ATCGA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of length </a:t>
            </a:r>
            <a:r>
              <a:rPr lang="en-US" sz="1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endParaRPr lang="en-US" sz="1400" b="1" dirty="0" smtClean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Find longest common subsequence S= 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GATCGA</a:t>
            </a: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1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i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complexity is represented by 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1400" i="1" dirty="0" err="1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sz="1400" i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)=nm</a:t>
            </a:r>
            <a:endParaRPr lang="en-US" sz="1400" i="1" dirty="0">
              <a:solidFill>
                <a:srgbClr val="0E2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aseline="-25000" dirty="0">
                <a:latin typeface="Times" panose="02020603050405020304" pitchFamily="18" charset="0"/>
                <a:cs typeface="Times" panose="02020603050405020304" pitchFamily="18" charset="0"/>
              </a:rPr>
              <a:t>1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length n and m respectively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Longest Common subsequence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(2 dimensional n x m),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Matrix (2 dimensional n x m)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//  </a:t>
            </a: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nm</a:t>
            </a:r>
            <a:endParaRPr lang="pl-PL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=0||j=0)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defTabSz="342900">
              <a:spcBef>
                <a:spcPts val="0"/>
              </a:spcBef>
              <a:buClr>
                <a:schemeClr val="hlink"/>
              </a:buClr>
              <a:buSzPct val="110000"/>
              <a:buNone/>
            </a:pP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l-PL" sz="1400" b="1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1400" b="1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]==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[i-1,j-1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]+1; 	</a:t>
            </a:r>
            <a:r>
              <a:rPr lang="en-US" altLang="zh-CN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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1400" b="1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[i,j-1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[i-1,j];	</a:t>
            </a:r>
            <a:r>
              <a:rPr lang="en-US" altLang="zh-CN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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0E2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zh-CN" sz="1400" b="1" dirty="0">
              <a:solidFill>
                <a:srgbClr val="0E2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pl-PL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[i,j-1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3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88" y="5715000"/>
            <a:ext cx="2743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88" y="3352800"/>
            <a:ext cx="25908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6800088" y="3787775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6876288" y="3940175"/>
            <a:ext cx="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952488" y="4168775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7181088" y="4244975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333488" y="4321175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562088" y="4397375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7714488" y="4549775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7943088" y="4625975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095488" y="4778375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8324088" y="4854575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8476488" y="4854575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8705088" y="4930775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[</a:t>
            </a:r>
            <a:r>
              <a:rPr lang="en-US" sz="4400" dirty="0"/>
              <a:t>Dijkstra SP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4812792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shortest path 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is a path of the minimum weights from a node </a:t>
                </a:r>
                <a:r>
                  <a:rPr lang="da-DK" sz="16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v</a:t>
                </a:r>
                <a:r>
                  <a:rPr lang="da-DK" sz="1600" b="1" i="1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0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 node </a:t>
                </a:r>
                <a:r>
                  <a:rPr lang="da-DK" sz="16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v</a:t>
                </a:r>
                <a:r>
                  <a:rPr lang="da-DK" sz="1600" b="1" i="1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k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Directeged graph (digraph)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G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= (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V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da-DK" sz="16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E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) with weight function</a:t>
                </a:r>
              </a:p>
              <a:p>
                <a:pPr marL="82296" indent="0">
                  <a:lnSpc>
                    <a:spcPct val="90000"/>
                  </a:lnSpc>
                  <a:buNone/>
                </a:pP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  <a:r>
                  <a:rPr lang="en-US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W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E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" panose="02020603050405020304" pitchFamily="18" charset="0"/>
                    <a:cs typeface="Times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(assigning real values to edges)</a:t>
                </a:r>
                <a:endParaRPr lang="da-DK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 of path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p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v</a:t>
                </a:r>
                <a:r>
                  <a:rPr lang="da-DK" sz="1600" baseline="-25000" dirty="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" panose="02020603050405020304" pitchFamily="18" charset="0"/>
                    <a:cs typeface="Times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v</a:t>
                </a:r>
                <a:r>
                  <a:rPr lang="da-DK" sz="1600" baseline="-25000" dirty="0">
                    <a:latin typeface="Times" panose="02020603050405020304" pitchFamily="18" charset="0"/>
                    <a:cs typeface="Times" panose="02020603050405020304" pitchFamily="18" charset="0"/>
                  </a:rPr>
                  <a:t>2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" panose="02020603050405020304" pitchFamily="18" charset="0"/>
                    <a:cs typeface="Times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… </a:t>
                </a:r>
                <a:r>
                  <a:rPr lang="en-GB" sz="1600" dirty="0" smtClean="0">
                    <a:latin typeface="Times" panose="02020603050405020304" pitchFamily="18" charset="0"/>
                    <a:cs typeface="Times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v</a:t>
                </a:r>
                <a:r>
                  <a:rPr lang="da-DK" sz="1600" baseline="-25000" dirty="0">
                    <a:latin typeface="Times" panose="02020603050405020304" pitchFamily="18" charset="0"/>
                    <a:cs typeface="Times" panose="02020603050405020304" pitchFamily="18" charset="0"/>
                  </a:rPr>
                  <a:t>k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is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  <a:r>
                  <a:rPr lang="en-US" sz="16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w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(p)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𝒊</m:t>
                        </m:r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just"/>
                <a:endParaRPr lang="en-US" sz="16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just"/>
                <a:r>
                  <a:rPr lang="en-US" sz="1600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Dijkstra’s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algorithm finds the shortest paths from a given node to all other nodes in a graph. 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The digraph </a:t>
                </a:r>
                <a:r>
                  <a:rPr lang="en-US" sz="16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G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should contain only 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Non-negative 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 weights.</a:t>
                </a:r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Basic 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idea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Dijkstra’s algorithm </a:t>
                </a:r>
                <a:endParaRPr lang="da-DK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Maintain 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empty set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S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of solved 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vertices.</a:t>
                </a:r>
                <a:endParaRPr lang="da-DK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At 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each step select "closest" vertex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u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add it to </a:t>
                </a:r>
                <a:r>
                  <a:rPr lang="da-DK" sz="16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S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and </a:t>
                </a:r>
                <a:r>
                  <a:rPr lang="da-DK" sz="1600" b="1" u="sng" dirty="0">
                    <a:latin typeface="Times" panose="02020603050405020304" pitchFamily="18" charset="0"/>
                    <a:cs typeface="Times" panose="02020603050405020304" pitchFamily="18" charset="0"/>
                  </a:rPr>
                  <a:t>relax</a:t>
                </a:r>
                <a:r>
                  <a:rPr lang="da-DK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all edges from </a:t>
                </a:r>
                <a:r>
                  <a:rPr lang="da-DK" sz="16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" panose="02020603050405020304" pitchFamily="18" charset="0"/>
                    <a:cs typeface="Times" panose="02020603050405020304" pitchFamily="18" charset="0"/>
                  </a:rPr>
                  <a:t>u</a:t>
                </a:r>
                <a:r>
                  <a:rPr lang="da-DK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  <a:endParaRPr lang="da-DK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just"/>
                <a:r>
                  <a:rPr lang="en-US" sz="1600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Dijkstra’s</a:t>
                </a:r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algorithm is considered dynamic programming since it records the solution of each sub-instance in a record then go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back to extract solution of the initial instance. Also considered greedy since it searches for.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Dijkstra’s doesn’t work when there are negative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4812792" cy="4800600"/>
              </a:xfrm>
              <a:blipFill rotWithShape="0">
                <a:blip r:embed="rId2"/>
                <a:stretch>
                  <a:fillRect t="-1271" r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/>
          <p:cNvSpPr/>
          <p:nvPr/>
        </p:nvSpPr>
        <p:spPr>
          <a:xfrm>
            <a:off x="7086600" y="2209800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924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134100" y="2971800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524875" y="2109647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686409" y="1655039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760708" y="3161866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208383" y="3949710"/>
            <a:ext cx="2286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cxnSp>
        <p:nvCxnSpPr>
          <p:cNvPr id="113" name="Straight Arrow Connector 112"/>
          <p:cNvCxnSpPr>
            <a:stCxn id="106" idx="6"/>
            <a:endCxn id="107" idx="2"/>
          </p:cNvCxnSpPr>
          <p:nvPr/>
        </p:nvCxnSpPr>
        <p:spPr>
          <a:xfrm flipV="1">
            <a:off x="7315200" y="22479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7" idx="6"/>
            <a:endCxn id="109" idx="2"/>
          </p:cNvCxnSpPr>
          <p:nvPr/>
        </p:nvCxnSpPr>
        <p:spPr>
          <a:xfrm flipV="1">
            <a:off x="8153400" y="2223947"/>
            <a:ext cx="371475" cy="2395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2" idx="1"/>
            <a:endCxn id="108" idx="4"/>
          </p:cNvCxnSpPr>
          <p:nvPr/>
        </p:nvCxnSpPr>
        <p:spPr>
          <a:xfrm flipH="1" flipV="1">
            <a:off x="6248400" y="3200400"/>
            <a:ext cx="993461" cy="78278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8" idx="5"/>
            <a:endCxn id="111" idx="1"/>
          </p:cNvCxnSpPr>
          <p:nvPr/>
        </p:nvCxnSpPr>
        <p:spPr>
          <a:xfrm>
            <a:off x="6329222" y="3166922"/>
            <a:ext cx="464964" cy="2842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7"/>
            <a:endCxn id="106" idx="3"/>
          </p:cNvCxnSpPr>
          <p:nvPr/>
        </p:nvCxnSpPr>
        <p:spPr>
          <a:xfrm flipV="1">
            <a:off x="6955830" y="2404922"/>
            <a:ext cx="164248" cy="79042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4"/>
            <a:endCxn id="111" idx="0"/>
          </p:cNvCxnSpPr>
          <p:nvPr/>
        </p:nvCxnSpPr>
        <p:spPr>
          <a:xfrm>
            <a:off x="6800709" y="1883639"/>
            <a:ext cx="74299" cy="1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2" idx="6"/>
            <a:endCxn id="107" idx="3"/>
          </p:cNvCxnSpPr>
          <p:nvPr/>
        </p:nvCxnSpPr>
        <p:spPr>
          <a:xfrm flipV="1">
            <a:off x="7436983" y="2328722"/>
            <a:ext cx="521295" cy="173528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7"/>
            <a:endCxn id="110" idx="3"/>
          </p:cNvCxnSpPr>
          <p:nvPr/>
        </p:nvCxnSpPr>
        <p:spPr>
          <a:xfrm flipV="1">
            <a:off x="6329222" y="1850161"/>
            <a:ext cx="390665" cy="115511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6" idx="1"/>
            <a:endCxn id="110" idx="5"/>
          </p:cNvCxnSpPr>
          <p:nvPr/>
        </p:nvCxnSpPr>
        <p:spPr>
          <a:xfrm flipH="1" flipV="1">
            <a:off x="6881531" y="1850161"/>
            <a:ext cx="238547" cy="39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0" idx="6"/>
            <a:endCxn id="107" idx="1"/>
          </p:cNvCxnSpPr>
          <p:nvPr/>
        </p:nvCxnSpPr>
        <p:spPr>
          <a:xfrm>
            <a:off x="6915009" y="1769339"/>
            <a:ext cx="1043269" cy="3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0" idx="7"/>
            <a:endCxn id="109" idx="1"/>
          </p:cNvCxnSpPr>
          <p:nvPr/>
        </p:nvCxnSpPr>
        <p:spPr>
          <a:xfrm>
            <a:off x="6881531" y="1688517"/>
            <a:ext cx="1676822" cy="4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1" idx="4"/>
            <a:endCxn id="112" idx="0"/>
          </p:cNvCxnSpPr>
          <p:nvPr/>
        </p:nvCxnSpPr>
        <p:spPr>
          <a:xfrm>
            <a:off x="6875008" y="3390466"/>
            <a:ext cx="447675" cy="5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343977" y="21314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58338" y="23038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429562" y="31134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629903" y="36122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40593" y="34674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667122" y="301030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7306" y="20068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57735" y="2085201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1.5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10611" y="187380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493909" y="166456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2.5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094196" y="2026865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.5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68531" y="25777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133099" y="3842456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447947" y="199887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702477" y="30611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063062" y="286836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7017449" y="210527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7853105" y="201976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6608318" y="15442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da-DK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dirty="0"/>
          </a:p>
        </p:txBody>
      </p:sp>
      <p:cxnSp>
        <p:nvCxnSpPr>
          <p:cNvPr id="153" name="Straight Arrow Connector 152"/>
          <p:cNvCxnSpPr>
            <a:stCxn id="106" idx="4"/>
            <a:endCxn id="112" idx="7"/>
          </p:cNvCxnSpPr>
          <p:nvPr/>
        </p:nvCxnSpPr>
        <p:spPr>
          <a:xfrm>
            <a:off x="7200900" y="2438400"/>
            <a:ext cx="202605" cy="154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096125" y="29041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4984382" cy="4800600"/>
          </a:xfrm>
        </p:spPr>
        <p:txBody>
          <a:bodyPr>
            <a:normAutofit fontScale="77500" lnSpcReduction="20000"/>
          </a:bodyPr>
          <a:lstStyle/>
          <a:p>
            <a:pPr marL="82296" indent="0" algn="just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function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Dijkstra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(Graph,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source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):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Create an empty vertex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set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each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vertex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in Graph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: 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Initialization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   ←  </a:t>
            </a:r>
            <a:r>
              <a:rPr lang="da-DK" sz="1400" dirty="0">
                <a:latin typeface="Symbol" pitchFamily="18" charset="2"/>
                <a:cs typeface="Times New Roman" pitchFamily="18" charset="0"/>
              </a:rPr>
              <a:t>¥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	 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Unknown distance from source to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p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  ← </a:t>
            </a:r>
            <a:r>
              <a:rPr lang="en-US" sz="1600" i="1" dirty="0" smtClean="0">
                <a:latin typeface="Times" panose="02020603050405020304" pitchFamily="18" charset="0"/>
                <a:cs typeface="Times" panose="02020603050405020304" pitchFamily="18" charset="0"/>
              </a:rPr>
              <a:t>-1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	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Previous node in optimal path from source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add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	 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All nodes initially in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(unvisited nodes)</a:t>
            </a:r>
          </a:p>
          <a:p>
            <a:pPr marL="82296" indent="0" algn="just">
              <a:buNone/>
            </a:pP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5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source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] ← 0               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Distance from source to source</a:t>
            </a:r>
          </a:p>
          <a:p>
            <a:pPr marL="82296" indent="0" algn="just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while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is not empty: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← vertex in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with min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Source node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selected first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Remove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from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each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neighbor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:         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where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is still in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←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+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length(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</a:t>
            </a:r>
            <a:r>
              <a:rPr 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(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&lt;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):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 //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 shorter path to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has been found</a:t>
            </a:r>
          </a:p>
          <a:p>
            <a:pPr marL="82296" indent="0" algn="just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←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p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←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[],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[]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81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D. p. </a:t>
            </a:r>
            <a:r>
              <a:rPr lang="en-US" dirty="0"/>
              <a:t>[</a:t>
            </a:r>
            <a:r>
              <a:rPr lang="en-US" sz="4400" dirty="0"/>
              <a:t>Dijkstra SP</a:t>
            </a:r>
            <a:r>
              <a:rPr lang="en-US" dirty="0"/>
              <a:t>]</a:t>
            </a:r>
          </a:p>
        </p:txBody>
      </p:sp>
      <p:graphicFrame>
        <p:nvGraphicFramePr>
          <p:cNvPr id="282" name="Table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89349"/>
              </p:ext>
            </p:extLst>
          </p:nvPr>
        </p:nvGraphicFramePr>
        <p:xfrm>
          <a:off x="6111117" y="1089637"/>
          <a:ext cx="1051683" cy="1109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243"/>
                <a:gridCol w="381220"/>
                <a:gridCol w="381220"/>
              </a:tblGrid>
              <a:tr h="19397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183196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3196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-25000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3196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¥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3196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3196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¥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285" name="Group 3"/>
          <p:cNvGrpSpPr>
            <a:grpSpLocks/>
          </p:cNvGrpSpPr>
          <p:nvPr/>
        </p:nvGrpSpPr>
        <p:grpSpPr bwMode="auto">
          <a:xfrm>
            <a:off x="7133867" y="-1587"/>
            <a:ext cx="1948616" cy="1162967"/>
            <a:chOff x="576" y="816"/>
            <a:chExt cx="1968" cy="1532"/>
          </a:xfrm>
        </p:grpSpPr>
        <p:sp>
          <p:nvSpPr>
            <p:cNvPr id="286" name="Oval 4"/>
            <p:cNvSpPr>
              <a:spLocks noChangeArrowheads="1"/>
            </p:cNvSpPr>
            <p:nvPr/>
          </p:nvSpPr>
          <p:spPr bwMode="auto">
            <a:xfrm>
              <a:off x="1344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¥</a:t>
              </a:r>
            </a:p>
          </p:txBody>
        </p:sp>
        <p:sp>
          <p:nvSpPr>
            <p:cNvPr id="287" name="Oval 5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¥</a:t>
              </a:r>
            </a:p>
          </p:txBody>
        </p:sp>
        <p:sp>
          <p:nvSpPr>
            <p:cNvPr id="288" name="Oval 6"/>
            <p:cNvSpPr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¥</a:t>
              </a:r>
            </a:p>
          </p:txBody>
        </p:sp>
        <p:sp>
          <p:nvSpPr>
            <p:cNvPr id="289" name="Oval 7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¥</a:t>
              </a:r>
            </a:p>
          </p:txBody>
        </p:sp>
        <p:sp>
          <p:nvSpPr>
            <p:cNvPr id="290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0</a:t>
              </a:r>
              <a:endParaRPr lang="en-GB" sz="900">
                <a:latin typeface="Symbol" pitchFamily="18" charset="2"/>
              </a:endParaRPr>
            </a:p>
          </p:txBody>
        </p:sp>
        <p:cxnSp>
          <p:nvCxnSpPr>
            <p:cNvPr id="291" name="AutoShape 9"/>
            <p:cNvCxnSpPr>
              <a:cxnSpLocks noChangeShapeType="1"/>
              <a:stCxn id="288" idx="7"/>
              <a:endCxn id="286" idx="5"/>
            </p:cNvCxnSpPr>
            <p:nvPr/>
          </p:nvCxnSpPr>
          <p:spPr bwMode="auto">
            <a:xfrm rot="16200000">
              <a:off x="1308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" name="AutoShape 10"/>
            <p:cNvCxnSpPr>
              <a:cxnSpLocks noChangeShapeType="1"/>
              <a:stCxn id="286" idx="3"/>
              <a:endCxn id="288" idx="1"/>
            </p:cNvCxnSpPr>
            <p:nvPr/>
          </p:nvCxnSpPr>
          <p:spPr bwMode="auto">
            <a:xfrm rot="5400000">
              <a:off x="1104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" name="AutoShape 11"/>
            <p:cNvCxnSpPr>
              <a:cxnSpLocks noChangeShapeType="1"/>
              <a:stCxn id="286" idx="6"/>
              <a:endCxn id="287" idx="2"/>
            </p:cNvCxnSpPr>
            <p:nvPr/>
          </p:nvCxnSpPr>
          <p:spPr bwMode="auto">
            <a:xfrm>
              <a:off x="1632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" name="AutoShape 12"/>
            <p:cNvCxnSpPr>
              <a:cxnSpLocks noChangeShapeType="1"/>
              <a:stCxn id="288" idx="7"/>
              <a:endCxn id="287" idx="3"/>
            </p:cNvCxnSpPr>
            <p:nvPr/>
          </p:nvCxnSpPr>
          <p:spPr bwMode="auto">
            <a:xfrm flipV="1">
              <a:off x="1590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AutoShape 13"/>
            <p:cNvCxnSpPr>
              <a:cxnSpLocks noChangeShapeType="1"/>
              <a:stCxn id="287" idx="3"/>
              <a:endCxn id="289" idx="1"/>
            </p:cNvCxnSpPr>
            <p:nvPr/>
          </p:nvCxnSpPr>
          <p:spPr bwMode="auto">
            <a:xfrm>
              <a:off x="2154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" name="AutoShape 14"/>
            <p:cNvCxnSpPr>
              <a:cxnSpLocks noChangeShapeType="1"/>
              <a:stCxn id="289" idx="7"/>
              <a:endCxn id="287" idx="5"/>
            </p:cNvCxnSpPr>
            <p:nvPr/>
          </p:nvCxnSpPr>
          <p:spPr bwMode="auto">
            <a:xfrm flipV="1">
              <a:off x="2358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" name="AutoShape 15"/>
            <p:cNvCxnSpPr>
              <a:cxnSpLocks noChangeShapeType="1"/>
              <a:stCxn id="288" idx="6"/>
              <a:endCxn id="289" idx="2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" name="AutoShape 16"/>
            <p:cNvCxnSpPr>
              <a:cxnSpLocks noChangeShapeType="1"/>
              <a:stCxn id="289" idx="1"/>
              <a:endCxn id="290" idx="6"/>
            </p:cNvCxnSpPr>
            <p:nvPr/>
          </p:nvCxnSpPr>
          <p:spPr bwMode="auto">
            <a:xfrm flipH="1" flipV="1">
              <a:off x="1056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AutoShape 17"/>
            <p:cNvCxnSpPr>
              <a:cxnSpLocks noChangeShapeType="1"/>
              <a:stCxn id="290" idx="5"/>
              <a:endCxn id="288" idx="2"/>
            </p:cNvCxnSpPr>
            <p:nvPr/>
          </p:nvCxnSpPr>
          <p:spPr bwMode="auto">
            <a:xfrm>
              <a:off x="1014" y="168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AutoShape 18"/>
            <p:cNvCxnSpPr>
              <a:cxnSpLocks noChangeShapeType="1"/>
              <a:stCxn id="290" idx="7"/>
              <a:endCxn id="286" idx="2"/>
            </p:cNvCxnSpPr>
            <p:nvPr/>
          </p:nvCxnSpPr>
          <p:spPr bwMode="auto">
            <a:xfrm flipV="1">
              <a:off x="1014" y="1200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Text Box 19"/>
            <p:cNvSpPr txBox="1">
              <a:spLocks noChangeArrowheads="1"/>
            </p:cNvSpPr>
            <p:nvPr/>
          </p:nvSpPr>
          <p:spPr bwMode="auto">
            <a:xfrm>
              <a:off x="576" y="1440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s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02" name="Text Box 20"/>
            <p:cNvSpPr txBox="1">
              <a:spLocks noChangeArrowheads="1"/>
            </p:cNvSpPr>
            <p:nvPr/>
          </p:nvSpPr>
          <p:spPr bwMode="auto">
            <a:xfrm>
              <a:off x="1392" y="816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u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03" name="Text Box 21"/>
            <p:cNvSpPr txBox="1">
              <a:spLocks noChangeArrowheads="1"/>
            </p:cNvSpPr>
            <p:nvPr/>
          </p:nvSpPr>
          <p:spPr bwMode="auto">
            <a:xfrm>
              <a:off x="2160" y="816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v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04" name="Text Box 22"/>
            <p:cNvSpPr txBox="1">
              <a:spLocks noChangeArrowheads="1"/>
            </p:cNvSpPr>
            <p:nvPr/>
          </p:nvSpPr>
          <p:spPr bwMode="auto">
            <a:xfrm>
              <a:off x="2160" y="2064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y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05" name="Text Box 23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x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06" name="Text Box 24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10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07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08" name="Text Box 26"/>
            <p:cNvSpPr txBox="1">
              <a:spLocks noChangeArrowheads="1"/>
            </p:cNvSpPr>
            <p:nvPr/>
          </p:nvSpPr>
          <p:spPr bwMode="auto">
            <a:xfrm>
              <a:off x="1728" y="960"/>
              <a:ext cx="28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09" name="Text Box 27"/>
            <p:cNvSpPr txBox="1">
              <a:spLocks noChangeArrowheads="1"/>
            </p:cNvSpPr>
            <p:nvPr/>
          </p:nvSpPr>
          <p:spPr bwMode="auto">
            <a:xfrm>
              <a:off x="1200" y="1392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0" name="Text Box 28"/>
            <p:cNvSpPr txBox="1">
              <a:spLocks noChangeArrowheads="1"/>
            </p:cNvSpPr>
            <p:nvPr/>
          </p:nvSpPr>
          <p:spPr bwMode="auto">
            <a:xfrm>
              <a:off x="1584" y="1392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3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1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2" name="Text Box 30"/>
            <p:cNvSpPr txBox="1">
              <a:spLocks noChangeArrowheads="1"/>
            </p:cNvSpPr>
            <p:nvPr/>
          </p:nvSpPr>
          <p:spPr bwMode="auto">
            <a:xfrm>
              <a:off x="1968" y="1488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4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3" name="Text Box 31"/>
            <p:cNvSpPr txBox="1">
              <a:spLocks noChangeArrowheads="1"/>
            </p:cNvSpPr>
            <p:nvPr/>
          </p:nvSpPr>
          <p:spPr bwMode="auto">
            <a:xfrm>
              <a:off x="2352" y="1488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4" name="Text Box 32"/>
            <p:cNvSpPr txBox="1">
              <a:spLocks noChangeArrowheads="1"/>
            </p:cNvSpPr>
            <p:nvPr/>
          </p:nvSpPr>
          <p:spPr bwMode="auto">
            <a:xfrm>
              <a:off x="1776" y="1584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5" name="Text Box 33"/>
            <p:cNvSpPr txBox="1">
              <a:spLocks noChangeArrowheads="1"/>
            </p:cNvSpPr>
            <p:nvPr/>
          </p:nvSpPr>
          <p:spPr bwMode="auto">
            <a:xfrm>
              <a:off x="1776" y="1920"/>
              <a:ext cx="1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16" name="Group 34"/>
          <p:cNvGrpSpPr>
            <a:grpSpLocks/>
          </p:cNvGrpSpPr>
          <p:nvPr/>
        </p:nvGrpSpPr>
        <p:grpSpPr bwMode="auto">
          <a:xfrm>
            <a:off x="7162442" y="1066800"/>
            <a:ext cx="1932345" cy="1137515"/>
            <a:chOff x="3024" y="816"/>
            <a:chExt cx="1968" cy="1495"/>
          </a:xfrm>
        </p:grpSpPr>
        <p:sp>
          <p:nvSpPr>
            <p:cNvPr id="317" name="Oval 35"/>
            <p:cNvSpPr>
              <a:spLocks noChangeArrowheads="1"/>
            </p:cNvSpPr>
            <p:nvPr/>
          </p:nvSpPr>
          <p:spPr bwMode="auto">
            <a:xfrm>
              <a:off x="379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10</a:t>
              </a:r>
            </a:p>
          </p:txBody>
        </p:sp>
        <p:sp>
          <p:nvSpPr>
            <p:cNvPr id="318" name="Oval 36"/>
            <p:cNvSpPr>
              <a:spLocks noChangeArrowheads="1"/>
            </p:cNvSpPr>
            <p:nvPr/>
          </p:nvSpPr>
          <p:spPr bwMode="auto">
            <a:xfrm>
              <a:off x="4560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¥</a:t>
              </a:r>
            </a:p>
          </p:txBody>
        </p:sp>
        <p:sp>
          <p:nvSpPr>
            <p:cNvPr id="319" name="Oval 37"/>
            <p:cNvSpPr>
              <a:spLocks noChangeArrowheads="1"/>
            </p:cNvSpPr>
            <p:nvPr/>
          </p:nvSpPr>
          <p:spPr bwMode="auto">
            <a:xfrm>
              <a:off x="3792" y="182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5</a:t>
              </a:r>
              <a:endParaRPr lang="en-GB" sz="900">
                <a:latin typeface="Symbol" pitchFamily="18" charset="2"/>
              </a:endParaRPr>
            </a:p>
          </p:txBody>
        </p:sp>
        <p:sp>
          <p:nvSpPr>
            <p:cNvPr id="320" name="Oval 38"/>
            <p:cNvSpPr>
              <a:spLocks noChangeArrowheads="1"/>
            </p:cNvSpPr>
            <p:nvPr/>
          </p:nvSpPr>
          <p:spPr bwMode="auto">
            <a:xfrm>
              <a:off x="456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900">
                  <a:latin typeface="Symbol" pitchFamily="18" charset="2"/>
                </a:rPr>
                <a:t>¥</a:t>
              </a:r>
            </a:p>
          </p:txBody>
        </p:sp>
        <p:sp>
          <p:nvSpPr>
            <p:cNvPr id="321" name="Oval 39"/>
            <p:cNvSpPr>
              <a:spLocks noChangeArrowheads="1"/>
            </p:cNvSpPr>
            <p:nvPr/>
          </p:nvSpPr>
          <p:spPr bwMode="auto">
            <a:xfrm>
              <a:off x="3216" y="1440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322" name="AutoShape 40"/>
            <p:cNvCxnSpPr>
              <a:cxnSpLocks noChangeShapeType="1"/>
              <a:stCxn id="319" idx="7"/>
              <a:endCxn id="317" idx="5"/>
            </p:cNvCxnSpPr>
            <p:nvPr/>
          </p:nvCxnSpPr>
          <p:spPr bwMode="auto">
            <a:xfrm rot="16200000">
              <a:off x="3756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" name="AutoShape 41"/>
            <p:cNvCxnSpPr>
              <a:cxnSpLocks noChangeShapeType="1"/>
              <a:stCxn id="317" idx="3"/>
              <a:endCxn id="319" idx="1"/>
            </p:cNvCxnSpPr>
            <p:nvPr/>
          </p:nvCxnSpPr>
          <p:spPr bwMode="auto">
            <a:xfrm rot="5400000">
              <a:off x="3552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4" name="AutoShape 42"/>
            <p:cNvCxnSpPr>
              <a:cxnSpLocks noChangeShapeType="1"/>
              <a:stCxn id="317" idx="6"/>
              <a:endCxn id="318" idx="2"/>
            </p:cNvCxnSpPr>
            <p:nvPr/>
          </p:nvCxnSpPr>
          <p:spPr bwMode="auto">
            <a:xfrm>
              <a:off x="4080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5" name="AutoShape 43"/>
            <p:cNvCxnSpPr>
              <a:cxnSpLocks noChangeShapeType="1"/>
              <a:stCxn id="319" idx="7"/>
              <a:endCxn id="318" idx="3"/>
            </p:cNvCxnSpPr>
            <p:nvPr/>
          </p:nvCxnSpPr>
          <p:spPr bwMode="auto">
            <a:xfrm flipV="1">
              <a:off x="4038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AutoShape 44"/>
            <p:cNvCxnSpPr>
              <a:cxnSpLocks noChangeShapeType="1"/>
              <a:stCxn id="318" idx="3"/>
              <a:endCxn id="320" idx="1"/>
            </p:cNvCxnSpPr>
            <p:nvPr/>
          </p:nvCxnSpPr>
          <p:spPr bwMode="auto">
            <a:xfrm>
              <a:off x="4602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" name="AutoShape 45"/>
            <p:cNvCxnSpPr>
              <a:cxnSpLocks noChangeShapeType="1"/>
              <a:stCxn id="320" idx="7"/>
              <a:endCxn id="318" idx="5"/>
            </p:cNvCxnSpPr>
            <p:nvPr/>
          </p:nvCxnSpPr>
          <p:spPr bwMode="auto">
            <a:xfrm flipV="1">
              <a:off x="4806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AutoShape 46"/>
            <p:cNvCxnSpPr>
              <a:cxnSpLocks noChangeShapeType="1"/>
              <a:stCxn id="319" idx="6"/>
              <a:endCxn id="320" idx="2"/>
            </p:cNvCxnSpPr>
            <p:nvPr/>
          </p:nvCxnSpPr>
          <p:spPr bwMode="auto">
            <a:xfrm>
              <a:off x="4080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AutoShape 47"/>
            <p:cNvCxnSpPr>
              <a:cxnSpLocks noChangeShapeType="1"/>
              <a:stCxn id="320" idx="1"/>
              <a:endCxn id="321" idx="6"/>
            </p:cNvCxnSpPr>
            <p:nvPr/>
          </p:nvCxnSpPr>
          <p:spPr bwMode="auto">
            <a:xfrm flipH="1" flipV="1">
              <a:off x="3504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AutoShape 48"/>
            <p:cNvCxnSpPr>
              <a:cxnSpLocks noChangeShapeType="1"/>
              <a:stCxn id="321" idx="5"/>
              <a:endCxn id="319" idx="2"/>
            </p:cNvCxnSpPr>
            <p:nvPr/>
          </p:nvCxnSpPr>
          <p:spPr bwMode="auto">
            <a:xfrm>
              <a:off x="3462" y="1686"/>
              <a:ext cx="330" cy="282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sm" len="sm"/>
              <a:tailEnd type="triangle" w="sm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AutoShape 49"/>
            <p:cNvCxnSpPr>
              <a:cxnSpLocks noChangeShapeType="1"/>
              <a:stCxn id="321" idx="7"/>
              <a:endCxn id="317" idx="2"/>
            </p:cNvCxnSpPr>
            <p:nvPr/>
          </p:nvCxnSpPr>
          <p:spPr bwMode="auto">
            <a:xfrm flipV="1">
              <a:off x="3462" y="1200"/>
              <a:ext cx="330" cy="282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sm" len="sm"/>
              <a:tailEnd type="triangle" w="sm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2" name="Text Box 50"/>
            <p:cNvSpPr txBox="1">
              <a:spLocks noChangeArrowheads="1"/>
            </p:cNvSpPr>
            <p:nvPr/>
          </p:nvSpPr>
          <p:spPr bwMode="auto">
            <a:xfrm>
              <a:off x="3024" y="1440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s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33" name="Text Box 51"/>
            <p:cNvSpPr txBox="1">
              <a:spLocks noChangeArrowheads="1"/>
            </p:cNvSpPr>
            <p:nvPr/>
          </p:nvSpPr>
          <p:spPr bwMode="auto">
            <a:xfrm>
              <a:off x="3840" y="816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u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34" name="Text Box 52"/>
            <p:cNvSpPr txBox="1">
              <a:spLocks noChangeArrowheads="1"/>
            </p:cNvSpPr>
            <p:nvPr/>
          </p:nvSpPr>
          <p:spPr bwMode="auto">
            <a:xfrm>
              <a:off x="4608" y="816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v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35" name="Text Box 53"/>
            <p:cNvSpPr txBox="1">
              <a:spLocks noChangeArrowheads="1"/>
            </p:cNvSpPr>
            <p:nvPr/>
          </p:nvSpPr>
          <p:spPr bwMode="auto">
            <a:xfrm>
              <a:off x="4608" y="2064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y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36" name="Text Box 54"/>
            <p:cNvSpPr txBox="1">
              <a:spLocks noChangeArrowheads="1"/>
            </p:cNvSpPr>
            <p:nvPr/>
          </p:nvSpPr>
          <p:spPr bwMode="auto">
            <a:xfrm>
              <a:off x="3840" y="2064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x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37" name="Text Box 55"/>
            <p:cNvSpPr txBox="1">
              <a:spLocks noChangeArrowheads="1"/>
            </p:cNvSpPr>
            <p:nvPr/>
          </p:nvSpPr>
          <p:spPr bwMode="auto">
            <a:xfrm>
              <a:off x="3408" y="1104"/>
              <a:ext cx="37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 dirty="0">
                  <a:solidFill>
                    <a:srgbClr val="777777"/>
                  </a:solidFill>
                  <a:latin typeface="Times New Roman" pitchFamily="18" charset="0"/>
                </a:rPr>
                <a:t>10</a:t>
              </a:r>
              <a:endParaRPr lang="en-GB" sz="8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38" name="Text Box 56"/>
            <p:cNvSpPr txBox="1">
              <a:spLocks noChangeArrowheads="1"/>
            </p:cNvSpPr>
            <p:nvPr/>
          </p:nvSpPr>
          <p:spPr bwMode="auto">
            <a:xfrm>
              <a:off x="3408" y="1728"/>
              <a:ext cx="28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39" name="Text Box 57"/>
            <p:cNvSpPr txBox="1">
              <a:spLocks noChangeArrowheads="1"/>
            </p:cNvSpPr>
            <p:nvPr/>
          </p:nvSpPr>
          <p:spPr bwMode="auto">
            <a:xfrm>
              <a:off x="4176" y="960"/>
              <a:ext cx="28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0" name="Text Box 58"/>
            <p:cNvSpPr txBox="1">
              <a:spLocks noChangeArrowheads="1"/>
            </p:cNvSpPr>
            <p:nvPr/>
          </p:nvSpPr>
          <p:spPr bwMode="auto">
            <a:xfrm>
              <a:off x="3648" y="1392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1" name="Text Box 59"/>
            <p:cNvSpPr txBox="1">
              <a:spLocks noChangeArrowheads="1"/>
            </p:cNvSpPr>
            <p:nvPr/>
          </p:nvSpPr>
          <p:spPr bwMode="auto">
            <a:xfrm>
              <a:off x="4032" y="1392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3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2" name="Text Box 60"/>
            <p:cNvSpPr txBox="1">
              <a:spLocks noChangeArrowheads="1"/>
            </p:cNvSpPr>
            <p:nvPr/>
          </p:nvSpPr>
          <p:spPr bwMode="auto">
            <a:xfrm>
              <a:off x="4272" y="1296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3" name="Text Box 61"/>
            <p:cNvSpPr txBox="1">
              <a:spLocks noChangeArrowheads="1"/>
            </p:cNvSpPr>
            <p:nvPr/>
          </p:nvSpPr>
          <p:spPr bwMode="auto">
            <a:xfrm>
              <a:off x="4416" y="1488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4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4" name="Text Box 62"/>
            <p:cNvSpPr txBox="1">
              <a:spLocks noChangeArrowheads="1"/>
            </p:cNvSpPr>
            <p:nvPr/>
          </p:nvSpPr>
          <p:spPr bwMode="auto">
            <a:xfrm>
              <a:off x="4800" y="1488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5" name="Text Box 63"/>
            <p:cNvSpPr txBox="1">
              <a:spLocks noChangeArrowheads="1"/>
            </p:cNvSpPr>
            <p:nvPr/>
          </p:nvSpPr>
          <p:spPr bwMode="auto">
            <a:xfrm>
              <a:off x="4224" y="1584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6" name="Text Box 64"/>
            <p:cNvSpPr txBox="1">
              <a:spLocks noChangeArrowheads="1"/>
            </p:cNvSpPr>
            <p:nvPr/>
          </p:nvSpPr>
          <p:spPr bwMode="auto">
            <a:xfrm>
              <a:off x="4224" y="1920"/>
              <a:ext cx="1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7" name="Group 3"/>
          <p:cNvGrpSpPr>
            <a:grpSpLocks/>
          </p:cNvGrpSpPr>
          <p:nvPr/>
        </p:nvGrpSpPr>
        <p:grpSpPr bwMode="auto">
          <a:xfrm>
            <a:off x="7187706" y="2230946"/>
            <a:ext cx="1928945" cy="1167748"/>
            <a:chOff x="624" y="2352"/>
            <a:chExt cx="1968" cy="1551"/>
          </a:xfrm>
        </p:grpSpPr>
        <p:sp>
          <p:nvSpPr>
            <p:cNvPr id="348" name="Text Box 4"/>
            <p:cNvSpPr txBox="1">
              <a:spLocks noChangeArrowheads="1"/>
            </p:cNvSpPr>
            <p:nvPr/>
          </p:nvSpPr>
          <p:spPr bwMode="auto">
            <a:xfrm>
              <a:off x="1440" y="2352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u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49" name="Text Box 5"/>
            <p:cNvSpPr txBox="1">
              <a:spLocks noChangeArrowheads="1"/>
            </p:cNvSpPr>
            <p:nvPr/>
          </p:nvSpPr>
          <p:spPr bwMode="auto">
            <a:xfrm>
              <a:off x="2208" y="2352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v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50" name="Oval 6"/>
            <p:cNvSpPr>
              <a:spLocks noChangeArrowheads="1"/>
            </p:cNvSpPr>
            <p:nvPr/>
          </p:nvSpPr>
          <p:spPr bwMode="auto">
            <a:xfrm>
              <a:off x="1392" y="259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8</a:t>
              </a:r>
              <a:endParaRPr lang="en-GB" sz="900">
                <a:latin typeface="Symbol" pitchFamily="18" charset="2"/>
              </a:endParaRPr>
            </a:p>
          </p:txBody>
        </p:sp>
        <p:sp>
          <p:nvSpPr>
            <p:cNvPr id="351" name="Oval 7"/>
            <p:cNvSpPr>
              <a:spLocks noChangeArrowheads="1"/>
            </p:cNvSpPr>
            <p:nvPr/>
          </p:nvSpPr>
          <p:spPr bwMode="auto">
            <a:xfrm>
              <a:off x="2160" y="259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14</a:t>
              </a:r>
              <a:endParaRPr lang="en-GB" sz="900">
                <a:latin typeface="Symbol" pitchFamily="18" charset="2"/>
              </a:endParaRPr>
            </a:p>
          </p:txBody>
        </p:sp>
        <p:sp>
          <p:nvSpPr>
            <p:cNvPr id="352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5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53" name="Oval 9"/>
            <p:cNvSpPr>
              <a:spLocks noChangeArrowheads="1"/>
            </p:cNvSpPr>
            <p:nvPr/>
          </p:nvSpPr>
          <p:spPr bwMode="auto">
            <a:xfrm>
              <a:off x="2160" y="336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7</a:t>
              </a:r>
              <a:endParaRPr lang="en-GB" sz="900">
                <a:latin typeface="Symbol" pitchFamily="18" charset="2"/>
              </a:endParaRPr>
            </a:p>
          </p:txBody>
        </p:sp>
        <p:sp>
          <p:nvSpPr>
            <p:cNvPr id="354" name="Oval 10"/>
            <p:cNvSpPr>
              <a:spLocks noChangeArrowheads="1"/>
            </p:cNvSpPr>
            <p:nvPr/>
          </p:nvSpPr>
          <p:spPr bwMode="auto">
            <a:xfrm>
              <a:off x="816" y="2976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355" name="AutoShape 11"/>
            <p:cNvCxnSpPr>
              <a:cxnSpLocks noChangeShapeType="1"/>
              <a:stCxn id="352" idx="7"/>
              <a:endCxn id="350" idx="5"/>
            </p:cNvCxnSpPr>
            <p:nvPr/>
          </p:nvCxnSpPr>
          <p:spPr bwMode="auto">
            <a:xfrm rot="16200000">
              <a:off x="1356" y="3120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6" name="AutoShape 12"/>
            <p:cNvCxnSpPr>
              <a:cxnSpLocks noChangeShapeType="1"/>
              <a:stCxn id="350" idx="3"/>
              <a:endCxn id="352" idx="1"/>
            </p:cNvCxnSpPr>
            <p:nvPr/>
          </p:nvCxnSpPr>
          <p:spPr bwMode="auto">
            <a:xfrm rot="5400000">
              <a:off x="1152" y="3120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" name="AutoShape 13"/>
            <p:cNvCxnSpPr>
              <a:cxnSpLocks noChangeShapeType="1"/>
              <a:stCxn id="350" idx="6"/>
              <a:endCxn id="351" idx="2"/>
            </p:cNvCxnSpPr>
            <p:nvPr/>
          </p:nvCxnSpPr>
          <p:spPr bwMode="auto">
            <a:xfrm>
              <a:off x="1680" y="2736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" name="AutoShape 14"/>
            <p:cNvCxnSpPr>
              <a:cxnSpLocks noChangeShapeType="1"/>
              <a:stCxn id="352" idx="7"/>
              <a:endCxn id="351" idx="3"/>
            </p:cNvCxnSpPr>
            <p:nvPr/>
          </p:nvCxnSpPr>
          <p:spPr bwMode="auto">
            <a:xfrm flipV="1">
              <a:off x="1638" y="2838"/>
              <a:ext cx="564" cy="564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" name="AutoShape 15"/>
            <p:cNvCxnSpPr>
              <a:cxnSpLocks noChangeShapeType="1"/>
              <a:stCxn id="351" idx="3"/>
              <a:endCxn id="353" idx="1"/>
            </p:cNvCxnSpPr>
            <p:nvPr/>
          </p:nvCxnSpPr>
          <p:spPr bwMode="auto">
            <a:xfrm>
              <a:off x="2202" y="2838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" name="AutoShape 16"/>
            <p:cNvCxnSpPr>
              <a:cxnSpLocks noChangeShapeType="1"/>
              <a:stCxn id="353" idx="7"/>
              <a:endCxn id="351" idx="5"/>
            </p:cNvCxnSpPr>
            <p:nvPr/>
          </p:nvCxnSpPr>
          <p:spPr bwMode="auto">
            <a:xfrm flipV="1">
              <a:off x="2406" y="2838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1" name="AutoShape 17"/>
            <p:cNvCxnSpPr>
              <a:cxnSpLocks noChangeShapeType="1"/>
              <a:stCxn id="352" idx="6"/>
              <a:endCxn id="353" idx="2"/>
            </p:cNvCxnSpPr>
            <p:nvPr/>
          </p:nvCxnSpPr>
          <p:spPr bwMode="auto">
            <a:xfrm>
              <a:off x="1680" y="3504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AutoShape 18"/>
            <p:cNvCxnSpPr>
              <a:cxnSpLocks noChangeShapeType="1"/>
              <a:stCxn id="353" idx="1"/>
              <a:endCxn id="354" idx="6"/>
            </p:cNvCxnSpPr>
            <p:nvPr/>
          </p:nvCxnSpPr>
          <p:spPr bwMode="auto">
            <a:xfrm flipH="1" flipV="1">
              <a:off x="1104" y="3120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3" name="AutoShape 19"/>
            <p:cNvCxnSpPr>
              <a:cxnSpLocks noChangeShapeType="1"/>
              <a:stCxn id="354" idx="5"/>
              <a:endCxn id="352" idx="2"/>
            </p:cNvCxnSpPr>
            <p:nvPr/>
          </p:nvCxnSpPr>
          <p:spPr bwMode="auto">
            <a:xfrm>
              <a:off x="1062" y="3222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4" name="AutoShape 20"/>
            <p:cNvCxnSpPr>
              <a:cxnSpLocks noChangeShapeType="1"/>
              <a:stCxn id="354" idx="7"/>
              <a:endCxn id="350" idx="2"/>
            </p:cNvCxnSpPr>
            <p:nvPr/>
          </p:nvCxnSpPr>
          <p:spPr bwMode="auto">
            <a:xfrm flipV="1">
              <a:off x="1062" y="273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5" name="Text Box 21"/>
            <p:cNvSpPr txBox="1">
              <a:spLocks noChangeArrowheads="1"/>
            </p:cNvSpPr>
            <p:nvPr/>
          </p:nvSpPr>
          <p:spPr bwMode="auto">
            <a:xfrm>
              <a:off x="624" y="2976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s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66" name="Text Box 22"/>
            <p:cNvSpPr txBox="1">
              <a:spLocks noChangeArrowheads="1"/>
            </p:cNvSpPr>
            <p:nvPr/>
          </p:nvSpPr>
          <p:spPr bwMode="auto">
            <a:xfrm>
              <a:off x="2208" y="3600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y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67" name="Text Box 23"/>
            <p:cNvSpPr txBox="1">
              <a:spLocks noChangeArrowheads="1"/>
            </p:cNvSpPr>
            <p:nvPr/>
          </p:nvSpPr>
          <p:spPr bwMode="auto">
            <a:xfrm>
              <a:off x="1440" y="3600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x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68" name="Text Box 24"/>
            <p:cNvSpPr txBox="1">
              <a:spLocks noChangeArrowheads="1"/>
            </p:cNvSpPr>
            <p:nvPr/>
          </p:nvSpPr>
          <p:spPr bwMode="auto">
            <a:xfrm>
              <a:off x="1008" y="2640"/>
              <a:ext cx="36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 dirty="0">
                  <a:solidFill>
                    <a:srgbClr val="777777"/>
                  </a:solidFill>
                  <a:latin typeface="Times New Roman" pitchFamily="18" charset="0"/>
                </a:rPr>
                <a:t>10</a:t>
              </a:r>
              <a:endParaRPr lang="en-GB" sz="8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69" name="Text Box 25"/>
            <p:cNvSpPr txBox="1">
              <a:spLocks noChangeArrowheads="1"/>
            </p:cNvSpPr>
            <p:nvPr/>
          </p:nvSpPr>
          <p:spPr bwMode="auto">
            <a:xfrm>
              <a:off x="1008" y="3264"/>
              <a:ext cx="28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0" name="Text Box 26"/>
            <p:cNvSpPr txBox="1">
              <a:spLocks noChangeArrowheads="1"/>
            </p:cNvSpPr>
            <p:nvPr/>
          </p:nvSpPr>
          <p:spPr bwMode="auto">
            <a:xfrm>
              <a:off x="1776" y="2496"/>
              <a:ext cx="28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1" name="Text Box 2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2" name="Text Box 28"/>
            <p:cNvSpPr txBox="1">
              <a:spLocks noChangeArrowheads="1"/>
            </p:cNvSpPr>
            <p:nvPr/>
          </p:nvSpPr>
          <p:spPr bwMode="auto">
            <a:xfrm>
              <a:off x="1632" y="2928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3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3" name="Text Box 29"/>
            <p:cNvSpPr txBox="1">
              <a:spLocks noChangeArrowheads="1"/>
            </p:cNvSpPr>
            <p:nvPr/>
          </p:nvSpPr>
          <p:spPr bwMode="auto">
            <a:xfrm>
              <a:off x="1872" y="2832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4" name="Text Box 30"/>
            <p:cNvSpPr txBox="1">
              <a:spLocks noChangeArrowheads="1"/>
            </p:cNvSpPr>
            <p:nvPr/>
          </p:nvSpPr>
          <p:spPr bwMode="auto">
            <a:xfrm>
              <a:off x="2016" y="3024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4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5" name="Text Box 31"/>
            <p:cNvSpPr txBox="1">
              <a:spLocks noChangeArrowheads="1"/>
            </p:cNvSpPr>
            <p:nvPr/>
          </p:nvSpPr>
          <p:spPr bwMode="auto">
            <a:xfrm>
              <a:off x="2400" y="3024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6" name="Text Box 32"/>
            <p:cNvSpPr txBox="1">
              <a:spLocks noChangeArrowheads="1"/>
            </p:cNvSpPr>
            <p:nvPr/>
          </p:nvSpPr>
          <p:spPr bwMode="auto">
            <a:xfrm>
              <a:off x="1824" y="3120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77" name="Text Box 33"/>
            <p:cNvSpPr txBox="1">
              <a:spLocks noChangeArrowheads="1"/>
            </p:cNvSpPr>
            <p:nvPr/>
          </p:nvSpPr>
          <p:spPr bwMode="auto">
            <a:xfrm>
              <a:off x="1824" y="3456"/>
              <a:ext cx="1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8" name="Group 34"/>
          <p:cNvGrpSpPr>
            <a:grpSpLocks/>
          </p:cNvGrpSpPr>
          <p:nvPr/>
        </p:nvGrpSpPr>
        <p:grpSpPr bwMode="auto">
          <a:xfrm>
            <a:off x="7187705" y="3378145"/>
            <a:ext cx="1950881" cy="958959"/>
            <a:chOff x="3024" y="2304"/>
            <a:chExt cx="1968" cy="1610"/>
          </a:xfrm>
        </p:grpSpPr>
        <p:sp>
          <p:nvSpPr>
            <p:cNvPr id="379" name="Oval 35"/>
            <p:cNvSpPr>
              <a:spLocks noChangeArrowheads="1"/>
            </p:cNvSpPr>
            <p:nvPr/>
          </p:nvSpPr>
          <p:spPr bwMode="auto">
            <a:xfrm>
              <a:off x="3792" y="25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8</a:t>
              </a:r>
              <a:endParaRPr lang="en-GB" sz="900">
                <a:latin typeface="Symbol" pitchFamily="18" charset="2"/>
              </a:endParaRPr>
            </a:p>
          </p:txBody>
        </p:sp>
        <p:sp>
          <p:nvSpPr>
            <p:cNvPr id="380" name="Oval 36"/>
            <p:cNvSpPr>
              <a:spLocks noChangeArrowheads="1"/>
            </p:cNvSpPr>
            <p:nvPr/>
          </p:nvSpPr>
          <p:spPr bwMode="auto">
            <a:xfrm>
              <a:off x="4560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latin typeface="Symbol" pitchFamily="18" charset="2"/>
                </a:rPr>
                <a:t>13</a:t>
              </a:r>
              <a:endParaRPr lang="en-GB" sz="900">
                <a:latin typeface="Symbol" pitchFamily="18" charset="2"/>
              </a:endParaRPr>
            </a:p>
          </p:txBody>
        </p:sp>
        <p:sp>
          <p:nvSpPr>
            <p:cNvPr id="381" name="Oval 37"/>
            <p:cNvSpPr>
              <a:spLocks noChangeArrowheads="1"/>
            </p:cNvSpPr>
            <p:nvPr/>
          </p:nvSpPr>
          <p:spPr bwMode="auto">
            <a:xfrm>
              <a:off x="3792" y="331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5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82" name="Oval 38"/>
            <p:cNvSpPr>
              <a:spLocks noChangeArrowheads="1"/>
            </p:cNvSpPr>
            <p:nvPr/>
          </p:nvSpPr>
          <p:spPr bwMode="auto">
            <a:xfrm>
              <a:off x="4560" y="331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7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83" name="Oval 39"/>
            <p:cNvSpPr>
              <a:spLocks noChangeArrowheads="1"/>
            </p:cNvSpPr>
            <p:nvPr/>
          </p:nvSpPr>
          <p:spPr bwMode="auto">
            <a:xfrm>
              <a:off x="3216" y="2928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384" name="AutoShape 40"/>
            <p:cNvCxnSpPr>
              <a:cxnSpLocks noChangeShapeType="1"/>
              <a:stCxn id="381" idx="7"/>
              <a:endCxn id="379" idx="5"/>
            </p:cNvCxnSpPr>
            <p:nvPr/>
          </p:nvCxnSpPr>
          <p:spPr bwMode="auto">
            <a:xfrm rot="16200000">
              <a:off x="3756" y="3072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AutoShape 41"/>
            <p:cNvCxnSpPr>
              <a:cxnSpLocks noChangeShapeType="1"/>
              <a:stCxn id="379" idx="3"/>
              <a:endCxn id="381" idx="1"/>
            </p:cNvCxnSpPr>
            <p:nvPr/>
          </p:nvCxnSpPr>
          <p:spPr bwMode="auto">
            <a:xfrm rot="5400000">
              <a:off x="3552" y="3072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" name="AutoShape 42"/>
            <p:cNvCxnSpPr>
              <a:cxnSpLocks noChangeShapeType="1"/>
              <a:stCxn id="379" idx="6"/>
              <a:endCxn id="380" idx="2"/>
            </p:cNvCxnSpPr>
            <p:nvPr/>
          </p:nvCxnSpPr>
          <p:spPr bwMode="auto">
            <a:xfrm>
              <a:off x="4080" y="268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" name="AutoShape 43"/>
            <p:cNvCxnSpPr>
              <a:cxnSpLocks noChangeShapeType="1"/>
              <a:stCxn id="381" idx="7"/>
              <a:endCxn id="380" idx="3"/>
            </p:cNvCxnSpPr>
            <p:nvPr/>
          </p:nvCxnSpPr>
          <p:spPr bwMode="auto">
            <a:xfrm flipV="1">
              <a:off x="4038" y="2790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8" name="AutoShape 44"/>
            <p:cNvCxnSpPr>
              <a:cxnSpLocks noChangeShapeType="1"/>
              <a:stCxn id="380" idx="3"/>
              <a:endCxn id="382" idx="1"/>
            </p:cNvCxnSpPr>
            <p:nvPr/>
          </p:nvCxnSpPr>
          <p:spPr bwMode="auto">
            <a:xfrm>
              <a:off x="4602" y="279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" name="AutoShape 45"/>
            <p:cNvCxnSpPr>
              <a:cxnSpLocks noChangeShapeType="1"/>
              <a:stCxn id="382" idx="7"/>
              <a:endCxn id="380" idx="5"/>
            </p:cNvCxnSpPr>
            <p:nvPr/>
          </p:nvCxnSpPr>
          <p:spPr bwMode="auto">
            <a:xfrm flipV="1">
              <a:off x="4806" y="2790"/>
              <a:ext cx="0" cy="564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" name="AutoShape 46"/>
            <p:cNvCxnSpPr>
              <a:cxnSpLocks noChangeShapeType="1"/>
              <a:stCxn id="381" idx="6"/>
              <a:endCxn id="382" idx="2"/>
            </p:cNvCxnSpPr>
            <p:nvPr/>
          </p:nvCxnSpPr>
          <p:spPr bwMode="auto">
            <a:xfrm>
              <a:off x="4080" y="3456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" name="AutoShape 47"/>
            <p:cNvCxnSpPr>
              <a:cxnSpLocks noChangeShapeType="1"/>
              <a:stCxn id="382" idx="1"/>
              <a:endCxn id="383" idx="6"/>
            </p:cNvCxnSpPr>
            <p:nvPr/>
          </p:nvCxnSpPr>
          <p:spPr bwMode="auto">
            <a:xfrm flipH="1" flipV="1">
              <a:off x="3504" y="3072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2" name="AutoShape 48"/>
            <p:cNvCxnSpPr>
              <a:cxnSpLocks noChangeShapeType="1"/>
              <a:stCxn id="383" idx="5"/>
              <a:endCxn id="381" idx="2"/>
            </p:cNvCxnSpPr>
            <p:nvPr/>
          </p:nvCxnSpPr>
          <p:spPr bwMode="auto">
            <a:xfrm>
              <a:off x="3462" y="3174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AutoShape 49"/>
            <p:cNvCxnSpPr>
              <a:cxnSpLocks noChangeShapeType="1"/>
              <a:stCxn id="383" idx="7"/>
              <a:endCxn id="379" idx="2"/>
            </p:cNvCxnSpPr>
            <p:nvPr/>
          </p:nvCxnSpPr>
          <p:spPr bwMode="auto">
            <a:xfrm flipV="1">
              <a:off x="3462" y="2688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 Box 50"/>
            <p:cNvSpPr txBox="1">
              <a:spLocks noChangeArrowheads="1"/>
            </p:cNvSpPr>
            <p:nvPr/>
          </p:nvSpPr>
          <p:spPr bwMode="auto">
            <a:xfrm>
              <a:off x="3024" y="2928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s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95" name="Text Box 51"/>
            <p:cNvSpPr txBox="1">
              <a:spLocks noChangeArrowheads="1"/>
            </p:cNvSpPr>
            <p:nvPr/>
          </p:nvSpPr>
          <p:spPr bwMode="auto">
            <a:xfrm>
              <a:off x="3840" y="2304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u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96" name="Text Box 52"/>
            <p:cNvSpPr txBox="1">
              <a:spLocks noChangeArrowheads="1"/>
            </p:cNvSpPr>
            <p:nvPr/>
          </p:nvSpPr>
          <p:spPr bwMode="auto">
            <a:xfrm>
              <a:off x="4608" y="2304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v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97" name="Text Box 53"/>
            <p:cNvSpPr txBox="1">
              <a:spLocks noChangeArrowheads="1"/>
            </p:cNvSpPr>
            <p:nvPr/>
          </p:nvSpPr>
          <p:spPr bwMode="auto">
            <a:xfrm>
              <a:off x="4608" y="3552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y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98" name="Text Box 54"/>
            <p:cNvSpPr txBox="1">
              <a:spLocks noChangeArrowheads="1"/>
            </p:cNvSpPr>
            <p:nvPr/>
          </p:nvSpPr>
          <p:spPr bwMode="auto">
            <a:xfrm>
              <a:off x="3840" y="3552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x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399" name="Text Box 55"/>
            <p:cNvSpPr txBox="1">
              <a:spLocks noChangeArrowheads="1"/>
            </p:cNvSpPr>
            <p:nvPr/>
          </p:nvSpPr>
          <p:spPr bwMode="auto">
            <a:xfrm>
              <a:off x="3408" y="2592"/>
              <a:ext cx="288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10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0" name="Text Box 56"/>
            <p:cNvSpPr txBox="1">
              <a:spLocks noChangeArrowheads="1"/>
            </p:cNvSpPr>
            <p:nvPr/>
          </p:nvSpPr>
          <p:spPr bwMode="auto">
            <a:xfrm>
              <a:off x="3408" y="3216"/>
              <a:ext cx="288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1" name="Text Box 57"/>
            <p:cNvSpPr txBox="1">
              <a:spLocks noChangeArrowheads="1"/>
            </p:cNvSpPr>
            <p:nvPr/>
          </p:nvSpPr>
          <p:spPr bwMode="auto">
            <a:xfrm>
              <a:off x="4176" y="2448"/>
              <a:ext cx="288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2" name="Text Box 58"/>
            <p:cNvSpPr txBox="1">
              <a:spLocks noChangeArrowheads="1"/>
            </p:cNvSpPr>
            <p:nvPr/>
          </p:nvSpPr>
          <p:spPr bwMode="auto">
            <a:xfrm>
              <a:off x="3648" y="2880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3" name="Text Box 59"/>
            <p:cNvSpPr txBox="1">
              <a:spLocks noChangeArrowheads="1"/>
            </p:cNvSpPr>
            <p:nvPr/>
          </p:nvSpPr>
          <p:spPr bwMode="auto">
            <a:xfrm>
              <a:off x="4032" y="2880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3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4" name="Text Box 60"/>
            <p:cNvSpPr txBox="1">
              <a:spLocks noChangeArrowheads="1"/>
            </p:cNvSpPr>
            <p:nvPr/>
          </p:nvSpPr>
          <p:spPr bwMode="auto">
            <a:xfrm>
              <a:off x="4272" y="2784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5" name="Text Box 61"/>
            <p:cNvSpPr txBox="1">
              <a:spLocks noChangeArrowheads="1"/>
            </p:cNvSpPr>
            <p:nvPr/>
          </p:nvSpPr>
          <p:spPr bwMode="auto">
            <a:xfrm>
              <a:off x="4416" y="2976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4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6" name="Text Box 62"/>
            <p:cNvSpPr txBox="1">
              <a:spLocks noChangeArrowheads="1"/>
            </p:cNvSpPr>
            <p:nvPr/>
          </p:nvSpPr>
          <p:spPr bwMode="auto">
            <a:xfrm>
              <a:off x="4800" y="2976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7" name="Text Box 63"/>
            <p:cNvSpPr txBox="1">
              <a:spLocks noChangeArrowheads="1"/>
            </p:cNvSpPr>
            <p:nvPr/>
          </p:nvSpPr>
          <p:spPr bwMode="auto">
            <a:xfrm>
              <a:off x="4224" y="3072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08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9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896" y="4386441"/>
            <a:ext cx="1768104" cy="1032543"/>
          </a:xfrm>
          <a:prstGeom prst="rect">
            <a:avLst/>
          </a:prstGeom>
        </p:spPr>
      </p:pic>
      <p:grpSp>
        <p:nvGrpSpPr>
          <p:cNvPr id="438" name="Group 32"/>
          <p:cNvGrpSpPr>
            <a:grpSpLocks/>
          </p:cNvGrpSpPr>
          <p:nvPr/>
        </p:nvGrpSpPr>
        <p:grpSpPr bwMode="auto">
          <a:xfrm>
            <a:off x="7251399" y="5430249"/>
            <a:ext cx="1896354" cy="1187187"/>
            <a:chOff x="2976" y="864"/>
            <a:chExt cx="1776" cy="1525"/>
          </a:xfrm>
        </p:grpSpPr>
        <p:sp>
          <p:nvSpPr>
            <p:cNvPr id="439" name="Oval 33"/>
            <p:cNvSpPr>
              <a:spLocks noChangeArrowheads="1"/>
            </p:cNvSpPr>
            <p:nvPr/>
          </p:nvSpPr>
          <p:spPr bwMode="auto">
            <a:xfrm>
              <a:off x="3552" y="1104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8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440" name="Oval 34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9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441" name="Oval 35"/>
            <p:cNvSpPr>
              <a:spLocks noChangeArrowheads="1"/>
            </p:cNvSpPr>
            <p:nvPr/>
          </p:nvSpPr>
          <p:spPr bwMode="auto">
            <a:xfrm>
              <a:off x="3552" y="187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5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442" name="Oval 36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7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443" name="Oval 37"/>
            <p:cNvSpPr>
              <a:spLocks noChangeArrowheads="1"/>
            </p:cNvSpPr>
            <p:nvPr/>
          </p:nvSpPr>
          <p:spPr bwMode="auto">
            <a:xfrm>
              <a:off x="2976" y="1488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9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9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444" name="AutoShape 38"/>
            <p:cNvCxnSpPr>
              <a:cxnSpLocks noChangeShapeType="1"/>
              <a:stCxn id="441" idx="7"/>
              <a:endCxn id="439" idx="5"/>
            </p:cNvCxnSpPr>
            <p:nvPr/>
          </p:nvCxnSpPr>
          <p:spPr bwMode="auto">
            <a:xfrm rot="16200000">
              <a:off x="3516" y="1632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5" name="AutoShape 39"/>
            <p:cNvCxnSpPr>
              <a:cxnSpLocks noChangeShapeType="1"/>
              <a:stCxn id="439" idx="3"/>
              <a:endCxn id="441" idx="1"/>
            </p:cNvCxnSpPr>
            <p:nvPr/>
          </p:nvCxnSpPr>
          <p:spPr bwMode="auto">
            <a:xfrm rot="5400000">
              <a:off x="3312" y="1632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6" name="AutoShape 40"/>
            <p:cNvCxnSpPr>
              <a:cxnSpLocks noChangeShapeType="1"/>
              <a:stCxn id="439" idx="6"/>
              <a:endCxn id="440" idx="2"/>
            </p:cNvCxnSpPr>
            <p:nvPr/>
          </p:nvCxnSpPr>
          <p:spPr bwMode="auto">
            <a:xfrm>
              <a:off x="3840" y="1248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7" name="AutoShape 41"/>
            <p:cNvCxnSpPr>
              <a:cxnSpLocks noChangeShapeType="1"/>
              <a:stCxn id="441" idx="7"/>
              <a:endCxn id="440" idx="3"/>
            </p:cNvCxnSpPr>
            <p:nvPr/>
          </p:nvCxnSpPr>
          <p:spPr bwMode="auto">
            <a:xfrm flipV="1">
              <a:off x="3798" y="1350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8" name="AutoShape 42"/>
            <p:cNvCxnSpPr>
              <a:cxnSpLocks noChangeShapeType="1"/>
              <a:stCxn id="440" idx="3"/>
              <a:endCxn id="442" idx="1"/>
            </p:cNvCxnSpPr>
            <p:nvPr/>
          </p:nvCxnSpPr>
          <p:spPr bwMode="auto">
            <a:xfrm>
              <a:off x="4362" y="135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9" name="AutoShape 43"/>
            <p:cNvCxnSpPr>
              <a:cxnSpLocks noChangeShapeType="1"/>
              <a:stCxn id="442" idx="7"/>
              <a:endCxn id="440" idx="5"/>
            </p:cNvCxnSpPr>
            <p:nvPr/>
          </p:nvCxnSpPr>
          <p:spPr bwMode="auto">
            <a:xfrm flipV="1">
              <a:off x="4566" y="135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" name="AutoShape 44"/>
            <p:cNvCxnSpPr>
              <a:cxnSpLocks noChangeShapeType="1"/>
              <a:stCxn id="441" idx="6"/>
              <a:endCxn id="442" idx="2"/>
            </p:cNvCxnSpPr>
            <p:nvPr/>
          </p:nvCxnSpPr>
          <p:spPr bwMode="auto">
            <a:xfrm>
              <a:off x="3840" y="2016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" name="AutoShape 45"/>
            <p:cNvCxnSpPr>
              <a:cxnSpLocks noChangeShapeType="1"/>
              <a:stCxn id="442" idx="1"/>
              <a:endCxn id="443" idx="6"/>
            </p:cNvCxnSpPr>
            <p:nvPr/>
          </p:nvCxnSpPr>
          <p:spPr bwMode="auto">
            <a:xfrm flipH="1" flipV="1">
              <a:off x="3264" y="1632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2" name="AutoShape 46"/>
            <p:cNvCxnSpPr>
              <a:cxnSpLocks noChangeShapeType="1"/>
              <a:stCxn id="443" idx="5"/>
              <a:endCxn id="441" idx="2"/>
            </p:cNvCxnSpPr>
            <p:nvPr/>
          </p:nvCxnSpPr>
          <p:spPr bwMode="auto">
            <a:xfrm>
              <a:off x="3222" y="1734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3" name="AutoShape 47"/>
            <p:cNvCxnSpPr>
              <a:cxnSpLocks noChangeShapeType="1"/>
              <a:stCxn id="443" idx="7"/>
              <a:endCxn id="439" idx="2"/>
            </p:cNvCxnSpPr>
            <p:nvPr/>
          </p:nvCxnSpPr>
          <p:spPr bwMode="auto">
            <a:xfrm flipV="1">
              <a:off x="3222" y="1248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4" name="Text Box 48"/>
            <p:cNvSpPr txBox="1">
              <a:spLocks noChangeArrowheads="1"/>
            </p:cNvSpPr>
            <p:nvPr/>
          </p:nvSpPr>
          <p:spPr bwMode="auto">
            <a:xfrm>
              <a:off x="3600" y="864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u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455" name="Text Box 49"/>
            <p:cNvSpPr txBox="1">
              <a:spLocks noChangeArrowheads="1"/>
            </p:cNvSpPr>
            <p:nvPr/>
          </p:nvSpPr>
          <p:spPr bwMode="auto">
            <a:xfrm>
              <a:off x="4368" y="864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v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456" name="Text Box 50"/>
            <p:cNvSpPr txBox="1">
              <a:spLocks noChangeArrowheads="1"/>
            </p:cNvSpPr>
            <p:nvPr/>
          </p:nvSpPr>
          <p:spPr bwMode="auto">
            <a:xfrm>
              <a:off x="4368" y="2112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y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457" name="Text Box 51"/>
            <p:cNvSpPr txBox="1">
              <a:spLocks noChangeArrowheads="1"/>
            </p:cNvSpPr>
            <p:nvPr/>
          </p:nvSpPr>
          <p:spPr bwMode="auto">
            <a:xfrm>
              <a:off x="3600" y="2112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latin typeface="Times New Roman" pitchFamily="18" charset="0"/>
                </a:rPr>
                <a:t>x</a:t>
              </a:r>
              <a:endParaRPr lang="en-GB" sz="800">
                <a:latin typeface="Times New Roman" pitchFamily="18" charset="0"/>
              </a:endParaRPr>
            </a:p>
          </p:txBody>
        </p:sp>
        <p:sp>
          <p:nvSpPr>
            <p:cNvPr id="458" name="Text Box 52"/>
            <p:cNvSpPr txBox="1">
              <a:spLocks noChangeArrowheads="1"/>
            </p:cNvSpPr>
            <p:nvPr/>
          </p:nvSpPr>
          <p:spPr bwMode="auto">
            <a:xfrm>
              <a:off x="3168" y="1152"/>
              <a:ext cx="28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10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59" name="Text Box 53"/>
            <p:cNvSpPr txBox="1">
              <a:spLocks noChangeArrowheads="1"/>
            </p:cNvSpPr>
            <p:nvPr/>
          </p:nvSpPr>
          <p:spPr bwMode="auto">
            <a:xfrm>
              <a:off x="3168" y="1776"/>
              <a:ext cx="28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0" name="Text Box 54"/>
            <p:cNvSpPr txBox="1">
              <a:spLocks noChangeArrowheads="1"/>
            </p:cNvSpPr>
            <p:nvPr/>
          </p:nvSpPr>
          <p:spPr bwMode="auto">
            <a:xfrm>
              <a:off x="3936" y="1008"/>
              <a:ext cx="28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1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1" name="Text Box 55"/>
            <p:cNvSpPr txBox="1">
              <a:spLocks noChangeArrowheads="1"/>
            </p:cNvSpPr>
            <p:nvPr/>
          </p:nvSpPr>
          <p:spPr bwMode="auto">
            <a:xfrm>
              <a:off x="3408" y="1440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2" name="Text Box 56"/>
            <p:cNvSpPr txBox="1">
              <a:spLocks noChangeArrowheads="1"/>
            </p:cNvSpPr>
            <p:nvPr/>
          </p:nvSpPr>
          <p:spPr bwMode="auto">
            <a:xfrm>
              <a:off x="3792" y="1440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3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3" name="Text Box 57"/>
            <p:cNvSpPr txBox="1">
              <a:spLocks noChangeArrowheads="1"/>
            </p:cNvSpPr>
            <p:nvPr/>
          </p:nvSpPr>
          <p:spPr bwMode="auto">
            <a:xfrm>
              <a:off x="4032" y="1344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4" name="Text Box 58"/>
            <p:cNvSpPr txBox="1">
              <a:spLocks noChangeArrowheads="1"/>
            </p:cNvSpPr>
            <p:nvPr/>
          </p:nvSpPr>
          <p:spPr bwMode="auto">
            <a:xfrm>
              <a:off x="4176" y="1536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4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5" name="Text Box 59"/>
            <p:cNvSpPr txBox="1">
              <a:spLocks noChangeArrowheads="1"/>
            </p:cNvSpPr>
            <p:nvPr/>
          </p:nvSpPr>
          <p:spPr bwMode="auto">
            <a:xfrm>
              <a:off x="4560" y="1536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6" name="Text Box 60"/>
            <p:cNvSpPr txBox="1">
              <a:spLocks noChangeArrowheads="1"/>
            </p:cNvSpPr>
            <p:nvPr/>
          </p:nvSpPr>
          <p:spPr bwMode="auto">
            <a:xfrm>
              <a:off x="3984" y="1632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467" name="Text Box 61"/>
            <p:cNvSpPr txBox="1">
              <a:spLocks noChangeArrowheads="1"/>
            </p:cNvSpPr>
            <p:nvPr/>
          </p:nvSpPr>
          <p:spPr bwMode="auto">
            <a:xfrm>
              <a:off x="3984" y="1968"/>
              <a:ext cx="19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8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sz="8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71" name="Table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20660"/>
              </p:ext>
            </p:extLst>
          </p:nvPr>
        </p:nvGraphicFramePr>
        <p:xfrm>
          <a:off x="49552" y="1414729"/>
          <a:ext cx="928104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368"/>
                <a:gridCol w="309368"/>
                <a:gridCol w="309368"/>
              </a:tblGrid>
              <a:tr h="2426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67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21567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¥ 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 </a:t>
                      </a:r>
                      <a:endParaRPr lang="en-US" sz="1100" baseline="-25000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21567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¥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21567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¥ 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 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21567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¥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2" name="Table 4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10101"/>
              </p:ext>
            </p:extLst>
          </p:nvPr>
        </p:nvGraphicFramePr>
        <p:xfrm>
          <a:off x="6111117" y="2247338"/>
          <a:ext cx="1051683" cy="110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243"/>
                <a:gridCol w="381220"/>
                <a:gridCol w="381220"/>
              </a:tblGrid>
              <a:tr h="193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81536" y="879868"/>
            <a:ext cx="574196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i="1" u="sng" dirty="0" smtClean="0"/>
              <a:t>s&gt;&lt;Q</a:t>
            </a:r>
            <a:endParaRPr lang="en-US" sz="1400" i="1" u="sng" dirty="0"/>
          </a:p>
        </p:txBody>
      </p:sp>
      <p:sp>
        <p:nvSpPr>
          <p:cNvPr id="473" name="TextBox 472"/>
          <p:cNvSpPr txBox="1"/>
          <p:nvPr/>
        </p:nvSpPr>
        <p:spPr>
          <a:xfrm>
            <a:off x="7091547" y="2146756"/>
            <a:ext cx="587020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i="1" u="sng" dirty="0" smtClean="0"/>
              <a:t>x&gt;&lt;Q</a:t>
            </a:r>
            <a:endParaRPr lang="en-US" sz="1400" i="1" u="sng" dirty="0"/>
          </a:p>
        </p:txBody>
      </p:sp>
      <p:graphicFrame>
        <p:nvGraphicFramePr>
          <p:cNvPr id="474" name="Table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5470"/>
              </p:ext>
            </p:extLst>
          </p:nvPr>
        </p:nvGraphicFramePr>
        <p:xfrm>
          <a:off x="6108529" y="3390338"/>
          <a:ext cx="1051683" cy="110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243"/>
                <a:gridCol w="381220"/>
                <a:gridCol w="381220"/>
              </a:tblGrid>
              <a:tr h="193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13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475" name="TextBox 474"/>
          <p:cNvSpPr txBox="1"/>
          <p:nvPr/>
        </p:nvSpPr>
        <p:spPr>
          <a:xfrm>
            <a:off x="7086600" y="3213556"/>
            <a:ext cx="577402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i="1" u="sng" dirty="0" smtClean="0"/>
              <a:t>y&gt;&lt;Q</a:t>
            </a:r>
            <a:endParaRPr lang="en-US" sz="1400" i="1" u="sng" dirty="0"/>
          </a:p>
        </p:txBody>
      </p:sp>
      <p:graphicFrame>
        <p:nvGraphicFramePr>
          <p:cNvPr id="476" name="Table 4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13829"/>
              </p:ext>
            </p:extLst>
          </p:nvPr>
        </p:nvGraphicFramePr>
        <p:xfrm>
          <a:off x="6111117" y="4533338"/>
          <a:ext cx="1051683" cy="110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243"/>
                <a:gridCol w="381220"/>
                <a:gridCol w="381220"/>
              </a:tblGrid>
              <a:tr h="193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477" name="Table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790"/>
              </p:ext>
            </p:extLst>
          </p:nvPr>
        </p:nvGraphicFramePr>
        <p:xfrm>
          <a:off x="6111117" y="5676338"/>
          <a:ext cx="1051683" cy="1105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243"/>
                <a:gridCol w="381220"/>
                <a:gridCol w="381220"/>
              </a:tblGrid>
              <a:tr h="193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478" name="TextBox 477"/>
          <p:cNvSpPr txBox="1"/>
          <p:nvPr/>
        </p:nvSpPr>
        <p:spPr>
          <a:xfrm>
            <a:off x="7127797" y="4491021"/>
            <a:ext cx="595035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i="1" u="sng" dirty="0" smtClean="0"/>
              <a:t>u&gt;&lt;Q</a:t>
            </a:r>
            <a:endParaRPr lang="en-US" sz="1400" i="1" u="sng" dirty="0"/>
          </a:p>
        </p:txBody>
      </p:sp>
      <p:sp>
        <p:nvSpPr>
          <p:cNvPr id="6" name="Rectangle 5"/>
          <p:cNvSpPr/>
          <p:nvPr/>
        </p:nvSpPr>
        <p:spPr>
          <a:xfrm>
            <a:off x="1328929" y="5523564"/>
            <a:ext cx="45643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S ← empty sequence</a:t>
            </a:r>
          </a:p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u ← target</a:t>
            </a:r>
          </a:p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while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prev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[u] is defined:                  </a:t>
            </a:r>
          </a:p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	insert u at the beginning of S         </a:t>
            </a:r>
          </a:p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	u ←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prev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[u]                            </a:t>
            </a:r>
          </a:p>
          <a:p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insert u at the beginning of S </a:t>
            </a:r>
          </a:p>
        </p:txBody>
      </p:sp>
      <p:graphicFrame>
        <p:nvGraphicFramePr>
          <p:cNvPr id="479" name="Table 4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3763"/>
              </p:ext>
            </p:extLst>
          </p:nvPr>
        </p:nvGraphicFramePr>
        <p:xfrm>
          <a:off x="40065" y="5430248"/>
          <a:ext cx="937593" cy="133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65"/>
                <a:gridCol w="339864"/>
                <a:gridCol w="339864"/>
              </a:tblGrid>
              <a:tr h="23405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2105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baseline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-1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22105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 marT="0" marB="0"/>
                </a:tc>
              </a:tr>
              <a:tr h="22105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22105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  <a:tr h="22105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</a:t>
                      </a:r>
                      <a:endParaRPr lang="en-US" sz="1100" baseline="-250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 smtClean="0">
                          <a:latin typeface="Symbol" pitchFamily="18" charset="2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en-US" sz="11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81000" y="2984449"/>
            <a:ext cx="191011" cy="2434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479" idx="3"/>
          </p:cNvCxnSpPr>
          <p:nvPr/>
        </p:nvCxnSpPr>
        <p:spPr>
          <a:xfrm flipH="1" flipV="1">
            <a:off x="977658" y="6099908"/>
            <a:ext cx="351271" cy="2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7114047" y="5595945"/>
            <a:ext cx="595035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i="1" u="sng" dirty="0" smtClean="0"/>
              <a:t>v&gt;&lt;Q</a:t>
            </a:r>
            <a:endParaRPr lang="en-US" sz="1400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74999" y="3866537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Dijkstra</a:t>
            </a:r>
          </a:p>
        </p:txBody>
      </p:sp>
      <p:sp>
        <p:nvSpPr>
          <p:cNvPr id="177" name="Cloud 176"/>
          <p:cNvSpPr/>
          <p:nvPr/>
        </p:nvSpPr>
        <p:spPr>
          <a:xfrm>
            <a:off x="4518031" y="5067685"/>
            <a:ext cx="1046804" cy="474666"/>
          </a:xfrm>
          <a:prstGeom prst="cloud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00" b="1" dirty="0" smtClean="0">
                <a:ln/>
                <a:solidFill>
                  <a:schemeClr val="accent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Dynamic P. step</a:t>
            </a:r>
            <a:endParaRPr lang="en-US" sz="900" b="1" dirty="0">
              <a:ln/>
              <a:solidFill>
                <a:schemeClr val="accent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78" name="Elbow Connector 177"/>
          <p:cNvCxnSpPr>
            <a:stCxn id="177" idx="2"/>
            <a:endCxn id="6" idx="0"/>
          </p:cNvCxnSpPr>
          <p:nvPr/>
        </p:nvCxnSpPr>
        <p:spPr>
          <a:xfrm rot="10800000" flipV="1">
            <a:off x="3611112" y="5305018"/>
            <a:ext cx="910166" cy="218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144504" y="75242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source = s</a:t>
            </a:r>
            <a:endParaRPr lang="en-US" sz="1400" dirty="0"/>
          </a:p>
        </p:txBody>
      </p:sp>
      <p:sp>
        <p:nvSpPr>
          <p:cNvPr id="181" name="Cloud 180"/>
          <p:cNvSpPr/>
          <p:nvPr/>
        </p:nvSpPr>
        <p:spPr>
          <a:xfrm>
            <a:off x="4070830" y="3276600"/>
            <a:ext cx="1046804" cy="323103"/>
          </a:xfrm>
          <a:prstGeom prst="cloud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00" b="1" dirty="0" smtClean="0">
                <a:ln/>
                <a:solidFill>
                  <a:schemeClr val="accent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Greedy step</a:t>
            </a:r>
            <a:endParaRPr lang="en-US" sz="900" b="1" dirty="0">
              <a:ln/>
              <a:solidFill>
                <a:schemeClr val="accent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82" name="Elbow Connector 181"/>
          <p:cNvCxnSpPr>
            <a:stCxn id="181" idx="2"/>
          </p:cNvCxnSpPr>
          <p:nvPr/>
        </p:nvCxnSpPr>
        <p:spPr>
          <a:xfrm rot="10800000" flipV="1">
            <a:off x="3048001" y="3438152"/>
            <a:ext cx="1026076" cy="283074"/>
          </a:xfrm>
          <a:prstGeom prst="bentConnector3">
            <a:avLst>
              <a:gd name="adj1" fmla="val 100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1073510" y="4540428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b="1" i="1" dirty="0" smtClean="0">
                <a:solidFill>
                  <a:schemeClr val="bg1">
                    <a:lumMod val="5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Relaxing</a:t>
            </a:r>
            <a:r>
              <a:rPr lang="da-DK" sz="1400" i="1" dirty="0" smtClean="0">
                <a:solidFill>
                  <a:schemeClr val="bg1">
                    <a:lumMod val="5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Lecture 4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in Lab 4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LCS algorithm using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counter to determine the number of steps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between the values of this counter in two cases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array is already sorted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array is reversely sorted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5878</TotalTime>
  <Words>990</Words>
  <Application>Microsoft Office PowerPoint</Application>
  <PresentationFormat>On-screen Show (4:3)</PresentationFormat>
  <Paragraphs>494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Monotype Sorts</vt:lpstr>
      <vt:lpstr>华文中宋</vt:lpstr>
      <vt:lpstr>Symbol</vt:lpstr>
      <vt:lpstr>Times</vt:lpstr>
      <vt:lpstr>Times New Roman</vt:lpstr>
      <vt:lpstr>Verdana</vt:lpstr>
      <vt:lpstr>Wingdings</vt:lpstr>
      <vt:lpstr>Wingdings 2</vt:lpstr>
      <vt:lpstr>Solstice</vt:lpstr>
      <vt:lpstr>PowerPoint Presentation</vt:lpstr>
      <vt:lpstr>Dynamic programming [Definitions]</vt:lpstr>
      <vt:lpstr>DP [knapsack Problem]</vt:lpstr>
      <vt:lpstr>DP [knapsack Problem]</vt:lpstr>
      <vt:lpstr>DP [LCS Problem]</vt:lpstr>
      <vt:lpstr>Dynamic programming [Dijkstra SP]</vt:lpstr>
      <vt:lpstr>D. p. [Dijkstra SP]</vt:lpstr>
      <vt:lpstr>Algorithms Lecture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Mostafa Salama</dc:creator>
  <cp:lastModifiedBy>Mostafa Salama</cp:lastModifiedBy>
  <cp:revision>207</cp:revision>
  <dcterms:created xsi:type="dcterms:W3CDTF">2012-06-24T19:22:20Z</dcterms:created>
  <dcterms:modified xsi:type="dcterms:W3CDTF">2016-11-22T06:55:40Z</dcterms:modified>
</cp:coreProperties>
</file>