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76" r:id="rId3"/>
    <p:sldId id="261" r:id="rId4"/>
    <p:sldId id="272" r:id="rId5"/>
    <p:sldId id="273" r:id="rId6"/>
    <p:sldId id="275" r:id="rId7"/>
    <p:sldId id="279" r:id="rId8"/>
    <p:sldId id="278" r:id="rId9"/>
    <p:sldId id="277" r:id="rId10"/>
    <p:sldId id="274" r:id="rId11"/>
    <p:sldId id="280" r:id="rId12"/>
    <p:sldId id="270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73782" autoAdjust="0"/>
  </p:normalViewPr>
  <p:slideViewPr>
    <p:cSldViewPr>
      <p:cViewPr varScale="1">
        <p:scale>
          <a:sx n="51" d="100"/>
          <a:sy n="51" d="100"/>
        </p:scale>
        <p:origin x="10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01AAC-DF89-47E3-BB1B-D95C3A91D54F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E15D3-A1C5-4765-AEC6-21266A0BC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0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igh_level_languag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Binary_numeral_syste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15D3-A1C5-4765-AEC6-21266A0BC7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2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15D3-A1C5-4765-AEC6-21266A0BC7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78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Instruction set architecture (ISA) is the interface between the software and hardware. Computers do not understand </a:t>
            </a:r>
            <a:r>
              <a:rPr lang="en-US" sz="1200" dirty="0" smtClean="0">
                <a:hlinkClick r:id="rId3" tooltip="High level language"/>
              </a:rPr>
              <a:t>high level languages</a:t>
            </a:r>
            <a:r>
              <a:rPr lang="en-US" sz="1200" dirty="0" smtClean="0"/>
              <a:t>. A processor only understand instructions encoded as </a:t>
            </a:r>
            <a:r>
              <a:rPr lang="en-US" sz="1200" dirty="0" smtClean="0">
                <a:hlinkClick r:id="rId4" tooltip="Binary numeral system"/>
              </a:rPr>
              <a:t>binary numbers</a:t>
            </a:r>
            <a:r>
              <a:rPr lang="en-US" sz="12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15D3-A1C5-4765-AEC6-21266A0BC7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4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components of the computer,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ALU is responsible for the Arithmetic operations (add, sub, ..)</a:t>
            </a:r>
          </a:p>
          <a:p>
            <a:r>
              <a:rPr lang="en-US" baseline="0" dirty="0" smtClean="0"/>
              <a:t>Control tells Memory, I/O, and ALU what to do according to the instructions of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15D3-A1C5-4765-AEC6-21266A0BC7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components of the computer,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ALU is responsible for the Arithmetic operations (add, sub, ..)</a:t>
            </a:r>
          </a:p>
          <a:p>
            <a:r>
              <a:rPr lang="en-US" baseline="0" dirty="0" smtClean="0"/>
              <a:t>Control tells Memory, I/O, and ALU what to do according to the instructions of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15D3-A1C5-4765-AEC6-21266A0BC7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components of the computer,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ALU is responsible for the Arithmetic operations (add, sub, ..)</a:t>
            </a:r>
          </a:p>
          <a:p>
            <a:r>
              <a:rPr lang="en-US" baseline="0" dirty="0" smtClean="0"/>
              <a:t>Control tells Memory, I/O, and ALU what to do according to the instructions of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15D3-A1C5-4765-AEC6-21266A0BC7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components of the computer,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ALU is responsible for the Arithmetic operations (add, sub, ..)</a:t>
            </a:r>
          </a:p>
          <a:p>
            <a:r>
              <a:rPr lang="en-US" baseline="0" dirty="0" smtClean="0"/>
              <a:t>Control tells Memory, I/O, and ALU what to do according to the instructions of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15D3-A1C5-4765-AEC6-21266A0BC7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components of the computer,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ALU is responsible for the Arithmetic operations (add, sub, ..)</a:t>
            </a:r>
          </a:p>
          <a:p>
            <a:r>
              <a:rPr lang="en-US" baseline="0" dirty="0" smtClean="0"/>
              <a:t>Control tells Memory, I/O, and ALU what to do according to the instructions of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15D3-A1C5-4765-AEC6-21266A0BC7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components of the computer,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ALU is responsible for the Arithmetic operations (add, sub, ..)</a:t>
            </a:r>
          </a:p>
          <a:p>
            <a:r>
              <a:rPr lang="en-US" baseline="0" dirty="0" smtClean="0"/>
              <a:t>Control tells Memory, I/O, and ALU what to do according to the instructions of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15D3-A1C5-4765-AEC6-21266A0BC7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components of the computer,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ALU is responsible for the Arithmetic operations (add, sub, ..)</a:t>
            </a:r>
          </a:p>
          <a:p>
            <a:r>
              <a:rPr lang="en-US" baseline="0" dirty="0" smtClean="0"/>
              <a:t>Control tells Memory, I/O, and ALU what to do according to the instructions of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15D3-A1C5-4765-AEC6-21266A0BC7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components of the computer,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ALU is responsible for the Arithmetic operations (add, sub, ..)</a:t>
            </a:r>
          </a:p>
          <a:p>
            <a:r>
              <a:rPr lang="en-US" baseline="0" dirty="0" smtClean="0"/>
              <a:t>Control tells Memory, I/O, and ALU what to do according to the instructions of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15D3-A1C5-4765-AEC6-21266A0BC7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7A3975D-CE68-42DE-8051-1892E984DCD4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D8EFD4C-0963-4378-BC5B-2B5DE04A3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975D-CE68-42DE-8051-1892E984DCD4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D4C-0963-4378-BC5B-2B5DE04A3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975D-CE68-42DE-8051-1892E984DCD4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D4C-0963-4378-BC5B-2B5DE04A3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7A3975D-CE68-42DE-8051-1892E984DCD4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8EFD4C-0963-4378-BC5B-2B5DE04A3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7A3975D-CE68-42DE-8051-1892E984DCD4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D8EFD4C-0963-4378-BC5B-2B5DE04A3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975D-CE68-42DE-8051-1892E984DCD4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D4C-0963-4378-BC5B-2B5DE04A3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975D-CE68-42DE-8051-1892E984DCD4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D4C-0963-4378-BC5B-2B5DE04A3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A3975D-CE68-42DE-8051-1892E984DCD4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8EFD4C-0963-4378-BC5B-2B5DE04A3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975D-CE68-42DE-8051-1892E984DCD4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FD4C-0963-4378-BC5B-2B5DE04A3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7A3975D-CE68-42DE-8051-1892E984DCD4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8EFD4C-0963-4378-BC5B-2B5DE04A3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A3975D-CE68-42DE-8051-1892E984DCD4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8EFD4C-0963-4378-BC5B-2B5DE04A31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7A3975D-CE68-42DE-8051-1892E984DCD4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8EFD4C-0963-4378-BC5B-2B5DE04A3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650" y="1371600"/>
            <a:ext cx="7772400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Computer Architecture</a:t>
            </a:r>
            <a:b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Lab1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 Signals to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MemoRy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809" y="1730188"/>
            <a:ext cx="7924801" cy="4278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Memory  Read: </a:t>
            </a:r>
          </a:p>
          <a:p>
            <a:r>
              <a:rPr lang="en-US" sz="2400" b="1" dirty="0" smtClean="0"/>
              <a:t>Makes the data from an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ddressed Location </a:t>
            </a:r>
            <a:r>
              <a:rPr lang="en-US" sz="2400" b="1" dirty="0" smtClean="0"/>
              <a:t>to be Placed on the </a:t>
            </a:r>
            <a:r>
              <a:rPr lang="en-US" sz="2400" b="1" dirty="0" smtClean="0">
                <a:solidFill>
                  <a:srgbClr val="FF0000"/>
                </a:solidFill>
              </a:rPr>
              <a:t>Data Bus</a:t>
            </a:r>
            <a:r>
              <a:rPr lang="en-US" sz="2400" b="1" dirty="0" smtClean="0"/>
              <a:t>, to be </a:t>
            </a:r>
            <a:r>
              <a:rPr lang="en-US" sz="2400" b="1" dirty="0" smtClean="0">
                <a:solidFill>
                  <a:srgbClr val="FF0000"/>
                </a:solidFill>
              </a:rPr>
              <a:t>Read</a:t>
            </a:r>
            <a:r>
              <a:rPr lang="en-US" sz="2400" b="1" dirty="0" smtClean="0"/>
              <a:t> by the CPU.</a:t>
            </a: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Memory Write: </a:t>
            </a:r>
          </a:p>
          <a:p>
            <a:r>
              <a:rPr lang="en-US" sz="2400" b="1" dirty="0" smtClean="0"/>
              <a:t>Makes </a:t>
            </a:r>
            <a:r>
              <a:rPr lang="en-US" sz="2400" b="1" dirty="0"/>
              <a:t>the </a:t>
            </a:r>
            <a:r>
              <a:rPr lang="en-US" sz="2400" b="1" dirty="0" smtClean="0"/>
              <a:t>data </a:t>
            </a:r>
            <a:r>
              <a:rPr lang="en-US" sz="2400" b="1" dirty="0"/>
              <a:t>on the </a:t>
            </a:r>
            <a:r>
              <a:rPr lang="en-US" sz="2400" b="1" dirty="0">
                <a:solidFill>
                  <a:srgbClr val="FF0000"/>
                </a:solidFill>
              </a:rPr>
              <a:t>Data </a:t>
            </a:r>
            <a:r>
              <a:rPr lang="en-US" sz="2400" b="1" dirty="0" smtClean="0">
                <a:solidFill>
                  <a:srgbClr val="FF0000"/>
                </a:solidFill>
              </a:rPr>
              <a:t>Bus</a:t>
            </a:r>
            <a:r>
              <a:rPr lang="en-US" sz="2400" b="1" dirty="0" smtClean="0"/>
              <a:t> </a:t>
            </a:r>
            <a:r>
              <a:rPr lang="en-US" sz="2400" b="1" dirty="0"/>
              <a:t>to be </a:t>
            </a:r>
            <a:r>
              <a:rPr lang="en-US" sz="2400" b="1" dirty="0" smtClean="0">
                <a:solidFill>
                  <a:srgbClr val="FF0000"/>
                </a:solidFill>
              </a:rPr>
              <a:t>written</a:t>
            </a:r>
            <a:r>
              <a:rPr lang="en-US" sz="2400" b="1" dirty="0" smtClean="0"/>
              <a:t> into the </a:t>
            </a:r>
            <a:r>
              <a:rPr lang="en-US" sz="2400" b="1" dirty="0" smtClean="0">
                <a:solidFill>
                  <a:srgbClr val="FF0000"/>
                </a:solidFill>
              </a:rPr>
              <a:t>Addressed Location </a:t>
            </a:r>
            <a:r>
              <a:rPr lang="en-US" sz="2400" b="1" dirty="0" smtClean="0"/>
              <a:t>in the memory. 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400" y="556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Memory is described by </a:t>
            </a:r>
            <a:r>
              <a:rPr lang="en-US" dirty="0"/>
              <a:t>the number of memory cells times the number of bits per memory cell.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example, how </a:t>
            </a:r>
            <a:r>
              <a:rPr lang="en-US" dirty="0"/>
              <a:t>many address lines and data lines are </a:t>
            </a:r>
            <a:r>
              <a:rPr lang="en-US" dirty="0" smtClean="0"/>
              <a:t>there in the following memory unit.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64Kw ×8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Address lines = 16 lines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Data Lines = 8 lines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3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3435"/>
            <a:ext cx="5410200" cy="63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609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Assembly Language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5908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High Level Programming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Langugae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A=B+C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25908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Assembly Language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dd R0,R1,R2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Value </a:t>
            </a:r>
            <a:r>
              <a:rPr lang="en-US" dirty="0" smtClean="0"/>
              <a:t>of B is stored in R1 </a:t>
            </a:r>
          </a:p>
          <a:p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 smtClean="0"/>
              <a:t>value of C is stored in </a:t>
            </a:r>
            <a:r>
              <a:rPr lang="en-US" dirty="0" smtClean="0"/>
              <a:t>R2</a:t>
            </a:r>
          </a:p>
          <a:p>
            <a:r>
              <a:rPr lang="en-US" dirty="0" smtClean="0"/>
              <a:t>and the result will be stored in R0.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8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 Distribution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194" y="1440537"/>
            <a:ext cx="6705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en-US" sz="2800" b="1" dirty="0" smtClean="0"/>
              <a:t>Final Examination </a:t>
            </a:r>
            <a:r>
              <a:rPr lang="en-US" sz="2800" b="1" dirty="0"/>
              <a:t>W</a:t>
            </a:r>
            <a:r>
              <a:rPr lang="en-US" sz="2800" b="1" dirty="0" smtClean="0"/>
              <a:t>eighting</a:t>
            </a:r>
            <a:r>
              <a:rPr lang="en-US" sz="2800" b="1" dirty="0"/>
              <a:t>: </a:t>
            </a:r>
            <a:r>
              <a:rPr lang="en-US" sz="2800" dirty="0"/>
              <a:t>60</a:t>
            </a:r>
            <a:r>
              <a:rPr lang="en-US" sz="2800" dirty="0" smtClean="0"/>
              <a:t>%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 smtClean="0"/>
              <a:t>Course Work Weighting:  </a:t>
            </a:r>
            <a:r>
              <a:rPr lang="en-US" sz="2800" dirty="0" smtClean="0"/>
              <a:t>40% </a:t>
            </a:r>
            <a:r>
              <a:rPr lang="en-US" sz="2800" dirty="0"/>
              <a:t>	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91199" y="3785354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13612" y="4307556"/>
            <a:ext cx="685800" cy="344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199" y="3211609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Assessment 1: </a:t>
            </a:r>
            <a:r>
              <a:rPr lang="en-US" sz="2400" dirty="0" smtClean="0"/>
              <a:t>20%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3612" y="4643735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Assessment 2: </a:t>
            </a:r>
            <a:r>
              <a:rPr lang="en-US" sz="2400" dirty="0" smtClean="0"/>
              <a:t>20%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6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Assessments Deadline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741" y="2457033"/>
            <a:ext cx="8534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Assessment </a:t>
            </a:r>
            <a:r>
              <a:rPr lang="en-US" sz="2800" b="1" dirty="0" smtClean="0"/>
              <a:t>1: </a:t>
            </a:r>
            <a:r>
              <a:rPr lang="en-US" sz="2400" dirty="0"/>
              <a:t>Week </a:t>
            </a:r>
            <a:r>
              <a:rPr lang="en-US" sz="2400" dirty="0" smtClean="0"/>
              <a:t>8</a:t>
            </a:r>
            <a:endParaRPr lang="en-US" sz="2400" dirty="0"/>
          </a:p>
          <a:p>
            <a:endParaRPr lang="en-US" sz="2400" dirty="0"/>
          </a:p>
          <a:p>
            <a:r>
              <a:rPr lang="en-US" sz="2800" b="1" dirty="0"/>
              <a:t>Assessment </a:t>
            </a:r>
            <a:r>
              <a:rPr lang="en-US" sz="2800" b="1" dirty="0" smtClean="0"/>
              <a:t>2: </a:t>
            </a:r>
            <a:r>
              <a:rPr lang="en-US" sz="2400" dirty="0"/>
              <a:t>Week </a:t>
            </a:r>
            <a:r>
              <a:rPr lang="en-US" sz="2400" dirty="0" smtClean="0"/>
              <a:t>11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4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Computer Architecture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524000"/>
            <a:ext cx="670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9906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algn="just"/>
            <a:r>
              <a:rPr lang="en-US" sz="2400" dirty="0" smtClean="0"/>
              <a:t>Computer </a:t>
            </a:r>
            <a:r>
              <a:rPr lang="en-US" sz="2400" dirty="0"/>
              <a:t>architecture is a specification detailing how a set of software and hardware technology standards interact to form a computer system or platform.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short, computer architecture refers to how a computer system is designed and what technologies it is compatible with. </a:t>
            </a:r>
            <a:endParaRPr lang="en-US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9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 Computer Architecture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Von Neumann Architecture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24000"/>
            <a:ext cx="4800601" cy="360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Registers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400" y="556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990600"/>
            <a:ext cx="7315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600" b="1" u="sng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A special, high-speed </a:t>
            </a:r>
            <a:r>
              <a:rPr lang="en-US" sz="2600" dirty="0" smtClean="0"/>
              <a:t>temporarily storage </a:t>
            </a:r>
            <a:r>
              <a:rPr lang="en-US" sz="2600" dirty="0"/>
              <a:t>area within the CPU. </a:t>
            </a:r>
            <a:endParaRPr lang="en-US" sz="2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All </a:t>
            </a:r>
            <a:r>
              <a:rPr lang="en-US" sz="2600" dirty="0"/>
              <a:t>data must be represented in a register before it can be processed. </a:t>
            </a:r>
            <a:endParaRPr lang="en-US" sz="2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For </a:t>
            </a:r>
            <a:r>
              <a:rPr lang="en-US" sz="2600" dirty="0"/>
              <a:t>example, if two numbers are to be </a:t>
            </a:r>
            <a:r>
              <a:rPr lang="en-US" sz="2600" dirty="0" smtClean="0"/>
              <a:t>added, </a:t>
            </a:r>
            <a:r>
              <a:rPr lang="en-US" sz="2600" dirty="0"/>
              <a:t>both numbers must be in </a:t>
            </a:r>
            <a:r>
              <a:rPr lang="en-US" sz="2600" dirty="0" smtClean="0"/>
              <a:t>registers</a:t>
            </a:r>
            <a:r>
              <a:rPr lang="en-US" sz="2600" dirty="0"/>
              <a:t>, and the result is also placed in a register</a:t>
            </a:r>
            <a:r>
              <a:rPr lang="en-US" sz="26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 smtClean="0"/>
              <a:t>Size of Registers: </a:t>
            </a:r>
            <a:r>
              <a:rPr lang="en-US" sz="2600" dirty="0" smtClean="0"/>
              <a:t>holds one word size</a:t>
            </a:r>
            <a:endParaRPr lang="en-US" sz="26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601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 Signals to Registers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809" y="1730188"/>
            <a:ext cx="7924801" cy="4031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Increment (INC or INR): </a:t>
            </a:r>
          </a:p>
          <a:p>
            <a:r>
              <a:rPr lang="en-US" sz="2400" b="1" dirty="0" smtClean="0"/>
              <a:t>Increments the value inside the register.</a:t>
            </a:r>
          </a:p>
          <a:p>
            <a:endParaRPr lang="en-US" sz="2400" b="1" dirty="0"/>
          </a:p>
          <a:p>
            <a:r>
              <a:rPr lang="en-US" sz="2800" b="1" dirty="0" smtClean="0">
                <a:solidFill>
                  <a:srgbClr val="7030A0"/>
                </a:solidFill>
              </a:rPr>
              <a:t>Load (LD): 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400" b="1" dirty="0" smtClean="0"/>
              <a:t>Loads a new </a:t>
            </a:r>
            <a:r>
              <a:rPr lang="en-US" sz="2400" b="1" dirty="0"/>
              <a:t>value inside the register.</a:t>
            </a:r>
          </a:p>
          <a:p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Clear (CLR): 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400" b="1" dirty="0" smtClean="0"/>
              <a:t>Clears the value </a:t>
            </a:r>
            <a:r>
              <a:rPr lang="en-US" sz="2400" b="1" dirty="0"/>
              <a:t>inside the </a:t>
            </a:r>
            <a:r>
              <a:rPr lang="en-US" sz="2400" b="1" dirty="0" smtClean="0"/>
              <a:t>register to be zero.</a:t>
            </a:r>
            <a:endParaRPr lang="en-US" sz="2400" b="1" dirty="0"/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400" y="556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is an array of information units</a:t>
            </a:r>
          </a:p>
          <a:p>
            <a:pPr marL="685800" indent="-22860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unit has the same size</a:t>
            </a:r>
          </a:p>
          <a:p>
            <a:pPr marL="685800" indent="-22860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unit has its own </a:t>
            </a:r>
            <a:r>
              <a:rPr lang="en-US" i="1" dirty="0"/>
              <a:t>address</a:t>
            </a:r>
          </a:p>
          <a:p>
            <a:pPr marL="685800" indent="-228600">
              <a:buFont typeface="Arial" panose="020B0604020202020204" pitchFamily="34" charset="0"/>
              <a:buChar char="•"/>
            </a:pPr>
            <a:r>
              <a:rPr lang="en-US" dirty="0" smtClean="0"/>
              <a:t>Address </a:t>
            </a:r>
            <a:r>
              <a:rPr lang="en-US" dirty="0"/>
              <a:t>of an unit and contents of the unit at that </a:t>
            </a:r>
            <a:r>
              <a:rPr lang="en-US" dirty="0" smtClean="0"/>
              <a:t>address are </a:t>
            </a:r>
            <a:r>
              <a:rPr lang="en-US" i="1" dirty="0" smtClean="0"/>
              <a:t>different.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38461"/>
              </p:ext>
            </p:extLst>
          </p:nvPr>
        </p:nvGraphicFramePr>
        <p:xfrm>
          <a:off x="3657600" y="4114800"/>
          <a:ext cx="215265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5"/>
                <a:gridCol w="1076325"/>
              </a:tblGrid>
              <a:tr h="293116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505200" y="4343400"/>
            <a:ext cx="914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05200" y="5181600"/>
            <a:ext cx="914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481734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480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257800" y="4289167"/>
            <a:ext cx="990600" cy="51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57800" y="5181600"/>
            <a:ext cx="990600" cy="28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72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809" y="1730188"/>
            <a:ext cx="7924801" cy="4708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Memory  Address: </a:t>
            </a:r>
          </a:p>
          <a:p>
            <a:r>
              <a:rPr lang="en-US" sz="2400" dirty="0"/>
              <a:t>A number that is assigned to each </a:t>
            </a:r>
            <a:r>
              <a:rPr lang="en-US" sz="2400" dirty="0" smtClean="0"/>
              <a:t>cell in </a:t>
            </a:r>
            <a:r>
              <a:rPr lang="en-US" sz="2400" dirty="0"/>
              <a:t>a </a:t>
            </a:r>
            <a:r>
              <a:rPr lang="en-US" sz="2400" dirty="0" smtClean="0"/>
              <a:t>computer memory.</a:t>
            </a: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Address lines: </a:t>
            </a:r>
          </a:p>
          <a:p>
            <a:r>
              <a:rPr lang="en-US" sz="2400" dirty="0"/>
              <a:t>The number of bits to represent memory address.</a:t>
            </a: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Data </a:t>
            </a:r>
            <a:r>
              <a:rPr lang="en-US" sz="2800" b="1" dirty="0">
                <a:solidFill>
                  <a:srgbClr val="7030A0"/>
                </a:solidFill>
              </a:rPr>
              <a:t>lines: </a:t>
            </a:r>
          </a:p>
          <a:p>
            <a:pPr algn="just"/>
            <a:r>
              <a:rPr lang="en-US" sz="2400" dirty="0"/>
              <a:t>The number of bits to represent the data in each memory address.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400" y="556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483</TotalTime>
  <Words>762</Words>
  <Application>Microsoft Office PowerPoint</Application>
  <PresentationFormat>On-screen Show (4:3)</PresentationFormat>
  <Paragraphs>137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Wingdings</vt:lpstr>
      <vt:lpstr>Wingdings 2</vt:lpstr>
      <vt:lpstr>Oriel</vt:lpstr>
      <vt:lpstr>    Computer Architecture  Lab1</vt:lpstr>
      <vt:lpstr>Mark Distribution </vt:lpstr>
      <vt:lpstr>Assessments Deadline </vt:lpstr>
      <vt:lpstr>Computer Architecture</vt:lpstr>
      <vt:lpstr>Basic Computer Architecture Von Neumann Architecture</vt:lpstr>
      <vt:lpstr>Registers</vt:lpstr>
      <vt:lpstr>Control Signals to Registers</vt:lpstr>
      <vt:lpstr>Memory</vt:lpstr>
      <vt:lpstr>Memory</vt:lpstr>
      <vt:lpstr>Control Signals to MemoRy</vt:lpstr>
      <vt:lpstr>Memory</vt:lpstr>
      <vt:lpstr>PowerPoint Presentation</vt:lpstr>
      <vt:lpstr>Assembly Language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Architicture</dc:title>
  <dc:creator>Nadoosh</dc:creator>
  <cp:lastModifiedBy>Noura.Elmaghawry</cp:lastModifiedBy>
  <cp:revision>70</cp:revision>
  <dcterms:created xsi:type="dcterms:W3CDTF">2012-10-01T13:35:45Z</dcterms:created>
  <dcterms:modified xsi:type="dcterms:W3CDTF">2016-10-03T08:34:40Z</dcterms:modified>
</cp:coreProperties>
</file>