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70" r:id="rId6"/>
    <p:sldId id="269" r:id="rId7"/>
    <p:sldId id="271" r:id="rId8"/>
    <p:sldId id="272" r:id="rId9"/>
    <p:sldId id="273" r:id="rId10"/>
    <p:sldId id="274" r:id="rId11"/>
    <p:sldId id="275" r:id="rId12"/>
    <p:sldId id="276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7" autoAdjust="0"/>
    <p:restoredTop sz="94660"/>
  </p:normalViewPr>
  <p:slideViewPr>
    <p:cSldViewPr>
      <p:cViewPr>
        <p:scale>
          <a:sx n="90" d="100"/>
          <a:sy n="90" d="100"/>
        </p:scale>
        <p:origin x="-1272" y="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Lecture (2)</a:t>
            </a:r>
            <a:endParaRPr lang="ar-EG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3200" b="1" u="sng" dirty="0" smtClean="0"/>
              <a:t>A Methodology is:</a:t>
            </a:r>
          </a:p>
          <a:p>
            <a:pPr lvl="2">
              <a:buFont typeface="Calibri" pitchFamily="34" charset="0"/>
              <a:buChar char="⁻"/>
            </a:pPr>
            <a:r>
              <a:rPr lang="en-US" dirty="0" smtClean="0"/>
              <a:t>A specific approach that defines a collection of processes, methods and tools for accomplishing an objective.</a:t>
            </a:r>
          </a:p>
          <a:p>
            <a:pPr lvl="2">
              <a:buFont typeface="Calibri" pitchFamily="34" charset="0"/>
              <a:buChar char="⁻"/>
            </a:pPr>
            <a:r>
              <a:rPr lang="en-US" dirty="0" smtClean="0"/>
              <a:t>It provides: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 smtClean="0"/>
              <a:t>templates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 smtClean="0"/>
              <a:t>forms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 smtClean="0"/>
              <a:t>checklists of key deliverables and activities over the project life cycle to avoid missing key tasks</a:t>
            </a:r>
          </a:p>
          <a:p>
            <a:pPr lvl="2">
              <a:buNone/>
            </a:pPr>
            <a:r>
              <a:rPr lang="en-US" dirty="0" smtClean="0"/>
              <a:t> </a:t>
            </a:r>
          </a:p>
          <a:p>
            <a:pPr lvl="1">
              <a:buNone/>
            </a:pPr>
            <a:endParaRPr lang="ar-EG" sz="3200" b="1" u="sng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PRINCE2 Advantages and Disadvantages: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836219"/>
          <a:ext cx="8534400" cy="56692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267200"/>
                <a:gridCol w="4267200"/>
              </a:tblGrid>
              <a:tr h="550622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u="none" dirty="0" smtClean="0"/>
                        <a:t>Disadvantages</a:t>
                      </a:r>
                      <a:endParaRPr lang="ar-EG" sz="3000" b="1" u="none" dirty="0">
                        <a:cs typeface="+mj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b="1" u="none" dirty="0" smtClean="0"/>
                        <a:t>Advantages </a:t>
                      </a:r>
                      <a:endParaRPr lang="ar-EG" sz="30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18790"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Every person who works on a PRINCE2 project should be quite familiar with every aspect of PRINCE2 to know how to play the game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en-US" sz="1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Providing a standard approach for project management</a:t>
                      </a:r>
                      <a:endParaRPr lang="ar-EG" sz="19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PRINCE2 means that a lot of documents and lists have to be written and approved by both Project Manager and PB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Widely recognized and understood</a:t>
                      </a:r>
                      <a:endParaRPr lang="ar-EG" sz="19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129540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Splitting up a PRINCE2 project often results in a lack of knowledge of the project by responsible persons like the Project Manager.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PRINCE2 enables projects to have:</a:t>
                      </a:r>
                    </a:p>
                    <a:p>
                      <a:pPr lvl="1"/>
                      <a:r>
                        <a:rPr lang="en-US" sz="1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 controlled and organized start, middle and end</a:t>
                      </a:r>
                    </a:p>
                    <a:p>
                      <a:pPr lvl="1"/>
                      <a:r>
                        <a:rPr lang="en-US" sz="1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Regular reviews and control of progress against plan.</a:t>
                      </a:r>
                    </a:p>
                    <a:p>
                      <a:pPr lvl="1"/>
                      <a:r>
                        <a:rPr lang="en-US" sz="1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Flexible decision points</a:t>
                      </a:r>
                    </a:p>
                    <a:p>
                      <a:pPr lvl="1"/>
                      <a:r>
                        <a:rPr lang="en-US" sz="1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Good communication channels between the project, project</a:t>
                      </a:r>
                    </a:p>
                    <a:p>
                      <a:pPr lvl="1"/>
                      <a:r>
                        <a:rPr lang="en-US" sz="1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management, and the rest of the organization</a:t>
                      </a:r>
                      <a:endParaRPr lang="ar-EG" sz="19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SPMM: Step Wise Methodology:</a:t>
            </a:r>
          </a:p>
        </p:txBody>
      </p:sp>
      <p:pic>
        <p:nvPicPr>
          <p:cNvPr id="4" name="Picture 3" descr="princ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838200"/>
            <a:ext cx="8229600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SPMM(cont.):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838200"/>
          <a:ext cx="8686800" cy="51206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343400"/>
                <a:gridCol w="3697514"/>
                <a:gridCol w="645886"/>
              </a:tblGrid>
              <a:tr h="308633">
                <a:tc>
                  <a:txBody>
                    <a:bodyPr/>
                    <a:lstStyle/>
                    <a:p>
                      <a:pPr algn="ctr" rtl="1"/>
                      <a:r>
                        <a:rPr lang="en-US" sz="30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</a:t>
                      </a:r>
                      <a:r>
                        <a:rPr lang="en-US" sz="3000" b="1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Steps</a:t>
                      </a:r>
                      <a:endParaRPr lang="ar-EG" sz="30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0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 name</a:t>
                      </a:r>
                      <a:endParaRPr lang="ar-EG" sz="30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000" b="1" u="none" dirty="0" smtClean="0">
                          <a:cs typeface="+mj-cs"/>
                        </a:rPr>
                        <a:t>#</a:t>
                      </a:r>
                      <a:endParaRPr lang="ar-EG" sz="3000" b="1" u="none" dirty="0">
                        <a:cs typeface="+mj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58776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1.1 Identify objectives and measures of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effectiveness</a:t>
                      </a:r>
                      <a:endParaRPr lang="ar-EG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establish project scope and objectives</a:t>
                      </a:r>
                      <a:endParaRPr lang="ar-EG" sz="2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rtl="1"/>
                      <a:r>
                        <a:rPr lang="en-US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ar-EG" sz="2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205015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1.2 Establish a project authority</a:t>
                      </a:r>
                      <a:endParaRPr lang="ar-E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</a:tr>
              <a:tr h="358776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 Identify all stakeholders in the project and their interests</a:t>
                      </a:r>
                      <a:endParaRPr lang="ar-E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</a:tr>
              <a:tr h="358776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1.4 Modify objectives in the light of stakeholder analysis</a:t>
                      </a:r>
                      <a:endParaRPr lang="ar-E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</a:tr>
              <a:tr h="358776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1.5 Establish methods of communication with all parties</a:t>
                      </a:r>
                      <a:endParaRPr lang="ar-E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</a:tr>
              <a:tr h="13208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2.1 Establish link between project and any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strategic plan</a:t>
                      </a:r>
                      <a:endParaRPr lang="ar-EG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Establish project infrastructure</a:t>
                      </a:r>
                      <a:endParaRPr lang="ar-EG" sz="2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ar-EG" sz="2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23368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2.2 Identify installation standards and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procedures</a:t>
                      </a:r>
                      <a:endParaRPr lang="ar-E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</a:tr>
              <a:tr h="13208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2.3. Identify project team organization</a:t>
                      </a:r>
                      <a:endParaRPr lang="ar-E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SPMM(cont.):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838200"/>
          <a:ext cx="8686800" cy="53035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343400"/>
                <a:gridCol w="3697514"/>
                <a:gridCol w="645886"/>
              </a:tblGrid>
              <a:tr h="308633">
                <a:tc>
                  <a:txBody>
                    <a:bodyPr/>
                    <a:lstStyle/>
                    <a:p>
                      <a:pPr algn="ctr" rtl="1"/>
                      <a:r>
                        <a:rPr lang="en-US" sz="3000" b="1" u="none" dirty="0" smtClean="0">
                          <a:cs typeface="+mj-cs"/>
                        </a:rPr>
                        <a:t>Sub</a:t>
                      </a:r>
                      <a:r>
                        <a:rPr lang="en-US" sz="3000" b="1" u="none" baseline="0" dirty="0" smtClean="0">
                          <a:cs typeface="+mj-cs"/>
                        </a:rPr>
                        <a:t> Steps</a:t>
                      </a:r>
                      <a:endParaRPr lang="ar-EG" sz="3000" b="1" u="none" dirty="0">
                        <a:cs typeface="+mj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0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 name</a:t>
                      </a:r>
                      <a:endParaRPr lang="ar-EG" sz="30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000" b="1" u="none" dirty="0" smtClean="0">
                          <a:cs typeface="+mj-cs"/>
                        </a:rPr>
                        <a:t>#</a:t>
                      </a:r>
                      <a:endParaRPr lang="ar-EG" sz="3000" b="1" u="none" dirty="0">
                        <a:cs typeface="+mj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3.1 Distinguish the project as either objective or product-based</a:t>
                      </a:r>
                      <a:endParaRPr lang="ar-EG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Analysis of project characteristics</a:t>
                      </a:r>
                      <a:endParaRPr lang="ar-EG" sz="2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ar-EG" sz="2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3.2 Analyze other project characteristics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(including quality based ones)</a:t>
                      </a:r>
                      <a:endParaRPr lang="ar-E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3.3 Identify high level project risks</a:t>
                      </a:r>
                      <a:endParaRPr lang="ar-E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dirty="0" smtClean="0"/>
                        <a:t>3.4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Take into account user requirements concerning implementation</a:t>
                      </a:r>
                      <a:endParaRPr lang="ar-E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3.5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general life cycle approach</a:t>
                      </a:r>
                      <a:endParaRPr lang="ar-E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3.6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Review overall resource estimates</a:t>
                      </a:r>
                      <a:endParaRPr lang="ar-E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</a:tr>
              <a:tr h="16002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4.1 Identify and describe project products -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‘what do we have to produce?’</a:t>
                      </a:r>
                      <a:endParaRPr lang="ar-EG" sz="18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Identify project products and activities</a:t>
                      </a:r>
                      <a:endParaRPr lang="ar-EG" sz="2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ar-EG" sz="2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4.2 document Generic product Flows</a:t>
                      </a:r>
                      <a:endParaRPr lang="ar-EG" sz="18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</a:tr>
              <a:tr h="16002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4.3 Produce ideal activity network</a:t>
                      </a:r>
                      <a:endParaRPr lang="ar-EG" sz="18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</a:tr>
              <a:tr h="16002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4.5 Add check-points if needed</a:t>
                      </a:r>
                      <a:endParaRPr lang="ar-EG" sz="18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62484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SPMM(cont.):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762000"/>
          <a:ext cx="8686800" cy="582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804228"/>
                <a:gridCol w="3236686"/>
                <a:gridCol w="645886"/>
              </a:tblGrid>
              <a:tr h="535323">
                <a:tc>
                  <a:txBody>
                    <a:bodyPr/>
                    <a:lstStyle/>
                    <a:p>
                      <a:pPr algn="ctr" rtl="1"/>
                      <a:r>
                        <a:rPr lang="en-US" sz="3000" b="1" u="none" dirty="0" smtClean="0">
                          <a:cs typeface="+mj-cs"/>
                        </a:rPr>
                        <a:t>Sub</a:t>
                      </a:r>
                      <a:r>
                        <a:rPr lang="en-US" sz="3000" b="1" u="none" baseline="0" dirty="0" smtClean="0">
                          <a:cs typeface="+mj-cs"/>
                        </a:rPr>
                        <a:t> Steps</a:t>
                      </a:r>
                      <a:endParaRPr lang="ar-EG" sz="3000" b="1" u="none" dirty="0">
                        <a:cs typeface="+mj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0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 name</a:t>
                      </a:r>
                      <a:endParaRPr lang="ar-EG" sz="30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000" b="1" u="none" dirty="0" smtClean="0">
                          <a:cs typeface="+mj-cs"/>
                        </a:rPr>
                        <a:t>#</a:t>
                      </a:r>
                      <a:endParaRPr lang="ar-EG" sz="3000" b="1" u="none" dirty="0">
                        <a:cs typeface="+mj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56882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5.1 Carry out bottom-up estimates</a:t>
                      </a:r>
                      <a:endParaRPr lang="ar-EG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Estimate effort for each activity</a:t>
                      </a:r>
                      <a:endParaRPr lang="ar-EG" sz="2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ar-EG" sz="2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5.2. Revise plan to create controllable activities</a:t>
                      </a:r>
                      <a:endParaRPr lang="ar-E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</a:tr>
              <a:tr h="356882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6.1.Identify and quantify risks for activities</a:t>
                      </a:r>
                      <a:endParaRPr lang="ar-EG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Identify activity risks</a:t>
                      </a:r>
                      <a:endParaRPr lang="ar-EG" sz="2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ar-EG" sz="2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892206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6.2. Plan risk reduction (activity to stop risk occurring) and contingency(action if risk does occur) Measures.</a:t>
                      </a:r>
                      <a:endParaRPr lang="ar-E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</a:tr>
              <a:tr h="624544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6.3 Adjust overall plans and estimates to take account of risks</a:t>
                      </a:r>
                      <a:endParaRPr lang="ar-E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7.1 Identify and allocate resources to activities</a:t>
                      </a:r>
                      <a:endParaRPr lang="ar-EG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Allocate resources</a:t>
                      </a:r>
                      <a:endParaRPr lang="ar-EG" sz="2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ar-EG" sz="2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624544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7.2 Revise plans and estimates to take into account resource constraints</a:t>
                      </a:r>
                      <a:endParaRPr lang="ar-E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</a:tr>
              <a:tr h="356882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8.1 Review quality aspects of project plan</a:t>
                      </a:r>
                      <a:endParaRPr lang="ar-EG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Review/ Publish Plan</a:t>
                      </a:r>
                      <a:endParaRPr lang="ar-EG" sz="2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ar-EG" sz="2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356882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8.2 Document plan and obtain agreement</a:t>
                      </a:r>
                      <a:endParaRPr lang="ar-E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</a:tr>
              <a:tr h="386623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Execute plan</a:t>
                      </a:r>
                      <a:endParaRPr lang="ar-EG" sz="2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ar-EG" sz="2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386623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lower level plans</a:t>
                      </a:r>
                      <a:endParaRPr lang="ar-EG" sz="2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ar-EG" sz="2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6248400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 smtClean="0"/>
              <a:t>Criteria of choosing proper PM methodology:</a:t>
            </a:r>
          </a:p>
          <a:p>
            <a:pPr lvl="1" algn="just"/>
            <a:r>
              <a:rPr lang="en-US" dirty="0" smtClean="0"/>
              <a:t>Take into consideration what is popular in your  geographic area.</a:t>
            </a:r>
          </a:p>
          <a:p>
            <a:pPr lvl="1" algn="just"/>
            <a:r>
              <a:rPr lang="en-US" dirty="0" smtClean="0"/>
              <a:t>Many project management methodologies address the management of a single project, without appreciating that many other projects in a company compete for the very same resources and attention.</a:t>
            </a:r>
          </a:p>
          <a:p>
            <a:pPr lvl="1" algn="just"/>
            <a:r>
              <a:rPr lang="en-US" dirty="0" smtClean="0"/>
              <a:t>Consistent project management methodology is mandatory for effective reporting and analysis</a:t>
            </a:r>
          </a:p>
          <a:p>
            <a:pPr lvl="1" algn="just"/>
            <a:r>
              <a:rPr lang="en-US" dirty="0" smtClean="0"/>
              <a:t>There is no one-size-fits-all methodology</a:t>
            </a:r>
          </a:p>
          <a:p>
            <a:pPr lvl="1" algn="just"/>
            <a:r>
              <a:rPr lang="en-US" dirty="0" smtClean="0"/>
              <a:t>You cannot simply use a methodology exactly as it stands.</a:t>
            </a:r>
          </a:p>
          <a:p>
            <a:pPr lvl="1" algn="just"/>
            <a:r>
              <a:rPr lang="en-US" dirty="0" smtClean="0"/>
              <a:t>You needed to modify and tailor whichever methodology you select to suit your own project needs.</a:t>
            </a:r>
            <a:endParaRPr lang="en-US" b="1" u="sng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b="1" u="sng" dirty="0" smtClean="0"/>
              <a:t>Lecture (3)</a:t>
            </a:r>
            <a:endParaRPr lang="ar-EG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3200" b="1" u="sng" dirty="0" smtClean="0"/>
              <a:t>System development Methodologies:</a:t>
            </a:r>
          </a:p>
          <a:p>
            <a:pPr lvl="2">
              <a:buNone/>
            </a:pPr>
            <a:r>
              <a:rPr lang="en-US" dirty="0" smtClean="0"/>
              <a:t> </a:t>
            </a:r>
          </a:p>
          <a:p>
            <a:pPr lvl="1">
              <a:buNone/>
            </a:pPr>
            <a:endParaRPr lang="ar-EG" sz="3200" b="1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524000"/>
          <a:ext cx="8534400" cy="47548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772228"/>
                <a:gridCol w="3421744"/>
                <a:gridCol w="2340428"/>
              </a:tblGrid>
              <a:tr h="18542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dirty="0" smtClean="0"/>
                        <a:t>Model</a:t>
                      </a:r>
                      <a:r>
                        <a:rPr lang="en-US" sz="2400" b="1" baseline="0" dirty="0" smtClean="0"/>
                        <a:t> Name</a:t>
                      </a:r>
                      <a:endParaRPr lang="ar-EG" sz="2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dirty="0" smtClean="0"/>
                        <a:t>Description</a:t>
                      </a:r>
                      <a:endParaRPr lang="ar-EG" sz="2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Methodology</a:t>
                      </a:r>
                      <a:endParaRPr lang="ar-EG" sz="24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waterfall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>
                        <a:buFont typeface="Arial" pitchFamily="34" charset="0"/>
                        <a:buChar char="•"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adopt a formal step-by-step approach to the SDLC that moves logically from one phase to the next. 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rtl="1"/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Structured Methodologies </a:t>
                      </a:r>
                      <a:endParaRPr lang="ar-EG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V-process 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</a:tr>
              <a:tr h="163068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incremental delivery 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adjust the SDLC phases to get some part of system developed quickly and into the hands of the users 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recommend that analysts use special techniques and computer tools to speed up the analysis, design, and implementation phases, such as CASE (computer-aided software engineering) tools </a:t>
                      </a:r>
                    </a:p>
                    <a:p>
                      <a:pPr algn="ctr" rtl="1"/>
                      <a:endParaRPr lang="ar-EG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rtl="1"/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 Methodologies </a:t>
                      </a:r>
                      <a:endParaRPr lang="ar-EG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evolutionary development 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"/>
            <a:ext cx="8229600" cy="5029200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3200" b="1" u="sng" dirty="0" smtClean="0"/>
              <a:t>System development Methodologies:</a:t>
            </a:r>
          </a:p>
          <a:p>
            <a:pPr lvl="1">
              <a:buFont typeface="Arial" pitchFamily="34" charset="0"/>
              <a:buChar char="•"/>
            </a:pPr>
            <a:endParaRPr lang="en-US" sz="3200" b="1" u="sng" dirty="0" smtClean="0"/>
          </a:p>
          <a:p>
            <a:pPr lvl="1">
              <a:buFont typeface="Arial" pitchFamily="34" charset="0"/>
              <a:buChar char="•"/>
            </a:pPr>
            <a:endParaRPr lang="en-US" sz="3200" b="1" u="sng" dirty="0" smtClean="0"/>
          </a:p>
          <a:p>
            <a:pPr lvl="1">
              <a:buFont typeface="Arial" pitchFamily="34" charset="0"/>
              <a:buChar char="•"/>
            </a:pPr>
            <a:endParaRPr lang="en-US" sz="3200" b="1" u="sng" dirty="0" smtClean="0"/>
          </a:p>
          <a:p>
            <a:pPr marL="216000" lvl="1">
              <a:buFont typeface="Arial" pitchFamily="34" charset="0"/>
              <a:buChar char="•"/>
            </a:pPr>
            <a:r>
              <a:rPr lang="en-US" sz="3200" b="1" u="sng" dirty="0" smtClean="0"/>
              <a:t>Waterfall model: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the analysts and users proceed sequentially from one phase to the next. </a:t>
            </a:r>
          </a:p>
          <a:p>
            <a:pPr lvl="1">
              <a:buFont typeface="Arial" pitchFamily="34" charset="0"/>
              <a:buChar char="•"/>
            </a:pPr>
            <a:endParaRPr lang="en-US" sz="3200" b="1" u="sng" dirty="0" smtClean="0"/>
          </a:p>
          <a:p>
            <a:pPr lvl="2">
              <a:buNone/>
            </a:pPr>
            <a:r>
              <a:rPr lang="en-US" dirty="0" smtClean="0"/>
              <a:t> </a:t>
            </a:r>
          </a:p>
          <a:p>
            <a:pPr lvl="1">
              <a:buNone/>
            </a:pPr>
            <a:endParaRPr lang="ar-EG" sz="3200" b="1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854734"/>
          <a:ext cx="8534400" cy="1614146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772228"/>
                <a:gridCol w="3421744"/>
                <a:gridCol w="2340428"/>
              </a:tblGrid>
              <a:tr h="699746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dirty="0" smtClean="0"/>
                        <a:t>Models</a:t>
                      </a:r>
                      <a:endParaRPr lang="ar-EG" sz="2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dirty="0" smtClean="0"/>
                        <a:t>Description</a:t>
                      </a:r>
                      <a:endParaRPr lang="ar-EG" sz="2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Methodology</a:t>
                      </a:r>
                      <a:endParaRPr lang="ar-EG" sz="24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9033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DSDM 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rtl="0"/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Structured development methods have some perceived </a:t>
                      </a:r>
                    </a:p>
                    <a:p>
                      <a:pPr algn="ctr" rtl="0"/>
                      <a:endParaRPr lang="ar-EG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rtl="1"/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Agile Methodology </a:t>
                      </a:r>
                      <a:endParaRPr lang="ar-EG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49033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XP</a:t>
                      </a:r>
                      <a:endParaRPr lang="ar-EG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3810000"/>
          <a:ext cx="8382000" cy="291883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191000"/>
                <a:gridCol w="4191000"/>
              </a:tblGrid>
              <a:tr h="69974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Dis</a:t>
                      </a:r>
                      <a:r>
                        <a:rPr lang="en-US" sz="2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advantages</a:t>
                      </a:r>
                      <a:endParaRPr lang="ar-EG" sz="2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Advantages</a:t>
                      </a:r>
                      <a:endParaRPr lang="ar-EG" sz="2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98066"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design must be completely specified before programming begins.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system requirements are identified long before programming begins </a:t>
                      </a:r>
                      <a:endParaRPr lang="ar-EG" sz="16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98066"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long time elapses between the completion of the system proposal in the analysis phase and the delivery of the system.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rtl="1"/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Changes to the requirements are minimized as the project proceeds. </a:t>
                      </a:r>
                      <a:endParaRPr lang="ar-EG" sz="16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98066"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Limited scope of iteration 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1"/>
                      <a:endParaRPr lang="ar-EG" sz="16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b="1" u="sng" dirty="0" smtClean="0"/>
              <a:t>Waterfall model(cont.):</a:t>
            </a:r>
          </a:p>
          <a:p>
            <a:endParaRPr lang="en-US" b="1" u="sng" dirty="0" smtClean="0"/>
          </a:p>
        </p:txBody>
      </p:sp>
      <p:pic>
        <p:nvPicPr>
          <p:cNvPr id="4" name="Picture 3" descr="princ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838200"/>
            <a:ext cx="8153400" cy="579119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b="1" u="sng" dirty="0" smtClean="0"/>
              <a:t>V-process Model</a:t>
            </a:r>
          </a:p>
          <a:p>
            <a:endParaRPr lang="en-US" b="1" u="sng" dirty="0" smtClean="0"/>
          </a:p>
        </p:txBody>
      </p:sp>
      <p:pic>
        <p:nvPicPr>
          <p:cNvPr id="4" name="Picture 3" descr="princ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837" y="838200"/>
            <a:ext cx="7218525" cy="57911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lnSpcReduction="10000"/>
          </a:bodyPr>
          <a:lstStyle/>
          <a:p>
            <a:r>
              <a:rPr lang="en-US" b="1" u="sng" dirty="0" smtClean="0"/>
              <a:t>SDLC Methodologies vs.PM Methodologies:</a:t>
            </a:r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r>
              <a:rPr lang="en-US" b="1" u="sng" dirty="0" smtClean="0"/>
              <a:t>Remarks:</a:t>
            </a:r>
          </a:p>
          <a:p>
            <a:pPr lvl="1"/>
            <a:r>
              <a:rPr lang="en-US" dirty="0" smtClean="0"/>
              <a:t>SPM methodologies reduces the risk of project failure if used correctly.</a:t>
            </a:r>
          </a:p>
          <a:p>
            <a:pPr lvl="1"/>
            <a:r>
              <a:rPr lang="en-US" dirty="0" smtClean="0"/>
              <a:t>Managing projects is a process that should be performed consistently regardless of the SDLC used</a:t>
            </a:r>
            <a:endParaRPr lang="en-US" b="1" u="sng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61932" y="1143000"/>
          <a:ext cx="7796268" cy="234696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3898134"/>
                <a:gridCol w="3898134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u="none" dirty="0" smtClean="0"/>
                        <a:t>PM Methodologies</a:t>
                      </a:r>
                      <a:endParaRPr lang="ar-EG" sz="2800" u="none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SDLC Methodologies</a:t>
                      </a:r>
                      <a:endParaRPr lang="ar-EG" sz="3200" b="1" u="none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Provide a high-level project framework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Provides the detail on system design and development</a:t>
                      </a:r>
                      <a:endParaRPr lang="ar-EG" sz="2000" b="1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initiation, prioritization, project planning, status reporting, issue / decision /change management, quality management, risk management, etc.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 specific steps, processes and deliverables associated with the type of projects being implemented</a:t>
                      </a:r>
                      <a:endParaRPr lang="ar-EG" sz="2000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"/>
            <a:ext cx="8229600" cy="5029200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3600" b="1" u="sng" dirty="0" smtClean="0"/>
              <a:t>Evolutionary delivery:</a:t>
            </a:r>
          </a:p>
          <a:p>
            <a:pPr lvl="2"/>
            <a:r>
              <a:rPr lang="en-US" i="1" dirty="0" smtClean="0"/>
              <a:t>Iterative process of creating quickly and inexpensively live and working models to test out requirements and assumptions.</a:t>
            </a:r>
            <a:endParaRPr lang="en-US" sz="3200" b="1" u="sng" dirty="0" smtClean="0"/>
          </a:p>
          <a:p>
            <a:pPr lvl="2">
              <a:buNone/>
            </a:pPr>
            <a:r>
              <a:rPr lang="en-US" dirty="0" smtClean="0"/>
              <a:t> </a:t>
            </a:r>
          </a:p>
          <a:p>
            <a:pPr lvl="1">
              <a:buNone/>
            </a:pPr>
            <a:endParaRPr lang="ar-EG" sz="3200" b="1" u="sng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1905000"/>
          <a:ext cx="8382000" cy="368213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125686"/>
                <a:gridCol w="4256314"/>
              </a:tblGrid>
              <a:tr h="381000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Dis</a:t>
                      </a:r>
                      <a:r>
                        <a:rPr lang="en-US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advantages</a:t>
                      </a:r>
                      <a:endParaRPr lang="ar-EG" sz="24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Advantages</a:t>
                      </a:r>
                      <a:endParaRPr lang="ar-EG" sz="24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98066"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users may misunderstand the role of the prototype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improved communication </a:t>
                      </a:r>
                    </a:p>
                  </a:txBody>
                  <a:tcPr anchor="ctr"/>
                </a:tc>
              </a:tr>
              <a:tr h="698066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lack of project control and standards possible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improved user involvement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endParaRPr lang="ar-EG" sz="16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additional expense of building prototype </a:t>
                      </a:r>
                    </a:p>
                    <a:p>
                      <a:endParaRPr lang="en-US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feedback loop is established </a:t>
                      </a:r>
                    </a:p>
                  </a:txBody>
                  <a:tcPr anchor="ctr"/>
                </a:tc>
              </a:tr>
              <a:tr h="204068">
                <a:tc rowSpan="2">
                  <a:txBody>
                    <a:bodyPr/>
                    <a:lstStyle/>
                    <a:p>
                      <a:endParaRPr lang="ar-EG" sz="16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focus on user-friendly interface could be at expense of machine efficiency </a:t>
                      </a:r>
                    </a:p>
                    <a:p>
                      <a:endParaRPr lang="en-US" sz="14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reduces the need for documentation </a:t>
                      </a:r>
                    </a:p>
                  </a:txBody>
                  <a:tcPr anchor="ctr"/>
                </a:tc>
              </a:tr>
              <a:tr h="698066">
                <a:tc vMerge="1">
                  <a:txBody>
                    <a:bodyPr/>
                    <a:lstStyle/>
                    <a:p>
                      <a:endParaRPr lang="en-US" sz="16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reduces maintenance costs i.e. changes after the application goes live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"/>
            <a:ext cx="8229600" cy="5029200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3600" dirty="0" smtClean="0"/>
              <a:t>Incremental approach </a:t>
            </a:r>
            <a:r>
              <a:rPr lang="en-US" sz="3600" b="1" u="sng" dirty="0" smtClean="0"/>
              <a:t>:</a:t>
            </a:r>
          </a:p>
        </p:txBody>
      </p:sp>
      <p:pic>
        <p:nvPicPr>
          <p:cNvPr id="4" name="Picture 3" descr="icremental delive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909285"/>
            <a:ext cx="8000999" cy="503942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"/>
            <a:ext cx="8229600" cy="5029200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3600" u="sng" dirty="0" smtClean="0"/>
              <a:t>Agile Development </a:t>
            </a:r>
            <a:r>
              <a:rPr lang="en-US" sz="3600" b="1" u="sng" dirty="0" smtClean="0"/>
              <a:t>:</a:t>
            </a:r>
          </a:p>
          <a:p>
            <a:pPr lvl="1">
              <a:buFont typeface="Arial" pitchFamily="34" charset="0"/>
              <a:buChar char="•"/>
            </a:pPr>
            <a:endParaRPr lang="en-US" sz="3600" b="1" u="sng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762000"/>
          <a:ext cx="7696200" cy="472440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7696200"/>
              </a:tblGrid>
              <a:tr h="1033463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Dis</a:t>
                      </a:r>
                      <a:r>
                        <a:rPr lang="en-US" sz="2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advantages</a:t>
                      </a:r>
                      <a:endParaRPr lang="ar-EG" sz="2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1"/>
                      <a:endParaRPr lang="ar-EG" sz="2800" dirty="0"/>
                    </a:p>
                  </a:txBody>
                  <a:tcPr/>
                </a:tc>
              </a:tr>
              <a:tr h="3690938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 to deliver anything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large amounts of documentation which can be largely unread 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 has to be kept up to date 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division into specialist groups and need to follow procedures stifles communication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users can be excluded from decision process 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 lead times to deliver anything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"/>
            <a:ext cx="8229600" cy="6553200"/>
          </a:xfrm>
        </p:spPr>
        <p:txBody>
          <a:bodyPr>
            <a:normAutofit lnSpcReduction="10000"/>
          </a:bodyPr>
          <a:lstStyle/>
          <a:p>
            <a:pPr marL="536575" lvl="1" indent="-79375">
              <a:buFont typeface="Arial" pitchFamily="34" charset="0"/>
              <a:buChar char="•"/>
              <a:tabLst>
                <a:tab pos="261938" algn="l"/>
              </a:tabLst>
            </a:pPr>
            <a:r>
              <a:rPr lang="en-US" sz="3600" u="sng" dirty="0" smtClean="0"/>
              <a:t>Dynamic system development method </a:t>
            </a:r>
            <a:r>
              <a:rPr lang="en-US" sz="3600" b="1" u="sng" dirty="0" smtClean="0"/>
              <a:t>:</a:t>
            </a:r>
          </a:p>
          <a:p>
            <a:pPr lvl="1"/>
            <a:r>
              <a:rPr lang="en-US" dirty="0" smtClean="0"/>
              <a:t>UK-based consortium .</a:t>
            </a:r>
          </a:p>
          <a:p>
            <a:pPr lvl="1"/>
            <a:r>
              <a:rPr lang="en-US" dirty="0" smtClean="0"/>
              <a:t>DSDM is more a project management approach than a development approach </a:t>
            </a:r>
          </a:p>
          <a:p>
            <a:pPr lvl="1">
              <a:buFont typeface="Arial" pitchFamily="34" charset="0"/>
              <a:buChar char="•"/>
            </a:pPr>
            <a:r>
              <a:rPr lang="en-US" sz="3600" b="1" u="sng" dirty="0" smtClean="0"/>
              <a:t>core DSDM principles </a:t>
            </a:r>
          </a:p>
          <a:p>
            <a:pPr lvl="2"/>
            <a:r>
              <a:rPr lang="en-US" dirty="0" smtClean="0"/>
              <a:t>1. Active user involvement </a:t>
            </a:r>
          </a:p>
          <a:p>
            <a:pPr lvl="2"/>
            <a:r>
              <a:rPr lang="en-US" dirty="0" smtClean="0"/>
              <a:t>2. Teams empowered to make decisions </a:t>
            </a:r>
          </a:p>
          <a:p>
            <a:pPr lvl="2"/>
            <a:r>
              <a:rPr lang="en-US" dirty="0" smtClean="0"/>
              <a:t>3. Frequent delivery of products </a:t>
            </a:r>
          </a:p>
          <a:p>
            <a:pPr lvl="2"/>
            <a:r>
              <a:rPr lang="en-US" dirty="0" smtClean="0"/>
              <a:t>4. Fitness for </a:t>
            </a:r>
            <a:r>
              <a:rPr lang="en-US" i="1" dirty="0" smtClean="0"/>
              <a:t>business purpose </a:t>
            </a:r>
          </a:p>
          <a:p>
            <a:pPr lvl="2"/>
            <a:r>
              <a:rPr lang="en-US" dirty="0" smtClean="0"/>
              <a:t>5. Iterative and incremental delivery </a:t>
            </a:r>
          </a:p>
          <a:p>
            <a:pPr lvl="2"/>
            <a:r>
              <a:rPr lang="en-US" dirty="0" smtClean="0"/>
              <a:t>6. Changes are reversible </a:t>
            </a:r>
          </a:p>
          <a:p>
            <a:pPr lvl="2"/>
            <a:r>
              <a:rPr lang="en-US" dirty="0" smtClean="0"/>
              <a:t>7. Requirements base-lined at a </a:t>
            </a:r>
            <a:r>
              <a:rPr lang="en-US" i="1" dirty="0" smtClean="0"/>
              <a:t>high level </a:t>
            </a:r>
          </a:p>
          <a:p>
            <a:pPr lvl="2"/>
            <a:r>
              <a:rPr lang="en-US" dirty="0" smtClean="0"/>
              <a:t>8. Testing integrated with development </a:t>
            </a:r>
          </a:p>
          <a:p>
            <a:pPr lvl="2"/>
            <a:r>
              <a:rPr lang="en-US" dirty="0" smtClean="0"/>
              <a:t>9. Collaborative and co-operative approach </a:t>
            </a:r>
            <a:endParaRPr lang="en-US" sz="3200" b="1" u="sng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"/>
            <a:ext cx="8229600" cy="6553200"/>
          </a:xfrm>
        </p:spPr>
        <p:txBody>
          <a:bodyPr>
            <a:normAutofit/>
          </a:bodyPr>
          <a:lstStyle/>
          <a:p>
            <a:pPr marL="536575" lvl="1" indent="-79375">
              <a:buFont typeface="Arial" pitchFamily="34" charset="0"/>
              <a:buChar char="•"/>
              <a:tabLst>
                <a:tab pos="261938" algn="l"/>
              </a:tabLst>
            </a:pPr>
            <a:r>
              <a:rPr lang="en-US" sz="3600" b="1" u="sng" dirty="0" smtClean="0"/>
              <a:t>Extreme programming  (XP):</a:t>
            </a:r>
          </a:p>
          <a:p>
            <a:pPr>
              <a:buNone/>
            </a:pPr>
            <a:r>
              <a:rPr lang="en-US" dirty="0" smtClean="0"/>
              <a:t>	Extreme Programming (XP) was founded on four core values: </a:t>
            </a:r>
          </a:p>
          <a:p>
            <a:pPr lvl="1"/>
            <a:r>
              <a:rPr lang="en-US" dirty="0" smtClean="0"/>
              <a:t>Communication </a:t>
            </a:r>
          </a:p>
          <a:p>
            <a:pPr lvl="2"/>
            <a:r>
              <a:rPr lang="en-US" dirty="0" smtClean="0"/>
              <a:t>Close interaction with the end users to build systems very quickly </a:t>
            </a:r>
          </a:p>
          <a:p>
            <a:pPr lvl="1"/>
            <a:r>
              <a:rPr lang="en-US" dirty="0" smtClean="0"/>
              <a:t>Simplicity (Simple coding) </a:t>
            </a:r>
          </a:p>
          <a:p>
            <a:pPr lvl="1"/>
            <a:r>
              <a:rPr lang="en-US" dirty="0" smtClean="0"/>
              <a:t>Feedback (Continuous testing) </a:t>
            </a:r>
          </a:p>
          <a:p>
            <a:pPr lvl="1"/>
            <a:r>
              <a:rPr lang="en-US" dirty="0" smtClean="0"/>
              <a:t>Courage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1" y="363340"/>
            <a:ext cx="8610600" cy="603745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SPM Methodologies: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973378"/>
          <a:ext cx="8686800" cy="588462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895600"/>
                <a:gridCol w="2895600"/>
                <a:gridCol w="2623458"/>
                <a:gridCol w="272142"/>
              </a:tblGrid>
              <a:tr h="1063083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j-cs"/>
                        </a:rPr>
                        <a:t>SPMM</a:t>
                      </a:r>
                      <a:endParaRPr lang="ar-EG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  <a:p>
                      <a:pPr algn="ctr" rtl="1"/>
                      <a:r>
                        <a:rPr lang="ar-EG" sz="1800" b="1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j-cs"/>
                        </a:rPr>
                        <a:t>”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j-cs"/>
                        </a:rPr>
                        <a:t> 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j-cs"/>
                        </a:rPr>
                        <a:t>Stepwise Project Management Method</a:t>
                      </a:r>
                      <a:r>
                        <a:rPr lang="ar-EG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j-cs"/>
                        </a:rPr>
                        <a:t>“</a:t>
                      </a:r>
                      <a:endParaRPr lang="ar-EG" sz="2800" b="1" u="none" dirty="0">
                        <a:cs typeface="+mj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j-cs"/>
                        </a:rPr>
                        <a:t>PRINCE2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  <a:p>
                      <a:pPr algn="ctr" rtl="0"/>
                      <a:r>
                        <a:rPr lang="en-US" sz="1800" b="1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j-cs"/>
                        </a:rPr>
                        <a:t>“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j-cs"/>
                        </a:rPr>
                        <a:t>Project IN Controlled Environment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j-cs"/>
                        </a:rPr>
                        <a:t>”</a:t>
                      </a:r>
                      <a:endParaRPr lang="ar-EG" sz="3200" b="1" u="none" dirty="0">
                        <a:cs typeface="+mj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j-cs"/>
                        </a:rPr>
                        <a:t>PMBOK</a:t>
                      </a:r>
                    </a:p>
                    <a:p>
                      <a:pPr algn="ctr" rtl="0"/>
                      <a:r>
                        <a:rPr lang="en-US" sz="1800" b="1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j-cs"/>
                        </a:rPr>
                        <a:t>“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j-cs"/>
                        </a:rPr>
                        <a:t>Project Management Body of Knowledge</a:t>
                      </a:r>
                      <a:r>
                        <a:rPr lang="en-US" sz="1800" b="1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j-cs"/>
                        </a:rPr>
                        <a:t>”</a:t>
                      </a:r>
                      <a:endParaRPr lang="ar-EG" sz="3200" b="1" u="none" dirty="0">
                        <a:cs typeface="+mj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</a:tr>
              <a:tr h="4187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Practicality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tries to answer the question ‘what do I do now?’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UK standard for project management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developed</a:t>
                      </a:r>
                      <a:endParaRPr lang="ar-EG" sz="2000" b="1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rtl="1"/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IEEE Standard(1490-2003)</a:t>
                      </a:r>
                      <a:endParaRPr lang="ar-EG" sz="1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</a:tr>
              <a:tr h="676507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Scalability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useful for small project as well as large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Sponsored by the Government and used in both the public and private sectors</a:t>
                      </a:r>
                      <a:endParaRPr lang="ar-EG" sz="2000" b="1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PM methodology for North American projects</a:t>
                      </a:r>
                      <a:endParaRPr lang="ar-EG" sz="2000" b="1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</a:tr>
              <a:tr h="418790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Used in wide Range of applications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Focuses more on procedural at the expense of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techniques</a:t>
                      </a:r>
                      <a:endParaRPr lang="ar-EG" sz="2000" b="1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process groups:</a:t>
                      </a:r>
                      <a:endParaRPr lang="ar-EG" sz="2000" b="1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</a:tr>
              <a:tr h="966439">
                <a:tc>
                  <a:txBody>
                    <a:bodyPr/>
                    <a:lstStyle/>
                    <a:p>
                      <a:pPr algn="just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Divide projects into more manageable Stages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(subset of project activities)</a:t>
                      </a:r>
                      <a:endParaRPr lang="ar-EG" sz="20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initiating, planning, executing,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controlling and closing</a:t>
                      </a:r>
                      <a:endParaRPr lang="ar-EG" sz="2000" b="1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430213" indent="-430213" algn="r">
                        <a:buFont typeface="+mj-lt"/>
                        <a:buNone/>
                        <a:tabLst/>
                      </a:pPr>
                      <a:endParaRPr lang="ar-EG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837580">
                <a:tc gridSpan="4">
                  <a:txBody>
                    <a:bodyPr/>
                    <a:lstStyle/>
                    <a:p>
                      <a:pPr marL="430213" indent="-430213" algn="l">
                        <a:buFont typeface="+mj-lt"/>
                        <a:buNone/>
                        <a:tabLst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knowledge areas:</a:t>
                      </a:r>
                      <a:endParaRPr lang="ar-EG" sz="2000" b="1" dirty="0"/>
                    </a:p>
                    <a:p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integration management, scope management, time management, cost management, quality management, Human Resource Management, Communication management, Risk management, procurement management</a:t>
                      </a:r>
                      <a:endParaRPr lang="ar-EG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/>
                      <a:endParaRPr lang="ar-EG" sz="2000" b="1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marL="430213" indent="-430213" algn="l">
                        <a:buFont typeface="+mj-lt"/>
                        <a:buNone/>
                        <a:tabLst/>
                      </a:pPr>
                      <a:endParaRPr lang="ar-EG" sz="2000" b="1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ar-EG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PRINCE2 Methodology:</a:t>
            </a:r>
          </a:p>
        </p:txBody>
      </p:sp>
      <p:pic>
        <p:nvPicPr>
          <p:cNvPr id="4" name="Picture 3" descr="princ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066801"/>
            <a:ext cx="8762999" cy="5257800"/>
          </a:xfrm>
          <a:prstGeom prst="rect">
            <a:avLst/>
          </a:prstGeom>
        </p:spPr>
      </p:pic>
      <p:sp>
        <p:nvSpPr>
          <p:cNvPr id="5" name="Explosion 2 4"/>
          <p:cNvSpPr/>
          <p:nvPr/>
        </p:nvSpPr>
        <p:spPr>
          <a:xfrm>
            <a:off x="4724400" y="0"/>
            <a:ext cx="4572000" cy="19050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Diagram,  phases, documents,adv,dis Adv.</a:t>
            </a:r>
            <a:endParaRPr lang="ar-E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PRINCE2 Methodology (cont.):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836219"/>
          <a:ext cx="8686800" cy="576270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343400"/>
                <a:gridCol w="3697514"/>
                <a:gridCol w="645886"/>
              </a:tblGrid>
              <a:tr h="550622">
                <a:tc>
                  <a:txBody>
                    <a:bodyPr/>
                    <a:lstStyle/>
                    <a:p>
                      <a:pPr algn="ctr" rtl="1"/>
                      <a:r>
                        <a:rPr lang="en-US" sz="3000" b="1" u="none" dirty="0" smtClean="0">
                          <a:cs typeface="+mj-cs"/>
                        </a:rPr>
                        <a:t>Description</a:t>
                      </a:r>
                      <a:endParaRPr lang="ar-EG" sz="3000" b="1" u="none" dirty="0">
                        <a:cs typeface="+mj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0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 name</a:t>
                      </a:r>
                      <a:endParaRPr lang="ar-EG" sz="30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000" b="1" u="none" dirty="0" smtClean="0">
                          <a:cs typeface="+mj-cs"/>
                        </a:rPr>
                        <a:t>#</a:t>
                      </a:r>
                      <a:endParaRPr lang="ar-EG" sz="3000" b="1" u="none" dirty="0">
                        <a:cs typeface="+mj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1879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Occurs</a:t>
                      </a:r>
                      <a:r>
                        <a:rPr lang="en-US" baseline="0" dirty="0" smtClean="0"/>
                        <a:t> before the beginning of the project to make sure that 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project has a very clear beginning, and to discuss how the project is to be carried out.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information will be put together in a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‘Project Brief'.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Starting up a Project (SP)</a:t>
                      </a:r>
                      <a:endParaRPr lang="ar-EG" sz="2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ar-EG" sz="2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planning for the project to ensure that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meets its objectives.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Detailed estimations of costs, needed time and other resources have to be made.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Generate the Project Initiation Document (PID) for approval by the Project Board (PB).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1" eaLnBrk="1" latinLnBrk="0" hangingPunct="1"/>
                      <a:r>
                        <a:rPr lang="en-US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Initiating a Project (IP)</a:t>
                      </a:r>
                      <a:endParaRPr lang="ar-EG" sz="2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ar-EG" sz="2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="1" u="sng" dirty="0" smtClean="0"/>
                        <a:t>PRINCE2 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that divided a project into manageable stages.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Each stage is planned in the stage preceding it , and Each project stage must be completed before the next stage can be started.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1" eaLnBrk="1" latinLnBrk="0" hangingPunct="1"/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Controlling a Stage</a:t>
                      </a:r>
                      <a:endParaRPr lang="ar-EG" sz="2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ar-EG" sz="2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PRINCE2 Methodology (cont.):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836219"/>
          <a:ext cx="8686800" cy="594558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343400"/>
                <a:gridCol w="3697514"/>
                <a:gridCol w="645886"/>
              </a:tblGrid>
              <a:tr h="550622">
                <a:tc>
                  <a:txBody>
                    <a:bodyPr/>
                    <a:lstStyle/>
                    <a:p>
                      <a:pPr algn="ctr" rtl="1"/>
                      <a:r>
                        <a:rPr lang="en-US" sz="3000" b="1" u="none" dirty="0" smtClean="0">
                          <a:cs typeface="+mj-cs"/>
                        </a:rPr>
                        <a:t>Description</a:t>
                      </a:r>
                      <a:endParaRPr lang="ar-EG" sz="3000" b="1" u="none" dirty="0">
                        <a:cs typeface="+mj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0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 name</a:t>
                      </a:r>
                      <a:endParaRPr lang="ar-EG" sz="30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000" b="1" u="none" dirty="0" smtClean="0">
                          <a:cs typeface="+mj-cs"/>
                        </a:rPr>
                        <a:t>#</a:t>
                      </a:r>
                      <a:endParaRPr lang="ar-EG" sz="3000" b="1" u="none" dirty="0">
                        <a:cs typeface="+mj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1879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Preparing for the next stage and reviewing the current stage.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Project Manager makes suggestions to the PB about the project achievements and any changes in the business case, project plan, risks and issues.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Managing Stage Boundaries</a:t>
                      </a:r>
                      <a:endParaRPr lang="ar-EG" sz="2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ar-EG" sz="2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goal of a PRINCE2 project is to deliver products.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Everything produced in PRINCE2, even a document, is called a product.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is the Project Manager's responsibility to ensure that the ‘supplier’ produces the correct products at the right time.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1" eaLnBrk="1" latinLnBrk="0" hangingPunct="1"/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Managing Product Delivery</a:t>
                      </a:r>
                      <a:endParaRPr lang="ar-EG" sz="2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ar-EG" sz="2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 the end of the project, after its products have been delivered, the project is closed down with approval of the PB.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Project Manager plans the Post Project Review (PPR).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Any lessons learned are recorded, resources are released and the Post Project Review Plan (PPRP) is created.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1" eaLnBrk="1" latinLnBrk="0" hangingPunct="1"/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Closing a Project</a:t>
                      </a:r>
                      <a:endParaRPr lang="ar-EG" sz="2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ar-EG" sz="2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PRINCE2 Methodology (cont.):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836219"/>
          <a:ext cx="8686800" cy="539694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343400"/>
                <a:gridCol w="3697514"/>
                <a:gridCol w="645886"/>
              </a:tblGrid>
              <a:tr h="550622">
                <a:tc>
                  <a:txBody>
                    <a:bodyPr/>
                    <a:lstStyle/>
                    <a:p>
                      <a:pPr algn="ctr" rtl="1"/>
                      <a:r>
                        <a:rPr lang="en-US" sz="3000" b="1" u="none" dirty="0" smtClean="0">
                          <a:cs typeface="+mj-cs"/>
                        </a:rPr>
                        <a:t>Description</a:t>
                      </a:r>
                      <a:endParaRPr lang="ar-EG" sz="3000" b="1" u="none" dirty="0">
                        <a:cs typeface="+mj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000" b="1" u="none" dirty="0" smtClean="0">
                          <a:cs typeface="+mj-cs"/>
                        </a:rPr>
                        <a:t>Process name</a:t>
                      </a:r>
                      <a:endParaRPr lang="ar-EG" sz="3000" b="1" u="none" dirty="0">
                        <a:cs typeface="+mj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000" b="1" u="none" dirty="0" smtClean="0">
                          <a:cs typeface="+mj-cs"/>
                        </a:rPr>
                        <a:t>#</a:t>
                      </a:r>
                      <a:endParaRPr lang="ar-EG" sz="3000" b="1" u="none" dirty="0">
                        <a:cs typeface="+mj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1879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Each project plan, stage plan and team plan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must consider key planning aspects.</a:t>
                      </a:r>
                    </a:p>
                    <a:p>
                      <a:pPr lvl="1"/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What products to produce</a:t>
                      </a:r>
                    </a:p>
                    <a:p>
                      <a:pPr lvl="1"/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The activities required to produce these products</a:t>
                      </a:r>
                    </a:p>
                    <a:p>
                      <a:pPr lvl="1"/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Estimated resources</a:t>
                      </a:r>
                    </a:p>
                    <a:p>
                      <a:pPr lvl="1"/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Scheduling the activities</a:t>
                      </a:r>
                    </a:p>
                    <a:p>
                      <a:pPr lvl="1"/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Analyzing risks.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Planning</a:t>
                      </a:r>
                      <a:endParaRPr lang="ar-EG" sz="2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ar-EG" sz="2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Approving the Project Brief and the PID by the Project Board (PB).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During the rest of the project this PB has the overall responsibility for the success of the project.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Project Manager has the day to day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responsibility.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Project Manager will inform the PB about the project's progress.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1" eaLnBrk="1" latinLnBrk="0" hangingPunct="1"/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Directing a Project</a:t>
                      </a:r>
                      <a:endParaRPr lang="ar-EG" sz="2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ar-EG" sz="2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PRINCE2 Documents: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836219"/>
          <a:ext cx="8686800" cy="591510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343400"/>
                <a:gridCol w="3697514"/>
                <a:gridCol w="645886"/>
              </a:tblGrid>
              <a:tr h="550622">
                <a:tc>
                  <a:txBody>
                    <a:bodyPr/>
                    <a:lstStyle/>
                    <a:p>
                      <a:pPr algn="ctr" rtl="1"/>
                      <a:r>
                        <a:rPr lang="en-US" sz="3000" b="1" u="none" dirty="0" smtClean="0">
                          <a:cs typeface="+mj-cs"/>
                        </a:rPr>
                        <a:t>Description</a:t>
                      </a:r>
                      <a:endParaRPr lang="ar-EG" sz="3000" b="1" u="none" dirty="0">
                        <a:cs typeface="+mj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0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 name</a:t>
                      </a:r>
                      <a:endParaRPr lang="ar-EG" sz="30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000" b="1" u="none" dirty="0" smtClean="0">
                          <a:cs typeface="+mj-cs"/>
                        </a:rPr>
                        <a:t>#</a:t>
                      </a:r>
                      <a:endParaRPr lang="ar-EG" sz="3000" b="1" u="none" dirty="0">
                        <a:cs typeface="+mj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1879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short explanation of the need for the project, the management team, the structure and goals.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Brief</a:t>
                      </a:r>
                      <a:endParaRPr lang="ar-EG" sz="2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ar-EG" sz="2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detailed description of the need for the project and its expected benefits (to all stakeholders in the project, including its owner, users and suppliers and sometimes the general public)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1" eaLnBrk="1" latinLnBrk="0" hangingPunct="1"/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</a:t>
                      </a:r>
                      <a:endParaRPr lang="ar-EG" sz="2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ar-EG" sz="2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All information about risks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1" eaLnBrk="1" latinLnBrk="0" hangingPunct="1"/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Risk register</a:t>
                      </a:r>
                      <a:endParaRPr lang="ar-EG" sz="2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ar-EG" sz="2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All information about</a:t>
                      </a:r>
                      <a:r>
                        <a:rPr lang="en-US" sz="1600" baseline="0" dirty="0" smtClean="0"/>
                        <a:t> the quality of the project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1" eaLnBrk="1" latinLnBrk="0" hangingPunct="1"/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Quality register</a:t>
                      </a:r>
                      <a:endParaRPr lang="ar-EG" sz="2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ar-EG" sz="2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set of notes about problems, complaints and concerns sent by all project members.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1" eaLnBrk="1" latinLnBrk="0" hangingPunct="1"/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Issues register</a:t>
                      </a:r>
                      <a:endParaRPr lang="ar-EG" sz="2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ar-EG" sz="2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set of notes of lessons learned (often the hard way) which may be useful to future projects.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1" eaLnBrk="1" latinLnBrk="0" hangingPunct="1"/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Lessons log</a:t>
                      </a:r>
                      <a:endParaRPr lang="ar-EG" sz="2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ar-EG" sz="2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diary about the project written by the project manager</a:t>
                      </a:r>
                      <a:endParaRPr lang="ar-E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1" eaLnBrk="1" latinLnBrk="0" hangingPunct="1"/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Daily log</a:t>
                      </a:r>
                      <a:endParaRPr lang="ar-EG" sz="2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ar-EG" sz="20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2305</TotalTime>
  <Words>1780</Words>
  <Application>Microsoft Office PowerPoint</Application>
  <PresentationFormat>On-screen Show (4:3)</PresentationFormat>
  <Paragraphs>303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Lecture (2)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Lecture (3)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SPM Summary</dc:title>
  <dc:creator>Administrator</dc:creator>
  <cp:lastModifiedBy>lenovo</cp:lastModifiedBy>
  <cp:revision>82</cp:revision>
  <dcterms:created xsi:type="dcterms:W3CDTF">2006-08-16T00:00:00Z</dcterms:created>
  <dcterms:modified xsi:type="dcterms:W3CDTF">2017-01-16T17:52:29Z</dcterms:modified>
</cp:coreProperties>
</file>